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613" r:id="rId2"/>
    <p:sldId id="616" r:id="rId3"/>
    <p:sldId id="710" r:id="rId4"/>
    <p:sldId id="637" r:id="rId5"/>
    <p:sldId id="642" r:id="rId6"/>
    <p:sldId id="643" r:id="rId7"/>
    <p:sldId id="645" r:id="rId8"/>
    <p:sldId id="666" r:id="rId9"/>
    <p:sldId id="668" r:id="rId10"/>
    <p:sldId id="669" r:id="rId11"/>
    <p:sldId id="715" r:id="rId12"/>
    <p:sldId id="711" r:id="rId13"/>
    <p:sldId id="712" r:id="rId14"/>
    <p:sldId id="713" r:id="rId15"/>
    <p:sldId id="714" r:id="rId16"/>
    <p:sldId id="707" r:id="rId17"/>
    <p:sldId id="619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7205C3-7A7A-42E5-A77D-CCFC853A3CA4}">
          <p14:sldIdLst>
            <p14:sldId id="613"/>
            <p14:sldId id="616"/>
            <p14:sldId id="710"/>
          </p14:sldIdLst>
        </p14:section>
        <p14:section name="String Manipulation" id="{78725E82-DAAC-4F0E-BA13-117597B04F50}">
          <p14:sldIdLst>
            <p14:sldId id="637"/>
          </p14:sldIdLst>
        </p14:section>
        <p14:section name="Booleans (MOVE TO DIFF SECTION?)" id="{66AAEF84-DC2A-4EC0-B019-A45CA2635563}">
          <p14:sldIdLst>
            <p14:sldId id="642"/>
          </p14:sldIdLst>
        </p14:section>
        <p14:section name="Arrays (REQUIRED?)" id="{63332020-4C6B-4693-BC62-111E6C49DF7D}">
          <p14:sldIdLst>
            <p14:sldId id="643"/>
            <p14:sldId id="645"/>
          </p14:sldIdLst>
        </p14:section>
        <p14:section name="Objects" id="{3B6F6145-45F7-43CA-B18F-2153B2FE7703}">
          <p14:sldIdLst>
            <p14:sldId id="666"/>
            <p14:sldId id="668"/>
            <p14:sldId id="669"/>
            <p14:sldId id="715"/>
          </p14:sldIdLst>
        </p14:section>
        <p14:section name="JSON (REWORK THIS!)" id="{53B38628-4941-4D3C-AF91-31067E2B6386}">
          <p14:sldIdLst>
            <p14:sldId id="711"/>
            <p14:sldId id="712"/>
            <p14:sldId id="713"/>
            <p14:sldId id="714"/>
          </p14:sldIdLst>
        </p14:section>
        <p14:section name="Conclusion" id="{DEBAB9C7-DE0B-4A26-9F30-0CE0E8ED58CA}">
          <p14:sldIdLst>
            <p14:sldId id="707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955"/>
    <a:srgbClr val="5A8049"/>
    <a:srgbClr val="2583C4"/>
    <a:srgbClr val="4A6E6A"/>
    <a:srgbClr val="697678"/>
    <a:srgbClr val="738304"/>
    <a:srgbClr val="000000"/>
    <a:srgbClr val="005AAB"/>
    <a:srgbClr val="00519C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79953" autoAdjust="0"/>
  </p:normalViewPr>
  <p:slideViewPr>
    <p:cSldViewPr snapToGrid="0">
      <p:cViewPr varScale="1">
        <p:scale>
          <a:sx n="94" d="100"/>
          <a:sy n="94" d="100"/>
        </p:scale>
        <p:origin x="744" y="84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-356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1" d="100"/>
          <a:sy n="81" d="100"/>
        </p:scale>
        <p:origin x="1110" y="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Docs:</a:t>
            </a:r>
            <a:r>
              <a:rPr lang="en-GB" baseline="0" dirty="0"/>
              <a:t> </a:t>
            </a:r>
            <a:r>
              <a:rPr lang="en-GB" dirty="0"/>
              <a:t>https://developer.mozilla.org/en-US/docs/Web/JavaScript/Reference/Global_Objects/String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25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5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They are by no means identical, but in terms of data structure they are very similar and behave very similarly.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04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/>
              <a:t>Similar to the builder pattern in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51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21/03/2019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Front-End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3 - Vanilla </a:t>
            </a:r>
            <a:r>
              <a:rPr lang="en-GB" noProof="0" dirty="0" err="1"/>
              <a:t>Javascript</a:t>
            </a:r>
            <a:r>
              <a:rPr lang="en-GB" noProof="0" dirty="0"/>
              <a:t> Pt </a:t>
            </a:r>
            <a:r>
              <a:rPr lang="en-GB" dirty="0"/>
              <a:t>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GB" dirty="0"/>
              <a:t>Objects within objects!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Literals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xfrm>
            <a:off x="6206400" y="2303585"/>
            <a:ext cx="5580000" cy="3153892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myObject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{</a:t>
            </a:r>
          </a:p>
          <a:p>
            <a:pPr marL="436562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name: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"Jack"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</a:p>
          <a:p>
            <a:pPr marL="436562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grade: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'A'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</a:p>
          <a:p>
            <a:pPr marL="436562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pet: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887412"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‘Dog'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</a:p>
          <a:p>
            <a:pPr marL="887412"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width: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19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</a:p>
          <a:p>
            <a:pPr marL="887412"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height: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</a:t>
            </a:r>
          </a:p>
          <a:p>
            <a:pPr marL="887412"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weight: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24,</a:t>
            </a:r>
          </a:p>
          <a:p>
            <a:pPr marL="436562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stuff: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{}</a:t>
            </a:r>
          </a:p>
          <a:p>
            <a:pPr marL="436562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0244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4F72-C3B7-4AB9-A5F4-259962C1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F1852-181E-43C0-B613-C5CE9C21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0088A-D069-4994-9F9D-BDD76CC7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Time: 5 minutes</a:t>
            </a:r>
          </a:p>
          <a:p>
            <a:r>
              <a:rPr lang="en-GB" dirty="0"/>
              <a:t>Try creating your own objects using what you’ve learned</a:t>
            </a:r>
          </a:p>
          <a:p>
            <a:pPr lvl="1"/>
            <a:r>
              <a:rPr lang="en-GB" dirty="0"/>
              <a:t>Create a maker function that makes your object with input data</a:t>
            </a:r>
          </a:p>
          <a:p>
            <a:pPr lvl="1"/>
            <a:r>
              <a:rPr lang="en-GB" dirty="0"/>
              <a:t>Experiment with different data types. Nest objects within objects, objects in arrays, etc</a:t>
            </a:r>
          </a:p>
          <a:p>
            <a:pPr lvl="1"/>
            <a:r>
              <a:rPr lang="en-GB" dirty="0"/>
              <a:t>Try changing accessing and updating their values. How do you access nested properties?</a:t>
            </a:r>
          </a:p>
          <a:p>
            <a:pPr lvl="1"/>
            <a:endParaRPr lang="en-GB" dirty="0"/>
          </a:p>
          <a:p>
            <a:r>
              <a:rPr lang="en-GB" dirty="0"/>
              <a:t>Compare what you’ve created with the person next to you</a:t>
            </a:r>
          </a:p>
          <a:p>
            <a:pPr lvl="1"/>
            <a:r>
              <a:rPr lang="en-GB" dirty="0"/>
              <a:t>Have they done anything differently?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38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4F9FA-D879-4B47-863F-46AA99B1C8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JSON stands for </a:t>
            </a:r>
            <a:r>
              <a:rPr lang="en-GB" b="1" dirty="0"/>
              <a:t>J</a:t>
            </a:r>
            <a:r>
              <a:rPr lang="en-GB" dirty="0"/>
              <a:t>ava</a:t>
            </a:r>
            <a:r>
              <a:rPr lang="en-GB" b="1" dirty="0"/>
              <a:t>S</a:t>
            </a:r>
            <a:r>
              <a:rPr lang="en-GB" dirty="0"/>
              <a:t>cript </a:t>
            </a:r>
            <a:r>
              <a:rPr lang="en-GB" b="1" dirty="0"/>
              <a:t>O</a:t>
            </a:r>
            <a:r>
              <a:rPr lang="en-GB" dirty="0"/>
              <a:t>bject </a:t>
            </a:r>
            <a:r>
              <a:rPr lang="en-GB" b="1" dirty="0"/>
              <a:t>N</a:t>
            </a:r>
            <a:r>
              <a:rPr lang="en-GB" dirty="0"/>
              <a:t>otation</a:t>
            </a:r>
          </a:p>
          <a:p>
            <a:r>
              <a:rPr lang="en-GB" dirty="0"/>
              <a:t>JSON is just syntax for storing and exchanging data</a:t>
            </a:r>
          </a:p>
          <a:p>
            <a:r>
              <a:rPr lang="en-GB" dirty="0"/>
              <a:t>Data exchanged between a browser and server can only be text. </a:t>
            </a:r>
          </a:p>
          <a:p>
            <a:r>
              <a:rPr lang="en-GB" dirty="0"/>
              <a:t>JSON itself is text. We can convert any JavaScript object into JSON to send to a sever and convert any received JSON from a server into JavaScript objects.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6EE9E-DEA7-4568-877B-5CC8F689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7463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B6D8D-C687-49AD-8AD4-59F265EC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E5E27-F161-4610-837F-94E2EF9473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47377" y="3739445"/>
            <a:ext cx="3853778" cy="986400"/>
          </a:xfrm>
        </p:spPr>
        <p:txBody>
          <a:bodyPr/>
          <a:lstStyle/>
          <a:p>
            <a:r>
              <a:rPr lang="en-GB" dirty="0"/>
              <a:t>This JSON object can be converted and used as a JavaScript object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4CF517E-C3A2-4447-A58E-2578CB6933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86302" y="745066"/>
            <a:ext cx="4153076" cy="3973689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"gender"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"Male"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"group"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"object"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"Mike"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FD961-EA86-4328-BB18-4E1B2A5F4C08}"/>
              </a:ext>
            </a:extLst>
          </p:cNvPr>
          <p:cNvCxnSpPr/>
          <p:nvPr/>
        </p:nvCxnSpPr>
        <p:spPr>
          <a:xfrm flipV="1">
            <a:off x="2901244" y="1659467"/>
            <a:ext cx="1095023" cy="36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7B805-D995-48CB-BD69-5A00FCCA53D3}"/>
              </a:ext>
            </a:extLst>
          </p:cNvPr>
          <p:cNvSpPr/>
          <p:nvPr/>
        </p:nvSpPr>
        <p:spPr>
          <a:xfrm>
            <a:off x="1154297" y="1851377"/>
            <a:ext cx="1746947" cy="1309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data is written in “name/value” sometimes called “key/value pairs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D67E3-E42A-443B-B725-3F7BB4C12FA8}"/>
              </a:ext>
            </a:extLst>
          </p:cNvPr>
          <p:cNvSpPr/>
          <p:nvPr/>
        </p:nvSpPr>
        <p:spPr>
          <a:xfrm>
            <a:off x="1154297" y="745066"/>
            <a:ext cx="1746947" cy="846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JSON objects are written inside curly braces</a:t>
            </a:r>
            <a:endParaRPr lang="en-GB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DF7E4-824C-4C37-B7BA-1188CD7B048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01244" y="1168399"/>
            <a:ext cx="496712" cy="129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8893C-0761-4B15-A345-5F08DF7ACC70}"/>
              </a:ext>
            </a:extLst>
          </p:cNvPr>
          <p:cNvSpPr/>
          <p:nvPr/>
        </p:nvSpPr>
        <p:spPr>
          <a:xfrm>
            <a:off x="8805332" y="1986843"/>
            <a:ext cx="1862667" cy="1343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A JSON object can have values of type string, number, array or an object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45CFF-71EA-42A2-A837-6F4C20676FC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357510" y="1930400"/>
            <a:ext cx="2447822" cy="728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2030FF-888B-4A38-B1AE-3AA5B25F7855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5362840" y="2212622"/>
            <a:ext cx="3442492" cy="445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508B8F-CD16-4F2D-A000-B3ABCA0617A2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7089422" y="2621844"/>
            <a:ext cx="1715910" cy="36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C31797-94DB-48CB-847A-31E525B311FA}"/>
              </a:ext>
            </a:extLst>
          </p:cNvPr>
          <p:cNvCxnSpPr>
            <a:stCxn id="17" idx="1"/>
          </p:cNvCxnSpPr>
          <p:nvPr/>
        </p:nvCxnSpPr>
        <p:spPr>
          <a:xfrm flipH="1">
            <a:off x="5531556" y="2658533"/>
            <a:ext cx="3273776" cy="16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8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B6D8D-C687-49AD-8AD4-59F265EC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</a:t>
            </a:r>
            <a:r>
              <a:rPr lang="en-GB" dirty="0"/>
              <a:t>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E5E27-F161-4610-837F-94E2EF9473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3199" y="1955801"/>
            <a:ext cx="3853778" cy="986400"/>
          </a:xfrm>
        </p:spPr>
        <p:txBody>
          <a:bodyPr/>
          <a:lstStyle/>
          <a:p>
            <a:r>
              <a:rPr lang="en-GB" dirty="0"/>
              <a:t>An example of an array of objects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4CF517E-C3A2-4447-A58E-2578CB6933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14311" y="745065"/>
            <a:ext cx="5825067" cy="4944535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arrayObjectExample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0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arrayObject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"Lucy"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5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51ADD-C34A-469B-91F6-DED7218AA0B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err="1"/>
              <a:t>JSON.parse</a:t>
            </a:r>
            <a:r>
              <a:rPr lang="en-GB" b="1" dirty="0"/>
              <a:t>() </a:t>
            </a:r>
            <a:r>
              <a:rPr lang="en-GB" dirty="0"/>
              <a:t>is used to convert text into a JavaScript Object. </a:t>
            </a:r>
          </a:p>
          <a:p>
            <a:r>
              <a:rPr lang="en-GB" dirty="0"/>
              <a:t>In the example, using “</a:t>
            </a:r>
            <a:r>
              <a:rPr lang="en-GB" b="1" dirty="0" err="1"/>
              <a:t>JSON.parse</a:t>
            </a:r>
            <a:r>
              <a:rPr lang="en-GB" b="1" dirty="0"/>
              <a:t>(text)</a:t>
            </a:r>
            <a:r>
              <a:rPr lang="en-GB" dirty="0"/>
              <a:t>” would convert the string stored in text into a JavaScript object.</a:t>
            </a:r>
          </a:p>
          <a:p>
            <a:r>
              <a:rPr lang="en-GB" dirty="0"/>
              <a:t>We can now access the values in the object as shown in the second example which would print John in the paragraph tag.</a:t>
            </a:r>
          </a:p>
          <a:p>
            <a:endParaRPr lang="en-GB" dirty="0"/>
          </a:p>
          <a:p>
            <a:r>
              <a:rPr lang="en-GB" b="1" dirty="0" err="1"/>
              <a:t>JSON.stringify</a:t>
            </a:r>
            <a:r>
              <a:rPr lang="en-GB" b="1" dirty="0"/>
              <a:t>() </a:t>
            </a:r>
            <a:r>
              <a:rPr lang="en-GB" dirty="0"/>
              <a:t>works in the opposite way; it converts a JavaScript object into a JSON formatted string.</a:t>
            </a:r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AE0B9-0578-4D1E-883E-7E26B2B0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JSON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F7B7E6E-9557-4B19-9BFE-87ED4342DC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07125" y="1670050"/>
            <a:ext cx="5849408" cy="3514899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`{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"employees" : [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"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":"John" , "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":"Doe" },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"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":"Anna" , "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":"Smith" },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"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":"Peter" , "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":"Jones" }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}`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4842D7-BDAB-4BA5-8454-03D923933625}"/>
              </a:ext>
            </a:extLst>
          </p:cNvPr>
          <p:cNvSpPr txBox="1">
            <a:spLocks/>
          </p:cNvSpPr>
          <p:nvPr/>
        </p:nvSpPr>
        <p:spPr>
          <a:xfrm>
            <a:off x="6207125" y="5426110"/>
            <a:ext cx="5849408" cy="66545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8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565759"/>
                </a:solidFill>
              </a:rPr>
              <a:t>Discuss how we can manipulate strings</a:t>
            </a:r>
          </a:p>
          <a:p>
            <a:pPr lvl="1"/>
            <a:r>
              <a:rPr lang="en-GB" dirty="0">
                <a:solidFill>
                  <a:srgbClr val="565759"/>
                </a:solidFill>
              </a:rPr>
              <a:t>The string type has a lot of useful built-in functions that you can use to queries and manipulation</a:t>
            </a:r>
            <a:endParaRPr lang="en-GB" b="1" dirty="0">
              <a:solidFill>
                <a:srgbClr val="565759"/>
              </a:solidFill>
            </a:endParaRPr>
          </a:p>
          <a:p>
            <a:pPr lvl="0"/>
            <a:r>
              <a:rPr lang="en-GB" b="1" dirty="0">
                <a:solidFill>
                  <a:srgbClr val="565759"/>
                </a:solidFill>
              </a:rPr>
              <a:t>Discuss how </a:t>
            </a:r>
            <a:r>
              <a:rPr lang="en-GB" b="1" dirty="0" err="1">
                <a:solidFill>
                  <a:srgbClr val="565759"/>
                </a:solidFill>
              </a:rPr>
              <a:t>booleans</a:t>
            </a:r>
            <a:r>
              <a:rPr lang="en-GB" b="1" dirty="0">
                <a:solidFill>
                  <a:srgbClr val="565759"/>
                </a:solidFill>
              </a:rPr>
              <a:t> are handled – what is considered </a:t>
            </a:r>
            <a:r>
              <a:rPr lang="en-GB" b="1" dirty="0" err="1">
                <a:solidFill>
                  <a:srgbClr val="565759"/>
                </a:solidFill>
              </a:rPr>
              <a:t>truthy</a:t>
            </a:r>
            <a:r>
              <a:rPr lang="en-GB" b="1" dirty="0">
                <a:solidFill>
                  <a:srgbClr val="565759"/>
                </a:solidFill>
              </a:rPr>
              <a:t> / </a:t>
            </a:r>
            <a:r>
              <a:rPr lang="en-GB" b="1" dirty="0" err="1">
                <a:solidFill>
                  <a:srgbClr val="565759"/>
                </a:solidFill>
              </a:rPr>
              <a:t>falsy</a:t>
            </a:r>
            <a:r>
              <a:rPr lang="en-GB" b="1" dirty="0">
                <a:solidFill>
                  <a:srgbClr val="565759"/>
                </a:solidFill>
              </a:rPr>
              <a:t>?</a:t>
            </a:r>
          </a:p>
          <a:p>
            <a:pPr lvl="1"/>
            <a:r>
              <a:rPr lang="en-GB" dirty="0">
                <a:solidFill>
                  <a:srgbClr val="565759"/>
                </a:solidFill>
              </a:rPr>
              <a:t>There are a set of values considered </a:t>
            </a:r>
            <a:r>
              <a:rPr lang="en-GB" dirty="0" err="1">
                <a:solidFill>
                  <a:srgbClr val="565759"/>
                </a:solidFill>
              </a:rPr>
              <a:t>falsy</a:t>
            </a:r>
            <a:r>
              <a:rPr lang="en-GB" dirty="0">
                <a:solidFill>
                  <a:srgbClr val="565759"/>
                </a:solidFill>
              </a:rPr>
              <a:t>, with everything else is considered </a:t>
            </a:r>
            <a:r>
              <a:rPr lang="en-GB" dirty="0" err="1">
                <a:solidFill>
                  <a:srgbClr val="565759"/>
                </a:solidFill>
              </a:rPr>
              <a:t>truthy</a:t>
            </a:r>
            <a:r>
              <a:rPr lang="en-GB" dirty="0">
                <a:solidFill>
                  <a:srgbClr val="565759"/>
                </a:solidFill>
              </a:rPr>
              <a:t> in JavaScript</a:t>
            </a:r>
          </a:p>
          <a:p>
            <a:pPr lvl="0"/>
            <a:r>
              <a:rPr lang="en-GB" b="1" dirty="0">
                <a:solidFill>
                  <a:srgbClr val="565759"/>
                </a:solidFill>
              </a:rPr>
              <a:t>Explore how we use arrays and objects in JavaScript</a:t>
            </a:r>
          </a:p>
          <a:p>
            <a:pPr lvl="1"/>
            <a:r>
              <a:rPr lang="en-GB" dirty="0">
                <a:solidFill>
                  <a:srgbClr val="565759"/>
                </a:solidFill>
              </a:rPr>
              <a:t>Objects are made of properties, and can be nested. Arrays in JavaScript are just special objects!</a:t>
            </a:r>
          </a:p>
          <a:p>
            <a:pPr lvl="0"/>
            <a:r>
              <a:rPr lang="en-GB" b="1" dirty="0">
                <a:solidFill>
                  <a:srgbClr val="565759"/>
                </a:solidFill>
              </a:rPr>
              <a:t>Discuss how we can use JSON in our code</a:t>
            </a:r>
          </a:p>
          <a:p>
            <a:pPr lvl="1"/>
            <a:r>
              <a:rPr lang="en-GB" dirty="0">
                <a:solidFill>
                  <a:srgbClr val="565759"/>
                </a:solidFill>
              </a:rPr>
              <a:t>JSON is a syntax for storing data. It can be parsed and handled extremely easily in JavaScript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1207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Handling Strings</a:t>
            </a:r>
          </a:p>
          <a:p>
            <a:r>
              <a:rPr lang="en-GB" dirty="0"/>
              <a:t>Boolean – Truthy &amp; Falsy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Objects</a:t>
            </a:r>
          </a:p>
          <a:p>
            <a:r>
              <a:rPr lang="en-GB" dirty="0"/>
              <a:t>JSON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Discuss how we can manipulate strings</a:t>
            </a:r>
          </a:p>
          <a:p>
            <a:endParaRPr lang="en-GB" dirty="0"/>
          </a:p>
          <a:p>
            <a:r>
              <a:rPr lang="en-GB" dirty="0"/>
              <a:t>Discuss how </a:t>
            </a:r>
            <a:r>
              <a:rPr lang="en-GB" dirty="0" err="1"/>
              <a:t>booleans</a:t>
            </a:r>
            <a:r>
              <a:rPr lang="en-GB" dirty="0"/>
              <a:t> are handled – what is considered </a:t>
            </a:r>
            <a:r>
              <a:rPr lang="en-GB" dirty="0" err="1"/>
              <a:t>truthy</a:t>
            </a:r>
            <a:r>
              <a:rPr lang="en-GB" dirty="0"/>
              <a:t> / </a:t>
            </a:r>
            <a:r>
              <a:rPr lang="en-GB" dirty="0" err="1"/>
              <a:t>falsy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Explore how we use arrays and objects in JavaScript</a:t>
            </a:r>
          </a:p>
          <a:p>
            <a:endParaRPr lang="en-GB" dirty="0"/>
          </a:p>
          <a:p>
            <a:r>
              <a:rPr lang="en-GB" dirty="0"/>
              <a:t>Discuss how we can use JSON in our code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4983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JS, unlike most languages, doesn’t have a char type</a:t>
            </a:r>
          </a:p>
          <a:p>
            <a:pPr lvl="1"/>
            <a:r>
              <a:rPr lang="en-GB" dirty="0"/>
              <a:t>Characters are just one length strings</a:t>
            </a:r>
          </a:p>
          <a:p>
            <a:r>
              <a:rPr lang="en-GB" dirty="0"/>
              <a:t>Immutable</a:t>
            </a:r>
          </a:p>
          <a:p>
            <a:r>
              <a:rPr lang="en-GB" dirty="0"/>
              <a:t>Double or single quotes work the same way – </a:t>
            </a:r>
            <a:r>
              <a:rPr lang="en-GB" b="1" dirty="0"/>
              <a:t>“ ”</a:t>
            </a:r>
            <a:r>
              <a:rPr lang="en-GB" dirty="0"/>
              <a:t> is recommended for working with nested </a:t>
            </a:r>
            <a:r>
              <a:rPr lang="en-GB" b="1" dirty="0"/>
              <a:t>‘ ’</a:t>
            </a:r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String(value) </a:t>
            </a:r>
            <a:r>
              <a:rPr lang="en-GB" dirty="0"/>
              <a:t>converts numbers into a string</a:t>
            </a:r>
          </a:p>
          <a:p>
            <a:r>
              <a:rPr lang="en-GB" dirty="0"/>
              <a:t>The String type provides a bunch of useful methods to manipulate strings</a:t>
            </a:r>
          </a:p>
          <a:p>
            <a:pPr lvl="1"/>
            <a:r>
              <a:rPr lang="en-GB" dirty="0"/>
              <a:t>To the right are some of the commonly used ones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 numCol="2"/>
          <a:lstStyle/>
          <a:p>
            <a:r>
              <a:rPr lang="en-GB" dirty="0"/>
              <a:t>String methods:</a:t>
            </a:r>
          </a:p>
          <a:p>
            <a:pPr lvl="1"/>
            <a:r>
              <a:rPr lang="en-GB" dirty="0" err="1"/>
              <a:t>charAt</a:t>
            </a:r>
            <a:endParaRPr lang="en-GB" dirty="0"/>
          </a:p>
          <a:p>
            <a:pPr lvl="1"/>
            <a:r>
              <a:rPr lang="en-GB" dirty="0" err="1"/>
              <a:t>concat</a:t>
            </a:r>
            <a:endParaRPr lang="en-GB" dirty="0"/>
          </a:p>
          <a:p>
            <a:pPr lvl="1"/>
            <a:r>
              <a:rPr lang="en-GB" dirty="0" err="1"/>
              <a:t>indexOf</a:t>
            </a:r>
            <a:endParaRPr lang="en-GB" dirty="0"/>
          </a:p>
          <a:p>
            <a:pPr lvl="1"/>
            <a:r>
              <a:rPr lang="en-GB" dirty="0" err="1"/>
              <a:t>lastIndexOf</a:t>
            </a:r>
            <a:endParaRPr lang="en-GB" dirty="0"/>
          </a:p>
          <a:p>
            <a:pPr lvl="1"/>
            <a:r>
              <a:rPr lang="en-GB" dirty="0"/>
              <a:t>match</a:t>
            </a:r>
          </a:p>
          <a:p>
            <a:pPr lvl="1"/>
            <a:r>
              <a:rPr lang="en-GB" dirty="0"/>
              <a:t>replace</a:t>
            </a:r>
          </a:p>
          <a:p>
            <a:pPr lvl="1"/>
            <a:r>
              <a:rPr lang="en-GB" dirty="0"/>
              <a:t>search</a:t>
            </a:r>
          </a:p>
          <a:p>
            <a:pPr lvl="1"/>
            <a:r>
              <a:rPr lang="en-GB" dirty="0"/>
              <a:t>slice</a:t>
            </a:r>
          </a:p>
          <a:p>
            <a:endParaRPr lang="en-GB" dirty="0"/>
          </a:p>
          <a:p>
            <a:pPr lvl="1"/>
            <a:r>
              <a:rPr lang="en-GB" dirty="0"/>
              <a:t>split</a:t>
            </a:r>
          </a:p>
          <a:p>
            <a:pPr lvl="1"/>
            <a:r>
              <a:rPr lang="en-GB" dirty="0"/>
              <a:t>substring</a:t>
            </a:r>
          </a:p>
          <a:p>
            <a:pPr lvl="1"/>
            <a:r>
              <a:rPr lang="en-GB" dirty="0" err="1"/>
              <a:t>toLowerCase</a:t>
            </a:r>
            <a:endParaRPr lang="en-GB" dirty="0"/>
          </a:p>
          <a:p>
            <a:pPr lvl="1"/>
            <a:r>
              <a:rPr lang="en-GB" dirty="0" err="1"/>
              <a:t>toUpperCase</a:t>
            </a:r>
            <a:endParaRPr lang="en-GB" dirty="0"/>
          </a:p>
          <a:p>
            <a:pPr lvl="1"/>
            <a:r>
              <a:rPr lang="en-GB" dirty="0"/>
              <a:t>includes</a:t>
            </a:r>
          </a:p>
          <a:p>
            <a:pPr lvl="1"/>
            <a:r>
              <a:rPr lang="en-GB" dirty="0" err="1"/>
              <a:t>endsWith</a:t>
            </a:r>
            <a:endParaRPr lang="en-GB" dirty="0"/>
          </a:p>
          <a:p>
            <a:pPr lvl="1"/>
            <a:r>
              <a:rPr lang="en-GB" dirty="0" err="1"/>
              <a:t>startsWith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521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Boolean(value) returns true if the value is truthy, false if the value is falsy.</a:t>
            </a:r>
          </a:p>
          <a:p>
            <a:r>
              <a:rPr lang="en-GB" dirty="0"/>
              <a:t>On the right are falsy values. </a:t>
            </a:r>
            <a:r>
              <a:rPr lang="en-GB" b="1" dirty="0"/>
              <a:t>Everything else is truthy</a:t>
            </a:r>
            <a:r>
              <a:rPr lang="en-GB" dirty="0"/>
              <a:t>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Falsy values:</a:t>
            </a:r>
          </a:p>
          <a:p>
            <a:pPr lvl="1"/>
            <a:r>
              <a:rPr lang="en-GB" b="1" dirty="0"/>
              <a:t>false</a:t>
            </a:r>
          </a:p>
          <a:p>
            <a:pPr lvl="1"/>
            <a:r>
              <a:rPr lang="en-GB" b="1" dirty="0"/>
              <a:t>null</a:t>
            </a:r>
          </a:p>
          <a:p>
            <a:pPr lvl="1"/>
            <a:r>
              <a:rPr lang="en-GB" b="1" dirty="0"/>
              <a:t>undefined</a:t>
            </a:r>
          </a:p>
          <a:p>
            <a:pPr lvl="1"/>
            <a:r>
              <a:rPr lang="en-GB" b="1" dirty="0"/>
              <a:t>“” </a:t>
            </a:r>
            <a:r>
              <a:rPr lang="en-GB" dirty="0"/>
              <a:t>(Empty quotes)</a:t>
            </a:r>
          </a:p>
          <a:p>
            <a:pPr lvl="1"/>
            <a:r>
              <a:rPr lang="en-GB" b="1" dirty="0"/>
              <a:t>0</a:t>
            </a:r>
          </a:p>
          <a:p>
            <a:pPr lvl="1"/>
            <a:r>
              <a:rPr lang="en-GB" b="1" dirty="0" err="1"/>
              <a:t>NaN</a:t>
            </a: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Booleans – Truthy / Falsy</a:t>
            </a:r>
          </a:p>
        </p:txBody>
      </p:sp>
    </p:spTree>
    <p:extLst>
      <p:ext uri="{BB962C8B-B14F-4D97-AF65-F5344CB8AC3E}">
        <p14:creationId xmlns:p14="http://schemas.microsoft.com/office/powerpoint/2010/main" val="721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Arrays inherit from object not a primitive value (like in Java).</a:t>
            </a:r>
          </a:p>
          <a:p>
            <a:r>
              <a:rPr lang="en-GB" dirty="0"/>
              <a:t>Indexes are converted to strings and used as names for retrieving values</a:t>
            </a:r>
          </a:p>
          <a:p>
            <a:r>
              <a:rPr lang="en-GB" dirty="0"/>
              <a:t>Very efficient for sparse arrays, not efficient in every other case.</a:t>
            </a:r>
          </a:p>
          <a:p>
            <a:r>
              <a:rPr lang="en-GB" dirty="0"/>
              <a:t>No need to provide a length or type when creating an array as they are dynamic in size.</a:t>
            </a:r>
          </a:p>
          <a:p>
            <a:r>
              <a:rPr lang="en-GB" dirty="0"/>
              <a:t>Arrays have a length member. It is always one integer larger than the highest integer subscript.</a:t>
            </a:r>
          </a:p>
          <a:p>
            <a:r>
              <a:rPr lang="en-GB" dirty="0"/>
              <a:t>[] is preferred to new Array();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'oats'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'peas'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'beans'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lang="en-GB"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//adding a new member </a:t>
            </a: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'barley'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'wheat'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71908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Arrays are just objects, special objects!</a:t>
            </a:r>
          </a:p>
          <a:p>
            <a:r>
              <a:rPr lang="en-GB" dirty="0"/>
              <a:t>When addressing objects, we can retrieve properties with the array notation as well as the dot notation.</a:t>
            </a:r>
          </a:p>
          <a:p>
            <a:r>
              <a:rPr lang="en-GB" b="1" dirty="0"/>
              <a:t>Obj.name </a:t>
            </a:r>
          </a:p>
          <a:p>
            <a:r>
              <a:rPr lang="en-GB" b="1" dirty="0" err="1"/>
              <a:t>Obj</a:t>
            </a:r>
            <a:r>
              <a:rPr lang="en-GB" b="1" dirty="0"/>
              <a:t>[name]</a:t>
            </a:r>
          </a:p>
          <a:p>
            <a:r>
              <a:rPr lang="en-GB" dirty="0"/>
              <a:t>When you’re addressing an array, all you’re doing is addressing an object with an attribute, the attribute being a number.</a:t>
            </a:r>
          </a:p>
          <a:p>
            <a:r>
              <a:rPr lang="en-GB" dirty="0"/>
              <a:t>Array[0] is looking for an attribute with 0 as the key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exampleArray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dog"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"pig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//Looks like</a:t>
            </a:r>
            <a:b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exampleObject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"pig"</a:t>
            </a:r>
            <a:b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exampleArray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//returns dog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exampleObject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//returns dog</a:t>
            </a: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 Cont.</a:t>
            </a:r>
          </a:p>
        </p:txBody>
      </p:sp>
    </p:spTree>
    <p:extLst>
      <p:ext uri="{BB962C8B-B14F-4D97-AF65-F5344CB8AC3E}">
        <p14:creationId xmlns:p14="http://schemas.microsoft.com/office/powerpoint/2010/main" val="285262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Collections of unordered name/value pairs</a:t>
            </a:r>
          </a:p>
          <a:p>
            <a:r>
              <a:rPr lang="en-GB" dirty="0"/>
              <a:t>Names are strings</a:t>
            </a:r>
          </a:p>
          <a:p>
            <a:r>
              <a:rPr lang="en-GB" dirty="0"/>
              <a:t>Values can be any type, including other objects.</a:t>
            </a:r>
          </a:p>
          <a:p>
            <a:r>
              <a:rPr lang="en-GB" dirty="0"/>
              <a:t>Think of every object like a little database.</a:t>
            </a:r>
          </a:p>
          <a:p>
            <a:r>
              <a:rPr lang="en-GB" dirty="0"/>
              <a:t>Values can also be expressions</a:t>
            </a:r>
          </a:p>
          <a:p>
            <a:r>
              <a:rPr lang="en-GB" b="1" dirty="0"/>
              <a:t>:</a:t>
            </a:r>
            <a:r>
              <a:rPr lang="en-GB" dirty="0"/>
              <a:t> separates names and values</a:t>
            </a:r>
          </a:p>
          <a:p>
            <a:r>
              <a:rPr lang="en-GB" b="1" dirty="0"/>
              <a:t>,</a:t>
            </a:r>
            <a:r>
              <a:rPr lang="en-GB" dirty="0"/>
              <a:t> separates pairs</a:t>
            </a:r>
          </a:p>
          <a:p>
            <a:r>
              <a:rPr lang="en-GB" dirty="0"/>
              <a:t>Object literals can be used anywhere a value can appear.</a:t>
            </a:r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2761821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//object literal 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br>
              <a:rPr lang="en-GB" dirty="0">
                <a:cs typeface="Consolas"/>
                <a:sym typeface="Consolas"/>
              </a:rPr>
            </a:br>
            <a:r>
              <a:rPr lang="en-GB" dirty="0">
                <a:cs typeface="Consolas"/>
                <a:sym typeface="Consolas"/>
              </a:rPr>
              <a:t>   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"Jack"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dirty="0">
                <a:cs typeface="Consolas"/>
                <a:sym typeface="Consolas"/>
              </a:rPr>
            </a:br>
            <a:r>
              <a:rPr lang="en-GB" dirty="0">
                <a:cs typeface="Consolas"/>
                <a:sym typeface="Consolas"/>
              </a:rPr>
              <a:t>   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grade: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dirty="0">
                <a:cs typeface="Consolas"/>
                <a:sym typeface="Consolas"/>
              </a:rPr>
            </a:br>
            <a:r>
              <a:rPr lang="en-GB" dirty="0">
                <a:cs typeface="Consolas"/>
                <a:sym typeface="Consolas"/>
              </a:rPr>
              <a:t>   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level: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GB" dirty="0">
                <a:cs typeface="Consolas"/>
                <a:sym typeface="Consolas"/>
              </a:rPr>
            </a:b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"Jeff"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dirty="0">
                <a:cs typeface="Consolas"/>
                <a:sym typeface="Consolas"/>
              </a:rPr>
            </a:br>
            <a:r>
              <a:rPr lang="en-GB" dirty="0">
                <a:solidFill>
                  <a:srgbClr val="9CDCFE"/>
                </a:solidFill>
                <a:latin typeface="Consolas"/>
                <a:cs typeface="Consolas"/>
                <a:sym typeface="Consolas"/>
              </a:rPr>
              <a:t>c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onsole.log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//outputs 3 </a:t>
            </a: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206400" y="4822465"/>
            <a:ext cx="5580000" cy="12690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//dynamic object 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exampleObject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exampleObject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"Jeff"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dirty="0">
                <a:cs typeface="Consolas"/>
                <a:sym typeface="Consolas"/>
              </a:rPr>
            </a:b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exampleObject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4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Another way to make objects, similar to constructors!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Maker Functions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maker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{};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dirty="0"/>
          </a:p>
          <a:p>
            <a:pPr marL="457200" lvl="1" indent="0"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maker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"Jack"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GB"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GB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GB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4147418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1867</TotalTime>
  <Words>1144</Words>
  <Application>Microsoft Office PowerPoint</Application>
  <PresentationFormat>Widescreen</PresentationFormat>
  <Paragraphs>190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QAC_Powerpoint_Template</vt:lpstr>
      <vt:lpstr>Front-End Web Development</vt:lpstr>
      <vt:lpstr>Contents page</vt:lpstr>
      <vt:lpstr>Course Objectives</vt:lpstr>
      <vt:lpstr>String</vt:lpstr>
      <vt:lpstr>Booleans – Truthy / Falsy</vt:lpstr>
      <vt:lpstr>Arrays</vt:lpstr>
      <vt:lpstr>Arrays Cont.</vt:lpstr>
      <vt:lpstr>Objects</vt:lpstr>
      <vt:lpstr>Maker Functions</vt:lpstr>
      <vt:lpstr>Nested Literals</vt:lpstr>
      <vt:lpstr>Practice Activity</vt:lpstr>
      <vt:lpstr>JSON</vt:lpstr>
      <vt:lpstr>JSON Example</vt:lpstr>
      <vt:lpstr>JSOn Example</vt:lpstr>
      <vt:lpstr>Parsing JSON</vt:lpstr>
      <vt:lpstr>Summary</vt:lpstr>
      <vt:lpstr>PowerPoint Presentation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Ian</cp:lastModifiedBy>
  <cp:revision>250</cp:revision>
  <dcterms:created xsi:type="dcterms:W3CDTF">2019-03-12T09:19:41Z</dcterms:created>
  <dcterms:modified xsi:type="dcterms:W3CDTF">2019-03-21T15:29:52Z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