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613" r:id="rId2"/>
    <p:sldId id="616" r:id="rId3"/>
    <p:sldId id="710" r:id="rId4"/>
    <p:sldId id="708" r:id="rId5"/>
    <p:sldId id="709" r:id="rId6"/>
    <p:sldId id="711" r:id="rId7"/>
    <p:sldId id="712" r:id="rId8"/>
    <p:sldId id="704" r:id="rId9"/>
    <p:sldId id="705" r:id="rId10"/>
    <p:sldId id="713" r:id="rId11"/>
    <p:sldId id="714" r:id="rId12"/>
    <p:sldId id="707" r:id="rId13"/>
    <p:sldId id="619" r:id="rId14"/>
  </p:sldIdLst>
  <p:sldSz cx="12192000" cy="6858000"/>
  <p:notesSz cx="6794500" cy="992187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Segoe UI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Segoe UI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7205C3-7A7A-42E5-A77D-CCFC853A3CA4}">
          <p14:sldIdLst>
            <p14:sldId id="613"/>
            <p14:sldId id="616"/>
            <p14:sldId id="710"/>
          </p14:sldIdLst>
        </p14:section>
        <p14:section name="Classes, Static Members" id="{B3455A44-1A35-4872-98C9-49D044C1E030}">
          <p14:sldIdLst>
            <p14:sldId id="708"/>
            <p14:sldId id="709"/>
            <p14:sldId id="711"/>
            <p14:sldId id="712"/>
          </p14:sldIdLst>
        </p14:section>
        <p14:section name="Destructuring" id="{17778481-B62F-4F52-B1F6-CF0BBF9F983B}">
          <p14:sldIdLst>
            <p14:sldId id="704"/>
            <p14:sldId id="705"/>
            <p14:sldId id="713"/>
            <p14:sldId id="714"/>
          </p14:sldIdLst>
        </p14:section>
        <p14:section name="Conclusion" id="{DEBAB9C7-DE0B-4A26-9F30-0CE0E8ED58CA}">
          <p14:sldIdLst>
            <p14:sldId id="707"/>
            <p14:sldId id="6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A9955"/>
    <a:srgbClr val="5A8049"/>
    <a:srgbClr val="2583C4"/>
    <a:srgbClr val="4A6E6A"/>
    <a:srgbClr val="697678"/>
    <a:srgbClr val="738304"/>
    <a:srgbClr val="005AAB"/>
    <a:srgbClr val="00519C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9953" autoAdjust="0"/>
  </p:normalViewPr>
  <p:slideViewPr>
    <p:cSldViewPr snapToGrid="0">
      <p:cViewPr>
        <p:scale>
          <a:sx n="50" d="100"/>
          <a:sy n="50" d="100"/>
        </p:scale>
        <p:origin x="1891" y="504"/>
      </p:cViewPr>
      <p:guideLst>
        <p:guide orient="horz" pos="2160"/>
        <p:guide pos="3840"/>
      </p:guideLst>
    </p:cSldViewPr>
  </p:slideViewPr>
  <p:outlineViewPr>
    <p:cViewPr>
      <p:scale>
        <a:sx n="20" d="100"/>
        <a:sy n="20" d="100"/>
      </p:scale>
      <p:origin x="0" y="-356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20"/>
    </p:cViewPr>
  </p:sorterViewPr>
  <p:notesViewPr>
    <p:cSldViewPr snapToGrid="0">
      <p:cViewPr varScale="1">
        <p:scale>
          <a:sx n="81" d="100"/>
          <a:sy n="81" d="100"/>
        </p:scale>
        <p:origin x="1110" y="84"/>
      </p:cViewPr>
      <p:guideLst>
        <p:guide orient="horz" pos="3125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971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3463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19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0998" y="581025"/>
            <a:ext cx="5716003" cy="3216039"/>
          </a:xfrm>
          <a:prstGeom prst="rect">
            <a:avLst/>
          </a:prstGeom>
          <a:noFill/>
          <a:ln w="3175">
            <a:solidFill>
              <a:srgbClr val="555454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576264" y="1793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r>
              <a:rPr lang="en-GB" sz="1000" cap="all" spc="300" baseline="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course title here</a:t>
            </a:r>
            <a:r>
              <a:rPr lang="en-GB" sz="1000" cap="all" spc="300" baseline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785" y="9590088"/>
            <a:ext cx="5400675" cy="246221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r" eaLnBrk="0" hangingPunct="0">
              <a:spcBef>
                <a:spcPct val="50000"/>
              </a:spcBef>
              <a:tabLst>
                <a:tab pos="8793163" algn="r"/>
              </a:tabLst>
              <a:defRPr/>
            </a:pPr>
            <a:fld id="{5A994FC6-4CA0-47B1-908E-E307E7797130}" type="slidenum">
              <a:rPr lang="en-GB" sz="10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 eaLnBrk="0" hangingPunct="0">
                <a:spcBef>
                  <a:spcPct val="50000"/>
                </a:spcBef>
                <a:tabLst>
                  <a:tab pos="8793163" algn="r"/>
                </a:tabLst>
                <a:defRPr/>
              </a:pPr>
              <a:t>‹#›</a:t>
            </a:fld>
            <a:endParaRPr lang="en-GB" sz="1000" cap="all" spc="300" baseline="0" dirty="0">
              <a:solidFill>
                <a:schemeClr val="accent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0999" y="3952480"/>
            <a:ext cx="5716002" cy="54611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440999" y="9570802"/>
            <a:ext cx="2944813" cy="26527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8793163" algn="r"/>
              </a:tabLst>
              <a:defRPr lang="en-GB" sz="1000" kern="1200" cap="all" spc="300" baseline="0" smtClean="0">
                <a:solidFill>
                  <a:schemeClr val="accent4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GB" dirty="0"/>
              <a:t>CONTINUED </a:t>
            </a:r>
            <a:fld id="{993982D2-741D-4BC6-8F8E-84F7C8891268}" type="slidenum">
              <a:rPr smtClean="0"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431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447675" indent="952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9144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1343025" indent="28575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1828800" algn="l" rtl="0" eaLnBrk="0" fontAlgn="base" hangingPunct="0">
      <a:spcBef>
        <a:spcPts val="300"/>
      </a:spcBef>
      <a:spcAft>
        <a:spcPct val="0"/>
      </a:spcAft>
      <a:tabLst>
        <a:tab pos="273050" algn="l"/>
        <a:tab pos="544513" algn="l"/>
        <a:tab pos="796925" algn="l"/>
        <a:tab pos="1069975" algn="l"/>
        <a:tab pos="1343025" algn="l"/>
        <a:tab pos="1614488" algn="l"/>
        <a:tab pos="1887538" algn="l"/>
        <a:tab pos="2159000" algn="l"/>
        <a:tab pos="2413000" algn="l"/>
        <a:tab pos="2684463" algn="l"/>
      </a:tabLst>
      <a:defRPr sz="1000" kern="1200" spc="-20" baseline="0">
        <a:solidFill>
          <a:srgbClr val="555454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DOCS: https://developer.mozilla.org/en-US/docs/Web/JavaScript/Reference/Classes/static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11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78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https://hacks.mozilla.org/2015/05/es6-in-depth-destructuring/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https://github.com/airbnb/javascript#destructuring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80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aseline="0" dirty="0"/>
              <a:t> spread operator is also useful in functions where you don’t know how many arguments to expect:</a:t>
            </a:r>
          </a:p>
          <a:p>
            <a:endParaRPr lang="en-GB" baseline="0" dirty="0"/>
          </a:p>
          <a:p>
            <a:pPr lvl="1"/>
            <a:r>
              <a:rPr lang="en-GB" baseline="0" dirty="0"/>
              <a:t>function </a:t>
            </a:r>
            <a:r>
              <a:rPr lang="en-GB" baseline="0" dirty="0" err="1"/>
              <a:t>arrayToString</a:t>
            </a:r>
            <a:r>
              <a:rPr lang="en-GB" baseline="0" dirty="0"/>
              <a:t>(...</a:t>
            </a:r>
            <a:r>
              <a:rPr lang="en-GB" baseline="0" dirty="0" err="1"/>
              <a:t>args</a:t>
            </a:r>
            <a:r>
              <a:rPr lang="en-GB" baseline="0" dirty="0"/>
              <a:t>) {</a:t>
            </a:r>
          </a:p>
          <a:p>
            <a:pPr lvl="1"/>
            <a:r>
              <a:rPr lang="en-GB" baseline="0" dirty="0"/>
              <a:t>	return </a:t>
            </a:r>
            <a:r>
              <a:rPr lang="en-GB" baseline="0" dirty="0" err="1"/>
              <a:t>args.join</a:t>
            </a:r>
            <a:r>
              <a:rPr lang="en-GB" baseline="0" dirty="0"/>
              <a:t>(‘, ’);</a:t>
            </a:r>
          </a:p>
          <a:p>
            <a:pPr lvl="1"/>
            <a:r>
              <a:rPr lang="en-GB" baseline="0" dirty="0"/>
              <a:t>}</a:t>
            </a:r>
          </a:p>
          <a:p>
            <a:pPr lvl="1"/>
            <a:endParaRPr lang="en-GB" baseline="0" dirty="0"/>
          </a:p>
          <a:p>
            <a:pPr lvl="1"/>
            <a:r>
              <a:rPr lang="en-GB" baseline="0" dirty="0" err="1"/>
              <a:t>const</a:t>
            </a:r>
            <a:r>
              <a:rPr lang="en-GB" baseline="0" dirty="0"/>
              <a:t> x = </a:t>
            </a:r>
            <a:r>
              <a:rPr lang="en-GB" baseline="0" dirty="0" err="1"/>
              <a:t>arrayToString</a:t>
            </a:r>
            <a:r>
              <a:rPr lang="en-GB" baseline="0" dirty="0"/>
              <a:t>(‘a’, ‘b’, ‘c’);</a:t>
            </a:r>
          </a:p>
          <a:p>
            <a:pPr lvl="1"/>
            <a:r>
              <a:rPr lang="en-GB" baseline="0" dirty="0"/>
              <a:t>// x = ‘a, b, c’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40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https://hacks.mozilla.org/2015/05/es6-in-depth-destructuring/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https://github.com/airbnb/javascript#destructuring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29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Insert module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2843C51-1A86-43AC-90FF-75319369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A9D69AC-E55E-4C63-886D-2C6E114D50FA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867988"/>
            <a:ext cx="11404800" cy="4223571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B26B1B-6084-4F48-855A-EC3AE077BE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AFD521-EA8D-4218-A32B-F63CDAE55847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867989"/>
            <a:ext cx="11404800" cy="422357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783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A58C53-8D2B-4C42-82D0-0CFE760D0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98E1925-2EB8-4DBD-8C31-18781C0ADE21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78034" y="1545562"/>
            <a:ext cx="45719" cy="45450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ECBC70A-E0D3-4F6F-B9DA-2C2194247B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96A16A-1E7C-48B8-A377-C11744595A10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/>
          </p:nvPr>
        </p:nvSpPr>
        <p:spPr>
          <a:xfrm>
            <a:off x="4140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6206400" y="1692182"/>
            <a:ext cx="5580000" cy="4412205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solidFill>
                  <a:schemeClr val="tx1"/>
                </a:solidFill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414000" y="147423"/>
            <a:ext cx="9126000" cy="114376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CD04857-E508-492C-8F1A-DF14596E4D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A Template_2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5447921" cy="68580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baseline="0"/>
            </a:lvl1pPr>
          </a:lstStyle>
          <a:p>
            <a:r>
              <a:rPr lang="en-GB" dirty="0"/>
              <a:t>Use images from the photography folder from the Central Repository&gt;image library on CWS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447921" y="0"/>
            <a:ext cx="6744079" cy="6858000"/>
          </a:xfrm>
          <a:prstGeom prst="rect">
            <a:avLst/>
          </a:prstGeom>
          <a:solidFill>
            <a:schemeClr val="accent1">
              <a:alpha val="9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Content Placeholder 12"/>
          <p:cNvSpPr>
            <a:spLocks noGrp="1"/>
          </p:cNvSpPr>
          <p:nvPr>
            <p:ph sz="quarter" idx="16"/>
          </p:nvPr>
        </p:nvSpPr>
        <p:spPr>
          <a:xfrm>
            <a:off x="5834270" y="2733260"/>
            <a:ext cx="5963478" cy="3743139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›"/>
              <a:defRPr sz="1800" b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5834270" y="1921382"/>
            <a:ext cx="5973417" cy="626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Course times/ objectives/summary</a:t>
            </a:r>
          </a:p>
        </p:txBody>
      </p:sp>
    </p:spTree>
    <p:extLst>
      <p:ext uri="{BB962C8B-B14F-4D97-AF65-F5344CB8AC3E}">
        <p14:creationId xmlns:p14="http://schemas.microsoft.com/office/powerpoint/2010/main" val="30391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A Template_Pictu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" y="2"/>
            <a:ext cx="786063" cy="6880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1141200" y="349200"/>
            <a:ext cx="8215200" cy="61236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Segoe UI" panose="020B0502040204020203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diagram, smart art, table, video etc.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title" hasCustomPrompt="1"/>
          </p:nvPr>
        </p:nvSpPr>
        <p:spPr>
          <a:xfrm rot="16200000">
            <a:off x="-3117600" y="3283200"/>
            <a:ext cx="7020000" cy="295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1800" b="1" cap="all" spc="3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Diagram title goes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571383" y="1753200"/>
            <a:ext cx="2387817" cy="471960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2pPr>
            <a:lvl3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3pPr>
            <a:lvl4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4pPr>
            <a:lvl5pPr marL="0" indent="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baseline="0">
                <a:latin typeface="Segoe UI" panose="020B0502040204020203" pitchFamily="34" charset="0"/>
              </a:defRPr>
            </a:lvl5pPr>
          </a:lstStyle>
          <a:p>
            <a:pPr lvl="0"/>
            <a:r>
              <a:rPr lang="en-GB" noProof="0" dirty="0"/>
              <a:t>Information for the main diagram, smart art, table or video to be added here if needed. 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274DA80-C262-4FA0-BB4E-80A403D9C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4D5EAA3-9874-4102-B22A-BBB607B88B48}"/>
              </a:ext>
            </a:extLst>
          </p:cNvPr>
          <p:cNvSpPr/>
          <p:nvPr userDrawn="1"/>
        </p:nvSpPr>
        <p:spPr>
          <a:xfrm>
            <a:off x="0" y="0"/>
            <a:ext cx="12192000" cy="15447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CA47E-00EE-4B68-8A31-10F5659E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xmlns="" id="{B00AAE2E-A1A9-495E-B275-5C5B4CB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/>
          <a:lstStyle/>
          <a:p>
            <a:fld id="{F04D3F15-92C0-49FC-8491-DAF66FED00E0}" type="datetimeFigureOut">
              <a:rPr lang="en-GB" smtClean="0"/>
              <a:pPr/>
              <a:t>21/03/2019</a:t>
            </a:fld>
            <a:endParaRPr lang="en-GB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103B1C35-ED49-46CF-812A-6E292F8C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EB357DF8-E9A9-4910-9E6F-3DD45609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6308" y="6307672"/>
            <a:ext cx="646611" cy="274320"/>
          </a:xfrm>
          <a:prstGeom prst="rect">
            <a:avLst/>
          </a:prstGeom>
        </p:spPr>
        <p:txBody>
          <a:bodyPr/>
          <a:lstStyle/>
          <a:p>
            <a:fld id="{FD0BDA38-AAFC-4277-BD9B-E3CDD8FD956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579CF59-9082-40F5-BAF0-9A27C8CC06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585" y="5994649"/>
            <a:ext cx="1596830" cy="891587"/>
          </a:xfrm>
          <a:prstGeom prst="rect">
            <a:avLst/>
          </a:prstGeom>
        </p:spPr>
      </p:pic>
      <p:pic>
        <p:nvPicPr>
          <p:cNvPr id="8" name="Picture 5" descr="Single gear">
            <a:extLst>
              <a:ext uri="{FF2B5EF4-FFF2-40B4-BE49-F238E27FC236}">
                <a16:creationId xmlns:a16="http://schemas.microsoft.com/office/drawing/2014/main" xmlns="" id="{4E15BC41-4B19-4994-A823-0D1640BD5B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1419" y="2117821"/>
            <a:ext cx="724526" cy="782652"/>
          </a:xfrm>
          <a:prstGeom prst="rect">
            <a:avLst/>
          </a:prstGeom>
        </p:spPr>
      </p:pic>
      <p:pic>
        <p:nvPicPr>
          <p:cNvPr id="9" name="Picture 6" descr="Users">
            <a:extLst>
              <a:ext uri="{FF2B5EF4-FFF2-40B4-BE49-F238E27FC236}">
                <a16:creationId xmlns:a16="http://schemas.microsoft.com/office/drawing/2014/main" xmlns="" id="{3CD9ECEF-9E1D-4C43-9703-0B1A5779B7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31419" y="4573493"/>
            <a:ext cx="724526" cy="72452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8E7A4A56-2CC2-4CEB-840A-1A5AEF54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69" y="1867988"/>
            <a:ext cx="10206131" cy="42492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B39F3FD-D08C-4198-8469-6D87A1084F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063566"/>
            <a:ext cx="10364400" cy="25560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marL="0" indent="0" algn="ctr">
              <a:defRPr sz="6000" b="0" i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Thank you for listening.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9F010EDF-E2D4-4F3C-B939-A68A20FD3F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D29E3FC-62F5-4E48-ACC4-30CB99D44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557" y="4892480"/>
            <a:ext cx="2736886" cy="15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5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00" y="1570416"/>
            <a:ext cx="11404800" cy="454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14000" y="0"/>
            <a:ext cx="9126000" cy="12911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14" r:id="rId2"/>
    <p:sldLayoutId id="2147483715" r:id="rId3"/>
    <p:sldLayoutId id="2147483698" r:id="rId4"/>
    <p:sldLayoutId id="2147483718" r:id="rId5"/>
    <p:sldLayoutId id="2147483716" r:id="rId6"/>
    <p:sldLayoutId id="2147483717" r:id="rId7"/>
    <p:sldLayoutId id="2147483720" r:id="rId8"/>
    <p:sldLayoutId id="2147483721" r:id="rId9"/>
  </p:sldLayoutIdLst>
  <p:hf hdr="0" ft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GB" sz="4800" b="1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5738" indent="-185738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b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2300" indent="-1651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8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73150" indent="-1587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524000" indent="-15240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974850" indent="-146050" algn="l" defTabSz="914400" rtl="0" eaLnBrk="1" latinLnBrk="0" hangingPunct="1">
        <a:spcBef>
          <a:spcPts val="1000"/>
        </a:spcBef>
        <a:spcAft>
          <a:spcPts val="1000"/>
        </a:spcAft>
        <a:buClr>
          <a:schemeClr val="accent5"/>
        </a:buClr>
        <a:buFont typeface="Arial" panose="020B0604020202020204" pitchFamily="34" charset="0"/>
        <a:buChar char="›"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Front-End Web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303E11-6CE9-4331-BF52-CB1310D79A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886200"/>
            <a:ext cx="10364400" cy="439200"/>
          </a:xfrm>
        </p:spPr>
        <p:txBody>
          <a:bodyPr wrap="square"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i="0" cap="all" spc="300" baseline="0">
                <a:solidFill>
                  <a:srgbClr val="005AAB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Module 3 - Vanilla </a:t>
            </a:r>
            <a:r>
              <a:rPr lang="en-GB" noProof="0" dirty="0" err="1"/>
              <a:t>Javascript</a:t>
            </a:r>
            <a:r>
              <a:rPr lang="en-GB" noProof="0" dirty="0"/>
              <a:t> – PT 5</a:t>
            </a:r>
          </a:p>
        </p:txBody>
      </p:sp>
    </p:spTree>
    <p:extLst>
      <p:ext uri="{BB962C8B-B14F-4D97-AF65-F5344CB8AC3E}">
        <p14:creationId xmlns:p14="http://schemas.microsoft.com/office/powerpoint/2010/main" val="165230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Activity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Activity</a:t>
            </a:r>
            <a:endParaRPr lang="en-GB" b="1" dirty="0"/>
          </a:p>
          <a:p>
            <a:pPr lvl="1"/>
            <a:r>
              <a:rPr lang="en-GB" dirty="0" smtClean="0"/>
              <a:t>Adapt the earlier activity to use </a:t>
            </a:r>
            <a:r>
              <a:rPr lang="en-GB" dirty="0"/>
              <a:t>some </a:t>
            </a:r>
            <a:r>
              <a:rPr lang="en-GB" dirty="0" err="1" smtClean="0"/>
              <a:t>destructuring</a:t>
            </a:r>
            <a:r>
              <a:rPr lang="en-GB" dirty="0" smtClean="0"/>
              <a:t> methods</a:t>
            </a:r>
          </a:p>
          <a:p>
            <a:pPr lvl="1"/>
            <a:r>
              <a:rPr lang="en-GB" dirty="0" smtClean="0"/>
              <a:t>Try combining arrays and spreading the results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 smtClean="0"/>
              <a:t>Debrief:</a:t>
            </a:r>
          </a:p>
          <a:p>
            <a:pPr lvl="1"/>
            <a:r>
              <a:rPr lang="en-GB" dirty="0" smtClean="0"/>
              <a:t>Discuss your solution with the person next to you and see if you can come up with any other ideas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01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414000" y="1669502"/>
            <a:ext cx="5057160" cy="4422058"/>
          </a:xfrm>
        </p:spPr>
        <p:txBody>
          <a:bodyPr/>
          <a:lstStyle/>
          <a:p>
            <a:r>
              <a:rPr lang="en-GB" dirty="0" smtClean="0"/>
              <a:t>Here we use the spread operator to combine two arrays into one</a:t>
            </a:r>
          </a:p>
          <a:p>
            <a:r>
              <a:rPr lang="en-GB" dirty="0" smtClean="0"/>
              <a:t>When you use multiple </a:t>
            </a:r>
            <a:r>
              <a:rPr lang="en-GB" dirty="0" smtClean="0"/>
              <a:t>spreads during the construction of an array, the items in the first array come first, and second array come second</a:t>
            </a:r>
          </a:p>
          <a:p>
            <a:r>
              <a:rPr lang="en-GB" dirty="0" smtClean="0"/>
              <a:t>Spreading this new array sends each value separately</a:t>
            </a:r>
          </a:p>
          <a:p>
            <a:r>
              <a:rPr lang="en-GB" dirty="0" smtClean="0"/>
              <a:t>Values are sent in the correct order, the same order the array was in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Activity Solution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760720" y="1756872"/>
            <a:ext cx="6431280" cy="424731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Create array with processor and cores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processorCores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'i5'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Create array with RAM and GPU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ramAndGpu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GB" sz="18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>
                <a:solidFill>
                  <a:srgbClr val="CE9178"/>
                </a:solidFill>
                <a:latin typeface="Consolas" panose="020B0609020204030204" pitchFamily="49" charset="0"/>
              </a:rPr>
              <a:t>'GTX 1060</a:t>
            </a:r>
            <a:r>
              <a:rPr lang="en-GB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Combine the properties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pcInformation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endParaRPr lang="en-GB" sz="18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	[...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processorCores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ramAndGpu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Create instance of class from array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newComputer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8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rgbClr val="9CDCFE"/>
                </a:solidFill>
                <a:latin typeface="Consolas" panose="020B0609020204030204" pitchFamily="49" charset="0"/>
              </a:rPr>
              <a:t>Computer</a:t>
            </a:r>
            <a:r>
              <a:rPr lang="en-GB" sz="1800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pcInformation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>
                <a:solidFill>
                  <a:srgbClr val="6A9955"/>
                </a:solidFill>
                <a:latin typeface="Consolas" panose="020B0609020204030204" pitchFamily="49" charset="0"/>
              </a:rPr>
              <a:t>// Call boot function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newComputer</a:t>
            </a:r>
            <a:r>
              <a:rPr lang="en-GB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boot</a:t>
            </a:r>
            <a:r>
              <a:rPr lang="en-GB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GB" sz="1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b="1" dirty="0"/>
              <a:t>Explore how classes are used in JavaScript</a:t>
            </a:r>
          </a:p>
          <a:p>
            <a:pPr lvl="1"/>
            <a:r>
              <a:rPr lang="en-GB" dirty="0"/>
              <a:t>You can use JavaScript classes just like classes in other languages</a:t>
            </a:r>
          </a:p>
          <a:p>
            <a:endParaRPr lang="en-GB" dirty="0"/>
          </a:p>
          <a:p>
            <a:r>
              <a:rPr lang="en-GB" b="1" dirty="0"/>
              <a:t>Discuss the use of static members in our classes</a:t>
            </a:r>
          </a:p>
          <a:p>
            <a:pPr lvl="1"/>
            <a:r>
              <a:rPr lang="en-GB" dirty="0"/>
              <a:t>Static members are accessed on the class, not the instance of the class</a:t>
            </a:r>
          </a:p>
          <a:p>
            <a:endParaRPr lang="en-GB" dirty="0"/>
          </a:p>
          <a:p>
            <a:r>
              <a:rPr lang="en-GB" b="1" dirty="0"/>
              <a:t>Explore the syntax and various uses of </a:t>
            </a:r>
            <a:r>
              <a:rPr lang="en-GB" b="1" dirty="0" err="1"/>
              <a:t>destructuring</a:t>
            </a:r>
            <a:endParaRPr lang="en-GB" b="1" dirty="0"/>
          </a:p>
          <a:p>
            <a:pPr lvl="1"/>
            <a:r>
              <a:rPr lang="en-GB" dirty="0" err="1"/>
              <a:t>Destructuring</a:t>
            </a:r>
            <a:r>
              <a:rPr lang="en-GB" dirty="0"/>
              <a:t> is a flexible way of unpacking values from arrays and objects into new separate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207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42B469-2FC3-48ED-AE83-12225DBC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68246B-A580-417F-B1FB-3B4A1F27E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88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xmlns="" id="{5C14CD82-2D19-4316-8DD3-299A5F33A3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3D5D03-DE3E-4C1F-9E09-CC2AE9445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  <a:p>
            <a:r>
              <a:rPr lang="en-GB" dirty="0"/>
              <a:t>Static Members</a:t>
            </a:r>
          </a:p>
          <a:p>
            <a:r>
              <a:rPr lang="en-GB" dirty="0" err="1"/>
              <a:t>Destructuring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D0C50E6-F62B-4930-9998-6F7CD0FB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page</a:t>
            </a:r>
          </a:p>
        </p:txBody>
      </p:sp>
    </p:spTree>
    <p:extLst>
      <p:ext uri="{BB962C8B-B14F-4D97-AF65-F5344CB8AC3E}">
        <p14:creationId xmlns:p14="http://schemas.microsoft.com/office/powerpoint/2010/main" val="377895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Explore how classes are used in JavaScript</a:t>
            </a:r>
          </a:p>
          <a:p>
            <a:endParaRPr lang="en-GB" dirty="0"/>
          </a:p>
          <a:p>
            <a:r>
              <a:rPr lang="en-GB" dirty="0"/>
              <a:t>Discuss the use of static members in our classes</a:t>
            </a:r>
          </a:p>
          <a:p>
            <a:endParaRPr lang="en-GB" dirty="0"/>
          </a:p>
          <a:p>
            <a:r>
              <a:rPr lang="en-GB" dirty="0"/>
              <a:t>Explore the syntax and various uses of </a:t>
            </a:r>
            <a:r>
              <a:rPr lang="en-GB" dirty="0" err="1"/>
              <a:t>destructuring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99036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JavaScript classes were introduced in ES6</a:t>
            </a:r>
          </a:p>
          <a:p>
            <a:endParaRPr lang="en-GB" dirty="0"/>
          </a:p>
          <a:p>
            <a:r>
              <a:rPr lang="en-GB" dirty="0"/>
              <a:t>Classes formalise the JavaScript pattern of class-like inheritance from ES5</a:t>
            </a:r>
          </a:p>
          <a:p>
            <a:pPr lvl="1"/>
            <a:r>
              <a:rPr lang="en-GB" dirty="0"/>
              <a:t>This used to be achieved with functions and prototypes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'woof'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Static methods aren’t called on the instance of a class</a:t>
            </a:r>
          </a:p>
          <a:p>
            <a:r>
              <a:rPr lang="en-GB" dirty="0"/>
              <a:t>They’re called on the class itself</a:t>
            </a:r>
          </a:p>
          <a:p>
            <a:endParaRPr lang="en-GB" dirty="0"/>
          </a:p>
          <a:p>
            <a:r>
              <a:rPr lang="en-GB" dirty="0"/>
              <a:t>They’re often used for utilities that don’t need context of a class instance.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Members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pawSize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pawSize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pawSize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defaultDog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774483-D449-4C95-AD70-8A80DF59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Practice Activity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06D2752-4E78-4C63-87BE-57105C8D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DA38-AAFC-4277-BD9B-E3CDD8FD956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582D7C-2288-4123-A7C8-B48A69C6D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Activity</a:t>
            </a:r>
            <a:endParaRPr lang="en-GB" b="1" dirty="0"/>
          </a:p>
          <a:p>
            <a:pPr lvl="1"/>
            <a:r>
              <a:rPr lang="en-GB" dirty="0" smtClean="0"/>
              <a:t>Make a clas</a:t>
            </a:r>
            <a:r>
              <a:rPr lang="en-GB" dirty="0" smtClean="0"/>
              <a:t>s that could be used to represent a PC</a:t>
            </a:r>
          </a:p>
          <a:p>
            <a:pPr lvl="1"/>
            <a:r>
              <a:rPr lang="en-GB" dirty="0" smtClean="0"/>
              <a:t>Include both static and non static members</a:t>
            </a:r>
          </a:p>
          <a:p>
            <a:pPr lvl="1"/>
            <a:r>
              <a:rPr lang="en-GB" dirty="0" smtClean="0"/>
              <a:t>Instantiate and make use of this class</a:t>
            </a:r>
            <a:endParaRPr lang="en-GB" dirty="0"/>
          </a:p>
          <a:p>
            <a:pPr lvl="1"/>
            <a:endParaRPr lang="en-GB" dirty="0"/>
          </a:p>
          <a:p>
            <a:r>
              <a:rPr lang="en-GB" b="1" dirty="0" smtClean="0"/>
              <a:t>Debrief:</a:t>
            </a:r>
          </a:p>
          <a:p>
            <a:pPr lvl="1"/>
            <a:r>
              <a:rPr lang="en-GB" dirty="0" smtClean="0"/>
              <a:t>Discuss your class with the person next to you and see if you can come up with any othe</a:t>
            </a:r>
            <a:r>
              <a:rPr lang="en-GB" dirty="0" smtClean="0"/>
              <a:t>r ideas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11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Activity Example Solution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76" y="1602889"/>
            <a:ext cx="11865685" cy="486287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Defining the class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4EC9B0"/>
                </a:solidFill>
                <a:latin typeface="Consolas" panose="020B0609020204030204" pitchFamily="49" charset="0"/>
              </a:rPr>
              <a:t>Computer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Static function to return class instance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getMidRangePC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Computer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'i5'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'GTX 1060'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Class constructor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constructor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numOfCores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ram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.numOfCores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numOfCores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.ram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ram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.gpu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Functions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boot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GB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'pc starting up...'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'pc has:</a:t>
            </a:r>
            <a:r>
              <a:rPr lang="en-GB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.cpu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'processor 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.ram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'GB of RAM'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 </a:t>
            </a:r>
            <a:r>
              <a:rPr lang="en-GB" sz="1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.gpu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'GPU'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1400" dirty="0">
                <a:solidFill>
                  <a:srgbClr val="6A9955"/>
                </a:solidFill>
                <a:latin typeface="Consolas" panose="020B0609020204030204" pitchFamily="49" charset="0"/>
              </a:rPr>
              <a:t>// Get instance of class and call boot function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Computer</a:t>
            </a:r>
            <a:r>
              <a:rPr lang="en-GB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getMidRangePC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boot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GB" sz="1600" dirty="0" smtClean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Useful syntax for grabbing properties from an object and assigning them to variables.</a:t>
            </a:r>
          </a:p>
          <a:p>
            <a:r>
              <a:rPr lang="en-GB" dirty="0"/>
              <a:t>Can be applied to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Arrays</a:t>
            </a:r>
          </a:p>
          <a:p>
            <a:pPr lvl="1"/>
            <a:r>
              <a:rPr lang="en-GB" dirty="0"/>
              <a:t>Any object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endParaRPr lang="en-GB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6206400" y="2305050"/>
            <a:ext cx="5580000" cy="3150962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New Way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[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Old Way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9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dirty="0"/>
              <a:t>Using the spread operator you can easily access the remaining properties or array items.</a:t>
            </a:r>
          </a:p>
          <a:p>
            <a:endParaRPr lang="en-GB" dirty="0"/>
          </a:p>
          <a:p>
            <a:r>
              <a:rPr lang="en-GB" dirty="0"/>
              <a:t>Spreading can be used to merge things too!</a:t>
            </a:r>
          </a:p>
          <a:p>
            <a:pPr lvl="1"/>
            <a:r>
              <a:rPr lang="en-GB" dirty="0"/>
              <a:t>Combine two or more objects together with </a:t>
            </a:r>
            <a:br>
              <a:rPr lang="en-GB" dirty="0"/>
            </a:br>
            <a:r>
              <a:rPr lang="en-GB" b="1" dirty="0"/>
              <a:t>{ …</a:t>
            </a:r>
            <a:r>
              <a:rPr lang="en-GB" b="1" dirty="0" err="1"/>
              <a:t>objA</a:t>
            </a:r>
            <a:r>
              <a:rPr lang="en-GB" b="1" dirty="0"/>
              <a:t>, …</a:t>
            </a:r>
            <a:r>
              <a:rPr lang="en-GB" b="1" dirty="0" err="1"/>
              <a:t>objB</a:t>
            </a:r>
            <a:r>
              <a:rPr lang="en-GB" b="1" dirty="0"/>
              <a:t>}.</a:t>
            </a:r>
          </a:p>
          <a:p>
            <a:pPr lvl="1"/>
            <a:r>
              <a:rPr lang="en-GB" dirty="0"/>
              <a:t>Combine two or more arrays together with</a:t>
            </a:r>
            <a:br>
              <a:rPr lang="en-GB" dirty="0"/>
            </a:br>
            <a:r>
              <a:rPr lang="en-GB" b="1" dirty="0"/>
              <a:t>[…</a:t>
            </a:r>
            <a:r>
              <a:rPr lang="en-GB" b="1" dirty="0" err="1"/>
              <a:t>arrayA</a:t>
            </a:r>
            <a:r>
              <a:rPr lang="en-GB" b="1" dirty="0"/>
              <a:t>, …</a:t>
            </a:r>
            <a:r>
              <a:rPr lang="en-GB" b="1" dirty="0" err="1"/>
              <a:t>arrayB</a:t>
            </a:r>
            <a:r>
              <a:rPr lang="en-GB" b="1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Destructuring</a:t>
            </a:r>
            <a:r>
              <a:rPr lang="en-GB" dirty="0"/>
              <a:t> Cont</a:t>
            </a:r>
            <a:r>
              <a:rPr lang="en-GB" dirty="0"/>
              <a:t>.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6"/>
          </p:nvPr>
        </p:nvSpPr>
        <p:spPr>
          <a:xfrm>
            <a:off x="6206400" y="1669502"/>
            <a:ext cx="5580000" cy="4422058"/>
          </a:xfrm>
          <a:solidFill>
            <a:schemeClr val="bg2">
              <a:lumMod val="10000"/>
            </a:schemeClr>
          </a:solidFill>
        </p:spPr>
        <p:txBody>
          <a:bodyPr anchor="ctr"/>
          <a:lstStyle/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Accessing the rest of an array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first = 1, rest = [2, 3, 4, 5]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Merging two objects together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'Adam'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'male'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merged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{...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objA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...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objB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merged = { 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name: 'Adam',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age: 21,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gender: 'male' }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0"/>
              </a:spcAft>
              <a:buNone/>
            </a:pP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GB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34856"/>
      </p:ext>
    </p:extLst>
  </p:cSld>
  <p:clrMapOvr>
    <a:masterClrMapping/>
  </p:clrMapOvr>
</p:sld>
</file>

<file path=ppt/theme/theme1.xml><?xml version="1.0" encoding="utf-8"?>
<a:theme xmlns:a="http://schemas.openxmlformats.org/drawingml/2006/main" name="QAC_Powerpoint_Template">
  <a:themeElements>
    <a:clrScheme name="Custom 1">
      <a:dk1>
        <a:srgbClr val="565759"/>
      </a:dk1>
      <a:lt1>
        <a:srgbClr val="FFFFFF"/>
      </a:lt1>
      <a:dk2>
        <a:srgbClr val="0D3D59"/>
      </a:dk2>
      <a:lt2>
        <a:srgbClr val="DADADA"/>
      </a:lt2>
      <a:accent1>
        <a:srgbClr val="0A5188"/>
      </a:accent1>
      <a:accent2>
        <a:srgbClr val="CA1E17"/>
      </a:accent2>
      <a:accent3>
        <a:srgbClr val="18BF2B"/>
      </a:accent3>
      <a:accent4>
        <a:srgbClr val="7713B2"/>
      </a:accent4>
      <a:accent5>
        <a:srgbClr val="008FD0"/>
      </a:accent5>
      <a:accent6>
        <a:srgbClr val="F5871F"/>
      </a:accent6>
      <a:hlink>
        <a:srgbClr val="008FD0"/>
      </a:hlink>
      <a:folHlink>
        <a:srgbClr val="008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  <a:cs typeface="Arial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B9CDE5"/>
        </a:solidFill>
      </a:spPr>
      <a:bodyPr wrap="square" rtlCol="0">
        <a:spAutoFit/>
      </a:bodyPr>
      <a:lstStyle>
        <a:defPPr>
          <a:defRPr sz="2000" dirty="0" smtClean="0">
            <a:latin typeface="Courier New" pitchFamily="49" charset="0"/>
            <a:cs typeface="Courier New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QALA Slide Deck Template" id="{77B112E8-EF96-43CB-A690-E23779E59FD6}" vid="{8481B56C-5037-489B-AC44-E4143A60F620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F81BD"/>
      </a:dk2>
      <a:lt2>
        <a:srgbClr val="AAAAAA"/>
      </a:lt2>
      <a:accent1>
        <a:srgbClr val="B8CCE4"/>
      </a:accent1>
      <a:accent2>
        <a:srgbClr val="E1FFE1"/>
      </a:accent2>
      <a:accent3>
        <a:srgbClr val="FFFFFF"/>
      </a:accent3>
      <a:accent4>
        <a:srgbClr val="0070C0"/>
      </a:accent4>
      <a:accent5>
        <a:srgbClr val="FFFFD9"/>
      </a:accent5>
      <a:accent6>
        <a:srgbClr val="CCE7CC"/>
      </a:accent6>
      <a:hlink>
        <a:srgbClr val="AAAAAA"/>
      </a:hlink>
      <a:folHlink>
        <a:srgbClr val="0000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QALA Slide Deck Template</Template>
  <TotalTime>1749</TotalTime>
  <Words>736</Words>
  <Application>Microsoft Office PowerPoint</Application>
  <PresentationFormat>Widescreen</PresentationFormat>
  <Paragraphs>165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Segoe UI</vt:lpstr>
      <vt:lpstr>Times New Roman</vt:lpstr>
      <vt:lpstr>QAC_Powerpoint_Template</vt:lpstr>
      <vt:lpstr>Front-End Web Development</vt:lpstr>
      <vt:lpstr>Contents page</vt:lpstr>
      <vt:lpstr>Course Objectives</vt:lpstr>
      <vt:lpstr>Classes</vt:lpstr>
      <vt:lpstr>Static Members</vt:lpstr>
      <vt:lpstr>Class Practice Activity</vt:lpstr>
      <vt:lpstr>Activity Example Solution</vt:lpstr>
      <vt:lpstr>Destructuring</vt:lpstr>
      <vt:lpstr>Destructuring Cont.</vt:lpstr>
      <vt:lpstr>Destructuring Activity</vt:lpstr>
      <vt:lpstr>Example Activity Solution</vt:lpstr>
      <vt:lpstr>Summary</vt:lpstr>
      <vt:lpstr>PowerPoint Presentation</vt:lpstr>
    </vt:vector>
  </TitlesOfParts>
  <Company>QA Ltd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Template and Guide</dc:title>
  <dc:creator>Admin</dc:creator>
  <cp:lastModifiedBy>Daniel Smith</cp:lastModifiedBy>
  <cp:revision>241</cp:revision>
  <dcterms:created xsi:type="dcterms:W3CDTF">2019-03-12T09:19:41Z</dcterms:created>
  <dcterms:modified xsi:type="dcterms:W3CDTF">2019-03-21T17:35:06Z</dcterms:modified>
  <cp:category>Chapter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apter">
    <vt:lpwstr>1</vt:lpwstr>
  </property>
</Properties>
</file>