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30"/>
  </p:notesMasterIdLst>
  <p:handoutMasterIdLst>
    <p:handoutMasterId r:id="rId31"/>
  </p:handoutMasterIdLst>
  <p:sldIdLst>
    <p:sldId id="613" r:id="rId2"/>
    <p:sldId id="616" r:id="rId3"/>
    <p:sldId id="620" r:id="rId4"/>
    <p:sldId id="658" r:id="rId5"/>
    <p:sldId id="657" r:id="rId6"/>
    <p:sldId id="659" r:id="rId7"/>
    <p:sldId id="669" r:id="rId8"/>
    <p:sldId id="660" r:id="rId9"/>
    <p:sldId id="670" r:id="rId10"/>
    <p:sldId id="671" r:id="rId11"/>
    <p:sldId id="626" r:id="rId12"/>
    <p:sldId id="627" r:id="rId13"/>
    <p:sldId id="628" r:id="rId14"/>
    <p:sldId id="650" r:id="rId15"/>
    <p:sldId id="651" r:id="rId16"/>
    <p:sldId id="630" r:id="rId17"/>
    <p:sldId id="661" r:id="rId18"/>
    <p:sldId id="662" r:id="rId19"/>
    <p:sldId id="664" r:id="rId20"/>
    <p:sldId id="665" r:id="rId21"/>
    <p:sldId id="666" r:id="rId22"/>
    <p:sldId id="667" r:id="rId23"/>
    <p:sldId id="672" r:id="rId24"/>
    <p:sldId id="631" r:id="rId25"/>
    <p:sldId id="632" r:id="rId26"/>
    <p:sldId id="633" r:id="rId27"/>
    <p:sldId id="653" r:id="rId28"/>
    <p:sldId id="649" r:id="rId29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32" autoAdjust="0"/>
  </p:normalViewPr>
  <p:slideViewPr>
    <p:cSldViewPr snapToGrid="0">
      <p:cViewPr varScale="1">
        <p:scale>
          <a:sx n="47" d="100"/>
          <a:sy n="47" d="100"/>
        </p:scale>
        <p:origin x="77" y="8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72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https://www.w3schools.com/css/css_boxmodel.asp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80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https://www.w3schools.com/cssref/pr_class_position.asp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97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19/03/2019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Front-End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2 - CSS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AB69B-14F8-4640-A5A5-93E6B061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HTML code 2</a:t>
            </a:r>
          </a:p>
        </p:txBody>
      </p:sp>
      <p:sp>
        <p:nvSpPr>
          <p:cNvPr id="10" name="Google Shape;275;p35">
            <a:extLst>
              <a:ext uri="{FF2B5EF4-FFF2-40B4-BE49-F238E27FC236}">
                <a16:creationId xmlns:a16="http://schemas.microsoft.com/office/drawing/2014/main" id="{50197591-9CB9-4B96-BC99-A671FF73726D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4757738" y="2124763"/>
            <a:ext cx="2988739" cy="13042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"content"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Example text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&lt;p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4370D6-0DE0-4928-837C-4B3246CB0D86}"/>
              </a:ext>
            </a:extLst>
          </p:cNvPr>
          <p:cNvCxnSpPr>
            <a:cxnSpLocks/>
          </p:cNvCxnSpPr>
          <p:nvPr/>
        </p:nvCxnSpPr>
        <p:spPr>
          <a:xfrm flipV="1">
            <a:off x="4198375" y="2292983"/>
            <a:ext cx="1292808" cy="711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9D497-BCC0-4606-BC95-29E0A0138144}"/>
              </a:ext>
            </a:extLst>
          </p:cNvPr>
          <p:cNvSpPr/>
          <p:nvPr/>
        </p:nvSpPr>
        <p:spPr>
          <a:xfrm>
            <a:off x="2783498" y="1764108"/>
            <a:ext cx="1552022" cy="1970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Class attribute stating which CSS class to apply to a div tag enwrapping a paragraph tag.</a:t>
            </a:r>
          </a:p>
        </p:txBody>
      </p:sp>
    </p:spTree>
    <p:extLst>
      <p:ext uri="{BB962C8B-B14F-4D97-AF65-F5344CB8AC3E}">
        <p14:creationId xmlns:p14="http://schemas.microsoft.com/office/powerpoint/2010/main" val="25523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Code Without any CSS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Google Shape;282;p36"/>
          <p:cNvPicPr preferRelativeResize="0"/>
          <p:nvPr/>
        </p:nvPicPr>
        <p:blipFill rotWithShape="1">
          <a:blip r:embed="rId2">
            <a:alphaModFix/>
          </a:blip>
          <a:srcRect r="43605" b="44404"/>
          <a:stretch/>
        </p:blipFill>
        <p:spPr>
          <a:xfrm>
            <a:off x="1075123" y="1494385"/>
            <a:ext cx="10041753" cy="38692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51F32-2AF9-4D0A-A846-57EDBE5C37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565759"/>
                </a:solidFill>
                <a:latin typeface="Calibri" panose="020F0502020204030204" pitchFamily="34" charset="0"/>
              </a:rPr>
              <a:t>Within </a:t>
            </a:r>
            <a:r>
              <a:rPr lang="en-GB" b="1" dirty="0">
                <a:solidFill>
                  <a:srgbClr val="565759"/>
                </a:solidFill>
                <a:latin typeface="Calibri" panose="020F0502020204030204" pitchFamily="34" charset="0"/>
              </a:rPr>
              <a:t>style.css </a:t>
            </a:r>
            <a:r>
              <a:rPr lang="en-GB" dirty="0">
                <a:solidFill>
                  <a:srgbClr val="565759"/>
                </a:solidFill>
                <a:latin typeface="Calibri" panose="020F0502020204030204" pitchFamily="34" charset="0"/>
              </a:rPr>
              <a:t>we define our CSS rules in key/value pairs</a:t>
            </a:r>
          </a:p>
          <a:p>
            <a:pPr lvl="0"/>
            <a:r>
              <a:rPr lang="en-GB" dirty="0">
                <a:latin typeface="Calibri" panose="020F0502020204030204" pitchFamily="34" charset="0"/>
              </a:rPr>
              <a:t>For now we will apply styles to the </a:t>
            </a:r>
            <a:r>
              <a:rPr lang="en-GB" b="1" dirty="0">
                <a:latin typeface="Calibri" panose="020F0502020204030204" pitchFamily="34" charset="0"/>
              </a:rPr>
              <a:t>&lt;html&gt; </a:t>
            </a:r>
            <a:r>
              <a:rPr lang="en-GB" dirty="0">
                <a:latin typeface="Calibri" panose="020F0502020204030204" pitchFamily="34" charset="0"/>
              </a:rPr>
              <a:t>and </a:t>
            </a:r>
            <a:r>
              <a:rPr lang="en-GB" b="1" dirty="0">
                <a:latin typeface="Calibri" panose="020F0502020204030204" pitchFamily="34" charset="0"/>
              </a:rPr>
              <a:t>&lt;body&gt; </a:t>
            </a:r>
            <a:r>
              <a:rPr lang="en-GB" dirty="0">
                <a:latin typeface="Calibri" panose="020F0502020204030204" pitchFamily="34" charset="0"/>
              </a:rPr>
              <a:t>tags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some basic CSS</a:t>
            </a:r>
          </a:p>
        </p:txBody>
      </p:sp>
      <p:pic>
        <p:nvPicPr>
          <p:cNvPr id="5" name="Google Shape;29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756" y="3116826"/>
            <a:ext cx="5710244" cy="266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8;p37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dirty="0">
                <a:solidFill>
                  <a:srgbClr val="3F7F7F"/>
                </a:solidFill>
              </a:rPr>
              <a:t>@CHARSET </a:t>
            </a:r>
            <a:r>
              <a:rPr lang="en-GB" i="1" dirty="0">
                <a:solidFill>
                  <a:srgbClr val="2A00E1"/>
                </a:solidFill>
              </a:rPr>
              <a:t>"ISO-8859-1"</a:t>
            </a:r>
            <a:r>
              <a:rPr lang="en-GB" dirty="0">
                <a:solidFill>
                  <a:srgbClr val="000000"/>
                </a:solidFill>
              </a:rPr>
              <a:t>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b="1" dirty="0">
                <a:solidFill>
                  <a:srgbClr val="3F7F7F"/>
                </a:solidFill>
              </a:rPr>
              <a:t>html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b="1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background-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#999999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b="1" dirty="0">
                <a:solidFill>
                  <a:srgbClr val="3F7F7F"/>
                </a:solidFill>
              </a:rPr>
              <a:t>body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b="1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background-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#FFFFFF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width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80%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margin-left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auto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margin-right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auto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3783" y="5623254"/>
            <a:ext cx="4629665" cy="82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40293" y="5631492"/>
            <a:ext cx="0" cy="387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18134" y="6030508"/>
            <a:ext cx="1482811" cy="461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Width now set to 80%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4F429-F028-4466-970E-1CAFD155FFC7}"/>
              </a:ext>
            </a:extLst>
          </p:cNvPr>
          <p:cNvCxnSpPr/>
          <p:nvPr/>
        </p:nvCxnSpPr>
        <p:spPr>
          <a:xfrm flipV="1">
            <a:off x="637868" y="4789174"/>
            <a:ext cx="0" cy="1229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3A6DC0-E00F-4698-8B5B-581FFDABF940}"/>
              </a:ext>
            </a:extLst>
          </p:cNvPr>
          <p:cNvSpPr/>
          <p:nvPr/>
        </p:nvSpPr>
        <p:spPr>
          <a:xfrm>
            <a:off x="216583" y="6016334"/>
            <a:ext cx="1800679" cy="60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cs typeface="Arial" pitchFamily="34" charset="0"/>
              </a:rPr>
              <a:t>“margin-left” is auto but could be increased with a value.</a:t>
            </a:r>
          </a:p>
        </p:txBody>
      </p:sp>
    </p:spTree>
    <p:extLst>
      <p:ext uri="{BB962C8B-B14F-4D97-AF65-F5344CB8AC3E}">
        <p14:creationId xmlns:p14="http://schemas.microsoft.com/office/powerpoint/2010/main" val="35053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We can apply styles to groups of tags by assigning them classes using the ‘.’ selector in a CSS file.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Class Selectors</a:t>
            </a:r>
          </a:p>
        </p:txBody>
      </p:sp>
      <p:pic>
        <p:nvPicPr>
          <p:cNvPr id="8" name="Google Shape;298;p38"/>
          <p:cNvPicPr preferRelativeResize="0"/>
          <p:nvPr/>
        </p:nvPicPr>
        <p:blipFill rotWithShape="1">
          <a:blip r:embed="rId2">
            <a:alphaModFix/>
          </a:blip>
          <a:srcRect r="640"/>
          <a:stretch/>
        </p:blipFill>
        <p:spPr>
          <a:xfrm>
            <a:off x="44280" y="2654711"/>
            <a:ext cx="5911678" cy="344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96;p38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i="1" dirty="0">
                <a:solidFill>
                  <a:srgbClr val="3F7F7F"/>
                </a:solidFill>
              </a:rPr>
              <a:t>.</a:t>
            </a:r>
            <a:r>
              <a:rPr lang="en-GB" i="1" dirty="0" err="1">
                <a:solidFill>
                  <a:srgbClr val="3F7F7F"/>
                </a:solidFill>
              </a:rPr>
              <a:t>mainContent</a:t>
            </a:r>
            <a:r>
              <a:rPr lang="en-GB" i="1" dirty="0">
                <a:solidFill>
                  <a:srgbClr val="3F7F7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padding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0px 5px 10px 5px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i="1" dirty="0">
                <a:solidFill>
                  <a:srgbClr val="3F7F7F"/>
                </a:solidFill>
              </a:rPr>
              <a:t>.navigation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background-color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#00004d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#FFFFFF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i="1" dirty="0">
                <a:solidFill>
                  <a:srgbClr val="3F7F7F"/>
                </a:solidFill>
              </a:rPr>
              <a:t>.navigation </a:t>
            </a:r>
            <a:r>
              <a:rPr lang="en-GB" b="1" dirty="0">
                <a:solidFill>
                  <a:srgbClr val="3F7F7F"/>
                </a:solidFill>
              </a:rPr>
              <a:t>a:link</a:t>
            </a:r>
            <a:r>
              <a:rPr lang="en-GB" b="1" i="1" dirty="0">
                <a:solidFill>
                  <a:srgbClr val="3F7F7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</a:t>
            </a:r>
            <a:r>
              <a:rPr lang="en-GB" i="1" dirty="0" err="1">
                <a:solidFill>
                  <a:srgbClr val="2A00E1"/>
                </a:solidFill>
              </a:rPr>
              <a:t>ffffff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i="1" dirty="0">
                <a:solidFill>
                  <a:srgbClr val="3F7F7F"/>
                </a:solidFill>
              </a:rPr>
              <a:t>.navigation </a:t>
            </a:r>
            <a:r>
              <a:rPr lang="en-GB" b="1" dirty="0">
                <a:solidFill>
                  <a:srgbClr val="3F7F7F"/>
                </a:solidFill>
              </a:rPr>
              <a:t>a:visited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#ffff00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sz="2000" dirty="0"/>
          </a:p>
          <a:p>
            <a:pPr marL="342900" lvl="0" indent="-222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432325" y="2248930"/>
            <a:ext cx="897924" cy="214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330249" y="2166551"/>
            <a:ext cx="1456151" cy="700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Top, right, bottom, left respectively.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551" y="5609968"/>
            <a:ext cx="4728519" cy="20594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879123" y="5828344"/>
            <a:ext cx="255373" cy="205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34496" y="5855229"/>
            <a:ext cx="1738184" cy="51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10px padding as applied to class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4619" y="4532275"/>
            <a:ext cx="1231425" cy="814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#00004d of “.navigation”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132173" y="3815732"/>
            <a:ext cx="247135" cy="789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2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Add a class named “paragraph” to a &lt;p&gt;&lt;/p&gt; tag and have a go at writing styling rules for that class using internal CSS to change the font size, change the font colour and centre the text to the middle of the screen.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Discover some style key/values pairs for CSS rules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50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5" name="Google Shape;288;p37"/>
          <p:cNvSpPr txBox="1">
            <a:spLocks noGrp="1"/>
          </p:cNvSpPr>
          <p:nvPr>
            <p:ph sz="quarter" idx="15"/>
          </p:nvPr>
        </p:nvSpPr>
        <p:spPr>
          <a:xfrm>
            <a:off x="3306000" y="1946787"/>
            <a:ext cx="5580000" cy="383517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GB" sz="1800" dirty="0">
                <a:solidFill>
                  <a:srgbClr val="008080"/>
                </a:solidFill>
              </a:rPr>
              <a:t>&lt;</a:t>
            </a:r>
            <a:r>
              <a:rPr lang="en-GB" sz="1800" dirty="0">
                <a:solidFill>
                  <a:srgbClr val="3F7F7F"/>
                </a:solidFill>
              </a:rPr>
              <a:t>head</a:t>
            </a:r>
            <a:r>
              <a:rPr lang="en-GB" sz="1800" dirty="0">
                <a:solidFill>
                  <a:srgbClr val="008080"/>
                </a:solidFill>
              </a:rPr>
              <a:t>&gt;</a:t>
            </a:r>
            <a:br>
              <a:rPr lang="en-GB" sz="1800" dirty="0">
                <a:solidFill>
                  <a:srgbClr val="008080"/>
                </a:solidFill>
              </a:rPr>
            </a:br>
            <a:r>
              <a:rPr lang="en-GB" sz="1800" dirty="0">
                <a:solidFill>
                  <a:srgbClr val="008080"/>
                </a:solidFill>
              </a:rPr>
              <a:t>  …</a:t>
            </a:r>
            <a:endParaRPr lang="en-GB" sz="1800" i="1" dirty="0">
              <a:solidFill>
                <a:srgbClr val="00808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GB" sz="1800" i="1" dirty="0">
                <a:solidFill>
                  <a:srgbClr val="008080"/>
                </a:solidFill>
              </a:rPr>
              <a:t>   </a:t>
            </a:r>
            <a:r>
              <a:rPr lang="en-GB" sz="1800" dirty="0">
                <a:solidFill>
                  <a:srgbClr val="008080"/>
                </a:solidFill>
              </a:rPr>
              <a:t>&lt;</a:t>
            </a:r>
            <a:r>
              <a:rPr lang="en-GB" sz="1800" dirty="0">
                <a:solidFill>
                  <a:srgbClr val="3F7F7F"/>
                </a:solidFill>
              </a:rPr>
              <a:t>style</a:t>
            </a:r>
            <a:r>
              <a:rPr lang="en-GB" sz="1800" dirty="0">
                <a:solidFill>
                  <a:srgbClr val="008080"/>
                </a:solidFill>
              </a:rPr>
              <a:t>&gt;</a:t>
            </a:r>
            <a:endParaRPr lang="en-GB" sz="1800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en-GB" sz="1700" b="1" dirty="0">
                <a:solidFill>
                  <a:srgbClr val="3F7F7F"/>
                </a:solidFill>
              </a:rPr>
              <a:t>. paragraph </a:t>
            </a:r>
            <a:r>
              <a:rPr lang="en-GB" sz="1700" dirty="0">
                <a:solidFill>
                  <a:srgbClr val="000000"/>
                </a:solidFill>
              </a:rPr>
              <a:t>{</a:t>
            </a:r>
            <a:br>
              <a:rPr lang="en-GB" sz="1700" b="1" dirty="0">
                <a:solidFill>
                  <a:srgbClr val="000000"/>
                </a:solidFill>
              </a:rPr>
            </a:br>
            <a:r>
              <a:rPr lang="en-GB" sz="1700" dirty="0"/>
              <a:t>  </a:t>
            </a:r>
            <a:r>
              <a:rPr lang="en-GB" sz="1700" dirty="0">
                <a:solidFill>
                  <a:srgbClr val="7F007F"/>
                </a:solidFill>
              </a:rPr>
              <a:t>color</a:t>
            </a:r>
            <a:r>
              <a:rPr lang="en-GB" sz="1700" dirty="0">
                <a:solidFill>
                  <a:srgbClr val="000000"/>
                </a:solidFill>
              </a:rPr>
              <a:t>: </a:t>
            </a:r>
            <a:r>
              <a:rPr lang="en-GB" sz="1700" i="1" dirty="0">
                <a:solidFill>
                  <a:srgbClr val="2A00E1"/>
                </a:solidFill>
              </a:rPr>
              <a:t>#0000FF</a:t>
            </a:r>
            <a:r>
              <a:rPr lang="en-GB" sz="1700" dirty="0">
                <a:solidFill>
                  <a:srgbClr val="000000"/>
                </a:solidFill>
              </a:rPr>
              <a:t>; </a:t>
            </a:r>
            <a:br>
              <a:rPr lang="en-GB" sz="1700" i="1" dirty="0">
                <a:solidFill>
                  <a:srgbClr val="000000"/>
                </a:solidFill>
              </a:rPr>
            </a:br>
            <a:r>
              <a:rPr lang="en-GB" sz="1700" dirty="0">
                <a:solidFill>
                  <a:srgbClr val="000000"/>
                </a:solidFill>
              </a:rPr>
              <a:t>  </a:t>
            </a:r>
            <a:r>
              <a:rPr lang="en-GB" sz="1700" dirty="0">
                <a:solidFill>
                  <a:srgbClr val="7F007F"/>
                </a:solidFill>
              </a:rPr>
              <a:t>font-size</a:t>
            </a:r>
            <a:r>
              <a:rPr lang="en-GB" sz="1700" dirty="0">
                <a:solidFill>
                  <a:srgbClr val="000000"/>
                </a:solidFill>
              </a:rPr>
              <a:t>: </a:t>
            </a:r>
            <a:r>
              <a:rPr lang="en-GB" sz="1700" i="1" dirty="0">
                <a:solidFill>
                  <a:srgbClr val="2A00E1"/>
                </a:solidFill>
              </a:rPr>
              <a:t>50px</a:t>
            </a:r>
            <a:r>
              <a:rPr lang="en-GB" sz="1700" dirty="0">
                <a:solidFill>
                  <a:srgbClr val="000000"/>
                </a:solidFill>
              </a:rPr>
              <a:t>; </a:t>
            </a:r>
            <a:br>
              <a:rPr lang="en-GB" sz="1700" i="1" dirty="0">
                <a:solidFill>
                  <a:srgbClr val="000000"/>
                </a:solidFill>
              </a:rPr>
            </a:br>
            <a:r>
              <a:rPr lang="en-GB" sz="1700" dirty="0">
                <a:solidFill>
                  <a:srgbClr val="000000"/>
                </a:solidFill>
              </a:rPr>
              <a:t>  </a:t>
            </a:r>
            <a:r>
              <a:rPr lang="en-GB" sz="1700" dirty="0">
                <a:solidFill>
                  <a:srgbClr val="7F007F"/>
                </a:solidFill>
              </a:rPr>
              <a:t>text-align</a:t>
            </a:r>
            <a:r>
              <a:rPr lang="en-GB" sz="1700" dirty="0">
                <a:solidFill>
                  <a:srgbClr val="000000"/>
                </a:solidFill>
              </a:rPr>
              <a:t>: </a:t>
            </a:r>
            <a:r>
              <a:rPr lang="en-GB" sz="1700" dirty="0" err="1">
                <a:solidFill>
                  <a:srgbClr val="000000"/>
                </a:solidFill>
              </a:rPr>
              <a:t>center</a:t>
            </a:r>
            <a:r>
              <a:rPr lang="en-GB" sz="1700" dirty="0">
                <a:solidFill>
                  <a:srgbClr val="000000"/>
                </a:solidFill>
              </a:rPr>
              <a:t>;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GB" sz="1700" dirty="0">
                <a:solidFill>
                  <a:srgbClr val="000000"/>
                </a:solidFill>
              </a:rPr>
              <a:t>}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800" dirty="0">
                <a:solidFill>
                  <a:srgbClr val="008080"/>
                </a:solidFill>
              </a:rPr>
              <a:t>   &lt;/</a:t>
            </a:r>
            <a:r>
              <a:rPr lang="en-GB" sz="1800" dirty="0">
                <a:solidFill>
                  <a:srgbClr val="3F7F7F"/>
                </a:solidFill>
              </a:rPr>
              <a:t>style</a:t>
            </a:r>
            <a:r>
              <a:rPr lang="en-GB" sz="1800" dirty="0">
                <a:solidFill>
                  <a:srgbClr val="008080"/>
                </a:solidFill>
              </a:rPr>
              <a:t>&gt;</a:t>
            </a:r>
            <a:br>
              <a:rPr lang="en-GB" sz="1800" dirty="0">
                <a:solidFill>
                  <a:srgbClr val="008080"/>
                </a:solidFill>
              </a:rPr>
            </a:br>
            <a:r>
              <a:rPr lang="en-GB" sz="1800" dirty="0">
                <a:solidFill>
                  <a:srgbClr val="008080"/>
                </a:solidFill>
              </a:rPr>
              <a:t>  …</a:t>
            </a:r>
            <a:br>
              <a:rPr lang="en-GB" sz="1800" i="1" dirty="0">
                <a:solidFill>
                  <a:srgbClr val="008080"/>
                </a:solidFill>
              </a:rPr>
            </a:br>
            <a:r>
              <a:rPr lang="en-GB" sz="1800" dirty="0">
                <a:solidFill>
                  <a:srgbClr val="008080"/>
                </a:solidFill>
              </a:rPr>
              <a:t>&lt;/</a:t>
            </a:r>
            <a:r>
              <a:rPr lang="en-GB" sz="1800" dirty="0">
                <a:solidFill>
                  <a:srgbClr val="3F7F7F"/>
                </a:solidFill>
              </a:rPr>
              <a:t>head</a:t>
            </a:r>
            <a:r>
              <a:rPr lang="en-GB" sz="1800" dirty="0">
                <a:solidFill>
                  <a:srgbClr val="008080"/>
                </a:solidFill>
              </a:rPr>
              <a:t>&gt;</a:t>
            </a:r>
            <a:endParaRPr lang="en-GB" sz="1800" i="1" dirty="0">
              <a:solidFill>
                <a:srgbClr val="3F7F7F"/>
              </a:solidFill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00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67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To style individual HTML elements you can give the element an id attribute which can be accessed using the ‘#’ selector in .</a:t>
            </a:r>
            <a:r>
              <a:rPr lang="en-GB" dirty="0" err="1">
                <a:latin typeface="Calibri" panose="020F0502020204030204" pitchFamily="34" charset="0"/>
              </a:rPr>
              <a:t>css</a:t>
            </a:r>
            <a:r>
              <a:rPr lang="en-GB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When applying styles to classes we can specify tags within that class by adding the tag to the selection separated with a space. As shown with the ordered list tag “</a:t>
            </a:r>
            <a:r>
              <a:rPr lang="en-GB" dirty="0" err="1">
                <a:latin typeface="Calibri" panose="020F0502020204030204" pitchFamily="34" charset="0"/>
              </a:rPr>
              <a:t>ol</a:t>
            </a:r>
            <a:r>
              <a:rPr lang="en-GB" dirty="0">
                <a:latin typeface="Calibri" panose="020F0502020204030204" pitchFamily="34" charset="0"/>
              </a:rPr>
              <a:t>” in the example.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Elements such as &lt;a&gt; tags also have events which we can apply styles to.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342900" lvl="0" indent="-222250"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342900" lvl="0" indent="-222250"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342900" lvl="0" indent="-222250"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342900" lvl="0" indent="-222250"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342900" lvl="0" indent="-222250"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id Selector</a:t>
            </a:r>
          </a:p>
        </p:txBody>
      </p:sp>
      <p:sp>
        <p:nvSpPr>
          <p:cNvPr id="5" name="Google Shape;304;p39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 i="1" dirty="0">
                <a:solidFill>
                  <a:srgbClr val="3F7F7F"/>
                </a:solidFill>
              </a:rPr>
              <a:t>#home </a:t>
            </a:r>
            <a:r>
              <a:rPr lang="en-GB" sz="2000" i="1" dirty="0">
                <a:solidFill>
                  <a:srgbClr val="000000"/>
                </a:solidFill>
              </a:rPr>
              <a:t>{ </a:t>
            </a:r>
            <a:r>
              <a:rPr lang="en-GB" sz="2000" dirty="0">
                <a:solidFill>
                  <a:srgbClr val="7F007F"/>
                </a:solidFill>
              </a:rPr>
              <a:t>font-weight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bold</a:t>
            </a:r>
            <a:r>
              <a:rPr lang="en-GB" sz="2000" i="1" dirty="0">
                <a:solidFill>
                  <a:srgbClr val="000000"/>
                </a:solidFill>
              </a:rPr>
              <a:t>; </a:t>
            </a:r>
            <a:r>
              <a:rPr lang="en-GB" sz="2000" dirty="0">
                <a:solidFill>
                  <a:srgbClr val="000000"/>
                </a:solidFill>
              </a:rPr>
              <a:t>}</a:t>
            </a:r>
            <a:endParaRPr sz="2000" i="1" dirty="0">
              <a:solidFill>
                <a:srgbClr val="3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000" i="1" dirty="0">
                <a:solidFill>
                  <a:srgbClr val="3F7F7F"/>
                </a:solidFill>
              </a:rPr>
              <a:t>.navigation </a:t>
            </a:r>
            <a:r>
              <a:rPr lang="en-GB" sz="2000" dirty="0">
                <a:solidFill>
                  <a:srgbClr val="000000"/>
                </a:solidFill>
              </a:rPr>
              <a:t>{</a:t>
            </a:r>
            <a:br>
              <a:rPr lang="en-GB" sz="2000" dirty="0">
                <a:solidFill>
                  <a:srgbClr val="000000"/>
                </a:solidFill>
              </a:rPr>
            </a:br>
            <a:r>
              <a:rPr lang="en-GB" sz="2000" dirty="0"/>
              <a:t>  </a:t>
            </a:r>
            <a:r>
              <a:rPr lang="en-GB" sz="2000" dirty="0">
                <a:solidFill>
                  <a:srgbClr val="7F007F"/>
                </a:solidFill>
              </a:rPr>
              <a:t>background-color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#00004d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br>
              <a:rPr lang="en-GB" sz="2000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color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#FFFFFF</a:t>
            </a:r>
            <a:r>
              <a:rPr lang="en-GB" sz="2000" i="1" dirty="0">
                <a:solidFill>
                  <a:srgbClr val="000000"/>
                </a:solidFill>
              </a:rPr>
              <a:t>;</a:t>
            </a:r>
            <a:br>
              <a:rPr lang="en-GB" sz="2000" i="1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padding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0px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br>
              <a:rPr lang="en-GB" sz="2000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width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100%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br>
              <a:rPr lang="en-GB" sz="2000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display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table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br>
              <a:rPr lang="en-GB" sz="2000" i="1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000" i="1" dirty="0">
                <a:solidFill>
                  <a:srgbClr val="3F7F7F"/>
                </a:solidFill>
              </a:rPr>
              <a:t>.navigation </a:t>
            </a:r>
            <a:r>
              <a:rPr lang="en-GB" sz="2000" b="1" dirty="0" err="1">
                <a:solidFill>
                  <a:srgbClr val="3F7F7F"/>
                </a:solidFill>
              </a:rPr>
              <a:t>ol</a:t>
            </a:r>
            <a:r>
              <a:rPr lang="en-GB" sz="2000" b="1" dirty="0">
                <a:solidFill>
                  <a:srgbClr val="3F7F7F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{</a:t>
            </a:r>
            <a:br>
              <a:rPr lang="en-GB" sz="2000" b="1" i="1" dirty="0">
                <a:solidFill>
                  <a:srgbClr val="000000"/>
                </a:solidFill>
              </a:rPr>
            </a:br>
            <a:r>
              <a:rPr lang="en-GB" sz="2000" dirty="0"/>
              <a:t>  </a:t>
            </a:r>
            <a:r>
              <a:rPr lang="en-GB" sz="2000" dirty="0">
                <a:solidFill>
                  <a:srgbClr val="7F007F"/>
                </a:solidFill>
              </a:rPr>
              <a:t>padding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0px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br>
              <a:rPr lang="en-GB" sz="2000" i="1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margin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0px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000" dirty="0">
                <a:solidFill>
                  <a:srgbClr val="000000"/>
                </a:solidFill>
              </a:rPr>
              <a:t>}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000" i="1" dirty="0">
                <a:solidFill>
                  <a:srgbClr val="3F7F7F"/>
                </a:solidFill>
              </a:rPr>
              <a:t>.navigation </a:t>
            </a:r>
            <a:r>
              <a:rPr lang="en-GB" sz="2000" b="1" dirty="0">
                <a:solidFill>
                  <a:srgbClr val="3F7F7F"/>
                </a:solidFill>
              </a:rPr>
              <a:t>a:visited </a:t>
            </a:r>
            <a:r>
              <a:rPr lang="en-GB" sz="2000" dirty="0">
                <a:solidFill>
                  <a:srgbClr val="000000"/>
                </a:solidFill>
              </a:rPr>
              <a:t>{</a:t>
            </a:r>
            <a:r>
              <a:rPr lang="en-GB" sz="2000" b="1" i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7F007F"/>
                </a:solidFill>
              </a:rPr>
              <a:t>color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#</a:t>
            </a:r>
            <a:r>
              <a:rPr lang="en-GB" sz="2000" i="1" dirty="0" err="1">
                <a:solidFill>
                  <a:srgbClr val="2A00E1"/>
                </a:solidFill>
              </a:rPr>
              <a:t>ffffff</a:t>
            </a:r>
            <a:r>
              <a:rPr lang="en-GB" sz="2000" i="1" dirty="0">
                <a:solidFill>
                  <a:srgbClr val="000000"/>
                </a:solidFill>
              </a:rPr>
              <a:t>; </a:t>
            </a:r>
            <a:r>
              <a:rPr lang="en-GB" sz="2000" dirty="0">
                <a:solidFill>
                  <a:srgbClr val="000000"/>
                </a:solidFill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7676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813C-8710-4BE0-B9FA-09A801C19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CSS or Cascading Style Sheets indicates that the cascade is indeed important. Three factors affect what CSS rules are applied: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Importance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Specificity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Source order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36490-A37E-42F6-8B2A-A79840CE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</a:t>
            </a:r>
          </a:p>
        </p:txBody>
      </p:sp>
    </p:spTree>
    <p:extLst>
      <p:ext uri="{BB962C8B-B14F-4D97-AF65-F5344CB8AC3E}">
        <p14:creationId xmlns:p14="http://schemas.microsoft.com/office/powerpoint/2010/main" val="237016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D81AB-C541-4614-9F17-6DA23ED5DC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!important will always win over all other inherited or conflicting CSS rules.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In the example “border: none” i.e. to not apply a border around the element, in the class: “.better” would be applied to the paragraph tag.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91609-3215-459C-A05B-E1E9B2A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– Importance</a:t>
            </a:r>
          </a:p>
        </p:txBody>
      </p:sp>
      <p:sp>
        <p:nvSpPr>
          <p:cNvPr id="7" name="Google Shape;304;p39">
            <a:extLst>
              <a:ext uri="{FF2B5EF4-FFF2-40B4-BE49-F238E27FC236}">
                <a16:creationId xmlns:a16="http://schemas.microsoft.com/office/drawing/2014/main" id="{7EE312FE-DFCA-4215-A342-CF1403890243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207125" y="3249386"/>
            <a:ext cx="5570875" cy="28545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sz="2000" i="1" dirty="0">
                <a:solidFill>
                  <a:srgbClr val="3F7F7F"/>
                </a:solidFill>
                <a:latin typeface="Consolas" panose="020B0609020204030204" pitchFamily="49" charset="0"/>
              </a:rPr>
              <a:t>#winning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000" i="1" dirty="0">
                <a:solidFill>
                  <a:srgbClr val="2A00E1"/>
                </a:solidFill>
                <a:latin typeface="Consolas" panose="020B0609020204030204" pitchFamily="49" charset="0"/>
              </a:rPr>
              <a:t>red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1px solid black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.better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none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!important;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oogle Shape;275;p35">
            <a:extLst>
              <a:ext uri="{FF2B5EF4-FFF2-40B4-BE49-F238E27FC236}">
                <a16:creationId xmlns:a16="http://schemas.microsoft.com/office/drawing/2014/main" id="{D30D5DA2-3B06-4830-A814-3526DB0FAEAE}"/>
              </a:ext>
            </a:extLst>
          </p:cNvPr>
          <p:cNvSpPr txBox="1">
            <a:spLocks/>
          </p:cNvSpPr>
          <p:nvPr/>
        </p:nvSpPr>
        <p:spPr>
          <a:xfrm>
            <a:off x="6198002" y="1789931"/>
            <a:ext cx="5580063" cy="8978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tabLst/>
              <a:defRPr sz="19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“better” </a:t>
            </a:r>
            <a:r>
              <a:rPr lang="en-GB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winning”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Font typeface="Arial"/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Example Text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Font typeface="Arial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9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541F5-1F20-4537-9AE6-97EF882A2E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54982"/>
            <a:ext cx="9644400" cy="3503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Specificity relates to a measure of how specific a selector is. Element selectors have low specificity, class selectors have a higher specificity than element selectors, and ID selectors have a even higher specificity, so will win over class selectors.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In the previous example, red would be applied as the background colour.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75621-2040-49CD-B2CE-51880DA1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– Specificity</a:t>
            </a:r>
          </a:p>
        </p:txBody>
      </p:sp>
    </p:spTree>
    <p:extLst>
      <p:ext uri="{BB962C8B-B14F-4D97-AF65-F5344CB8AC3E}">
        <p14:creationId xmlns:p14="http://schemas.microsoft.com/office/powerpoint/2010/main" val="420730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Linking CSS to HTML</a:t>
            </a:r>
          </a:p>
          <a:p>
            <a:r>
              <a:rPr lang="en-GB" dirty="0"/>
              <a:t>Using CSS</a:t>
            </a:r>
          </a:p>
          <a:p>
            <a:r>
              <a:rPr lang="en-GB" dirty="0"/>
              <a:t>CSS classes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Presentation Contents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D81AB-C541-4614-9F17-6DA23ED5DC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In the situation where two rules are applied with the same specificity and no !important rule applied then later rules will override previous rules.</a:t>
            </a:r>
          </a:p>
          <a:p>
            <a:r>
              <a:rPr lang="en-GB" dirty="0"/>
              <a:t>Grey would be applied as the background colour in the example.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91609-3215-459C-A05B-E1E9B2A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Cascading – Source order</a:t>
            </a:r>
          </a:p>
        </p:txBody>
      </p:sp>
      <p:sp>
        <p:nvSpPr>
          <p:cNvPr id="7" name="Google Shape;304;p39">
            <a:extLst>
              <a:ext uri="{FF2B5EF4-FFF2-40B4-BE49-F238E27FC236}">
                <a16:creationId xmlns:a16="http://schemas.microsoft.com/office/drawing/2014/main" id="{7EE312FE-DFCA-4215-A342-CF1403890243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207125" y="2767263"/>
            <a:ext cx="5580063" cy="33366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.better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.better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grey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" name="Google Shape;275;p35">
            <a:extLst>
              <a:ext uri="{FF2B5EF4-FFF2-40B4-BE49-F238E27FC236}">
                <a16:creationId xmlns:a16="http://schemas.microsoft.com/office/drawing/2014/main" id="{D30D5DA2-3B06-4830-A814-3526DB0FAEAE}"/>
              </a:ext>
            </a:extLst>
          </p:cNvPr>
          <p:cNvSpPr txBox="1">
            <a:spLocks/>
          </p:cNvSpPr>
          <p:nvPr/>
        </p:nvSpPr>
        <p:spPr>
          <a:xfrm>
            <a:off x="6198002" y="1789930"/>
            <a:ext cx="5580063" cy="76645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tabLst/>
              <a:defRPr sz="19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“better”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Font typeface="Arial"/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Example Text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Font typeface="Arial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  <a:endParaRPr lang="en-GB" sz="18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9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D81AB-C541-4614-9F17-6DA23ED5DC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All elements inside an element is known as children.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 For example, in the case where a &lt;p&gt; tag is inside a &lt;div&gt; tag, the &lt;p&gt; tag is the child of the &lt;div&gt;.The &lt;div&gt; would be known as the parent element of the &lt;p&gt; tag.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Certain property values applied to parent elements will be inherited by child elements. The “</a:t>
            </a:r>
            <a:r>
              <a:rPr lang="en-GB" dirty="0" err="1">
                <a:latin typeface="Calibri" panose="020F0502020204030204" pitchFamily="34" charset="0"/>
              </a:rPr>
              <a:t>color</a:t>
            </a:r>
            <a:r>
              <a:rPr lang="en-GB" dirty="0">
                <a:latin typeface="Calibri" panose="020F0502020204030204" pitchFamily="34" charset="0"/>
              </a:rPr>
              <a:t>” property is an example of a CSS property that will be inherited by a child.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91609-3215-459C-A05B-E1E9B2A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Cascading – Inheritance</a:t>
            </a:r>
          </a:p>
        </p:txBody>
      </p:sp>
      <p:sp>
        <p:nvSpPr>
          <p:cNvPr id="7" name="Google Shape;304;p39">
            <a:extLst>
              <a:ext uri="{FF2B5EF4-FFF2-40B4-BE49-F238E27FC236}">
                <a16:creationId xmlns:a16="http://schemas.microsoft.com/office/drawing/2014/main" id="{7EE312FE-DFCA-4215-A342-CF1403890243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207125" y="3429000"/>
            <a:ext cx="5580063" cy="20770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sz="2000" i="1" dirty="0">
                <a:solidFill>
                  <a:srgbClr val="3F7F7F"/>
                </a:solidFill>
              </a:rPr>
              <a:t>.</a:t>
            </a:r>
            <a:r>
              <a:rPr lang="en-GB" i="1" dirty="0">
                <a:solidFill>
                  <a:srgbClr val="3F7F7F"/>
                </a:solidFill>
              </a:rPr>
              <a:t>better</a:t>
            </a:r>
            <a:r>
              <a:rPr lang="en-GB" sz="2000" i="1" dirty="0">
                <a:solidFill>
                  <a:srgbClr val="3F7F7F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{</a:t>
            </a:r>
            <a:br>
              <a:rPr lang="en-GB" sz="2000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 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red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Google Shape;275;p35">
            <a:extLst>
              <a:ext uri="{FF2B5EF4-FFF2-40B4-BE49-F238E27FC236}">
                <a16:creationId xmlns:a16="http://schemas.microsoft.com/office/drawing/2014/main" id="{D30D5DA2-3B06-4830-A814-3526DB0FAEAE}"/>
              </a:ext>
            </a:extLst>
          </p:cNvPr>
          <p:cNvSpPr txBox="1">
            <a:spLocks/>
          </p:cNvSpPr>
          <p:nvPr/>
        </p:nvSpPr>
        <p:spPr>
          <a:xfrm>
            <a:off x="6198002" y="1789930"/>
            <a:ext cx="5580063" cy="11437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tabLst/>
              <a:defRPr sz="19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 sz="1800" b="0" i="0" u="none" strike="noStrike" kern="1200" cap="none" baseline="0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defTabSz="914400" rtl="0" eaLnBrk="1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600" dirty="0">
                <a:solidFill>
                  <a:srgbClr val="008080"/>
                </a:solidFill>
              </a:rPr>
              <a:t>&lt;div </a:t>
            </a:r>
            <a:r>
              <a:rPr lang="en-GB" sz="1600" dirty="0">
                <a:solidFill>
                  <a:srgbClr val="7F007F"/>
                </a:solidFill>
              </a:rPr>
              <a:t>class</a:t>
            </a:r>
            <a:r>
              <a:rPr lang="en-GB" sz="1600" dirty="0">
                <a:solidFill>
                  <a:srgbClr val="000000"/>
                </a:solidFill>
              </a:rPr>
              <a:t>=</a:t>
            </a:r>
            <a:r>
              <a:rPr lang="en-GB" sz="1600" i="1" dirty="0">
                <a:solidFill>
                  <a:srgbClr val="2A00FF"/>
                </a:solidFill>
              </a:rPr>
              <a:t>“better”</a:t>
            </a:r>
            <a:r>
              <a:rPr lang="en-GB" sz="1600" dirty="0">
                <a:solidFill>
                  <a:srgbClr val="008080"/>
                </a:solidFill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600" dirty="0">
                <a:solidFill>
                  <a:srgbClr val="008080"/>
                </a:solidFill>
              </a:rPr>
              <a:t>   &lt;</a:t>
            </a:r>
            <a:r>
              <a:rPr lang="en-GB" sz="1600" dirty="0">
                <a:solidFill>
                  <a:srgbClr val="3F7F7F"/>
                </a:solidFill>
              </a:rPr>
              <a:t>p</a:t>
            </a:r>
            <a:r>
              <a:rPr lang="en-GB" sz="1600" dirty="0">
                <a:solidFill>
                  <a:srgbClr val="008080"/>
                </a:solidFill>
              </a:rPr>
              <a:t>&gt;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600" dirty="0">
                <a:solidFill>
                  <a:srgbClr val="008080"/>
                </a:solidFill>
              </a:rPr>
              <a:t>        </a:t>
            </a:r>
            <a:r>
              <a:rPr lang="en-GB" sz="1600" dirty="0">
                <a:solidFill>
                  <a:srgbClr val="000000"/>
                </a:solidFill>
              </a:rPr>
              <a:t>Example Text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600" dirty="0">
                <a:solidFill>
                  <a:srgbClr val="008080"/>
                </a:solidFill>
              </a:rPr>
              <a:t>   &lt;/</a:t>
            </a:r>
            <a:r>
              <a:rPr lang="en-GB" sz="1600" dirty="0">
                <a:solidFill>
                  <a:srgbClr val="3F7F7F"/>
                </a:solidFill>
              </a:rPr>
              <a:t>p</a:t>
            </a:r>
            <a:r>
              <a:rPr lang="en-GB" sz="1600" dirty="0">
                <a:solidFill>
                  <a:srgbClr val="008080"/>
                </a:solidFill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600" dirty="0">
                <a:solidFill>
                  <a:srgbClr val="008080"/>
                </a:solidFill>
              </a:rPr>
              <a:t>&lt;/div&gt;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55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1FA823-35B5-4E8A-A3F6-57897C8E9E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4000" y="1692183"/>
            <a:ext cx="11216026" cy="1143766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All HTML elements can be considered as boxes. In CSS, the term "box model" is used when talking about design and layout.</a:t>
            </a:r>
          </a:p>
          <a:p>
            <a:r>
              <a:rPr lang="en-GB" dirty="0">
                <a:latin typeface="Calibri" panose="020F0502020204030204" pitchFamily="34" charset="0"/>
              </a:rPr>
              <a:t>The CSS box model is essentially a box that wraps around every HTML element. It consists of: margins, borders, padding, and the actual content. The image below illustrates the box model: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CF13D-6627-4E25-B305-D65EC4E3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A95DB3-32F3-48D3-9E89-DA897EEB03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23975" y="3184836"/>
            <a:ext cx="9305925" cy="29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7C9E6-13B7-400F-806F-D776A2AF28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The position property specifies the type of positioning method used for an element.</a:t>
            </a:r>
          </a:p>
          <a:p>
            <a:r>
              <a:rPr lang="en-GB" dirty="0">
                <a:latin typeface="Calibri" panose="020F0502020204030204" pitchFamily="34" charset="0"/>
              </a:rPr>
              <a:t>There are five different position values: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6B4F-4EF9-413F-B44A-FD36E687F2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b="1" dirty="0">
                <a:latin typeface="Calibri" panose="020F0502020204030204" pitchFamily="34" charset="0"/>
              </a:rPr>
              <a:t>Static</a:t>
            </a:r>
            <a:r>
              <a:rPr lang="en-GB" dirty="0">
                <a:latin typeface="Calibri" panose="020F0502020204030204" pitchFamily="34" charset="0"/>
              </a:rPr>
              <a:t> - Default value. Elements render in order, as they appear in the document flow</a:t>
            </a:r>
          </a:p>
          <a:p>
            <a:r>
              <a:rPr lang="en-GB" b="1" dirty="0">
                <a:latin typeface="Calibri" panose="020F0502020204030204" pitchFamily="34" charset="0"/>
              </a:rPr>
              <a:t>Absolute</a:t>
            </a:r>
            <a:r>
              <a:rPr lang="en-GB" dirty="0">
                <a:latin typeface="Calibri" panose="020F0502020204030204" pitchFamily="34" charset="0"/>
              </a:rPr>
              <a:t> - The element is positioned relative to its first positioned (not static) ancestor element</a:t>
            </a:r>
          </a:p>
          <a:p>
            <a:r>
              <a:rPr lang="en-GB" b="1" dirty="0">
                <a:latin typeface="Calibri" panose="020F0502020204030204" pitchFamily="34" charset="0"/>
              </a:rPr>
              <a:t>Fixed</a:t>
            </a:r>
            <a:r>
              <a:rPr lang="en-GB" dirty="0">
                <a:latin typeface="Calibri" panose="020F0502020204030204" pitchFamily="34" charset="0"/>
              </a:rPr>
              <a:t> - The element is positioned relative to the browser window</a:t>
            </a:r>
          </a:p>
          <a:p>
            <a:r>
              <a:rPr lang="en-GB" b="1" dirty="0">
                <a:latin typeface="Calibri" panose="020F0502020204030204" pitchFamily="34" charset="0"/>
              </a:rPr>
              <a:t>Relative</a:t>
            </a:r>
            <a:r>
              <a:rPr lang="en-GB" dirty="0">
                <a:latin typeface="Calibri" panose="020F0502020204030204" pitchFamily="34" charset="0"/>
              </a:rPr>
              <a:t> - The element is positioned relative to its normal position</a:t>
            </a:r>
          </a:p>
          <a:p>
            <a:r>
              <a:rPr lang="en-GB" b="1" dirty="0">
                <a:latin typeface="Calibri" panose="020F0502020204030204" pitchFamily="34" charset="0"/>
              </a:rPr>
              <a:t>Sticky</a:t>
            </a:r>
            <a:r>
              <a:rPr lang="en-GB" dirty="0">
                <a:latin typeface="Calibri" panose="020F0502020204030204" pitchFamily="34" charset="0"/>
              </a:rPr>
              <a:t> - The element is positioned based on the user's scroll position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34FE0-3DD0-4CED-954D-036E0AE6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Position</a:t>
            </a:r>
          </a:p>
        </p:txBody>
      </p:sp>
    </p:spTree>
    <p:extLst>
      <p:ext uri="{BB962C8B-B14F-4D97-AF65-F5344CB8AC3E}">
        <p14:creationId xmlns:p14="http://schemas.microsoft.com/office/powerpoint/2010/main" val="236201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Finishing off the CSS</a:t>
            </a:r>
          </a:p>
        </p:txBody>
      </p:sp>
      <p:pic>
        <p:nvPicPr>
          <p:cNvPr id="5" name="Google Shape;313;p40"/>
          <p:cNvPicPr preferRelativeResize="0">
            <a:picLocks noGrp="1"/>
          </p:cNvPicPr>
          <p:nvPr>
            <p:ph sz="quarter" idx="15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550206"/>
            <a:ext cx="5580062" cy="26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1;p40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 i="1" dirty="0">
                <a:solidFill>
                  <a:srgbClr val="3F7F7F"/>
                </a:solidFill>
              </a:rPr>
              <a:t>.navigation </a:t>
            </a:r>
            <a:r>
              <a:rPr lang="en-GB" sz="1800" b="1" dirty="0">
                <a:solidFill>
                  <a:srgbClr val="3F7F7F"/>
                </a:solidFill>
              </a:rPr>
              <a:t>li </a:t>
            </a:r>
            <a:r>
              <a:rPr lang="en-GB" sz="1800" dirty="0">
                <a:solidFill>
                  <a:srgbClr val="000000"/>
                </a:solidFill>
              </a:rPr>
              <a:t>{</a:t>
            </a:r>
            <a:br>
              <a:rPr lang="en-GB" sz="1800" b="1" i="1" dirty="0">
                <a:solidFill>
                  <a:srgbClr val="000000"/>
                </a:solidFill>
              </a:rPr>
            </a:br>
            <a:r>
              <a:rPr lang="en-GB" sz="1800" dirty="0"/>
              <a:t>  </a:t>
            </a:r>
            <a:r>
              <a:rPr lang="en-GB" sz="1800" dirty="0">
                <a:solidFill>
                  <a:srgbClr val="7F007F"/>
                </a:solidFill>
              </a:rPr>
              <a:t>display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table-cell</a:t>
            </a:r>
            <a:r>
              <a:rPr lang="en-GB" sz="1800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text-align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 err="1">
                <a:solidFill>
                  <a:srgbClr val="2A00E1"/>
                </a:solidFill>
              </a:rPr>
              <a:t>center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vertical-align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middle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float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left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width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25%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 i="1" dirty="0">
                <a:solidFill>
                  <a:srgbClr val="3F7F7F"/>
                </a:solidFill>
              </a:rPr>
              <a:t>.navigation</a:t>
            </a:r>
            <a:r>
              <a:rPr lang="en-GB" sz="1800" b="1" i="1" dirty="0">
                <a:solidFill>
                  <a:srgbClr val="3F7F7F"/>
                </a:solidFill>
              </a:rPr>
              <a:t> </a:t>
            </a:r>
            <a:r>
              <a:rPr lang="en-GB" sz="1800" b="1" dirty="0" err="1">
                <a:solidFill>
                  <a:srgbClr val="3F7F7F"/>
                </a:solidFill>
              </a:rPr>
              <a:t>li:hover</a:t>
            </a:r>
            <a:r>
              <a:rPr lang="en-GB" sz="1800" b="1" dirty="0">
                <a:solidFill>
                  <a:srgbClr val="3F7F7F"/>
                </a:solidFill>
              </a:rPr>
              <a:t> </a:t>
            </a:r>
            <a:r>
              <a:rPr lang="en-GB" sz="1800" dirty="0">
                <a:solidFill>
                  <a:srgbClr val="000000"/>
                </a:solidFill>
              </a:rPr>
              <a:t>{</a:t>
            </a:r>
            <a:r>
              <a:rPr lang="en-GB" sz="1800" b="1" i="1" dirty="0">
                <a:solidFill>
                  <a:srgbClr val="000000"/>
                </a:solidFill>
              </a:rPr>
              <a:t> </a:t>
            </a:r>
            <a:br>
              <a:rPr lang="en-GB" sz="1800" b="1" i="1" dirty="0">
                <a:solidFill>
                  <a:srgbClr val="000000"/>
                </a:solidFill>
              </a:rPr>
            </a:br>
            <a:r>
              <a:rPr lang="en-GB" sz="1800" b="1" i="1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background-color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#3333ff</a:t>
            </a:r>
            <a:r>
              <a:rPr lang="en-GB" sz="1800" dirty="0">
                <a:solidFill>
                  <a:srgbClr val="000000"/>
                </a:solidFill>
              </a:rPr>
              <a:t>; 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 i="1" dirty="0">
                <a:solidFill>
                  <a:srgbClr val="3F7F7F"/>
                </a:solidFill>
              </a:rPr>
              <a:t>.navigation </a:t>
            </a:r>
            <a:r>
              <a:rPr lang="en-GB" sz="1800" b="1" dirty="0">
                <a:solidFill>
                  <a:srgbClr val="3F7F7F"/>
                </a:solidFill>
              </a:rPr>
              <a:t>a:link </a:t>
            </a:r>
            <a:r>
              <a:rPr lang="en-GB" sz="1800" dirty="0">
                <a:solidFill>
                  <a:srgbClr val="000000"/>
                </a:solidFill>
              </a:rPr>
              <a:t>{</a:t>
            </a: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/>
              <a:t>  </a:t>
            </a:r>
            <a:r>
              <a:rPr lang="en-GB" sz="1800" dirty="0">
                <a:solidFill>
                  <a:srgbClr val="7F007F"/>
                </a:solidFill>
              </a:rPr>
              <a:t>color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#</a:t>
            </a:r>
            <a:r>
              <a:rPr lang="en-GB" sz="1800" i="1" dirty="0" err="1">
                <a:solidFill>
                  <a:srgbClr val="2A00E1"/>
                </a:solidFill>
              </a:rPr>
              <a:t>ffffff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 </a:t>
            </a:r>
            <a:r>
              <a:rPr lang="en-GB" sz="1800" dirty="0">
                <a:solidFill>
                  <a:srgbClr val="7F007F"/>
                </a:solidFill>
              </a:rPr>
              <a:t>text-decoration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none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}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3044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CSS Applied</a:t>
            </a:r>
          </a:p>
        </p:txBody>
      </p:sp>
      <p:pic>
        <p:nvPicPr>
          <p:cNvPr id="5" name="Google Shape;321;p41"/>
          <p:cNvPicPr preferRelativeResize="0">
            <a:picLocks noGrp="1"/>
          </p:cNvPicPr>
          <p:nvPr>
            <p:ph sz="quarter" idx="15"/>
          </p:nvPr>
        </p:nvPicPr>
        <p:blipFill rotWithShape="1">
          <a:blip r:embed="rId2">
            <a:alphaModFix/>
          </a:blip>
          <a:srcRect r="43724" b="44404"/>
          <a:stretch/>
        </p:blipFill>
        <p:spPr>
          <a:xfrm>
            <a:off x="1038435" y="1570992"/>
            <a:ext cx="10617370" cy="3716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D84895-8A44-43A4-94D7-6071E19C9E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5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CSS Applied</a:t>
            </a:r>
          </a:p>
        </p:txBody>
      </p:sp>
      <p:pic>
        <p:nvPicPr>
          <p:cNvPr id="7" name="Google Shape;327;p42"/>
          <p:cNvPicPr preferRelativeResize="0">
            <a:picLocks noGrp="1"/>
          </p:cNvPicPr>
          <p:nvPr>
            <p:ph sz="quarter" idx="15"/>
          </p:nvPr>
        </p:nvPicPr>
        <p:blipFill rotWithShape="1">
          <a:blip r:embed="rId2">
            <a:alphaModFix/>
          </a:blip>
          <a:srcRect t="16440"/>
          <a:stretch/>
        </p:blipFill>
        <p:spPr>
          <a:xfrm>
            <a:off x="1267326" y="1572126"/>
            <a:ext cx="10026316" cy="3914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C2266-4E3F-45A5-9D97-24C792C3FA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4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b="1" dirty="0"/>
              <a:t>Describe different types of CSS and how it is used in HTML files</a:t>
            </a:r>
          </a:p>
          <a:p>
            <a:pPr lvl="1"/>
            <a:r>
              <a:rPr lang="en-GB" dirty="0"/>
              <a:t>There are three ways of implementing CSS which are inline, internal and external. We discussed how CSS classes can be used in our HTML file. </a:t>
            </a:r>
          </a:p>
          <a:p>
            <a:pPr lvl="0"/>
            <a:r>
              <a:rPr lang="en-GB" b="1" dirty="0"/>
              <a:t>Understand factors that affect CSS rules.</a:t>
            </a:r>
            <a:endParaRPr lang="en-GB" dirty="0"/>
          </a:p>
          <a:p>
            <a:pPr lvl="1"/>
            <a:r>
              <a:rPr lang="en-GB" dirty="0"/>
              <a:t>Importance, specificity and source order affect what rules are actually applied.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 – Summary</a:t>
            </a:r>
          </a:p>
        </p:txBody>
      </p:sp>
    </p:spTree>
    <p:extLst>
      <p:ext uri="{BB962C8B-B14F-4D97-AF65-F5344CB8AC3E}">
        <p14:creationId xmlns:p14="http://schemas.microsoft.com/office/powerpoint/2010/main" val="192180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0110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dirty="0"/>
              <a:t>Describe different types of CSS and how it is used in HTML files</a:t>
            </a:r>
          </a:p>
          <a:p>
            <a:pPr lvl="0"/>
            <a:r>
              <a:rPr lang="en-GB" dirty="0"/>
              <a:t>Understand factors that affect CSS rules</a:t>
            </a:r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0AB7E-2ADD-42E1-BE60-15D23D0A41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three types of CSS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Inline CSS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Internal CSS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External CSS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39701-85C9-4435-8339-24D23253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CSS</a:t>
            </a:r>
          </a:p>
        </p:txBody>
      </p:sp>
    </p:spTree>
    <p:extLst>
      <p:ext uri="{BB962C8B-B14F-4D97-AF65-F5344CB8AC3E}">
        <p14:creationId xmlns:p14="http://schemas.microsoft.com/office/powerpoint/2010/main" val="214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D81AB-C541-4614-9F17-6DA23ED5DC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Inline CSS is applied using the “style” attribute on appropriate HTML Tags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 CSS rules are added inline as attribute values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91609-3215-459C-A05B-E1E9B2A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CSS </a:t>
            </a:r>
          </a:p>
        </p:txBody>
      </p:sp>
      <p:sp>
        <p:nvSpPr>
          <p:cNvPr id="5" name="Google Shape;275;p35">
            <a:extLst>
              <a:ext uri="{FF2B5EF4-FFF2-40B4-BE49-F238E27FC236}">
                <a16:creationId xmlns:a16="http://schemas.microsoft.com/office/drawing/2014/main" id="{AD8F23AF-6571-4829-BA80-3E35B0E0F32E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198002" y="1789930"/>
            <a:ext cx="5580063" cy="13527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“background-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color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en-GB" sz="1800" i="1" dirty="0">
                <a:solidFill>
                  <a:srgbClr val="2A00E1"/>
                </a:solidFill>
                <a:latin typeface="Consolas" panose="020B0609020204030204" pitchFamily="49" charset="0"/>
              </a:rPr>
              <a:t> #00004d; width: 80%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Example Text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ts val="185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D81AB-C541-4614-9F17-6DA23ED5DC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Internal CSS is applied using a </a:t>
            </a:r>
            <a:r>
              <a:rPr lang="en-GB" b="1" dirty="0">
                <a:latin typeface="Calibri" panose="020F0502020204030204" pitchFamily="34" charset="0"/>
              </a:rPr>
              <a:t>&lt;style&gt; </a:t>
            </a:r>
            <a:r>
              <a:rPr lang="en-GB" dirty="0">
                <a:latin typeface="Calibri" panose="020F0502020204030204" pitchFamily="34" charset="0"/>
              </a:rPr>
              <a:t>tag inside the </a:t>
            </a:r>
            <a:r>
              <a:rPr lang="en-GB" b="1" dirty="0">
                <a:latin typeface="Calibri" panose="020F0502020204030204" pitchFamily="34" charset="0"/>
              </a:rPr>
              <a:t>&lt;head&gt; </a:t>
            </a:r>
            <a:r>
              <a:rPr lang="en-GB" dirty="0">
                <a:latin typeface="Calibri" panose="020F0502020204030204" pitchFamily="34" charset="0"/>
              </a:rPr>
              <a:t>section of a HTML file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Internal CSS affects all the elements in the body section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91609-3215-459C-A05B-E1E9B2A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CSS </a:t>
            </a:r>
          </a:p>
        </p:txBody>
      </p:sp>
      <p:sp>
        <p:nvSpPr>
          <p:cNvPr id="7" name="Google Shape;304;p39">
            <a:extLst>
              <a:ext uri="{FF2B5EF4-FFF2-40B4-BE49-F238E27FC236}">
                <a16:creationId xmlns:a16="http://schemas.microsoft.com/office/drawing/2014/main" id="{7EE312FE-DFCA-4215-A342-CF1403890243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207125" y="1692275"/>
            <a:ext cx="5580063" cy="4411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…</a:t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body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#00004d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80%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#FFFFFF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…</a:t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i="1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4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 dirty="0">
                <a:solidFill>
                  <a:srgbClr val="565759"/>
                </a:solidFill>
                <a:latin typeface="Calibri" panose="020F0502020204030204" pitchFamily="34" charset="0"/>
              </a:rPr>
              <a:t>External CSS relates to CSS rules which are held in a separate file</a:t>
            </a:r>
          </a:p>
          <a:p>
            <a:pPr lvl="0">
              <a:lnSpc>
                <a:spcPct val="150000"/>
              </a:lnSpc>
            </a:pPr>
            <a:r>
              <a:rPr lang="en-GB" dirty="0">
                <a:solidFill>
                  <a:srgbClr val="565759"/>
                </a:solidFill>
                <a:latin typeface="Calibri" panose="020F0502020204030204" pitchFamily="34" charset="0"/>
              </a:rPr>
              <a:t>CSS files can be referenced by our HTML files by using the &lt;link&gt; tag</a:t>
            </a:r>
          </a:p>
          <a:p>
            <a:pPr lvl="0">
              <a:lnSpc>
                <a:spcPct val="150000"/>
              </a:lnSpc>
            </a:pPr>
            <a:r>
              <a:rPr lang="en-GB" dirty="0">
                <a:solidFill>
                  <a:srgbClr val="565759"/>
                </a:solidFill>
                <a:latin typeface="Calibri" panose="020F0502020204030204" pitchFamily="34" charset="0"/>
              </a:rPr>
              <a:t>By convention our CSS files belong in a dedicated folder</a:t>
            </a:r>
          </a:p>
          <a:p>
            <a:pPr lvl="1">
              <a:lnSpc>
                <a:spcPct val="150000"/>
              </a:lnSpc>
            </a:pPr>
            <a:r>
              <a:rPr lang="en-GB" b="1" dirty="0" err="1">
                <a:solidFill>
                  <a:srgbClr val="565759"/>
                </a:solidFill>
                <a:latin typeface="Calibri" panose="020F0502020204030204" pitchFamily="34" charset="0"/>
              </a:rPr>
              <a:t>projectname</a:t>
            </a:r>
            <a:r>
              <a:rPr lang="en-GB" b="1" dirty="0">
                <a:solidFill>
                  <a:srgbClr val="565759"/>
                </a:solidFill>
                <a:latin typeface="Calibri" panose="020F0502020204030204" pitchFamily="34" charset="0"/>
              </a:rPr>
              <a:t>/</a:t>
            </a:r>
            <a:r>
              <a:rPr lang="en-GB" b="1" dirty="0" err="1">
                <a:solidFill>
                  <a:srgbClr val="565759"/>
                </a:solidFill>
                <a:latin typeface="Calibri" panose="020F0502020204030204" pitchFamily="34" charset="0"/>
              </a:rPr>
              <a:t>css</a:t>
            </a:r>
            <a:r>
              <a:rPr lang="en-GB" b="1" dirty="0">
                <a:solidFill>
                  <a:srgbClr val="565759"/>
                </a:solidFill>
                <a:latin typeface="Calibri" panose="020F0502020204030204" pitchFamily="34" charset="0"/>
              </a:rPr>
              <a:t>/style.css</a:t>
            </a:r>
          </a:p>
          <a:p>
            <a:pPr lvl="0">
              <a:lnSpc>
                <a:spcPct val="150000"/>
              </a:lnSpc>
            </a:pPr>
            <a:r>
              <a:rPr lang="en-GB" dirty="0">
                <a:solidFill>
                  <a:srgbClr val="565759"/>
                </a:solidFill>
                <a:latin typeface="Calibri" panose="020F0502020204030204" pitchFamily="34" charset="0"/>
              </a:rPr>
              <a:t>This keeps our directories clean and makes it easier to find files</a:t>
            </a:r>
          </a:p>
          <a:p>
            <a:pPr lvl="0"/>
            <a:endParaRPr lang="en-GB" dirty="0">
              <a:solidFill>
                <a:srgbClr val="565759"/>
              </a:solidFill>
              <a:latin typeface="Calibri" panose="020F0502020204030204" pitchFamily="34" charset="0"/>
            </a:endParaRPr>
          </a:p>
          <a:p>
            <a:pPr lvl="0"/>
            <a:endParaRPr lang="en-GB" dirty="0">
              <a:solidFill>
                <a:srgbClr val="56575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CSS</a:t>
            </a:r>
          </a:p>
        </p:txBody>
      </p:sp>
      <p:sp>
        <p:nvSpPr>
          <p:cNvPr id="5" name="Google Shape;268;p34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/style.css" </a:t>
            </a:r>
            <a:b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b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GB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D81AB-C541-4614-9F17-6DA23ED5DC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Internal CSS is applied using a </a:t>
            </a:r>
            <a:r>
              <a:rPr lang="en-GB" b="1" dirty="0">
                <a:latin typeface="Calibri" panose="020F0502020204030204" pitchFamily="34" charset="0"/>
              </a:rPr>
              <a:t>&lt;style&gt; </a:t>
            </a:r>
            <a:r>
              <a:rPr lang="en-GB" dirty="0">
                <a:latin typeface="Calibri" panose="020F0502020204030204" pitchFamily="34" charset="0"/>
              </a:rPr>
              <a:t>tag inside the </a:t>
            </a:r>
            <a:r>
              <a:rPr lang="en-GB" b="1" dirty="0">
                <a:latin typeface="Calibri" panose="020F0502020204030204" pitchFamily="34" charset="0"/>
              </a:rPr>
              <a:t>&lt;head&gt; </a:t>
            </a:r>
            <a:r>
              <a:rPr lang="en-GB" dirty="0">
                <a:latin typeface="Calibri" panose="020F0502020204030204" pitchFamily="34" charset="0"/>
              </a:rPr>
              <a:t>section of a HTML file.</a:t>
            </a:r>
          </a:p>
          <a:p>
            <a:r>
              <a:rPr lang="en-GB" dirty="0">
                <a:latin typeface="Calibri" panose="020F0502020204030204" pitchFamily="34" charset="0"/>
              </a:rPr>
              <a:t>Internal CSS affects all the elements in the body section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91609-3215-459C-A05B-E1E9B2A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Classes</a:t>
            </a:r>
          </a:p>
        </p:txBody>
      </p:sp>
      <p:sp>
        <p:nvSpPr>
          <p:cNvPr id="7" name="Google Shape;304;p39">
            <a:extLst>
              <a:ext uri="{FF2B5EF4-FFF2-40B4-BE49-F238E27FC236}">
                <a16:creationId xmlns:a16="http://schemas.microsoft.com/office/drawing/2014/main" id="{7EE312FE-DFCA-4215-A342-CF1403890243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207125" y="1692275"/>
            <a:ext cx="5580063" cy="4411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…</a:t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body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#00004d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80%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i="1" dirty="0">
                <a:solidFill>
                  <a:srgbClr val="2A00E1"/>
                </a:solidFill>
                <a:latin typeface="Consolas" panose="020B0609020204030204" pitchFamily="49" charset="0"/>
              </a:rPr>
              <a:t>#FFFFFF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…</a:t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800" i="1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5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AB69B-14F8-4640-A5A5-93E6B061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HTML code</a:t>
            </a:r>
          </a:p>
        </p:txBody>
      </p:sp>
      <p:sp>
        <p:nvSpPr>
          <p:cNvPr id="5" name="Google Shape;275;p35">
            <a:extLst>
              <a:ext uri="{FF2B5EF4-FFF2-40B4-BE49-F238E27FC236}">
                <a16:creationId xmlns:a16="http://schemas.microsoft.com/office/drawing/2014/main" id="{ECA0836E-0D08-4980-AE24-0E6136165E9D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3008467" y="812800"/>
            <a:ext cx="7953280" cy="51409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E2D2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>
              <a:spcBef>
                <a:spcPts val="0"/>
              </a:spcBef>
              <a:buSzPts val="1850"/>
              <a:buNone/>
            </a:pPr>
            <a:r>
              <a:rPr lang="en-GB" sz="1850" dirty="0">
                <a:solidFill>
                  <a:srgbClr val="008080"/>
                </a:solidFill>
              </a:rPr>
              <a:t>&lt;!</a:t>
            </a:r>
            <a:r>
              <a:rPr lang="en-GB" sz="1850" dirty="0">
                <a:solidFill>
                  <a:srgbClr val="3F7F7F"/>
                </a:solidFill>
              </a:rPr>
              <a:t>DOCTYPE </a:t>
            </a:r>
            <a:r>
              <a:rPr lang="en-GB" sz="1850" dirty="0">
                <a:solidFill>
                  <a:srgbClr val="008080"/>
                </a:solidFill>
              </a:rPr>
              <a:t>html&gt;&lt;</a:t>
            </a:r>
            <a:r>
              <a:rPr lang="en-GB" sz="1850" dirty="0">
                <a:solidFill>
                  <a:srgbClr val="3F7F7F"/>
                </a:solidFill>
              </a:rPr>
              <a:t>html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&lt;</a:t>
            </a:r>
            <a:r>
              <a:rPr lang="en-GB" sz="1850" dirty="0">
                <a:solidFill>
                  <a:srgbClr val="3F7F7F"/>
                </a:solidFill>
              </a:rPr>
              <a:t>head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&lt;</a:t>
            </a:r>
            <a:r>
              <a:rPr lang="en-GB" sz="1850" dirty="0">
                <a:solidFill>
                  <a:srgbClr val="3F7F7F"/>
                </a:solidFill>
              </a:rPr>
              <a:t>meta </a:t>
            </a:r>
            <a:r>
              <a:rPr lang="en-GB" sz="1850" dirty="0">
                <a:solidFill>
                  <a:srgbClr val="7F007F"/>
                </a:solidFill>
              </a:rPr>
              <a:t>charset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"ISO-8859-1"</a:t>
            </a:r>
            <a:r>
              <a:rPr lang="en-GB" sz="1850" i="1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&lt;</a:t>
            </a:r>
            <a:r>
              <a:rPr lang="en-GB" sz="1850" dirty="0">
                <a:solidFill>
                  <a:srgbClr val="3F7F7F"/>
                </a:solidFill>
              </a:rPr>
              <a:t>title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r>
              <a:rPr lang="en-GB" sz="1850" dirty="0">
                <a:solidFill>
                  <a:srgbClr val="000000"/>
                </a:solidFill>
              </a:rPr>
              <a:t>welcome</a:t>
            </a:r>
            <a:r>
              <a:rPr lang="en-GB" sz="1850" dirty="0">
                <a:solidFill>
                  <a:srgbClr val="008080"/>
                </a:solidFill>
              </a:rPr>
              <a:t>&lt;/</a:t>
            </a:r>
            <a:r>
              <a:rPr lang="en-GB" sz="1850" dirty="0">
                <a:solidFill>
                  <a:srgbClr val="3F7F7F"/>
                </a:solidFill>
              </a:rPr>
              <a:t>title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&lt;</a:t>
            </a:r>
            <a:r>
              <a:rPr lang="en-GB" sz="1850" dirty="0">
                <a:solidFill>
                  <a:srgbClr val="3F7F7F"/>
                </a:solidFill>
              </a:rPr>
              <a:t>link </a:t>
            </a:r>
            <a:r>
              <a:rPr lang="en-GB" sz="1850" dirty="0" err="1">
                <a:solidFill>
                  <a:srgbClr val="7F007F"/>
                </a:solidFill>
              </a:rPr>
              <a:t>href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</a:t>
            </a:r>
            <a:r>
              <a:rPr lang="en-GB" sz="1850" i="1" dirty="0" err="1">
                <a:solidFill>
                  <a:srgbClr val="2A00FF"/>
                </a:solidFill>
              </a:rPr>
              <a:t>css</a:t>
            </a:r>
            <a:r>
              <a:rPr lang="en-GB" sz="1850" i="1" dirty="0">
                <a:solidFill>
                  <a:srgbClr val="2A00FF"/>
                </a:solidFill>
              </a:rPr>
              <a:t>/style.css" </a:t>
            </a:r>
            <a:r>
              <a:rPr lang="en-GB" sz="1850" dirty="0" err="1">
                <a:solidFill>
                  <a:srgbClr val="7F007F"/>
                </a:solidFill>
              </a:rPr>
              <a:t>rel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"stylesheet" </a:t>
            </a:r>
            <a:r>
              <a:rPr lang="en-GB" sz="1850" dirty="0">
                <a:solidFill>
                  <a:srgbClr val="7F007F"/>
                </a:solidFill>
              </a:rPr>
              <a:t>type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"text/</a:t>
            </a:r>
            <a:r>
              <a:rPr lang="en-GB" sz="1850" i="1" dirty="0" err="1">
                <a:solidFill>
                  <a:srgbClr val="2A00FF"/>
                </a:solidFill>
              </a:rPr>
              <a:t>css</a:t>
            </a:r>
            <a:r>
              <a:rPr lang="en-GB" sz="1850" i="1" dirty="0">
                <a:solidFill>
                  <a:srgbClr val="2A00FF"/>
                </a:solidFill>
              </a:rPr>
              <a:t>"</a:t>
            </a:r>
            <a:r>
              <a:rPr lang="en-GB" sz="1850" dirty="0">
                <a:solidFill>
                  <a:srgbClr val="2A00FF"/>
                </a:solidFill>
              </a:rPr>
              <a:t> </a:t>
            </a:r>
            <a:r>
              <a:rPr lang="en-GB" sz="1850" dirty="0">
                <a:solidFill>
                  <a:srgbClr val="008080"/>
                </a:solidFill>
              </a:rPr>
              <a:t>/&gt;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&lt;/</a:t>
            </a:r>
            <a:r>
              <a:rPr lang="en-GB" sz="1850" dirty="0">
                <a:solidFill>
                  <a:srgbClr val="3F7F7F"/>
                </a:solidFill>
              </a:rPr>
              <a:t>head</a:t>
            </a:r>
            <a:r>
              <a:rPr lang="en-GB" sz="1850" dirty="0">
                <a:solidFill>
                  <a:srgbClr val="008080"/>
                </a:solidFill>
              </a:rPr>
              <a:t>&gt;&lt;</a:t>
            </a:r>
            <a:r>
              <a:rPr lang="en-GB" sz="1850" dirty="0">
                <a:solidFill>
                  <a:srgbClr val="3F7F7F"/>
                </a:solidFill>
              </a:rPr>
              <a:t>body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&lt;</a:t>
            </a:r>
            <a:r>
              <a:rPr lang="en-GB" sz="1850" dirty="0">
                <a:solidFill>
                  <a:srgbClr val="3F7F7F"/>
                </a:solidFill>
              </a:rPr>
              <a:t>div </a:t>
            </a:r>
            <a:r>
              <a:rPr lang="en-GB" sz="1850" dirty="0">
                <a:solidFill>
                  <a:srgbClr val="7F007F"/>
                </a:solidFill>
              </a:rPr>
              <a:t>class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</a:t>
            </a:r>
            <a:r>
              <a:rPr lang="en-GB" sz="1850" i="1" dirty="0" err="1">
                <a:solidFill>
                  <a:srgbClr val="2A00FF"/>
                </a:solidFill>
              </a:rPr>
              <a:t>mainContent</a:t>
            </a:r>
            <a:r>
              <a:rPr lang="en-GB" sz="1850" i="1" dirty="0">
                <a:solidFill>
                  <a:srgbClr val="2A00FF"/>
                </a:solidFill>
              </a:rPr>
              <a:t>"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&lt;</a:t>
            </a:r>
            <a:r>
              <a:rPr lang="en-GB" sz="1850" dirty="0">
                <a:solidFill>
                  <a:srgbClr val="3F7F7F"/>
                </a:solidFill>
              </a:rPr>
              <a:t>div </a:t>
            </a:r>
            <a:r>
              <a:rPr lang="en-GB" sz="1850" dirty="0">
                <a:solidFill>
                  <a:srgbClr val="7F007F"/>
                </a:solidFill>
              </a:rPr>
              <a:t>class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"navigation"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&lt;</a:t>
            </a:r>
            <a:r>
              <a:rPr lang="en-GB" sz="1850" dirty="0" err="1">
                <a:solidFill>
                  <a:srgbClr val="3F7F7F"/>
                </a:solidFill>
              </a:rPr>
              <a:t>ol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  &lt;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&gt;&lt;</a:t>
            </a:r>
            <a:r>
              <a:rPr lang="en-GB" sz="1850" dirty="0">
                <a:solidFill>
                  <a:srgbClr val="3F7F7F"/>
                </a:solidFill>
              </a:rPr>
              <a:t>a </a:t>
            </a:r>
            <a:r>
              <a:rPr lang="en-GB" sz="1850" dirty="0">
                <a:solidFill>
                  <a:srgbClr val="7F007F"/>
                </a:solidFill>
              </a:rPr>
              <a:t>id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"home" </a:t>
            </a:r>
            <a:r>
              <a:rPr lang="en-GB" sz="1850" dirty="0" err="1">
                <a:solidFill>
                  <a:srgbClr val="7F007F"/>
                </a:solidFill>
              </a:rPr>
              <a:t>href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"www.qa.com"</a:t>
            </a:r>
            <a:r>
              <a:rPr lang="en-GB" sz="1850" dirty="0">
                <a:solidFill>
                  <a:srgbClr val="008080"/>
                </a:solidFill>
              </a:rPr>
              <a:t>&gt; 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    </a:t>
            </a:r>
            <a:r>
              <a:rPr lang="en-GB" sz="1850" dirty="0">
                <a:solidFill>
                  <a:srgbClr val="000000"/>
                </a:solidFill>
              </a:rPr>
              <a:t>Home</a:t>
            </a:r>
            <a:r>
              <a:rPr lang="en-GB" sz="1850" dirty="0">
                <a:solidFill>
                  <a:srgbClr val="008080"/>
                </a:solidFill>
              </a:rPr>
              <a:t>&lt;/</a:t>
            </a:r>
            <a:r>
              <a:rPr lang="en-GB" sz="1850" dirty="0">
                <a:solidFill>
                  <a:srgbClr val="3F7F7F"/>
                </a:solidFill>
              </a:rPr>
              <a:t>a</a:t>
            </a:r>
            <a:r>
              <a:rPr lang="en-GB" sz="1850" dirty="0">
                <a:solidFill>
                  <a:srgbClr val="008080"/>
                </a:solidFill>
              </a:rPr>
              <a:t>&gt;&lt;/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  &lt;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&gt;&lt;</a:t>
            </a:r>
            <a:r>
              <a:rPr lang="en-GB" sz="1850" dirty="0">
                <a:solidFill>
                  <a:srgbClr val="3F7F7F"/>
                </a:solidFill>
              </a:rPr>
              <a:t>a </a:t>
            </a:r>
            <a:r>
              <a:rPr lang="en-GB" sz="1850" dirty="0" err="1">
                <a:solidFill>
                  <a:srgbClr val="7F007F"/>
                </a:solidFill>
              </a:rPr>
              <a:t>href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"www.qa.com/about-</a:t>
            </a:r>
            <a:r>
              <a:rPr lang="en-GB" sz="1850" i="1" dirty="0" err="1">
                <a:solidFill>
                  <a:srgbClr val="2A00FF"/>
                </a:solidFill>
              </a:rPr>
              <a:t>qa</a:t>
            </a:r>
            <a:r>
              <a:rPr lang="en-GB" sz="1850" i="1" dirty="0">
                <a:solidFill>
                  <a:srgbClr val="2A00FF"/>
                </a:solidFill>
              </a:rPr>
              <a:t>"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    </a:t>
            </a:r>
            <a:r>
              <a:rPr lang="en-GB" sz="1850" dirty="0">
                <a:solidFill>
                  <a:srgbClr val="000000"/>
                </a:solidFill>
              </a:rPr>
              <a:t>About</a:t>
            </a:r>
            <a:r>
              <a:rPr lang="en-GB" sz="1850" dirty="0">
                <a:solidFill>
                  <a:srgbClr val="008080"/>
                </a:solidFill>
              </a:rPr>
              <a:t>&lt;/</a:t>
            </a:r>
            <a:r>
              <a:rPr lang="en-GB" sz="1850" dirty="0">
                <a:solidFill>
                  <a:srgbClr val="3F7F7F"/>
                </a:solidFill>
              </a:rPr>
              <a:t>a</a:t>
            </a:r>
            <a:r>
              <a:rPr lang="en-GB" sz="1850" dirty="0">
                <a:solidFill>
                  <a:srgbClr val="008080"/>
                </a:solidFill>
              </a:rPr>
              <a:t>&gt;&lt;/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  &lt;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&gt;&lt;</a:t>
            </a:r>
            <a:r>
              <a:rPr lang="en-GB" sz="1850" dirty="0">
                <a:solidFill>
                  <a:srgbClr val="3F7F7F"/>
                </a:solidFill>
              </a:rPr>
              <a:t>a </a:t>
            </a:r>
            <a:r>
              <a:rPr lang="en-GB" sz="1850" dirty="0" err="1">
                <a:solidFill>
                  <a:srgbClr val="7F007F"/>
                </a:solidFill>
              </a:rPr>
              <a:t>href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"https://www.qa.com/online-courses"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r>
              <a:rPr lang="en-GB" sz="1850" dirty="0">
                <a:solidFill>
                  <a:srgbClr val="000000"/>
                </a:solidFill>
              </a:rPr>
              <a:t>Products</a:t>
            </a:r>
            <a:r>
              <a:rPr lang="en-GB" sz="1850" dirty="0">
                <a:solidFill>
                  <a:srgbClr val="008080"/>
                </a:solidFill>
              </a:rPr>
              <a:t>&lt;/</a:t>
            </a:r>
            <a:r>
              <a:rPr lang="en-GB" sz="1850" dirty="0">
                <a:solidFill>
                  <a:srgbClr val="3F7F7F"/>
                </a:solidFill>
              </a:rPr>
              <a:t>a</a:t>
            </a:r>
            <a:r>
              <a:rPr lang="en-GB" sz="1850" dirty="0">
                <a:solidFill>
                  <a:srgbClr val="008080"/>
                </a:solidFill>
              </a:rPr>
              <a:t>&gt;&lt;/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  &lt;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&gt;&lt;</a:t>
            </a:r>
            <a:r>
              <a:rPr lang="en-GB" sz="1850" dirty="0">
                <a:solidFill>
                  <a:srgbClr val="3F7F7F"/>
                </a:solidFill>
              </a:rPr>
              <a:t>a </a:t>
            </a:r>
            <a:r>
              <a:rPr lang="en-GB" sz="1850" dirty="0" err="1">
                <a:solidFill>
                  <a:srgbClr val="7F007F"/>
                </a:solidFill>
              </a:rPr>
              <a:t>href</a:t>
            </a:r>
            <a:r>
              <a:rPr lang="en-GB" sz="1850" dirty="0">
                <a:solidFill>
                  <a:srgbClr val="000000"/>
                </a:solidFill>
              </a:rPr>
              <a:t>=</a:t>
            </a:r>
            <a:r>
              <a:rPr lang="en-GB" sz="1850" i="1" dirty="0">
                <a:solidFill>
                  <a:srgbClr val="2A00FF"/>
                </a:solidFill>
              </a:rPr>
              <a:t>"info@qa.com"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i="1" dirty="0">
                <a:solidFill>
                  <a:srgbClr val="008080"/>
                </a:solidFill>
              </a:rPr>
              <a:t>         </a:t>
            </a:r>
            <a:r>
              <a:rPr lang="en-GB" sz="1850" dirty="0">
                <a:solidFill>
                  <a:srgbClr val="008080"/>
                </a:solidFill>
              </a:rPr>
              <a:t> </a:t>
            </a:r>
            <a:r>
              <a:rPr lang="en-GB" sz="1850" dirty="0">
                <a:solidFill>
                  <a:srgbClr val="000000"/>
                </a:solidFill>
              </a:rPr>
              <a:t>Contact</a:t>
            </a:r>
            <a:r>
              <a:rPr lang="en-GB" sz="1850" dirty="0">
                <a:solidFill>
                  <a:srgbClr val="008080"/>
                </a:solidFill>
              </a:rPr>
              <a:t>&lt;/</a:t>
            </a:r>
            <a:r>
              <a:rPr lang="en-GB" sz="1850" dirty="0">
                <a:solidFill>
                  <a:srgbClr val="3F7F7F"/>
                </a:solidFill>
              </a:rPr>
              <a:t>a</a:t>
            </a:r>
            <a:r>
              <a:rPr lang="en-GB" sz="1850" dirty="0">
                <a:solidFill>
                  <a:srgbClr val="008080"/>
                </a:solidFill>
              </a:rPr>
              <a:t>&gt;&lt;/</a:t>
            </a:r>
            <a:r>
              <a:rPr lang="en-GB" sz="1850" dirty="0">
                <a:solidFill>
                  <a:srgbClr val="3F7F7F"/>
                </a:solidFill>
              </a:rPr>
              <a:t>li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br>
              <a:rPr lang="en-GB" sz="1850" i="1" dirty="0">
                <a:solidFill>
                  <a:srgbClr val="008080"/>
                </a:solidFill>
              </a:rPr>
            </a:br>
            <a:r>
              <a:rPr lang="en-GB" sz="1850" dirty="0">
                <a:solidFill>
                  <a:srgbClr val="008080"/>
                </a:solidFill>
              </a:rPr>
              <a:t>      &lt;/</a:t>
            </a:r>
            <a:r>
              <a:rPr lang="en-GB" sz="1850" dirty="0" err="1">
                <a:solidFill>
                  <a:srgbClr val="3F7F7F"/>
                </a:solidFill>
              </a:rPr>
              <a:t>ol</a:t>
            </a:r>
            <a:r>
              <a:rPr lang="en-GB" sz="1850" dirty="0">
                <a:solidFill>
                  <a:srgbClr val="008080"/>
                </a:solidFill>
              </a:rPr>
              <a:t>&gt;</a:t>
            </a:r>
            <a:endParaRPr lang="en-GB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2E0F37-479E-47FB-9CE8-0A846824A508}"/>
              </a:ext>
            </a:extLst>
          </p:cNvPr>
          <p:cNvCxnSpPr>
            <a:cxnSpLocks/>
          </p:cNvCxnSpPr>
          <p:nvPr/>
        </p:nvCxnSpPr>
        <p:spPr>
          <a:xfrm>
            <a:off x="2596269" y="2123920"/>
            <a:ext cx="619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DF4990-79EF-4388-925D-562A2E67CFDE}"/>
              </a:ext>
            </a:extLst>
          </p:cNvPr>
          <p:cNvSpPr/>
          <p:nvPr/>
        </p:nvSpPr>
        <p:spPr>
          <a:xfrm>
            <a:off x="1044247" y="1795800"/>
            <a:ext cx="1552022" cy="656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tag referencing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CSS files</a:t>
            </a:r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636BB-9CA1-4E20-B6A0-709DA3E8107A}"/>
              </a:ext>
            </a:extLst>
          </p:cNvPr>
          <p:cNvSpPr/>
          <p:nvPr/>
        </p:nvSpPr>
        <p:spPr>
          <a:xfrm>
            <a:off x="952423" y="3115271"/>
            <a:ext cx="1771111" cy="138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attribute stating which CSS class to apply the specific divided content – CSS classes discussed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61449-B58A-4809-AF6B-B45C2799ED9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723534" y="2773681"/>
            <a:ext cx="984866" cy="1035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5192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CSS</Template>
  <TotalTime>2133</TotalTime>
  <Words>1195</Words>
  <Application>Microsoft Office PowerPoint</Application>
  <PresentationFormat>Widescreen</PresentationFormat>
  <Paragraphs>174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Quattrocento Sans</vt:lpstr>
      <vt:lpstr>Segoe UI</vt:lpstr>
      <vt:lpstr>QAC_Powerpoint_Template</vt:lpstr>
      <vt:lpstr>Front-End Web Development</vt:lpstr>
      <vt:lpstr>Presentation Contents</vt:lpstr>
      <vt:lpstr>Course objectives</vt:lpstr>
      <vt:lpstr>Types of CSS</vt:lpstr>
      <vt:lpstr>Inline CSS </vt:lpstr>
      <vt:lpstr>Internal CSS </vt:lpstr>
      <vt:lpstr>External CSS</vt:lpstr>
      <vt:lpstr>CSS Classes</vt:lpstr>
      <vt:lpstr>Example HTML code</vt:lpstr>
      <vt:lpstr>Example HTML code 2</vt:lpstr>
      <vt:lpstr>Example Code Without any CSS </vt:lpstr>
      <vt:lpstr>Adding some basic CSS</vt:lpstr>
      <vt:lpstr>CSS Class Selectors</vt:lpstr>
      <vt:lpstr>Practice activities</vt:lpstr>
      <vt:lpstr>Solution</vt:lpstr>
      <vt:lpstr>CSS id Selector</vt:lpstr>
      <vt:lpstr>Cascading</vt:lpstr>
      <vt:lpstr>Cascading – Importance</vt:lpstr>
      <vt:lpstr>Cascading – Specificity</vt:lpstr>
      <vt:lpstr>Cascading – Source order</vt:lpstr>
      <vt:lpstr>Cascading – Inheritance</vt:lpstr>
      <vt:lpstr>Box Model</vt:lpstr>
      <vt:lpstr>CSS Position</vt:lpstr>
      <vt:lpstr>Finishing off the CSS</vt:lpstr>
      <vt:lpstr>Before CSS Applied</vt:lpstr>
      <vt:lpstr>After CSS Applied</vt:lpstr>
      <vt:lpstr>Course Objectives – 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Guidee</dc:title>
  <dc:creator>Admin</dc:creator>
  <cp:lastModifiedBy>Daniel Olugbade</cp:lastModifiedBy>
  <cp:revision>150</cp:revision>
  <dcterms:created xsi:type="dcterms:W3CDTF">2019-03-12T09:39:44Z</dcterms:created>
  <dcterms:modified xsi:type="dcterms:W3CDTF">2019-03-19T13:27:26Z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