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0"/>
  </p:notesMasterIdLst>
  <p:handoutMasterIdLst>
    <p:handoutMasterId r:id="rId21"/>
  </p:handoutMasterIdLst>
  <p:sldIdLst>
    <p:sldId id="634" r:id="rId2"/>
    <p:sldId id="616" r:id="rId3"/>
    <p:sldId id="620" r:id="rId4"/>
    <p:sldId id="635" r:id="rId5"/>
    <p:sldId id="636" r:id="rId6"/>
    <p:sldId id="637" r:id="rId7"/>
    <p:sldId id="638" r:id="rId8"/>
    <p:sldId id="652" r:id="rId9"/>
    <p:sldId id="654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53" r:id="rId18"/>
    <p:sldId id="649" r:id="rId19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32" autoAdjust="0"/>
  </p:normalViewPr>
  <p:slideViewPr>
    <p:cSldViewPr snapToGrid="0">
      <p:cViewPr varScale="1">
        <p:scale>
          <a:sx n="47" d="100"/>
          <a:sy n="47" d="100"/>
        </p:scale>
        <p:origin x="77" y="81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1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19/03/2019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" TargetMode="External"/><Relationship Id="rId2" Type="http://schemas.openxmlformats.org/officeDocument/2006/relationships/hyperlink" Target="https://blackrockdigital.github.io/startbootstrap-freelanc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service-manual/design/using-the-govuk-template-frontend-toolkit-and-elemen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Front-End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2.5 - Bootstrap</a:t>
            </a:r>
          </a:p>
        </p:txBody>
      </p:sp>
    </p:spTree>
    <p:extLst>
      <p:ext uri="{BB962C8B-B14F-4D97-AF65-F5344CB8AC3E}">
        <p14:creationId xmlns:p14="http://schemas.microsoft.com/office/powerpoint/2010/main" val="174226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GB" dirty="0">
                <a:latin typeface="Calibri" panose="020F0502020204030204" pitchFamily="34" charset="0"/>
              </a:rPr>
              <a:t>When the screen gets too small to display our navigation links we want them to collapse into an expandable menu.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We can use this bit of code to render that button when this happens.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The data-target is used by JavaScript to take any element within the specified id into the dropdown.</a:t>
            </a: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Burger Button</a:t>
            </a:r>
          </a:p>
        </p:txBody>
      </p:sp>
      <p:sp>
        <p:nvSpPr>
          <p:cNvPr id="5" name="Google Shape;366;p48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 i="1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lang="en-GB" sz="1800" i="1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data-toggle</a:t>
            </a:r>
            <a:r>
              <a:rPr lang="en-GB" sz="18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"collapse"</a:t>
            </a:r>
            <a:b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"navbar-toggle collapsed"  </a:t>
            </a:r>
            <a:b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data-target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"#navbar"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b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aria-expanded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"false" </a:t>
            </a:r>
            <a:b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i="1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aria-controls</a:t>
            </a:r>
            <a:r>
              <a:rPr lang="en-GB" sz="18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"navbar"</a:t>
            </a:r>
            <a: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span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i="1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sr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-only"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Toggle Navigation</a:t>
            </a:r>
            <a:b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span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"icon-bar"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span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"icon-bar"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span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"icon-bar"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1381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GB" dirty="0">
                <a:latin typeface="Calibri" panose="020F0502020204030204" pitchFamily="34" charset="0"/>
              </a:rPr>
              <a:t>We want our menu links to be included in the dropdown so we will give the containing &lt;div&gt; the id of navbar.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We will also use the class of navbar-right to float the elements to the right of the navbar.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All of the classes we are applying we can override in our own CSS files.</a:t>
            </a: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our Menu Collapsible</a:t>
            </a:r>
          </a:p>
        </p:txBody>
      </p:sp>
      <p:sp>
        <p:nvSpPr>
          <p:cNvPr id="5" name="Google Shape;373;p49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"navbar"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"collapse navbar-collapse"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"navbar-right"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dirty="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&lt;!-- Page Links --&gt;</a:t>
            </a:r>
            <a:br>
              <a:rPr lang="en-GB" sz="1800" dirty="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ul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"nav navbar-nav"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"navbar-brand"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GB" sz="1800" dirty="0" err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"manage_stock.html"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Manage Stock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"navbar-brand"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GB" sz="1800" dirty="0" err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"replenish_stock.html"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Replenish Stock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75669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GB" dirty="0"/>
              <a:t>We will be applying styles to our navbar form as well. </a:t>
            </a:r>
          </a:p>
          <a:p>
            <a:pPr lvl="0"/>
            <a:r>
              <a:rPr lang="en-GB" dirty="0"/>
              <a:t>The </a:t>
            </a:r>
            <a:r>
              <a:rPr lang="en-GB" dirty="0" err="1"/>
              <a:t>btn</a:t>
            </a:r>
            <a:r>
              <a:rPr lang="en-GB" dirty="0"/>
              <a:t> class will style the button to look more “</a:t>
            </a:r>
            <a:r>
              <a:rPr lang="en-GB" dirty="0" err="1"/>
              <a:t>buttony</a:t>
            </a:r>
            <a:r>
              <a:rPr lang="en-GB" dirty="0"/>
              <a:t>”. </a:t>
            </a:r>
          </a:p>
          <a:p>
            <a:pPr lvl="0"/>
            <a:r>
              <a:rPr lang="en-GB" dirty="0" err="1"/>
              <a:t>btn</a:t>
            </a:r>
            <a:r>
              <a:rPr lang="en-GB" dirty="0"/>
              <a:t>-success will make the button visually distinctive to other buttons.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Navbar</a:t>
            </a:r>
            <a:r>
              <a:rPr lang="en-GB" dirty="0"/>
              <a:t> Form</a:t>
            </a:r>
          </a:p>
        </p:txBody>
      </p:sp>
      <p:sp>
        <p:nvSpPr>
          <p:cNvPr id="5" name="Google Shape;380;p50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form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"navbar-form </a:t>
            </a:r>
            <a:b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navbar-right"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lang="en-GB" sz="18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i="1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btn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i="1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btn</a:t>
            </a:r>
            <a:r>
              <a:rPr lang="en-GB" sz="18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-success"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b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5438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GB" dirty="0">
                <a:latin typeface="Calibri" panose="020F0502020204030204" pitchFamily="34" charset="0"/>
              </a:rPr>
              <a:t>Here we are specifying how many columns we want each section to take up.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We can change the number of columns based on the size of screen.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The sizes are </a:t>
            </a:r>
            <a:r>
              <a:rPr lang="en-GB" dirty="0" err="1">
                <a:latin typeface="Calibri" panose="020F0502020204030204" pitchFamily="34" charset="0"/>
              </a:rPr>
              <a:t>lg</a:t>
            </a:r>
            <a:r>
              <a:rPr lang="en-GB" dirty="0">
                <a:latin typeface="Calibri" panose="020F0502020204030204" pitchFamily="34" charset="0"/>
              </a:rPr>
              <a:t>, md, </a:t>
            </a:r>
            <a:r>
              <a:rPr lang="en-GB" dirty="0" err="1">
                <a:latin typeface="Calibri" panose="020F0502020204030204" pitchFamily="34" charset="0"/>
              </a:rPr>
              <a:t>sm</a:t>
            </a:r>
            <a:r>
              <a:rPr lang="en-GB" dirty="0">
                <a:latin typeface="Calibri" panose="020F0502020204030204" pitchFamily="34" charset="0"/>
              </a:rPr>
              <a:t> and </a:t>
            </a:r>
            <a:r>
              <a:rPr lang="en-GB" dirty="0" err="1">
                <a:latin typeface="Calibri" panose="020F0502020204030204" pitchFamily="34" charset="0"/>
              </a:rPr>
              <a:t>xs</a:t>
            </a:r>
            <a:r>
              <a:rPr lang="en-GB" dirty="0">
                <a:latin typeface="Calibri" panose="020F0502020204030204" pitchFamily="34" charset="0"/>
              </a:rPr>
              <a:t>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We must have a div with the class of container wrapping any column classes</a:t>
            </a: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Columns</a:t>
            </a:r>
          </a:p>
        </p:txBody>
      </p:sp>
      <p:sp>
        <p:nvSpPr>
          <p:cNvPr id="5" name="Google Shape;387;p51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-GB" sz="2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"mainContent"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0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&lt;!-- Main Content --&gt;</a:t>
            </a:r>
            <a:br>
              <a:rPr lang="en-GB" sz="20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section </a:t>
            </a:r>
            <a:r>
              <a:rPr lang="en-GB" sz="2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"stockListSection" </a:t>
            </a:r>
            <a:r>
              <a:rPr lang="en-GB" sz="2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"col-md-3 col-sm-4"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&lt;!-- stock list --&gt;</a:t>
            </a:r>
            <a:br>
              <a:rPr lang="en-GB" sz="20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section </a:t>
            </a:r>
            <a:r>
              <a:rPr lang="en-GB" sz="2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"col-md-9 col-sm-8"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&lt;!-- Product detail view --&gt;</a:t>
            </a:r>
            <a:br>
              <a:rPr lang="en-GB" sz="20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49912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GRIDS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804400" y="949570"/>
            <a:ext cx="2234241" cy="467438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GB" dirty="0"/>
          </a:p>
          <a:p>
            <a:pPr marL="185738" lvl="0" indent="-185738">
              <a:spcAft>
                <a:spcPts val="1000"/>
              </a:spcAft>
              <a:buClr>
                <a:srgbClr val="008FD0"/>
              </a:buClr>
              <a:buFont typeface="Arial" panose="020B0604020202020204" pitchFamily="34" charset="0"/>
              <a:buChar char="›"/>
            </a:pPr>
            <a:r>
              <a:rPr lang="en-GB" dirty="0"/>
              <a:t>Here we can see an example of bootstraps grid system. </a:t>
            </a:r>
          </a:p>
          <a:p>
            <a:pPr marL="185738" lvl="0" indent="-185738">
              <a:spcAft>
                <a:spcPts val="1000"/>
              </a:spcAft>
              <a:buClr>
                <a:srgbClr val="008FD0"/>
              </a:buClr>
              <a:buFont typeface="Arial" panose="020B0604020202020204" pitchFamily="34" charset="0"/>
              <a:buChar char="›"/>
            </a:pPr>
            <a:r>
              <a:rPr lang="en-GB" dirty="0"/>
              <a:t>As the screen narrows the elements on the page rearrange. </a:t>
            </a:r>
          </a:p>
          <a:p>
            <a:pPr marL="185738" lvl="0" indent="-185738">
              <a:spcAft>
                <a:spcPts val="1000"/>
              </a:spcAft>
              <a:buClr>
                <a:srgbClr val="008FD0"/>
              </a:buClr>
              <a:buFont typeface="Arial" panose="020B0604020202020204" pitchFamily="34" charset="0"/>
              <a:buChar char="›"/>
            </a:pPr>
            <a:r>
              <a:rPr lang="en-GB" dirty="0"/>
              <a:t>This allows for a better mobile experience.</a:t>
            </a:r>
          </a:p>
        </p:txBody>
      </p:sp>
      <p:pic>
        <p:nvPicPr>
          <p:cNvPr id="5" name="Google Shape;395;p52" descr="https://acme.mybalsamiq.com/projects/responsivewireframes/Layout+-+High+Level.png"/>
          <p:cNvPicPr preferRelativeResize="0">
            <a:picLocks noGrp="1"/>
          </p:cNvPicPr>
          <p:nvPr>
            <p:ph sz="quarter" idx="15"/>
          </p:nvPr>
        </p:nvPicPr>
        <p:blipFill rotWithShape="1">
          <a:blip r:embed="rId2">
            <a:alphaModFix/>
          </a:blip>
          <a:srcRect r="16287"/>
          <a:stretch/>
        </p:blipFill>
        <p:spPr>
          <a:xfrm>
            <a:off x="843280" y="416560"/>
            <a:ext cx="8961120" cy="574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14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 u="sng" dirty="0">
                <a:solidFill>
                  <a:schemeClr val="hlink"/>
                </a:solidFill>
                <a:ea typeface="Quattrocento Sans"/>
                <a:sym typeface="Quattrocento Sans"/>
                <a:hlinkClick r:id="rId2"/>
              </a:rPr>
              <a:t>https://blackrockdigital.github.io/startbootstrap-freelancer/</a:t>
            </a:r>
            <a:r>
              <a:rPr lang="en-GB" dirty="0">
                <a:solidFill>
                  <a:schemeClr val="dk1"/>
                </a:solidFill>
                <a:ea typeface="Quattrocento Sans"/>
                <a:sym typeface="Quattrocento Sans"/>
              </a:rPr>
              <a:t> </a:t>
            </a:r>
          </a:p>
          <a:p>
            <a:pPr lvl="0"/>
            <a:r>
              <a:rPr lang="en-GB" u="sng" dirty="0">
                <a:solidFill>
                  <a:schemeClr val="hlink"/>
                </a:solidFill>
                <a:ea typeface="Quattrocento Sans"/>
                <a:sym typeface="Quattrocento Sans"/>
                <a:hlinkClick r:id="rId3"/>
              </a:rPr>
              <a:t>https://startbootstrap.com/</a:t>
            </a:r>
            <a:r>
              <a:rPr lang="en-GB" dirty="0">
                <a:solidFill>
                  <a:schemeClr val="dk1"/>
                </a:solidFill>
                <a:ea typeface="Quattrocento Sans"/>
                <a:sym typeface="Quattrocento Sans"/>
              </a:rPr>
              <a:t>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Examples</a:t>
            </a:r>
          </a:p>
        </p:txBody>
      </p:sp>
    </p:spTree>
    <p:extLst>
      <p:ext uri="{BB962C8B-B14F-4D97-AF65-F5344CB8AC3E}">
        <p14:creationId xmlns:p14="http://schemas.microsoft.com/office/powerpoint/2010/main" val="32673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 u="sng" dirty="0">
                <a:solidFill>
                  <a:schemeClr val="hlink"/>
                </a:solidFill>
                <a:hlinkClick r:id="rId2"/>
              </a:rPr>
              <a:t>https://www.gov.uk/service-manual/design/using-the-govuk-template-frontend-toolkit-and-elements</a:t>
            </a:r>
            <a:endParaRPr lang="en-GB" u="sng" dirty="0">
              <a:solidFill>
                <a:schemeClr val="hlink"/>
              </a:solidFill>
            </a:endParaRPr>
          </a:p>
          <a:p>
            <a:pPr lvl="0"/>
            <a:r>
              <a:rPr lang="en-GB" dirty="0"/>
              <a:t>Government templates have to conform to very particular standards </a:t>
            </a:r>
          </a:p>
          <a:p>
            <a:pPr lvl="0"/>
            <a:r>
              <a:rPr lang="en-GB" dirty="0"/>
              <a:t>Use specific Font colours, sizes, positioning of elements</a:t>
            </a:r>
          </a:p>
          <a:p>
            <a:pPr marL="342900" lvl="0" indent="-222250"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Government Template</a:t>
            </a:r>
          </a:p>
        </p:txBody>
      </p:sp>
    </p:spTree>
    <p:extLst>
      <p:ext uri="{BB962C8B-B14F-4D97-AF65-F5344CB8AC3E}">
        <p14:creationId xmlns:p14="http://schemas.microsoft.com/office/powerpoint/2010/main" val="254314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 b="1" dirty="0"/>
              <a:t>Describe what Bootstrap is used for</a:t>
            </a:r>
          </a:p>
          <a:p>
            <a:pPr lvl="1"/>
            <a:r>
              <a:rPr lang="en-GB" dirty="0"/>
              <a:t>We can make use of the Bootstrap framework which provides templates of CSS for HTML elements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Explore how Bootstrap is linked to HTML files and apply Bootstrap classes to HTML elements</a:t>
            </a:r>
          </a:p>
          <a:p>
            <a:pPr lvl="1"/>
            <a:r>
              <a:rPr lang="en-GB" dirty="0"/>
              <a:t>We can link Bootstrap templates into the &lt;Head/&gt; tag of a HTML file as we do with CSS files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Apply Bootstrap classes to HTML elements</a:t>
            </a:r>
          </a:p>
          <a:p>
            <a:pPr lvl="1"/>
            <a:r>
              <a:rPr lang="en-GB" dirty="0"/>
              <a:t>Bootstrap class names can be used in “class” attribute of HTML element tags to apply Bootstrap classes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 – Summary</a:t>
            </a:r>
          </a:p>
        </p:txBody>
      </p:sp>
    </p:spTree>
    <p:extLst>
      <p:ext uri="{BB962C8B-B14F-4D97-AF65-F5344CB8AC3E}">
        <p14:creationId xmlns:p14="http://schemas.microsoft.com/office/powerpoint/2010/main" val="192180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0110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What is Bootstrap?</a:t>
            </a:r>
          </a:p>
          <a:p>
            <a:r>
              <a:rPr lang="en-GB" dirty="0"/>
              <a:t>Linking Bootstrap CSS into HTML and JavaScript</a:t>
            </a:r>
          </a:p>
          <a:p>
            <a:r>
              <a:rPr lang="en-GB" dirty="0"/>
              <a:t>Using Bootstrap classes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Presentation Contents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 dirty="0"/>
              <a:t>Describe what Bootstrap is used for</a:t>
            </a:r>
          </a:p>
          <a:p>
            <a:pPr lvl="0"/>
            <a:r>
              <a:rPr lang="en-GB" dirty="0"/>
              <a:t>Explore how Bootstrap is linked to HTML files</a:t>
            </a:r>
          </a:p>
          <a:p>
            <a:pPr lvl="0"/>
            <a:r>
              <a:rPr lang="en-GB" dirty="0"/>
              <a:t>Apply Bootstrap classes to HTML elements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GB" dirty="0"/>
              <a:t>Bootstrap is a very popular and widely used responsive framework.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When we call something responsive what we mean is that the page will adapt based on the device used to view that page.</a:t>
            </a:r>
          </a:p>
          <a:p>
            <a:pPr>
              <a:lnSpc>
                <a:spcPct val="150000"/>
              </a:lnSpc>
            </a:pPr>
            <a:r>
              <a:rPr lang="en-GB" dirty="0"/>
              <a:t>Bootstrap is a collection of CSS and JavaScript which we link into our HTML and leverage with classes and id’s. </a:t>
            </a:r>
          </a:p>
          <a:p>
            <a:pPr>
              <a:lnSpc>
                <a:spcPct val="150000"/>
              </a:lnSpc>
            </a:pPr>
            <a:r>
              <a:rPr lang="en-GB" dirty="0"/>
              <a:t>If HTML is the chair, CSS is the material we are using to cover the chair then JavaScript turns that chair into a rotating chair.</a:t>
            </a:r>
          </a:p>
          <a:p>
            <a:pPr>
              <a:lnSpc>
                <a:spcPct val="150000"/>
              </a:lnSpc>
            </a:pPr>
            <a:r>
              <a:rPr lang="en-GB" dirty="0"/>
              <a:t>Bootstrap is like buying a chair that’s been covered and made into a folding chair for us already.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Bootstrap?</a:t>
            </a:r>
          </a:p>
        </p:txBody>
      </p:sp>
    </p:spTree>
    <p:extLst>
      <p:ext uri="{BB962C8B-B14F-4D97-AF65-F5344CB8AC3E}">
        <p14:creationId xmlns:p14="http://schemas.microsoft.com/office/powerpoint/2010/main" val="216894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GB" dirty="0">
                <a:latin typeface="Calibri" panose="020F0502020204030204" pitchFamily="34" charset="0"/>
              </a:rPr>
              <a:t>We link the bootstrap CSS in the same way we link our own CSS.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We can link multiple CSS files into a single HTML file.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We want our CSS to be the last stylesheet linked so that we can override bootstraps CSS not the other way around.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We also need the viewport to improve rendering and touch zooming.</a:t>
            </a: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Linking Bootstrap CSS into our HTML</a:t>
            </a:r>
          </a:p>
        </p:txBody>
      </p:sp>
      <p:sp>
        <p:nvSpPr>
          <p:cNvPr id="5" name="Google Shape;345;p45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meta </a:t>
            </a:r>
            <a:r>
              <a:rPr lang="en-GB" sz="20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"viewport" </a:t>
            </a:r>
            <a:b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 i="1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GB" sz="20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"width=device-width, </a:t>
            </a:r>
            <a:b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   initial-scale=1"</a:t>
            </a:r>
            <a:r>
              <a:rPr lang="en-GB" sz="20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link </a:t>
            </a:r>
            <a:r>
              <a:rPr lang="en-GB" sz="2000" dirty="0" err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/bootstrap.min.css" </a:t>
            </a:r>
            <a:b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 dirty="0" err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"stylesheet" </a:t>
            </a:r>
            <a:r>
              <a:rPr lang="en-GB" sz="20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media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"screen"</a:t>
            </a: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err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/main.css"</a:t>
            </a:r>
            <a:r>
              <a:rPr lang="en-GB" sz="20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GB" sz="20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 dirty="0" err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"stylesheet" </a:t>
            </a:r>
            <a:r>
              <a:rPr lang="en-GB" sz="20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media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"screen"</a:t>
            </a: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 i="1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5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GB" dirty="0">
                <a:latin typeface="Calibri" panose="020F0502020204030204" pitchFamily="34" charset="0"/>
              </a:rPr>
              <a:t>For bootstrap to work properly we need to link in the JavaScript for both bootstrap and </a:t>
            </a:r>
            <a:r>
              <a:rPr lang="en-GB" dirty="0" err="1">
                <a:latin typeface="Calibri" panose="020F0502020204030204" pitchFamily="34" charset="0"/>
              </a:rPr>
              <a:t>Jquery</a:t>
            </a:r>
            <a:r>
              <a:rPr lang="en-GB" dirty="0">
                <a:latin typeface="Calibri" panose="020F0502020204030204" pitchFamily="34" charset="0"/>
              </a:rPr>
              <a:t>. </a:t>
            </a:r>
          </a:p>
          <a:p>
            <a:pPr lvl="0"/>
            <a:r>
              <a:rPr lang="en-GB" dirty="0" err="1">
                <a:latin typeface="Calibri" panose="020F0502020204030204" pitchFamily="34" charset="0"/>
              </a:rPr>
              <a:t>JQuery</a:t>
            </a:r>
            <a:r>
              <a:rPr lang="en-GB" dirty="0">
                <a:latin typeface="Calibri" panose="020F0502020204030204" pitchFamily="34" charset="0"/>
              </a:rPr>
              <a:t> is a JavaScript library that focuses on adding animation and transitions to websites.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You can also see here how you can link JavaScript using both URL’s and JavaScript files packaged with the HTML.</a:t>
            </a: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Linking Bootstrap JavaScript</a:t>
            </a:r>
          </a:p>
        </p:txBody>
      </p:sp>
      <p:sp>
        <p:nvSpPr>
          <p:cNvPr id="5" name="Google Shape;352;p46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script </a:t>
            </a:r>
            <a:r>
              <a:rPr lang="en-GB" sz="2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GB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"https://ajax.googleapis.</a:t>
            </a:r>
            <a:br>
              <a:rPr lang="en-GB" sz="2000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com/ajax/libs/jquery/1.12.4/jquery.min.js"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script </a:t>
            </a:r>
            <a:r>
              <a:rPr lang="en-GB" sz="2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GB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"js/bootstrap.min.js" </a:t>
            </a:r>
            <a:r>
              <a:rPr lang="en-GB" sz="2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2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/>
          </a:p>
          <a:p>
            <a:pPr marL="342900" lvl="0" indent="-222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GB" dirty="0">
                <a:latin typeface="Calibri" panose="020F0502020204030204" pitchFamily="34" charset="0"/>
              </a:rPr>
              <a:t>We will be using the same code from the HTML example.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Here we are applying rules to our nav and div tags to move them to the top of the screen.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Each class will apply a couple of rules to manipulate the pages Structure. 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navbar-fixed-top for example only sets the element to move with the user when scrolling</a:t>
            </a: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Bootstrap </a:t>
            </a:r>
            <a:r>
              <a:rPr lang="en-GB" dirty="0" err="1"/>
              <a:t>navbar</a:t>
            </a:r>
            <a:endParaRPr lang="en-GB" dirty="0"/>
          </a:p>
        </p:txBody>
      </p:sp>
      <p:sp>
        <p:nvSpPr>
          <p:cNvPr id="5" name="Google Shape;359;p47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dirty="0" err="1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en-GB" sz="20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navbar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i="1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navbar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-fixed-top </a:t>
            </a:r>
            <a:r>
              <a:rPr lang="en-GB" sz="2000" i="1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navbar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-inverse"</a:t>
            </a: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-GB" sz="20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GB" sz="2000" dirty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-GB" sz="2000" dirty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navbar</a:t>
            </a:r>
            <a:r>
              <a:rPr lang="en-GB" sz="2000" i="1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-header"</a:t>
            </a:r>
            <a:r>
              <a:rPr lang="en-GB" sz="20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99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Create a button in HTML, visit “getbootstrap.com”, copy the appropriate tag into your HTML code and apply bootstrap to the button using bootstrap CSS classes.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Discover how to apply bootstrap to HTML elements.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07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5" name="Google Shape;288;p37"/>
          <p:cNvSpPr txBox="1">
            <a:spLocks noGrp="1"/>
          </p:cNvSpPr>
          <p:nvPr>
            <p:ph sz="quarter" idx="15"/>
          </p:nvPr>
        </p:nvSpPr>
        <p:spPr>
          <a:xfrm>
            <a:off x="6345243" y="1749848"/>
            <a:ext cx="5580000" cy="441220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 sz="1800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SzPts val="2000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button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“</a:t>
            </a:r>
            <a:r>
              <a:rPr lang="en-GB" sz="18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btn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GB" sz="18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btn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-primary" </a:t>
            </a:r>
            <a:b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</a:rPr>
              <a:t>Click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button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&gt;</a:t>
            </a:r>
            <a:endParaRPr lang="en-GB" sz="1800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 sz="1800" dirty="0">
              <a:latin typeface="Consolas" panose="020B0609020204030204" pitchFamily="49" charset="0"/>
            </a:endParaRPr>
          </a:p>
        </p:txBody>
      </p:sp>
      <p:sp>
        <p:nvSpPr>
          <p:cNvPr id="6" name="Google Shape;345;p45"/>
          <p:cNvSpPr txBox="1">
            <a:spLocks noGrp="1"/>
          </p:cNvSpPr>
          <p:nvPr>
            <p:ph sz="quarter" idx="16"/>
          </p:nvPr>
        </p:nvSpPr>
        <p:spPr>
          <a:xfrm>
            <a:off x="414000" y="1749848"/>
            <a:ext cx="5580000" cy="441220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>
              <a:spcBef>
                <a:spcPts val="0"/>
              </a:spcBef>
              <a:buSzPts val="2000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head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	…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link </a:t>
            </a:r>
            <a:r>
              <a:rPr lang="en-GB" sz="1800" dirty="0" err="1">
                <a:solidFill>
                  <a:srgbClr val="7F007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"stylesheet" </a:t>
            </a:r>
            <a:r>
              <a:rPr lang="en-GB" sz="1800" dirty="0" err="1">
                <a:solidFill>
                  <a:srgbClr val="7F007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href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"https://stackpath.bootstrapcdn.com/bootstrap/4.3.1/</a:t>
            </a:r>
            <a:r>
              <a:rPr lang="en-GB" sz="18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css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/bootstrap.min.css"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integrity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"sha384-ggOyR0iXCbMQv3Xipma34MD+dH/1fQ784/j6cY/iJTQUOhcWr7x9JvoRxT2MZw1T" </a:t>
            </a:r>
            <a:r>
              <a:rPr lang="en-GB" sz="1800" dirty="0" err="1">
                <a:solidFill>
                  <a:srgbClr val="7F007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crossorigin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"anonymous"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…</a:t>
            </a:r>
            <a:b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head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&gt;</a:t>
            </a:r>
            <a:endParaRPr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28271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CSS</Template>
  <TotalTime>2220</TotalTime>
  <Words>827</Words>
  <Application>Microsoft Office PowerPoint</Application>
  <PresentationFormat>Widescreen</PresentationFormat>
  <Paragraphs>92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Quattrocento Sans</vt:lpstr>
      <vt:lpstr>Segoe UI</vt:lpstr>
      <vt:lpstr>QAC_Powerpoint_Template</vt:lpstr>
      <vt:lpstr>Front-End Web Development</vt:lpstr>
      <vt:lpstr>Presentation Contents</vt:lpstr>
      <vt:lpstr>Course objectives</vt:lpstr>
      <vt:lpstr>What is Bootstrap?</vt:lpstr>
      <vt:lpstr>Linking Bootstrap CSS into our HTML</vt:lpstr>
      <vt:lpstr>Linking Bootstrap JavaScript</vt:lpstr>
      <vt:lpstr>Making a Bootstrap navbar</vt:lpstr>
      <vt:lpstr>Practice activities</vt:lpstr>
      <vt:lpstr>Solution</vt:lpstr>
      <vt:lpstr>Burger Button</vt:lpstr>
      <vt:lpstr>Making our Menu Collapsible</vt:lpstr>
      <vt:lpstr>Navbar Form</vt:lpstr>
      <vt:lpstr>Bootstrap Columns</vt:lpstr>
      <vt:lpstr>BOOTSTRAP GRIDS</vt:lpstr>
      <vt:lpstr>Bootstrap Examples</vt:lpstr>
      <vt:lpstr>Government Template</vt:lpstr>
      <vt:lpstr>Course Objectives – Summary</vt:lpstr>
      <vt:lpstr>Thank you for listening.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Guidee</dc:title>
  <dc:creator>Admin</dc:creator>
  <cp:lastModifiedBy>Daniel Olugbade</cp:lastModifiedBy>
  <cp:revision>154</cp:revision>
  <dcterms:created xsi:type="dcterms:W3CDTF">2019-03-12T09:39:44Z</dcterms:created>
  <dcterms:modified xsi:type="dcterms:W3CDTF">2019-03-19T12:04:10Z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