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8"/>
  </p:notesMasterIdLst>
  <p:handoutMasterIdLst>
    <p:handoutMasterId r:id="rId19"/>
  </p:handoutMasterIdLst>
  <p:sldIdLst>
    <p:sldId id="613" r:id="rId2"/>
    <p:sldId id="616" r:id="rId3"/>
    <p:sldId id="620" r:id="rId4"/>
    <p:sldId id="614" r:id="rId5"/>
    <p:sldId id="621" r:id="rId6"/>
    <p:sldId id="622" r:id="rId7"/>
    <p:sldId id="617" r:id="rId8"/>
    <p:sldId id="630" r:id="rId9"/>
    <p:sldId id="623" r:id="rId10"/>
    <p:sldId id="626" r:id="rId11"/>
    <p:sldId id="624" r:id="rId12"/>
    <p:sldId id="627" r:id="rId13"/>
    <p:sldId id="628" r:id="rId14"/>
    <p:sldId id="618" r:id="rId15"/>
    <p:sldId id="629" r:id="rId16"/>
    <p:sldId id="619" r:id="rId17"/>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AAB"/>
    <a:srgbClr val="00519C"/>
    <a:srgbClr val="B9CDE5"/>
    <a:srgbClr val="555454"/>
    <a:srgbClr val="004F9F"/>
    <a:srgbClr val="0070C0"/>
    <a:srgbClr val="0070AB"/>
    <a:srgbClr val="FF70C0"/>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9343" autoAdjust="0"/>
  </p:normalViewPr>
  <p:slideViewPr>
    <p:cSldViewPr snapToGrid="0">
      <p:cViewPr varScale="1">
        <p:scale>
          <a:sx n="80" d="100"/>
          <a:sy n="80" d="100"/>
        </p:scale>
        <p:origin x="1734" y="78"/>
      </p:cViewPr>
      <p:guideLst>
        <p:guide orient="horz" pos="2160"/>
        <p:guide pos="3840"/>
      </p:guideLst>
    </p:cSldViewPr>
  </p:slideViewPr>
  <p:outlineViewPr>
    <p:cViewPr>
      <p:scale>
        <a:sx n="33" d="100"/>
        <a:sy n="33" d="100"/>
      </p:scale>
      <p:origin x="0" y="-4296"/>
    </p:cViewPr>
  </p:outlineViewPr>
  <p:notesTextViewPr>
    <p:cViewPr>
      <p:scale>
        <a:sx n="3" d="2"/>
        <a:sy n="3" d="2"/>
      </p:scale>
      <p:origin x="0" y="0"/>
    </p:cViewPr>
  </p:notesTextViewPr>
  <p:sorterViewPr>
    <p:cViewPr>
      <p:scale>
        <a:sx n="66" d="100"/>
        <a:sy n="66" d="100"/>
      </p:scale>
      <p:origin x="0" y="-1020"/>
    </p:cViewPr>
  </p:sorterViewPr>
  <p:notesViewPr>
    <p:cSldViewPr snapToGrid="0">
      <p:cViewPr varScale="1">
        <p:scale>
          <a:sx n="80" d="100"/>
          <a:sy n="80" d="100"/>
        </p:scale>
        <p:origin x="4014" y="96"/>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B1BD6B-4AED-4AE7-9E16-6DD88EE6034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CE44B21E-95EB-4B74-9025-10A598976798}">
      <dgm:prSet phldrT="[Text]"/>
      <dgm:spPr/>
      <dgm:t>
        <a:bodyPr/>
        <a:lstStyle/>
        <a:p>
          <a:r>
            <a:rPr lang="en-US" dirty="0" smtClean="0"/>
            <a:t>Person 1</a:t>
          </a:r>
          <a:endParaRPr lang="en-US" dirty="0"/>
        </a:p>
      </dgm:t>
    </dgm:pt>
    <dgm:pt modelId="{9B41CE3E-634D-40D6-BC28-565D2B10ADAA}" type="parTrans" cxnId="{C5E8DB57-CDA5-4B0B-9288-550CF803D25E}">
      <dgm:prSet/>
      <dgm:spPr/>
      <dgm:t>
        <a:bodyPr/>
        <a:lstStyle/>
        <a:p>
          <a:endParaRPr lang="en-US"/>
        </a:p>
      </dgm:t>
    </dgm:pt>
    <dgm:pt modelId="{944C1B92-B2FB-43E2-AF3A-58D6EEFE3E9D}" type="sibTrans" cxnId="{C5E8DB57-CDA5-4B0B-9288-550CF803D25E}">
      <dgm:prSet/>
      <dgm:spPr/>
      <dgm:t>
        <a:bodyPr/>
        <a:lstStyle/>
        <a:p>
          <a:endParaRPr lang="en-US"/>
        </a:p>
      </dgm:t>
    </dgm:pt>
    <dgm:pt modelId="{AF7FFB76-0909-4366-8333-0F87C2DF94E0}">
      <dgm:prSet phldrT="[Text]"/>
      <dgm:spPr/>
      <dgm:t>
        <a:bodyPr/>
        <a:lstStyle/>
        <a:p>
          <a:r>
            <a:rPr lang="en-US" dirty="0" smtClean="0"/>
            <a:t>Person 2</a:t>
          </a:r>
          <a:endParaRPr lang="en-US" dirty="0"/>
        </a:p>
      </dgm:t>
    </dgm:pt>
    <dgm:pt modelId="{6264B079-024F-4161-961B-2E1FC70090B9}" type="parTrans" cxnId="{4D6AA3CD-3138-4850-861D-801A3053BFE1}">
      <dgm:prSet/>
      <dgm:spPr/>
      <dgm:t>
        <a:bodyPr/>
        <a:lstStyle/>
        <a:p>
          <a:endParaRPr lang="en-US"/>
        </a:p>
      </dgm:t>
    </dgm:pt>
    <dgm:pt modelId="{13CAE75D-2A5C-4B21-9153-736431AB94B0}" type="sibTrans" cxnId="{4D6AA3CD-3138-4850-861D-801A3053BFE1}">
      <dgm:prSet/>
      <dgm:spPr/>
      <dgm:t>
        <a:bodyPr/>
        <a:lstStyle/>
        <a:p>
          <a:endParaRPr lang="en-US"/>
        </a:p>
      </dgm:t>
    </dgm:pt>
    <dgm:pt modelId="{9EEA2204-ED44-4C71-8CC2-758FDA53E76B}" type="pres">
      <dgm:prSet presAssocID="{78B1BD6B-4AED-4AE7-9E16-6DD88EE60340}" presName="cycle" presStyleCnt="0">
        <dgm:presLayoutVars>
          <dgm:dir/>
          <dgm:resizeHandles val="exact"/>
        </dgm:presLayoutVars>
      </dgm:prSet>
      <dgm:spPr/>
      <dgm:t>
        <a:bodyPr/>
        <a:lstStyle/>
        <a:p>
          <a:endParaRPr lang="en-US"/>
        </a:p>
      </dgm:t>
    </dgm:pt>
    <dgm:pt modelId="{621257FC-F0B8-413E-BF13-28273E749833}" type="pres">
      <dgm:prSet presAssocID="{CE44B21E-95EB-4B74-9025-10A598976798}" presName="node" presStyleLbl="node1" presStyleIdx="0" presStyleCnt="2">
        <dgm:presLayoutVars>
          <dgm:bulletEnabled val="1"/>
        </dgm:presLayoutVars>
      </dgm:prSet>
      <dgm:spPr/>
      <dgm:t>
        <a:bodyPr/>
        <a:lstStyle/>
        <a:p>
          <a:endParaRPr lang="en-US"/>
        </a:p>
      </dgm:t>
    </dgm:pt>
    <dgm:pt modelId="{026008A1-E137-4E5C-B92B-7A1237EF17A5}" type="pres">
      <dgm:prSet presAssocID="{944C1B92-B2FB-43E2-AF3A-58D6EEFE3E9D}" presName="sibTrans" presStyleLbl="sibTrans2D1" presStyleIdx="0" presStyleCnt="2"/>
      <dgm:spPr/>
      <dgm:t>
        <a:bodyPr/>
        <a:lstStyle/>
        <a:p>
          <a:endParaRPr lang="en-US"/>
        </a:p>
      </dgm:t>
    </dgm:pt>
    <dgm:pt modelId="{D6D226CF-AC04-4D6A-A9BF-9160CA205FBC}" type="pres">
      <dgm:prSet presAssocID="{944C1B92-B2FB-43E2-AF3A-58D6EEFE3E9D}" presName="connectorText" presStyleLbl="sibTrans2D1" presStyleIdx="0" presStyleCnt="2"/>
      <dgm:spPr/>
      <dgm:t>
        <a:bodyPr/>
        <a:lstStyle/>
        <a:p>
          <a:endParaRPr lang="en-US"/>
        </a:p>
      </dgm:t>
    </dgm:pt>
    <dgm:pt modelId="{91553549-85EA-484D-A03D-92A303B522BD}" type="pres">
      <dgm:prSet presAssocID="{AF7FFB76-0909-4366-8333-0F87C2DF94E0}" presName="node" presStyleLbl="node1" presStyleIdx="1" presStyleCnt="2">
        <dgm:presLayoutVars>
          <dgm:bulletEnabled val="1"/>
        </dgm:presLayoutVars>
      </dgm:prSet>
      <dgm:spPr/>
      <dgm:t>
        <a:bodyPr/>
        <a:lstStyle/>
        <a:p>
          <a:endParaRPr lang="en-US"/>
        </a:p>
      </dgm:t>
    </dgm:pt>
    <dgm:pt modelId="{61E5B541-A22E-49C8-AA33-12B4C6076D1B}" type="pres">
      <dgm:prSet presAssocID="{13CAE75D-2A5C-4B21-9153-736431AB94B0}" presName="sibTrans" presStyleLbl="sibTrans2D1" presStyleIdx="1" presStyleCnt="2"/>
      <dgm:spPr/>
      <dgm:t>
        <a:bodyPr/>
        <a:lstStyle/>
        <a:p>
          <a:endParaRPr lang="en-US"/>
        </a:p>
      </dgm:t>
    </dgm:pt>
    <dgm:pt modelId="{7FFCEFA9-BD56-4ED7-837B-ABCCDCEAB22E}" type="pres">
      <dgm:prSet presAssocID="{13CAE75D-2A5C-4B21-9153-736431AB94B0}" presName="connectorText" presStyleLbl="sibTrans2D1" presStyleIdx="1" presStyleCnt="2"/>
      <dgm:spPr/>
      <dgm:t>
        <a:bodyPr/>
        <a:lstStyle/>
        <a:p>
          <a:endParaRPr lang="en-US"/>
        </a:p>
      </dgm:t>
    </dgm:pt>
  </dgm:ptLst>
  <dgm:cxnLst>
    <dgm:cxn modelId="{BC6F51DD-0CD6-4AFC-A430-9F6CCC5607B4}" type="presOf" srcId="{13CAE75D-2A5C-4B21-9153-736431AB94B0}" destId="{61E5B541-A22E-49C8-AA33-12B4C6076D1B}" srcOrd="0" destOrd="0" presId="urn:microsoft.com/office/officeart/2005/8/layout/cycle2"/>
    <dgm:cxn modelId="{C5E8DB57-CDA5-4B0B-9288-550CF803D25E}" srcId="{78B1BD6B-4AED-4AE7-9E16-6DD88EE60340}" destId="{CE44B21E-95EB-4B74-9025-10A598976798}" srcOrd="0" destOrd="0" parTransId="{9B41CE3E-634D-40D6-BC28-565D2B10ADAA}" sibTransId="{944C1B92-B2FB-43E2-AF3A-58D6EEFE3E9D}"/>
    <dgm:cxn modelId="{FF8C907F-D582-4814-8006-02D5F4B41CC7}" type="presOf" srcId="{78B1BD6B-4AED-4AE7-9E16-6DD88EE60340}" destId="{9EEA2204-ED44-4C71-8CC2-758FDA53E76B}" srcOrd="0" destOrd="0" presId="urn:microsoft.com/office/officeart/2005/8/layout/cycle2"/>
    <dgm:cxn modelId="{7EBCABFD-6546-4B48-A3D4-5F6FBACDCBB4}" type="presOf" srcId="{944C1B92-B2FB-43E2-AF3A-58D6EEFE3E9D}" destId="{026008A1-E137-4E5C-B92B-7A1237EF17A5}" srcOrd="0" destOrd="0" presId="urn:microsoft.com/office/officeart/2005/8/layout/cycle2"/>
    <dgm:cxn modelId="{5B0ECBF6-470C-46FA-A29E-842B13D63A0D}" type="presOf" srcId="{13CAE75D-2A5C-4B21-9153-736431AB94B0}" destId="{7FFCEFA9-BD56-4ED7-837B-ABCCDCEAB22E}" srcOrd="1" destOrd="0" presId="urn:microsoft.com/office/officeart/2005/8/layout/cycle2"/>
    <dgm:cxn modelId="{2753BEDF-0050-497B-A485-A85B9E0EF753}" type="presOf" srcId="{AF7FFB76-0909-4366-8333-0F87C2DF94E0}" destId="{91553549-85EA-484D-A03D-92A303B522BD}" srcOrd="0" destOrd="0" presId="urn:microsoft.com/office/officeart/2005/8/layout/cycle2"/>
    <dgm:cxn modelId="{4D6AA3CD-3138-4850-861D-801A3053BFE1}" srcId="{78B1BD6B-4AED-4AE7-9E16-6DD88EE60340}" destId="{AF7FFB76-0909-4366-8333-0F87C2DF94E0}" srcOrd="1" destOrd="0" parTransId="{6264B079-024F-4161-961B-2E1FC70090B9}" sibTransId="{13CAE75D-2A5C-4B21-9153-736431AB94B0}"/>
    <dgm:cxn modelId="{E11BDBC8-ECB5-421B-9FAF-6F33259AA146}" type="presOf" srcId="{944C1B92-B2FB-43E2-AF3A-58D6EEFE3E9D}" destId="{D6D226CF-AC04-4D6A-A9BF-9160CA205FBC}" srcOrd="1" destOrd="0" presId="urn:microsoft.com/office/officeart/2005/8/layout/cycle2"/>
    <dgm:cxn modelId="{DE6AE49D-DC2C-4DF2-A3F8-5D0F473854DA}" type="presOf" srcId="{CE44B21E-95EB-4B74-9025-10A598976798}" destId="{621257FC-F0B8-413E-BF13-28273E749833}" srcOrd="0" destOrd="0" presId="urn:microsoft.com/office/officeart/2005/8/layout/cycle2"/>
    <dgm:cxn modelId="{F494C523-D57F-4291-9C9B-091B3B3DE2E5}" type="presParOf" srcId="{9EEA2204-ED44-4C71-8CC2-758FDA53E76B}" destId="{621257FC-F0B8-413E-BF13-28273E749833}" srcOrd="0" destOrd="0" presId="urn:microsoft.com/office/officeart/2005/8/layout/cycle2"/>
    <dgm:cxn modelId="{53388781-DAAC-4E99-ACF2-1E4A5782AAB7}" type="presParOf" srcId="{9EEA2204-ED44-4C71-8CC2-758FDA53E76B}" destId="{026008A1-E137-4E5C-B92B-7A1237EF17A5}" srcOrd="1" destOrd="0" presId="urn:microsoft.com/office/officeart/2005/8/layout/cycle2"/>
    <dgm:cxn modelId="{EB822755-4974-4EA4-85C7-1477059D3A6D}" type="presParOf" srcId="{026008A1-E137-4E5C-B92B-7A1237EF17A5}" destId="{D6D226CF-AC04-4D6A-A9BF-9160CA205FBC}" srcOrd="0" destOrd="0" presId="urn:microsoft.com/office/officeart/2005/8/layout/cycle2"/>
    <dgm:cxn modelId="{32B48841-22CF-405A-A1A0-2F083621EFA4}" type="presParOf" srcId="{9EEA2204-ED44-4C71-8CC2-758FDA53E76B}" destId="{91553549-85EA-484D-A03D-92A303B522BD}" srcOrd="2" destOrd="0" presId="urn:microsoft.com/office/officeart/2005/8/layout/cycle2"/>
    <dgm:cxn modelId="{45F50223-DC5C-4C85-A354-4A31F8D8D574}" type="presParOf" srcId="{9EEA2204-ED44-4C71-8CC2-758FDA53E76B}" destId="{61E5B541-A22E-49C8-AA33-12B4C6076D1B}" srcOrd="3" destOrd="0" presId="urn:microsoft.com/office/officeart/2005/8/layout/cycle2"/>
    <dgm:cxn modelId="{0867FC84-5CD8-41BC-8886-D81612EB075D}" type="presParOf" srcId="{61E5B541-A22E-49C8-AA33-12B4C6076D1B}" destId="{7FFCEFA9-BD56-4ED7-837B-ABCCDCEAB22E}"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257FC-F0B8-413E-BF13-28273E749833}">
      <dsp:nvSpPr>
        <dsp:cNvPr id="0" name=""/>
        <dsp:cNvSpPr/>
      </dsp:nvSpPr>
      <dsp:spPr>
        <a:xfrm>
          <a:off x="3965" y="772"/>
          <a:ext cx="1789231" cy="17892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Person 1</a:t>
          </a:r>
          <a:endParaRPr lang="en-US" sz="2900" kern="1200" dirty="0"/>
        </a:p>
      </dsp:txBody>
      <dsp:txXfrm>
        <a:off x="265992" y="262799"/>
        <a:ext cx="1265177" cy="1265177"/>
      </dsp:txXfrm>
    </dsp:sp>
    <dsp:sp modelId="{026008A1-E137-4E5C-B92B-7A1237EF17A5}">
      <dsp:nvSpPr>
        <dsp:cNvPr id="0" name=""/>
        <dsp:cNvSpPr/>
      </dsp:nvSpPr>
      <dsp:spPr>
        <a:xfrm>
          <a:off x="2459144" y="-293416"/>
          <a:ext cx="3476587" cy="603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459144" y="-172643"/>
        <a:ext cx="3295428" cy="362319"/>
      </dsp:txXfrm>
    </dsp:sp>
    <dsp:sp modelId="{91553549-85EA-484D-A03D-92A303B522BD}">
      <dsp:nvSpPr>
        <dsp:cNvPr id="0" name=""/>
        <dsp:cNvSpPr/>
      </dsp:nvSpPr>
      <dsp:spPr>
        <a:xfrm>
          <a:off x="6798468" y="772"/>
          <a:ext cx="1789231" cy="17892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Person 2</a:t>
          </a:r>
          <a:endParaRPr lang="en-US" sz="2900" kern="1200" dirty="0"/>
        </a:p>
      </dsp:txBody>
      <dsp:txXfrm>
        <a:off x="7060495" y="262799"/>
        <a:ext cx="1265177" cy="1265177"/>
      </dsp:txXfrm>
    </dsp:sp>
    <dsp:sp modelId="{61E5B541-A22E-49C8-AA33-12B4C6076D1B}">
      <dsp:nvSpPr>
        <dsp:cNvPr id="0" name=""/>
        <dsp:cNvSpPr/>
      </dsp:nvSpPr>
      <dsp:spPr>
        <a:xfrm rot="10800000">
          <a:off x="2655932" y="1480327"/>
          <a:ext cx="3476587" cy="603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2837091" y="1601100"/>
        <a:ext cx="3295428" cy="36231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286904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https://scotch.io/tutorials/javascript-promises-for-dummies</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a:t>
            </a:fld>
            <a:endParaRPr dirty="0"/>
          </a:p>
        </p:txBody>
      </p:sp>
    </p:spTree>
    <p:extLst>
      <p:ext uri="{BB962C8B-B14F-4D97-AF65-F5344CB8AC3E}">
        <p14:creationId xmlns:p14="http://schemas.microsoft.com/office/powerpoint/2010/main" val="2452194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8" name="Picture 7">
            <a:extLst>
              <a:ext uri="{FF2B5EF4-FFF2-40B4-BE49-F238E27FC236}">
                <a16:creationId xmlns:a16="http://schemas.microsoft.com/office/drawing/2014/main" id="{32843C51-1A86-43AC-90FF-753193699D41}"/>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9D69AC-E55E-4C63-886D-2C6E114D50FA}"/>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7" name="Text Placeholder 10"/>
          <p:cNvSpPr>
            <a:spLocks noGrp="1"/>
          </p:cNvSpPr>
          <p:nvPr>
            <p:ph type="body" sz="quarter" idx="15"/>
          </p:nvPr>
        </p:nvSpPr>
        <p:spPr>
          <a:xfrm>
            <a:off x="414000" y="1867988"/>
            <a:ext cx="11404800" cy="4223571"/>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bg1"/>
                </a:solidFill>
                <a:latin typeface="Calibri" panose="020F0502020204030204" pitchFamily="34" charset="0"/>
                <a:cs typeface="Calibri" panose="020F0502020204030204" pitchFamily="34" charset="0"/>
              </a:defRPr>
            </a:lvl1pPr>
          </a:lstStyle>
          <a:p>
            <a:r>
              <a:rPr lang="en-US" noProof="0" smtClean="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8" name="Picture 7">
            <a:extLst>
              <a:ext uri="{FF2B5EF4-FFF2-40B4-BE49-F238E27FC236}">
                <a16:creationId xmlns:a16="http://schemas.microsoft.com/office/drawing/2014/main" id="{80B26B1B-6084-4F48-855A-EC3AE077BE12}"/>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AFD521-EA8D-4218-A32B-F63CDAE55847}"/>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867989"/>
            <a:ext cx="11404800" cy="422357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smtClean="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35A58C53-8D2B-4C42-82D0-0CFE760D0C19}"/>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E1925-2EB8-4DBD-8C31-18781C0ADE21}"/>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smtClean="0"/>
              <a:t>Click to edit Master title style</a:t>
            </a:r>
            <a:endParaRPr lang="en-GB" noProof="0" dirty="0"/>
          </a:p>
        </p:txBody>
      </p:sp>
      <p:pic>
        <p:nvPicPr>
          <p:cNvPr id="11" name="Picture 10">
            <a:extLst>
              <a:ext uri="{FF2B5EF4-FFF2-40B4-BE49-F238E27FC236}">
                <a16:creationId xmlns:a16="http://schemas.microsoft.com/office/drawing/2014/main" id="{CECBC70A-E0D3-4F6F-B9DA-2C2194247BD3}"/>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96A16A-1E7C-48B8-A377-C11744595A10}"/>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bg1"/>
                </a:solidFill>
              </a:defRPr>
            </a:lvl1pPr>
          </a:lstStyle>
          <a:p>
            <a:r>
              <a:rPr lang="en-US" noProof="0" smtClean="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10" name="Picture 9">
            <a:extLst>
              <a:ext uri="{FF2B5EF4-FFF2-40B4-BE49-F238E27FC236}">
                <a16:creationId xmlns:a16="http://schemas.microsoft.com/office/drawing/2014/main" id="{9CD04857-E508-492C-8F1A-DF14596E4DE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accent1">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Calibri" panose="020F0502020204030204" pitchFamily="34" charset="0"/>
                <a:cs typeface="Calibri" panose="020F0502020204030204" pitchFamily="34" charset="0"/>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sz="4400"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Calibri" panose="020F0502020204030204" pitchFamily="34" charset="0"/>
                <a:cs typeface="Calibri" panose="020F050202020403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Calibri" panose="020F0502020204030204" pitchFamily="34" charset="0"/>
                <a:cs typeface="Calibri" panose="020F0502020204030204" pitchFamily="34" charset="0"/>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0274DA80-C262-4FA0-BB4E-80A403D9C135}"/>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actice_activit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D5EAA3-9874-4102-B22A-BBB607B88B48}"/>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a:extLst>
              <a:ext uri="{FF2B5EF4-FFF2-40B4-BE49-F238E27FC236}">
                <a16:creationId xmlns:a16="http://schemas.microsoft.com/office/drawing/2014/main" id="{E6ECA47E-00EE-4B68-8A31-10F5659E56D0}"/>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GB" dirty="0"/>
          </a:p>
        </p:txBody>
      </p:sp>
      <p:sp>
        <p:nvSpPr>
          <p:cNvPr id="4" name="Date Placeholder 6">
            <a:extLst>
              <a:ext uri="{FF2B5EF4-FFF2-40B4-BE49-F238E27FC236}">
                <a16:creationId xmlns:a16="http://schemas.microsoft.com/office/drawing/2014/main" id="{B00AAE2E-A1A9-495E-B275-5C5B4CBC6B64}"/>
              </a:ext>
            </a:extLst>
          </p:cNvPr>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15/03/2019</a:t>
            </a:fld>
            <a:endParaRPr lang="en-GB"/>
          </a:p>
        </p:txBody>
      </p:sp>
      <p:sp>
        <p:nvSpPr>
          <p:cNvPr id="5" name="Footer Placeholder 7">
            <a:extLst>
              <a:ext uri="{FF2B5EF4-FFF2-40B4-BE49-F238E27FC236}">
                <a16:creationId xmlns:a16="http://schemas.microsoft.com/office/drawing/2014/main" id="{103B1C35-ED49-46CF-812A-6E292F8CED8C}"/>
              </a:ext>
            </a:extLst>
          </p:cNvPr>
          <p:cNvSpPr>
            <a:spLocks noGrp="1"/>
          </p:cNvSpPr>
          <p:nvPr>
            <p:ph type="ftr" sz="quarter" idx="11"/>
          </p:nvPr>
        </p:nvSpPr>
        <p:spPr>
          <a:xfrm>
            <a:off x="3489960" y="6307672"/>
            <a:ext cx="5212080" cy="274320"/>
          </a:xfrm>
          <a:prstGeom prst="rect">
            <a:avLst/>
          </a:prstGeom>
        </p:spPr>
        <p:txBody>
          <a:bodyPr/>
          <a:lstStyle/>
          <a:p>
            <a:endParaRPr lang="en-GB"/>
          </a:p>
        </p:txBody>
      </p:sp>
      <p:sp>
        <p:nvSpPr>
          <p:cNvPr id="6" name="Slide Number Placeholder 8">
            <a:extLst>
              <a:ext uri="{FF2B5EF4-FFF2-40B4-BE49-F238E27FC236}">
                <a16:creationId xmlns:a16="http://schemas.microsoft.com/office/drawing/2014/main" id="{EB357DF8-E9A9-4910-9E6F-3DD45609F88E}"/>
              </a:ext>
            </a:extLst>
          </p:cNvPr>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7" name="Picture 6">
            <a:extLst>
              <a:ext uri="{FF2B5EF4-FFF2-40B4-BE49-F238E27FC236}">
                <a16:creationId xmlns:a16="http://schemas.microsoft.com/office/drawing/2014/main" id="{4579CF59-9082-40F5-BAF0-9A27C8CC066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pic>
        <p:nvPicPr>
          <p:cNvPr id="8" name="Picture 5" descr="Single gear">
            <a:extLst>
              <a:ext uri="{FF2B5EF4-FFF2-40B4-BE49-F238E27FC236}">
                <a16:creationId xmlns:a16="http://schemas.microsoft.com/office/drawing/2014/main" id="{4E15BC41-4B19-4994-A823-0D1640BD5B15}"/>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31419" y="2117821"/>
            <a:ext cx="724526" cy="782652"/>
          </a:xfrm>
          <a:prstGeom prst="rect">
            <a:avLst/>
          </a:prstGeom>
        </p:spPr>
      </p:pic>
      <p:pic>
        <p:nvPicPr>
          <p:cNvPr id="9" name="Picture 6" descr="Users">
            <a:extLst>
              <a:ext uri="{FF2B5EF4-FFF2-40B4-BE49-F238E27FC236}">
                <a16:creationId xmlns:a16="http://schemas.microsoft.com/office/drawing/2014/main" id="{3CD9ECEF-9E1D-4C43-9703-0B1A5779B713}"/>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531419" y="4573493"/>
            <a:ext cx="724526" cy="724526"/>
          </a:xfrm>
          <a:prstGeom prst="rect">
            <a:avLst/>
          </a:prstGeom>
        </p:spPr>
      </p:pic>
      <p:sp>
        <p:nvSpPr>
          <p:cNvPr id="10" name="Content Placeholder 2">
            <a:extLst>
              <a:ext uri="{FF2B5EF4-FFF2-40B4-BE49-F238E27FC236}">
                <a16:creationId xmlns:a16="http://schemas.microsoft.com/office/drawing/2014/main" id="{8E7A4A56-2CC2-4CEB-840A-1A5AEF54FAC5}"/>
              </a:ext>
            </a:extLst>
          </p:cNvPr>
          <p:cNvSpPr>
            <a:spLocks noGrp="1"/>
          </p:cNvSpPr>
          <p:nvPr>
            <p:ph idx="1"/>
          </p:nvPr>
        </p:nvSpPr>
        <p:spPr>
          <a:xfrm>
            <a:off x="1612669" y="1867988"/>
            <a:ext cx="10206131" cy="424922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13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_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9F3FD-D08C-4198-8469-6D87A1084FB6}"/>
              </a:ext>
            </a:extLst>
          </p:cNvPr>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Thank you for listening.</a:t>
            </a:r>
          </a:p>
        </p:txBody>
      </p:sp>
      <p:sp>
        <p:nvSpPr>
          <p:cNvPr id="4" name="Subtitle 2">
            <a:extLst>
              <a:ext uri="{FF2B5EF4-FFF2-40B4-BE49-F238E27FC236}">
                <a16:creationId xmlns:a16="http://schemas.microsoft.com/office/drawing/2014/main" id="{9F010EDF-E2D4-4F3C-B939-A68A20FD3F5B}"/>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Any questions?</a:t>
            </a:r>
          </a:p>
        </p:txBody>
      </p:sp>
      <p:pic>
        <p:nvPicPr>
          <p:cNvPr id="5" name="Picture 4">
            <a:extLst>
              <a:ext uri="{FF2B5EF4-FFF2-40B4-BE49-F238E27FC236}">
                <a16:creationId xmlns:a16="http://schemas.microsoft.com/office/drawing/2014/main" id="{6D29E3FC-62F5-4E48-ACC4-30CB99D44DFA}"/>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extLst>
      <p:ext uri="{BB962C8B-B14F-4D97-AF65-F5344CB8AC3E}">
        <p14:creationId xmlns:p14="http://schemas.microsoft.com/office/powerpoint/2010/main" val="342455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20" r:id="rId8"/>
    <p:sldLayoutId id="2147483721" r:id="rId9"/>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4800" b="1" i="0" u="none" strike="noStrike" kern="1200" cap="none" spc="0" normalizeH="0" baseline="0" noProof="0" dirty="0">
          <a:ln>
            <a:noFill/>
          </a:ln>
          <a:solidFill>
            <a:schemeClr val="accent1"/>
          </a:solidFill>
          <a:effectLst/>
          <a:uLnTx/>
          <a:uFillTx/>
          <a:latin typeface="Calibri" panose="020F0502020204030204" pitchFamily="34" charset="0"/>
          <a:ea typeface="+mj-ea"/>
          <a:cs typeface="Calibri" panose="020F0502020204030204"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smtClean="0">
                <a:latin typeface="Arial" charset="0"/>
                <a:cs typeface="Arial" charset="0"/>
              </a:rPr>
              <a:t>Asynchronous Programming</a:t>
            </a:r>
            <a:endParaRPr lang="en-US" dirty="0">
              <a:latin typeface="Arial" charset="0"/>
              <a:cs typeface="Arial" charset="0"/>
            </a:endParaRPr>
          </a:p>
        </p:txBody>
      </p:sp>
      <p:sp>
        <p:nvSpPr>
          <p:cNvPr id="3" name="Subtitle 2">
            <a:extLst>
              <a:ext uri="{FF2B5EF4-FFF2-40B4-BE49-F238E27FC236}">
                <a16:creationId xmlns:a16="http://schemas.microsoft.com/office/drawing/2014/main" id="{2F303E11-6CE9-4331-BF52-CB1310D79A05}"/>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dirty="0" err="1" smtClean="0"/>
              <a:t>javascript</a:t>
            </a:r>
            <a:endParaRPr lang="en-GB" noProof="0" dirty="0"/>
          </a:p>
        </p:txBody>
      </p:sp>
    </p:spTree>
    <p:extLst>
      <p:ext uri="{BB962C8B-B14F-4D97-AF65-F5344CB8AC3E}">
        <p14:creationId xmlns:p14="http://schemas.microsoft.com/office/powerpoint/2010/main" val="165230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A promise is a value that represents something that will happen – it is a proxy value </a:t>
            </a:r>
          </a:p>
          <a:p>
            <a:r>
              <a:rPr lang="en-GB" dirty="0"/>
              <a:t>We can then call methods on this promise and </a:t>
            </a:r>
            <a:r>
              <a:rPr lang="en-GB" dirty="0" smtClean="0"/>
              <a:t>say:</a:t>
            </a:r>
          </a:p>
          <a:p>
            <a:pPr lvl="1"/>
            <a:r>
              <a:rPr lang="en-GB" dirty="0" smtClean="0"/>
              <a:t>When </a:t>
            </a:r>
            <a:r>
              <a:rPr lang="en-GB" dirty="0"/>
              <a:t>this thing happens </a:t>
            </a:r>
          </a:p>
          <a:p>
            <a:pPr lvl="1"/>
            <a:r>
              <a:rPr lang="en-GB" b="1" dirty="0" smtClean="0"/>
              <a:t>Then</a:t>
            </a:r>
            <a:r>
              <a:rPr lang="en-GB" dirty="0" smtClean="0"/>
              <a:t> do </a:t>
            </a:r>
            <a:r>
              <a:rPr lang="en-GB" dirty="0"/>
              <a:t>something </a:t>
            </a:r>
            <a:r>
              <a:rPr lang="en-GB" dirty="0" smtClean="0"/>
              <a:t>else</a:t>
            </a:r>
            <a:endParaRPr lang="en-GB" dirty="0"/>
          </a:p>
          <a:p>
            <a:r>
              <a:rPr lang="en-GB" dirty="0" smtClean="0"/>
              <a:t>The JavaScript function .</a:t>
            </a:r>
            <a:r>
              <a:rPr lang="en-GB" b="1" dirty="0" smtClean="0"/>
              <a:t>then()</a:t>
            </a:r>
            <a:r>
              <a:rPr lang="en-GB" dirty="0" smtClean="0"/>
              <a:t> can be used, it returns a promise itself which allows them to be chained together.</a:t>
            </a:r>
          </a:p>
          <a:p>
            <a:r>
              <a:rPr lang="en-GB" dirty="0" smtClean="0"/>
              <a:t>A </a:t>
            </a:r>
            <a:r>
              <a:rPr lang="en-GB" b="1" dirty="0" smtClean="0"/>
              <a:t>Promise </a:t>
            </a:r>
            <a:r>
              <a:rPr lang="en-GB" dirty="0" smtClean="0"/>
              <a:t>will either resolved or rejected, it will return something or throw an error.</a:t>
            </a:r>
            <a:endParaRPr lang="en-GB" dirty="0"/>
          </a:p>
        </p:txBody>
      </p:sp>
      <p:sp>
        <p:nvSpPr>
          <p:cNvPr id="3" name="Title 2"/>
          <p:cNvSpPr>
            <a:spLocks noGrp="1"/>
          </p:cNvSpPr>
          <p:nvPr>
            <p:ph type="title"/>
          </p:nvPr>
        </p:nvSpPr>
        <p:spPr/>
        <p:txBody>
          <a:bodyPr/>
          <a:lstStyle/>
          <a:p>
            <a:r>
              <a:rPr lang="en-GB" dirty="0" smtClean="0"/>
              <a:t>Promises Cont.</a:t>
            </a:r>
            <a:endParaRPr lang="en-GB" dirty="0"/>
          </a:p>
        </p:txBody>
      </p:sp>
    </p:spTree>
    <p:extLst>
      <p:ext uri="{BB962C8B-B14F-4D97-AF65-F5344CB8AC3E}">
        <p14:creationId xmlns:p14="http://schemas.microsoft.com/office/powerpoint/2010/main" val="386297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PROMISE</a:t>
            </a:r>
            <a:endParaRPr lang="en-GB" dirty="0"/>
          </a:p>
        </p:txBody>
      </p:sp>
      <p:pic>
        <p:nvPicPr>
          <p:cNvPr id="6" name="Picture 5"/>
          <p:cNvPicPr>
            <a:picLocks noChangeAspect="1"/>
          </p:cNvPicPr>
          <p:nvPr/>
        </p:nvPicPr>
        <p:blipFill>
          <a:blip r:embed="rId2"/>
          <a:stretch>
            <a:fillRect/>
          </a:stretch>
        </p:blipFill>
        <p:spPr>
          <a:xfrm>
            <a:off x="1511889" y="1040839"/>
            <a:ext cx="9617665" cy="4779922"/>
          </a:xfrm>
          <a:prstGeom prst="rect">
            <a:avLst/>
          </a:prstGeom>
        </p:spPr>
      </p:pic>
    </p:spTree>
    <p:extLst>
      <p:ext uri="{BB962C8B-B14F-4D97-AF65-F5344CB8AC3E}">
        <p14:creationId xmlns:p14="http://schemas.microsoft.com/office/powerpoint/2010/main" val="29147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Creating a promise</a:t>
            </a:r>
            <a:endParaRPr lang="en-GB" dirty="0"/>
          </a:p>
        </p:txBody>
      </p:sp>
      <p:sp>
        <p:nvSpPr>
          <p:cNvPr id="9" name="Rectangle 8"/>
          <p:cNvSpPr/>
          <p:nvPr/>
        </p:nvSpPr>
        <p:spPr>
          <a:xfrm>
            <a:off x="3733800" y="783993"/>
            <a:ext cx="4880811" cy="4801314"/>
          </a:xfrm>
          <a:prstGeom prst="rect">
            <a:avLst/>
          </a:prstGeom>
          <a:solidFill>
            <a:schemeClr val="bg2">
              <a:lumMod val="10000"/>
            </a:schemeClr>
          </a:solidFill>
        </p:spPr>
        <p:txBody>
          <a:bodyPr wrap="square">
            <a:spAutoFit/>
          </a:bodyPr>
          <a:lstStyle/>
          <a:p>
            <a:r>
              <a:rPr lang="en-GB" sz="1800" dirty="0" err="1">
                <a:solidFill>
                  <a:srgbClr val="569CD6"/>
                </a:solidFill>
                <a:latin typeface="Consolas" panose="020B0609020204030204" pitchFamily="49" charset="0"/>
              </a:rPr>
              <a:t>const</a:t>
            </a:r>
            <a:r>
              <a:rPr lang="en-GB" sz="1800" dirty="0">
                <a:solidFill>
                  <a:srgbClr val="D4D4D4"/>
                </a:solidFill>
                <a:latin typeface="Consolas" panose="020B0609020204030204" pitchFamily="49" charset="0"/>
              </a:rPr>
              <a:t> </a:t>
            </a:r>
            <a:r>
              <a:rPr lang="en-GB" sz="1800" dirty="0" err="1">
                <a:solidFill>
                  <a:srgbClr val="9CDCFE"/>
                </a:solidFill>
                <a:latin typeface="Consolas" panose="020B0609020204030204" pitchFamily="49" charset="0"/>
              </a:rPr>
              <a:t>aCondition</a:t>
            </a:r>
            <a:r>
              <a:rPr lang="en-GB" sz="1800" dirty="0">
                <a:solidFill>
                  <a:srgbClr val="D4D4D4"/>
                </a:solidFill>
                <a:latin typeface="Consolas" panose="020B0609020204030204" pitchFamily="49" charset="0"/>
              </a:rPr>
              <a:t> = </a:t>
            </a:r>
            <a:r>
              <a:rPr lang="en-GB" sz="1800" dirty="0">
                <a:solidFill>
                  <a:srgbClr val="569CD6"/>
                </a:solidFill>
                <a:latin typeface="Consolas" panose="020B0609020204030204" pitchFamily="49" charset="0"/>
              </a:rPr>
              <a:t>true</a:t>
            </a:r>
            <a:r>
              <a:rPr lang="en-GB" sz="1800" dirty="0">
                <a:solidFill>
                  <a:srgbClr val="D4D4D4"/>
                </a:solidFill>
                <a:latin typeface="Consolas" panose="020B0609020204030204" pitchFamily="49" charset="0"/>
              </a:rPr>
              <a:t>;</a:t>
            </a:r>
          </a:p>
          <a:p>
            <a:r>
              <a:rPr lang="en-GB" sz="1800" dirty="0">
                <a:solidFill>
                  <a:srgbClr val="D4D4D4"/>
                </a:solidFill>
                <a:latin typeface="Consolas" panose="020B0609020204030204" pitchFamily="49" charset="0"/>
              </a:rPr>
              <a:t/>
            </a:r>
            <a:br>
              <a:rPr lang="en-GB" sz="1800" dirty="0">
                <a:solidFill>
                  <a:srgbClr val="D4D4D4"/>
                </a:solidFill>
                <a:latin typeface="Consolas" panose="020B0609020204030204" pitchFamily="49" charset="0"/>
              </a:rPr>
            </a:br>
            <a:r>
              <a:rPr lang="en-GB" sz="1800" dirty="0" err="1">
                <a:solidFill>
                  <a:srgbClr val="569CD6"/>
                </a:solidFill>
                <a:latin typeface="Consolas" panose="020B0609020204030204" pitchFamily="49" charset="0"/>
              </a:rPr>
              <a:t>const</a:t>
            </a:r>
            <a:r>
              <a:rPr lang="en-GB" sz="1800" dirty="0">
                <a:solidFill>
                  <a:srgbClr val="D4D4D4"/>
                </a:solidFill>
                <a:latin typeface="Consolas" panose="020B0609020204030204" pitchFamily="49" charset="0"/>
              </a:rPr>
              <a:t> </a:t>
            </a:r>
            <a:r>
              <a:rPr lang="en-GB" sz="1800" dirty="0" err="1">
                <a:solidFill>
                  <a:srgbClr val="9CDCFE"/>
                </a:solidFill>
                <a:latin typeface="Consolas" panose="020B0609020204030204" pitchFamily="49" charset="0"/>
              </a:rPr>
              <a:t>createPromise</a:t>
            </a:r>
            <a:r>
              <a:rPr lang="en-GB" sz="1800" dirty="0">
                <a:solidFill>
                  <a:srgbClr val="D4D4D4"/>
                </a:solidFill>
                <a:latin typeface="Consolas" panose="020B0609020204030204" pitchFamily="49" charset="0"/>
              </a:rPr>
              <a:t> = </a:t>
            </a:r>
            <a:r>
              <a:rPr lang="en-GB" sz="1800" dirty="0">
                <a:solidFill>
                  <a:srgbClr val="569CD6"/>
                </a:solidFill>
                <a:latin typeface="Consolas" panose="020B0609020204030204" pitchFamily="49" charset="0"/>
              </a:rPr>
              <a:t>new</a:t>
            </a:r>
            <a:r>
              <a:rPr lang="en-GB" sz="1800" dirty="0">
                <a:solidFill>
                  <a:srgbClr val="D4D4D4"/>
                </a:solidFill>
                <a:latin typeface="Consolas" panose="020B0609020204030204" pitchFamily="49" charset="0"/>
              </a:rPr>
              <a:t> </a:t>
            </a:r>
            <a:r>
              <a:rPr lang="en-GB" sz="1800" dirty="0">
                <a:solidFill>
                  <a:srgbClr val="4EC9B0"/>
                </a:solidFill>
                <a:latin typeface="Consolas" panose="020B0609020204030204" pitchFamily="49" charset="0"/>
              </a:rPr>
              <a:t>Promise</a:t>
            </a:r>
            <a:r>
              <a:rPr lang="en-GB" sz="1800" dirty="0">
                <a:solidFill>
                  <a:srgbClr val="D4D4D4"/>
                </a:solidFill>
                <a:latin typeface="Consolas" panose="020B0609020204030204" pitchFamily="49" charset="0"/>
              </a:rPr>
              <a:t>(</a:t>
            </a:r>
          </a:p>
          <a:p>
            <a:r>
              <a:rPr lang="en-GB" sz="1800" dirty="0">
                <a:solidFill>
                  <a:srgbClr val="569CD6"/>
                </a:solidFill>
                <a:latin typeface="Consolas" panose="020B0609020204030204" pitchFamily="49" charset="0"/>
              </a:rPr>
              <a:t>function</a:t>
            </a:r>
            <a:r>
              <a:rPr lang="en-GB" sz="1800" dirty="0">
                <a:solidFill>
                  <a:srgbClr val="D4D4D4"/>
                </a:solidFill>
                <a:latin typeface="Consolas" panose="020B0609020204030204" pitchFamily="49" charset="0"/>
              </a:rPr>
              <a:t> (</a:t>
            </a:r>
            <a:r>
              <a:rPr lang="en-GB" sz="1800" dirty="0">
                <a:solidFill>
                  <a:srgbClr val="9CDCFE"/>
                </a:solidFill>
                <a:latin typeface="Consolas" panose="020B0609020204030204" pitchFamily="49" charset="0"/>
              </a:rPr>
              <a:t>resolve</a:t>
            </a:r>
            <a:r>
              <a:rPr lang="en-GB" sz="1800" dirty="0">
                <a:solidFill>
                  <a:srgbClr val="D4D4D4"/>
                </a:solidFill>
                <a:latin typeface="Consolas" panose="020B0609020204030204" pitchFamily="49" charset="0"/>
              </a:rPr>
              <a:t>, </a:t>
            </a:r>
            <a:r>
              <a:rPr lang="en-GB" sz="1800" dirty="0">
                <a:solidFill>
                  <a:srgbClr val="9CDCFE"/>
                </a:solidFill>
                <a:latin typeface="Consolas" panose="020B0609020204030204" pitchFamily="49" charset="0"/>
              </a:rPr>
              <a:t>reject</a:t>
            </a:r>
            <a:r>
              <a:rPr lang="en-GB" sz="1800" dirty="0">
                <a:solidFill>
                  <a:srgbClr val="D4D4D4"/>
                </a:solidFill>
                <a:latin typeface="Consolas" panose="020B0609020204030204" pitchFamily="49" charset="0"/>
              </a:rPr>
              <a:t>) {</a:t>
            </a:r>
          </a:p>
          <a:p>
            <a:r>
              <a:rPr lang="en-GB" sz="1800" dirty="0">
                <a:solidFill>
                  <a:srgbClr val="C586C0"/>
                </a:solidFill>
                <a:latin typeface="Consolas" panose="020B0609020204030204" pitchFamily="49" charset="0"/>
              </a:rPr>
              <a:t>if</a:t>
            </a:r>
            <a:r>
              <a:rPr lang="en-GB" sz="1800" dirty="0">
                <a:solidFill>
                  <a:srgbClr val="D4D4D4"/>
                </a:solidFill>
                <a:latin typeface="Consolas" panose="020B0609020204030204" pitchFamily="49" charset="0"/>
              </a:rPr>
              <a:t> (</a:t>
            </a:r>
            <a:r>
              <a:rPr lang="en-GB" sz="1800" dirty="0" err="1">
                <a:solidFill>
                  <a:srgbClr val="9CDCFE"/>
                </a:solidFill>
                <a:latin typeface="Consolas" panose="020B0609020204030204" pitchFamily="49" charset="0"/>
              </a:rPr>
              <a:t>aCondition</a:t>
            </a:r>
            <a:r>
              <a:rPr lang="en-GB" sz="1800" dirty="0">
                <a:solidFill>
                  <a:srgbClr val="D4D4D4"/>
                </a:solidFill>
                <a:latin typeface="Consolas" panose="020B0609020204030204" pitchFamily="49" charset="0"/>
              </a:rPr>
              <a:t>) {</a:t>
            </a:r>
          </a:p>
          <a:p>
            <a:r>
              <a:rPr lang="en-GB" sz="1800" dirty="0" err="1">
                <a:solidFill>
                  <a:srgbClr val="569CD6"/>
                </a:solidFill>
                <a:latin typeface="Consolas" panose="020B0609020204030204" pitchFamily="49" charset="0"/>
              </a:rPr>
              <a:t>const</a:t>
            </a:r>
            <a:r>
              <a:rPr lang="en-GB" sz="1800" dirty="0">
                <a:solidFill>
                  <a:srgbClr val="D4D4D4"/>
                </a:solidFill>
                <a:latin typeface="Consolas" panose="020B0609020204030204" pitchFamily="49" charset="0"/>
              </a:rPr>
              <a:t> </a:t>
            </a:r>
            <a:r>
              <a:rPr lang="en-GB" sz="1800" dirty="0">
                <a:solidFill>
                  <a:srgbClr val="9CDCFE"/>
                </a:solidFill>
                <a:latin typeface="Consolas" panose="020B0609020204030204" pitchFamily="49" charset="0"/>
              </a:rPr>
              <a:t>user</a:t>
            </a:r>
            <a:r>
              <a:rPr lang="en-GB" sz="1800" dirty="0">
                <a:solidFill>
                  <a:srgbClr val="D4D4D4"/>
                </a:solidFill>
                <a:latin typeface="Consolas" panose="020B0609020204030204" pitchFamily="49" charset="0"/>
              </a:rPr>
              <a:t> = {</a:t>
            </a:r>
          </a:p>
          <a:p>
            <a:r>
              <a:rPr lang="en-GB" sz="1800" dirty="0">
                <a:solidFill>
                  <a:srgbClr val="9CDCFE"/>
                </a:solidFill>
                <a:latin typeface="Consolas" panose="020B0609020204030204" pitchFamily="49" charset="0"/>
              </a:rPr>
              <a:t>name:</a:t>
            </a:r>
            <a:r>
              <a:rPr lang="en-GB" sz="1800" dirty="0">
                <a:solidFill>
                  <a:srgbClr val="D4D4D4"/>
                </a:solidFill>
                <a:latin typeface="Consolas" panose="020B0609020204030204" pitchFamily="49" charset="0"/>
              </a:rPr>
              <a:t> </a:t>
            </a:r>
            <a:r>
              <a:rPr lang="en-GB" sz="1800" dirty="0">
                <a:solidFill>
                  <a:srgbClr val="CE9178"/>
                </a:solidFill>
                <a:latin typeface="Consolas" panose="020B0609020204030204" pitchFamily="49" charset="0"/>
              </a:rPr>
              <a:t>'Bert'</a:t>
            </a:r>
            <a:r>
              <a:rPr lang="en-GB" sz="1800" dirty="0">
                <a:solidFill>
                  <a:srgbClr val="D4D4D4"/>
                </a:solidFill>
                <a:latin typeface="Consolas" panose="020B0609020204030204" pitchFamily="49" charset="0"/>
              </a:rPr>
              <a:t>,</a:t>
            </a:r>
          </a:p>
          <a:p>
            <a:r>
              <a:rPr lang="en-GB" sz="1800" dirty="0">
                <a:solidFill>
                  <a:srgbClr val="9CDCFE"/>
                </a:solidFill>
                <a:latin typeface="Consolas" panose="020B0609020204030204" pitchFamily="49" charset="0"/>
              </a:rPr>
              <a:t>email:</a:t>
            </a:r>
            <a:r>
              <a:rPr lang="en-GB" sz="1800" dirty="0">
                <a:solidFill>
                  <a:srgbClr val="D4D4D4"/>
                </a:solidFill>
                <a:latin typeface="Consolas" panose="020B0609020204030204" pitchFamily="49" charset="0"/>
              </a:rPr>
              <a:t> </a:t>
            </a:r>
            <a:r>
              <a:rPr lang="en-GB" sz="1800" dirty="0">
                <a:solidFill>
                  <a:srgbClr val="CE9178"/>
                </a:solidFill>
                <a:latin typeface="Consolas" panose="020B0609020204030204" pitchFamily="49" charset="0"/>
              </a:rPr>
              <a:t>'bert@gmail.com'</a:t>
            </a:r>
            <a:endParaRPr lang="en-GB" sz="1800" dirty="0">
              <a:solidFill>
                <a:srgbClr val="D4D4D4"/>
              </a:solidFill>
              <a:latin typeface="Consolas" panose="020B0609020204030204" pitchFamily="49" charset="0"/>
            </a:endParaRPr>
          </a:p>
          <a:p>
            <a:r>
              <a:rPr lang="en-GB" sz="1800" dirty="0">
                <a:solidFill>
                  <a:srgbClr val="D4D4D4"/>
                </a:solidFill>
                <a:latin typeface="Consolas" panose="020B0609020204030204" pitchFamily="49" charset="0"/>
              </a:rPr>
              <a:t>};</a:t>
            </a:r>
          </a:p>
          <a:p>
            <a:r>
              <a:rPr lang="en-GB" sz="1800" dirty="0">
                <a:solidFill>
                  <a:srgbClr val="DCDCAA"/>
                </a:solidFill>
                <a:latin typeface="Consolas" panose="020B0609020204030204" pitchFamily="49" charset="0"/>
              </a:rPr>
              <a:t>resolve</a:t>
            </a:r>
            <a:r>
              <a:rPr lang="en-GB" sz="1800" dirty="0">
                <a:solidFill>
                  <a:srgbClr val="D4D4D4"/>
                </a:solidFill>
                <a:latin typeface="Consolas" panose="020B0609020204030204" pitchFamily="49" charset="0"/>
              </a:rPr>
              <a:t>(</a:t>
            </a:r>
            <a:r>
              <a:rPr lang="en-GB" sz="1800" dirty="0">
                <a:solidFill>
                  <a:srgbClr val="9CDCFE"/>
                </a:solidFill>
                <a:latin typeface="Consolas" panose="020B0609020204030204" pitchFamily="49" charset="0"/>
              </a:rPr>
              <a:t>user</a:t>
            </a:r>
            <a:r>
              <a:rPr lang="en-GB" sz="1800" dirty="0">
                <a:solidFill>
                  <a:srgbClr val="D4D4D4"/>
                </a:solidFill>
                <a:latin typeface="Consolas" panose="020B0609020204030204" pitchFamily="49" charset="0"/>
              </a:rPr>
              <a:t>); </a:t>
            </a:r>
          </a:p>
          <a:p>
            <a:r>
              <a:rPr lang="en-GB" sz="1800" dirty="0">
                <a:solidFill>
                  <a:srgbClr val="D4D4D4"/>
                </a:solidFill>
                <a:latin typeface="Consolas" panose="020B0609020204030204" pitchFamily="49" charset="0"/>
              </a:rPr>
              <a:t>} </a:t>
            </a:r>
            <a:r>
              <a:rPr lang="en-GB" sz="1800" dirty="0">
                <a:solidFill>
                  <a:srgbClr val="C586C0"/>
                </a:solidFill>
                <a:latin typeface="Consolas" panose="020B0609020204030204" pitchFamily="49" charset="0"/>
              </a:rPr>
              <a:t>else</a:t>
            </a:r>
            <a:r>
              <a:rPr lang="en-GB" sz="1800" dirty="0">
                <a:solidFill>
                  <a:srgbClr val="D4D4D4"/>
                </a:solidFill>
                <a:latin typeface="Consolas" panose="020B0609020204030204" pitchFamily="49" charset="0"/>
              </a:rPr>
              <a:t> {</a:t>
            </a:r>
          </a:p>
          <a:p>
            <a:r>
              <a:rPr lang="en-GB" sz="1800" dirty="0" err="1">
                <a:solidFill>
                  <a:srgbClr val="569CD6"/>
                </a:solidFill>
                <a:latin typeface="Consolas" panose="020B0609020204030204" pitchFamily="49" charset="0"/>
              </a:rPr>
              <a:t>const</a:t>
            </a:r>
            <a:r>
              <a:rPr lang="en-GB" sz="1800" dirty="0">
                <a:solidFill>
                  <a:srgbClr val="D4D4D4"/>
                </a:solidFill>
                <a:latin typeface="Consolas" panose="020B0609020204030204" pitchFamily="49" charset="0"/>
              </a:rPr>
              <a:t> </a:t>
            </a:r>
            <a:r>
              <a:rPr lang="en-GB" sz="1800" dirty="0">
                <a:solidFill>
                  <a:srgbClr val="9CDCFE"/>
                </a:solidFill>
                <a:latin typeface="Consolas" panose="020B0609020204030204" pitchFamily="49" charset="0"/>
              </a:rPr>
              <a:t>reason</a:t>
            </a:r>
            <a:r>
              <a:rPr lang="en-GB" sz="1800" dirty="0">
                <a:solidFill>
                  <a:srgbClr val="D4D4D4"/>
                </a:solidFill>
                <a:latin typeface="Consolas" panose="020B0609020204030204" pitchFamily="49" charset="0"/>
              </a:rPr>
              <a:t> = </a:t>
            </a:r>
            <a:r>
              <a:rPr lang="en-GB" sz="1800" dirty="0">
                <a:solidFill>
                  <a:srgbClr val="569CD6"/>
                </a:solidFill>
                <a:latin typeface="Consolas" panose="020B0609020204030204" pitchFamily="49" charset="0"/>
              </a:rPr>
              <a:t>new</a:t>
            </a:r>
            <a:r>
              <a:rPr lang="en-GB" sz="1800" dirty="0">
                <a:solidFill>
                  <a:srgbClr val="D4D4D4"/>
                </a:solidFill>
                <a:latin typeface="Consolas" panose="020B0609020204030204" pitchFamily="49" charset="0"/>
              </a:rPr>
              <a:t> </a:t>
            </a:r>
            <a:r>
              <a:rPr lang="en-GB" sz="1800" dirty="0">
                <a:solidFill>
                  <a:srgbClr val="4EC9B0"/>
                </a:solidFill>
                <a:latin typeface="Consolas" panose="020B0609020204030204" pitchFamily="49" charset="0"/>
              </a:rPr>
              <a:t>Error</a:t>
            </a:r>
            <a:r>
              <a:rPr lang="en-GB" sz="1800" dirty="0">
                <a:solidFill>
                  <a:srgbClr val="D4D4D4"/>
                </a:solidFill>
                <a:latin typeface="Consolas" panose="020B0609020204030204" pitchFamily="49" charset="0"/>
              </a:rPr>
              <a:t>(</a:t>
            </a:r>
            <a:r>
              <a:rPr lang="en-GB" sz="1800" dirty="0">
                <a:solidFill>
                  <a:srgbClr val="CE9178"/>
                </a:solidFill>
                <a:latin typeface="Consolas" panose="020B0609020204030204" pitchFamily="49" charset="0"/>
              </a:rPr>
              <a:t>'Rejected'</a:t>
            </a:r>
            <a:r>
              <a:rPr lang="en-GB" sz="1800" dirty="0">
                <a:solidFill>
                  <a:srgbClr val="D4D4D4"/>
                </a:solidFill>
                <a:latin typeface="Consolas" panose="020B0609020204030204" pitchFamily="49" charset="0"/>
              </a:rPr>
              <a:t>);</a:t>
            </a:r>
          </a:p>
          <a:p>
            <a:r>
              <a:rPr lang="en-GB" sz="1800" dirty="0">
                <a:solidFill>
                  <a:srgbClr val="DCDCAA"/>
                </a:solidFill>
                <a:latin typeface="Consolas" panose="020B0609020204030204" pitchFamily="49" charset="0"/>
              </a:rPr>
              <a:t>reject</a:t>
            </a:r>
            <a:r>
              <a:rPr lang="en-GB" sz="1800" dirty="0">
                <a:solidFill>
                  <a:srgbClr val="D4D4D4"/>
                </a:solidFill>
                <a:latin typeface="Consolas" panose="020B0609020204030204" pitchFamily="49" charset="0"/>
              </a:rPr>
              <a:t>(</a:t>
            </a:r>
            <a:r>
              <a:rPr lang="en-GB" sz="1800" dirty="0">
                <a:solidFill>
                  <a:srgbClr val="9CDCFE"/>
                </a:solidFill>
                <a:latin typeface="Consolas" panose="020B0609020204030204" pitchFamily="49" charset="0"/>
              </a:rPr>
              <a:t>reason</a:t>
            </a:r>
            <a:r>
              <a:rPr lang="en-GB" sz="1800" dirty="0">
                <a:solidFill>
                  <a:srgbClr val="D4D4D4"/>
                </a:solidFill>
                <a:latin typeface="Consolas" panose="020B0609020204030204" pitchFamily="49" charset="0"/>
              </a:rPr>
              <a:t>); </a:t>
            </a:r>
          </a:p>
          <a:p>
            <a:r>
              <a:rPr lang="en-GB" sz="1800" dirty="0">
                <a:solidFill>
                  <a:srgbClr val="D4D4D4"/>
                </a:solidFill>
                <a:latin typeface="Consolas" panose="020B0609020204030204" pitchFamily="49" charset="0"/>
              </a:rPr>
              <a:t>}</a:t>
            </a:r>
          </a:p>
          <a:p>
            <a:r>
              <a:rPr lang="en-GB" sz="1800" dirty="0">
                <a:solidFill>
                  <a:srgbClr val="D4D4D4"/>
                </a:solidFill>
                <a:latin typeface="Consolas" panose="020B0609020204030204" pitchFamily="49" charset="0"/>
              </a:rPr>
              <a:t/>
            </a:r>
            <a:br>
              <a:rPr lang="en-GB" sz="1800" dirty="0">
                <a:solidFill>
                  <a:srgbClr val="D4D4D4"/>
                </a:solidFill>
                <a:latin typeface="Consolas" panose="020B0609020204030204" pitchFamily="49" charset="0"/>
              </a:rPr>
            </a:br>
            <a:r>
              <a:rPr lang="en-GB" sz="1800" dirty="0">
                <a:solidFill>
                  <a:srgbClr val="D4D4D4"/>
                </a:solidFill>
                <a:latin typeface="Consolas" panose="020B0609020204030204" pitchFamily="49" charset="0"/>
              </a:rPr>
              <a:t>}</a:t>
            </a:r>
          </a:p>
          <a:p>
            <a:r>
              <a:rPr lang="en-GB" sz="1800" dirty="0">
                <a:solidFill>
                  <a:srgbClr val="D4D4D4"/>
                </a:solidFill>
                <a:latin typeface="Consolas" panose="020B0609020204030204" pitchFamily="49" charset="0"/>
              </a:rPr>
              <a:t>);</a:t>
            </a:r>
            <a:endParaRPr lang="en-GB"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8797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Consuming a promise</a:t>
            </a:r>
            <a:endParaRPr lang="en-GB" dirty="0"/>
          </a:p>
        </p:txBody>
      </p:sp>
      <p:sp>
        <p:nvSpPr>
          <p:cNvPr id="5" name="Rectangle 4"/>
          <p:cNvSpPr/>
          <p:nvPr/>
        </p:nvSpPr>
        <p:spPr>
          <a:xfrm>
            <a:off x="4371474" y="1357353"/>
            <a:ext cx="3220453" cy="3970318"/>
          </a:xfrm>
          <a:prstGeom prst="rect">
            <a:avLst/>
          </a:prstGeom>
          <a:solidFill>
            <a:schemeClr val="bg2">
              <a:lumMod val="10000"/>
            </a:schemeClr>
          </a:solidFill>
        </p:spPr>
        <p:txBody>
          <a:bodyPr wrap="square">
            <a:spAutoFit/>
          </a:bodyPr>
          <a:lstStyle/>
          <a:p>
            <a:r>
              <a:rPr lang="en-GB" sz="1800" dirty="0" err="1">
                <a:solidFill>
                  <a:srgbClr val="569CD6"/>
                </a:solidFill>
                <a:latin typeface="Consolas" panose="020B0609020204030204" pitchFamily="49" charset="0"/>
              </a:rPr>
              <a:t>const</a:t>
            </a:r>
            <a:r>
              <a:rPr lang="en-GB" sz="1800" dirty="0">
                <a:solidFill>
                  <a:srgbClr val="D4D4D4"/>
                </a:solidFill>
                <a:latin typeface="Consolas" panose="020B0609020204030204" pitchFamily="49" charset="0"/>
              </a:rPr>
              <a:t> </a:t>
            </a:r>
            <a:r>
              <a:rPr lang="en-GB" sz="1800" dirty="0" err="1">
                <a:solidFill>
                  <a:srgbClr val="DCDCAA"/>
                </a:solidFill>
                <a:latin typeface="Consolas" panose="020B0609020204030204" pitchFamily="49" charset="0"/>
              </a:rPr>
              <a:t>consumePromise</a:t>
            </a:r>
            <a:r>
              <a:rPr lang="en-GB" sz="1800" dirty="0">
                <a:solidFill>
                  <a:srgbClr val="D4D4D4"/>
                </a:solidFill>
                <a:latin typeface="Consolas" panose="020B0609020204030204" pitchFamily="49" charset="0"/>
              </a:rPr>
              <a:t> = </a:t>
            </a:r>
            <a:r>
              <a:rPr lang="en-GB" sz="1800" dirty="0">
                <a:solidFill>
                  <a:srgbClr val="569CD6"/>
                </a:solidFill>
                <a:latin typeface="Consolas" panose="020B0609020204030204" pitchFamily="49" charset="0"/>
              </a:rPr>
              <a:t>function</a:t>
            </a:r>
            <a:r>
              <a:rPr lang="en-GB" sz="1800" dirty="0">
                <a:solidFill>
                  <a:srgbClr val="D4D4D4"/>
                </a:solidFill>
                <a:latin typeface="Consolas" panose="020B0609020204030204" pitchFamily="49" charset="0"/>
              </a:rPr>
              <a:t> () {</a:t>
            </a:r>
          </a:p>
          <a:p>
            <a:r>
              <a:rPr lang="en-GB" sz="1800" dirty="0" err="1">
                <a:solidFill>
                  <a:srgbClr val="9CDCFE"/>
                </a:solidFill>
                <a:latin typeface="Consolas" panose="020B0609020204030204" pitchFamily="49" charset="0"/>
              </a:rPr>
              <a:t>createPromise</a:t>
            </a:r>
            <a:endParaRPr lang="en-GB" sz="1800" dirty="0">
              <a:solidFill>
                <a:srgbClr val="D4D4D4"/>
              </a:solidFill>
              <a:latin typeface="Consolas" panose="020B0609020204030204" pitchFamily="49" charset="0"/>
            </a:endParaRPr>
          </a:p>
          <a:p>
            <a:r>
              <a:rPr lang="en-GB" sz="1800" dirty="0">
                <a:solidFill>
                  <a:srgbClr val="D4D4D4"/>
                </a:solidFill>
                <a:latin typeface="Consolas" panose="020B0609020204030204" pitchFamily="49" charset="0"/>
              </a:rPr>
              <a:t>.</a:t>
            </a:r>
            <a:r>
              <a:rPr lang="en-GB" sz="1800" dirty="0">
                <a:solidFill>
                  <a:srgbClr val="DCDCAA"/>
                </a:solidFill>
                <a:latin typeface="Consolas" panose="020B0609020204030204" pitchFamily="49" charset="0"/>
              </a:rPr>
              <a:t>then</a:t>
            </a:r>
            <a:r>
              <a:rPr lang="en-GB" sz="1800" dirty="0">
                <a:solidFill>
                  <a:srgbClr val="D4D4D4"/>
                </a:solidFill>
                <a:latin typeface="Consolas" panose="020B0609020204030204" pitchFamily="49" charset="0"/>
              </a:rPr>
              <a:t>((</a:t>
            </a:r>
            <a:r>
              <a:rPr lang="en-GB" sz="1800" dirty="0">
                <a:solidFill>
                  <a:srgbClr val="9CDCFE"/>
                </a:solidFill>
                <a:latin typeface="Consolas" panose="020B0609020204030204" pitchFamily="49" charset="0"/>
              </a:rPr>
              <a:t>user</a:t>
            </a:r>
            <a:r>
              <a:rPr lang="en-GB" sz="1800" dirty="0">
                <a:solidFill>
                  <a:srgbClr val="D4D4D4"/>
                </a:solidFill>
                <a:latin typeface="Consolas" panose="020B0609020204030204" pitchFamily="49" charset="0"/>
              </a:rPr>
              <a:t>) </a:t>
            </a:r>
            <a:r>
              <a:rPr lang="en-GB" sz="1800" dirty="0">
                <a:solidFill>
                  <a:srgbClr val="569CD6"/>
                </a:solidFill>
                <a:latin typeface="Consolas" panose="020B0609020204030204" pitchFamily="49" charset="0"/>
              </a:rPr>
              <a:t>=&gt;</a:t>
            </a:r>
            <a:r>
              <a:rPr lang="en-GB" sz="1800" dirty="0">
                <a:solidFill>
                  <a:srgbClr val="D4D4D4"/>
                </a:solidFill>
                <a:latin typeface="Consolas" panose="020B0609020204030204" pitchFamily="49" charset="0"/>
              </a:rPr>
              <a:t> {</a:t>
            </a:r>
          </a:p>
          <a:p>
            <a:r>
              <a:rPr lang="en-GB" sz="1800" dirty="0">
                <a:solidFill>
                  <a:srgbClr val="4EC9B0"/>
                </a:solidFill>
                <a:latin typeface="Consolas" panose="020B0609020204030204" pitchFamily="49" charset="0"/>
              </a:rPr>
              <a:t>console</a:t>
            </a:r>
            <a:r>
              <a:rPr lang="en-GB" sz="1800" dirty="0">
                <a:solidFill>
                  <a:srgbClr val="D4D4D4"/>
                </a:solidFill>
                <a:latin typeface="Consolas" panose="020B0609020204030204" pitchFamily="49" charset="0"/>
              </a:rPr>
              <a:t>.</a:t>
            </a:r>
            <a:r>
              <a:rPr lang="en-GB" sz="1800" dirty="0">
                <a:solidFill>
                  <a:srgbClr val="DCDCAA"/>
                </a:solidFill>
                <a:latin typeface="Consolas" panose="020B0609020204030204" pitchFamily="49" charset="0"/>
              </a:rPr>
              <a:t>log</a:t>
            </a:r>
            <a:r>
              <a:rPr lang="en-GB" sz="1800" dirty="0">
                <a:solidFill>
                  <a:srgbClr val="D4D4D4"/>
                </a:solidFill>
                <a:latin typeface="Consolas" panose="020B0609020204030204" pitchFamily="49" charset="0"/>
              </a:rPr>
              <a:t>(</a:t>
            </a:r>
            <a:r>
              <a:rPr lang="en-GB" sz="1800" dirty="0">
                <a:solidFill>
                  <a:srgbClr val="9CDCFE"/>
                </a:solidFill>
                <a:latin typeface="Consolas" panose="020B0609020204030204" pitchFamily="49" charset="0"/>
              </a:rPr>
              <a:t>user</a:t>
            </a:r>
            <a:r>
              <a:rPr lang="en-GB" sz="1800" dirty="0">
                <a:solidFill>
                  <a:srgbClr val="D4D4D4"/>
                </a:solidFill>
                <a:latin typeface="Consolas" panose="020B0609020204030204" pitchFamily="49" charset="0"/>
              </a:rPr>
              <a:t>);</a:t>
            </a:r>
          </a:p>
          <a:p>
            <a:r>
              <a:rPr lang="en-GB" sz="1800" dirty="0">
                <a:solidFill>
                  <a:srgbClr val="D4D4D4"/>
                </a:solidFill>
                <a:latin typeface="Consolas" panose="020B0609020204030204" pitchFamily="49" charset="0"/>
              </a:rPr>
              <a:t>})</a:t>
            </a:r>
          </a:p>
          <a:p>
            <a:r>
              <a:rPr lang="en-GB" sz="1800" dirty="0">
                <a:solidFill>
                  <a:srgbClr val="D4D4D4"/>
                </a:solidFill>
                <a:latin typeface="Consolas" panose="020B0609020204030204" pitchFamily="49" charset="0"/>
              </a:rPr>
              <a:t>.</a:t>
            </a:r>
            <a:r>
              <a:rPr lang="en-GB" sz="1800" dirty="0">
                <a:solidFill>
                  <a:srgbClr val="DCDCAA"/>
                </a:solidFill>
                <a:latin typeface="Consolas" panose="020B0609020204030204" pitchFamily="49" charset="0"/>
              </a:rPr>
              <a:t>catch</a:t>
            </a:r>
            <a:r>
              <a:rPr lang="en-GB" sz="1800" dirty="0">
                <a:solidFill>
                  <a:srgbClr val="D4D4D4"/>
                </a:solidFill>
                <a:latin typeface="Consolas" panose="020B0609020204030204" pitchFamily="49" charset="0"/>
              </a:rPr>
              <a:t>(</a:t>
            </a:r>
            <a:r>
              <a:rPr lang="en-GB" sz="1800" dirty="0">
                <a:solidFill>
                  <a:srgbClr val="569CD6"/>
                </a:solidFill>
                <a:latin typeface="Consolas" panose="020B0609020204030204" pitchFamily="49" charset="0"/>
              </a:rPr>
              <a:t>function</a:t>
            </a:r>
            <a:r>
              <a:rPr lang="en-GB" sz="1800" dirty="0">
                <a:solidFill>
                  <a:srgbClr val="D4D4D4"/>
                </a:solidFill>
                <a:latin typeface="Consolas" panose="020B0609020204030204" pitchFamily="49" charset="0"/>
              </a:rPr>
              <a:t> (</a:t>
            </a:r>
            <a:r>
              <a:rPr lang="en-GB" sz="1800" dirty="0">
                <a:solidFill>
                  <a:srgbClr val="9CDCFE"/>
                </a:solidFill>
                <a:latin typeface="Consolas" panose="020B0609020204030204" pitchFamily="49" charset="0"/>
              </a:rPr>
              <a:t>error</a:t>
            </a:r>
            <a:r>
              <a:rPr lang="en-GB" sz="1800" dirty="0">
                <a:solidFill>
                  <a:srgbClr val="D4D4D4"/>
                </a:solidFill>
                <a:latin typeface="Consolas" panose="020B0609020204030204" pitchFamily="49" charset="0"/>
              </a:rPr>
              <a:t>) {</a:t>
            </a:r>
          </a:p>
          <a:p>
            <a:r>
              <a:rPr lang="en-GB" sz="1800" dirty="0">
                <a:solidFill>
                  <a:srgbClr val="4EC9B0"/>
                </a:solidFill>
                <a:latin typeface="Consolas" panose="020B0609020204030204" pitchFamily="49" charset="0"/>
              </a:rPr>
              <a:t>console</a:t>
            </a:r>
            <a:r>
              <a:rPr lang="en-GB" sz="1800" dirty="0">
                <a:solidFill>
                  <a:srgbClr val="D4D4D4"/>
                </a:solidFill>
                <a:latin typeface="Consolas" panose="020B0609020204030204" pitchFamily="49" charset="0"/>
              </a:rPr>
              <a:t>.</a:t>
            </a:r>
            <a:r>
              <a:rPr lang="en-GB" sz="1800" dirty="0">
                <a:solidFill>
                  <a:srgbClr val="DCDCAA"/>
                </a:solidFill>
                <a:latin typeface="Consolas" panose="020B0609020204030204" pitchFamily="49" charset="0"/>
              </a:rPr>
              <a:t>log</a:t>
            </a:r>
            <a:r>
              <a:rPr lang="en-GB" sz="1800" dirty="0">
                <a:solidFill>
                  <a:srgbClr val="D4D4D4"/>
                </a:solidFill>
                <a:latin typeface="Consolas" panose="020B0609020204030204" pitchFamily="49" charset="0"/>
              </a:rPr>
              <a:t>(</a:t>
            </a:r>
            <a:r>
              <a:rPr lang="en-GB" sz="1800" dirty="0" err="1">
                <a:solidFill>
                  <a:srgbClr val="9CDCFE"/>
                </a:solidFill>
                <a:latin typeface="Consolas" panose="020B0609020204030204" pitchFamily="49" charset="0"/>
              </a:rPr>
              <a:t>error</a:t>
            </a:r>
            <a:r>
              <a:rPr lang="en-GB" sz="1800" dirty="0" err="1">
                <a:solidFill>
                  <a:srgbClr val="D4D4D4"/>
                </a:solidFill>
                <a:latin typeface="Consolas" panose="020B0609020204030204" pitchFamily="49" charset="0"/>
              </a:rPr>
              <a:t>.</a:t>
            </a:r>
            <a:r>
              <a:rPr lang="en-GB" sz="1800" dirty="0" err="1">
                <a:solidFill>
                  <a:srgbClr val="9CDCFE"/>
                </a:solidFill>
                <a:latin typeface="Consolas" panose="020B0609020204030204" pitchFamily="49" charset="0"/>
              </a:rPr>
              <a:t>message</a:t>
            </a:r>
            <a:r>
              <a:rPr lang="en-GB" sz="1800" dirty="0">
                <a:solidFill>
                  <a:srgbClr val="D4D4D4"/>
                </a:solidFill>
                <a:latin typeface="Consolas" panose="020B0609020204030204" pitchFamily="49" charset="0"/>
              </a:rPr>
              <a:t>);</a:t>
            </a:r>
          </a:p>
          <a:p>
            <a:r>
              <a:rPr lang="en-GB" sz="1800" dirty="0">
                <a:solidFill>
                  <a:srgbClr val="D4D4D4"/>
                </a:solidFill>
                <a:latin typeface="Consolas" panose="020B0609020204030204" pitchFamily="49" charset="0"/>
              </a:rPr>
              <a:t>});</a:t>
            </a:r>
          </a:p>
          <a:p>
            <a:r>
              <a:rPr lang="en-GB" sz="1800" dirty="0">
                <a:solidFill>
                  <a:srgbClr val="D4D4D4"/>
                </a:solidFill>
                <a:latin typeface="Consolas" panose="020B0609020204030204" pitchFamily="49" charset="0"/>
              </a:rPr>
              <a:t>};</a:t>
            </a:r>
          </a:p>
          <a:p>
            <a:r>
              <a:rPr lang="en-GB" sz="1800" dirty="0">
                <a:solidFill>
                  <a:srgbClr val="D4D4D4"/>
                </a:solidFill>
                <a:latin typeface="Consolas" panose="020B0609020204030204" pitchFamily="49" charset="0"/>
              </a:rPr>
              <a:t/>
            </a:r>
            <a:br>
              <a:rPr lang="en-GB" sz="1800" dirty="0">
                <a:solidFill>
                  <a:srgbClr val="D4D4D4"/>
                </a:solidFill>
                <a:latin typeface="Consolas" panose="020B0609020204030204" pitchFamily="49" charset="0"/>
              </a:rPr>
            </a:br>
            <a:r>
              <a:rPr lang="en-GB" sz="1800" dirty="0" err="1">
                <a:solidFill>
                  <a:srgbClr val="DCDCAA"/>
                </a:solidFill>
                <a:latin typeface="Consolas" panose="020B0609020204030204" pitchFamily="49" charset="0"/>
              </a:rPr>
              <a:t>consumePromise</a:t>
            </a:r>
            <a:r>
              <a:rPr lang="en-GB" sz="1800" dirty="0">
                <a:solidFill>
                  <a:srgbClr val="D4D4D4"/>
                </a:solidFill>
                <a:latin typeface="Consolas" panose="020B0609020204030204" pitchFamily="49" charset="0"/>
              </a:rPr>
              <a:t>();</a:t>
            </a:r>
            <a:endParaRPr lang="en-GB"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6998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4483-D449-4C95-AD70-8A80DF59C5A5}"/>
              </a:ext>
            </a:extLst>
          </p:cNvPr>
          <p:cNvSpPr>
            <a:spLocks noGrp="1"/>
          </p:cNvSpPr>
          <p:nvPr>
            <p:ph type="title"/>
          </p:nvPr>
        </p:nvSpPr>
        <p:spPr/>
        <p:txBody>
          <a:bodyPr/>
          <a:lstStyle/>
          <a:p>
            <a:r>
              <a:rPr lang="en-GB" dirty="0" smtClean="0"/>
              <a:t>Promise Practice </a:t>
            </a:r>
            <a:r>
              <a:rPr lang="en-GB" dirty="0"/>
              <a:t>activities</a:t>
            </a:r>
          </a:p>
        </p:txBody>
      </p:sp>
      <p:sp>
        <p:nvSpPr>
          <p:cNvPr id="3" name="Slide Number Placeholder 2">
            <a:extLst>
              <a:ext uri="{FF2B5EF4-FFF2-40B4-BE49-F238E27FC236}">
                <a16:creationId xmlns:a16="http://schemas.microsoft.com/office/drawing/2014/main" id="{606D2752-4E78-4C63-87BE-57105C8DD384}"/>
              </a:ext>
            </a:extLst>
          </p:cNvPr>
          <p:cNvSpPr>
            <a:spLocks noGrp="1"/>
          </p:cNvSpPr>
          <p:nvPr>
            <p:ph type="sldNum" sz="quarter" idx="12"/>
          </p:nvPr>
        </p:nvSpPr>
        <p:spPr/>
        <p:txBody>
          <a:bodyPr/>
          <a:lstStyle/>
          <a:p>
            <a:fld id="{FD0BDA38-AAFC-4277-BD9B-E3CDD8FD9566}" type="slidenum">
              <a:rPr lang="en-GB" smtClean="0"/>
              <a:pPr/>
              <a:t>14</a:t>
            </a:fld>
            <a:endParaRPr lang="en-GB"/>
          </a:p>
        </p:txBody>
      </p:sp>
      <p:sp>
        <p:nvSpPr>
          <p:cNvPr id="4" name="Content Placeholder 3">
            <a:extLst>
              <a:ext uri="{FF2B5EF4-FFF2-40B4-BE49-F238E27FC236}">
                <a16:creationId xmlns:a16="http://schemas.microsoft.com/office/drawing/2014/main" id="{E2582D7C-2288-4123-A7C8-B48A69C6D4BF}"/>
              </a:ext>
            </a:extLst>
          </p:cNvPr>
          <p:cNvSpPr>
            <a:spLocks noGrp="1"/>
          </p:cNvSpPr>
          <p:nvPr>
            <p:ph idx="1"/>
          </p:nvPr>
        </p:nvSpPr>
        <p:spPr/>
        <p:txBody>
          <a:bodyPr/>
          <a:lstStyle/>
          <a:p>
            <a:r>
              <a:rPr lang="en-GB" dirty="0"/>
              <a:t>Write the </a:t>
            </a:r>
            <a:r>
              <a:rPr lang="en-GB" dirty="0" smtClean="0"/>
              <a:t>examples </a:t>
            </a:r>
            <a:r>
              <a:rPr lang="en-GB" dirty="0"/>
              <a:t>on the previous </a:t>
            </a:r>
            <a:r>
              <a:rPr lang="en-GB" dirty="0" smtClean="0"/>
              <a:t>slides </a:t>
            </a:r>
            <a:r>
              <a:rPr lang="en-GB" dirty="0"/>
              <a:t>into a JavaScript file.</a:t>
            </a:r>
          </a:p>
          <a:p>
            <a:r>
              <a:rPr lang="en-GB" dirty="0"/>
              <a:t>Execute this file to see how it responds.</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512503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EE0707-9043-42D1-B7E2-7648D5455933}"/>
              </a:ext>
            </a:extLst>
          </p:cNvPr>
          <p:cNvSpPr>
            <a:spLocks noGrp="1"/>
          </p:cNvSpPr>
          <p:nvPr>
            <p:ph type="body" sz="quarter" idx="15"/>
          </p:nvPr>
        </p:nvSpPr>
        <p:spPr/>
        <p:txBody>
          <a:bodyPr/>
          <a:lstStyle/>
          <a:p>
            <a:r>
              <a:rPr lang="en-GB" dirty="0" smtClean="0"/>
              <a:t>To understand the concept of asynchronous communication</a:t>
            </a:r>
            <a:r>
              <a:rPr lang="en-GB" dirty="0" smtClean="0"/>
              <a:t>.</a:t>
            </a:r>
          </a:p>
          <a:p>
            <a:pPr lvl="1"/>
            <a:r>
              <a:rPr lang="en-GB" i="1" dirty="0" smtClean="0"/>
              <a:t>Asynchronous communication is like communication via email, one party can continue working whilst the other works on a response.</a:t>
            </a:r>
            <a:endParaRPr lang="en-GB" i="1" dirty="0" smtClean="0"/>
          </a:p>
          <a:p>
            <a:r>
              <a:rPr lang="en-GB" dirty="0"/>
              <a:t>To be familiar with JavaScript </a:t>
            </a:r>
            <a:r>
              <a:rPr lang="en-GB" dirty="0" err="1" smtClean="0"/>
              <a:t>Callbacks</a:t>
            </a:r>
            <a:r>
              <a:rPr lang="en-GB" dirty="0" smtClean="0"/>
              <a:t> </a:t>
            </a:r>
            <a:r>
              <a:rPr lang="en-GB" dirty="0"/>
              <a:t>and gain practical knowledge of working with them</a:t>
            </a:r>
            <a:r>
              <a:rPr lang="en-GB" dirty="0" smtClean="0"/>
              <a:t>.</a:t>
            </a:r>
          </a:p>
          <a:p>
            <a:pPr lvl="1"/>
            <a:r>
              <a:rPr lang="en-GB" i="1" dirty="0" smtClean="0"/>
              <a:t>We have worked with sample </a:t>
            </a:r>
            <a:r>
              <a:rPr lang="en-GB" i="1" dirty="0" err="1" smtClean="0"/>
              <a:t>Callbacks</a:t>
            </a:r>
            <a:r>
              <a:rPr lang="en-GB" i="1" dirty="0" smtClean="0"/>
              <a:t> and should be able to work more complicated </a:t>
            </a:r>
            <a:r>
              <a:rPr lang="en-GB" i="1" dirty="0" err="1" smtClean="0"/>
              <a:t>Callbacks</a:t>
            </a:r>
            <a:r>
              <a:rPr lang="en-GB" i="1" dirty="0" smtClean="0"/>
              <a:t> in the future.</a:t>
            </a:r>
            <a:endParaRPr lang="en-GB" i="1" dirty="0" smtClean="0"/>
          </a:p>
          <a:p>
            <a:r>
              <a:rPr lang="en-GB" dirty="0" smtClean="0"/>
              <a:t>To be familiar with JavaScript Promises and gain practical knowledge of working with them</a:t>
            </a:r>
            <a:r>
              <a:rPr lang="en-GB" dirty="0" smtClean="0"/>
              <a:t>.</a:t>
            </a:r>
          </a:p>
          <a:p>
            <a:pPr lvl="1"/>
            <a:r>
              <a:rPr lang="en-GB" i="1" dirty="0"/>
              <a:t>We have worked with sample </a:t>
            </a:r>
            <a:r>
              <a:rPr lang="en-GB" i="1" dirty="0" smtClean="0"/>
              <a:t>Promises </a:t>
            </a:r>
            <a:r>
              <a:rPr lang="en-GB" i="1" dirty="0"/>
              <a:t>and should be able to work more complicated </a:t>
            </a:r>
            <a:r>
              <a:rPr lang="en-GB" i="1" dirty="0" err="1" smtClean="0"/>
              <a:t>Callbacks</a:t>
            </a:r>
            <a:r>
              <a:rPr lang="en-GB" i="1" dirty="0" smtClean="0"/>
              <a:t> </a:t>
            </a:r>
            <a:r>
              <a:rPr lang="en-GB" i="1" dirty="0"/>
              <a:t>in the future.</a:t>
            </a:r>
          </a:p>
          <a:p>
            <a:pPr lvl="1"/>
            <a:endParaRPr lang="en-GB" dirty="0" smtClean="0"/>
          </a:p>
          <a:p>
            <a:pPr marL="0" indent="0">
              <a:buNone/>
            </a:pPr>
            <a:endParaRPr lang="en-GB" dirty="0" smtClean="0"/>
          </a:p>
          <a:p>
            <a:endParaRPr lang="en-GB" dirty="0"/>
          </a:p>
        </p:txBody>
      </p:sp>
      <p:sp>
        <p:nvSpPr>
          <p:cNvPr id="3" name="Title 2">
            <a:extLst>
              <a:ext uri="{FF2B5EF4-FFF2-40B4-BE49-F238E27FC236}">
                <a16:creationId xmlns:a16="http://schemas.microsoft.com/office/drawing/2014/main" id="{790F38E9-F214-4AFD-8AA1-F81789DA1B91}"/>
              </a:ext>
            </a:extLst>
          </p:cNvPr>
          <p:cNvSpPr>
            <a:spLocks noGrp="1"/>
          </p:cNvSpPr>
          <p:nvPr>
            <p:ph type="title"/>
          </p:nvPr>
        </p:nvSpPr>
        <p:spPr/>
        <p:txBody>
          <a:bodyPr/>
          <a:lstStyle/>
          <a:p>
            <a:r>
              <a:rPr lang="en-GB" dirty="0" smtClean="0"/>
              <a:t>Summary</a:t>
            </a:r>
            <a:endParaRPr lang="en-GB" dirty="0"/>
          </a:p>
        </p:txBody>
      </p:sp>
    </p:spTree>
    <p:extLst>
      <p:ext uri="{BB962C8B-B14F-4D97-AF65-F5344CB8AC3E}">
        <p14:creationId xmlns:p14="http://schemas.microsoft.com/office/powerpoint/2010/main" val="154323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B469-2FC3-48ED-AE83-12225DBC2F4E}"/>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A268246B-A580-417F-B1FB-3B4A1F27EC3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45884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C14CD82-2D19-4316-8DD3-299A5F33A3D2}"/>
              </a:ext>
            </a:extLst>
          </p:cNvPr>
          <p:cNvSpPr>
            <a:spLocks noGrp="1"/>
          </p:cNvSpPr>
          <p:nvPr>
            <p:ph type="pic" sz="quarter" idx="17"/>
          </p:nvPr>
        </p:nvSpPr>
        <p:spPr/>
      </p:sp>
      <p:sp>
        <p:nvSpPr>
          <p:cNvPr id="3" name="Content Placeholder 2">
            <a:extLst>
              <a:ext uri="{FF2B5EF4-FFF2-40B4-BE49-F238E27FC236}">
                <a16:creationId xmlns:a16="http://schemas.microsoft.com/office/drawing/2014/main" id="{D63D5D03-DE3E-4C1F-9E09-CC2AE944590E}"/>
              </a:ext>
            </a:extLst>
          </p:cNvPr>
          <p:cNvSpPr>
            <a:spLocks noGrp="1"/>
          </p:cNvSpPr>
          <p:nvPr>
            <p:ph sz="quarter" idx="16"/>
          </p:nvPr>
        </p:nvSpPr>
        <p:spPr/>
        <p:txBody>
          <a:bodyPr/>
          <a:lstStyle/>
          <a:p>
            <a:r>
              <a:rPr lang="en-GB" dirty="0" smtClean="0"/>
              <a:t>Asynchronous communication</a:t>
            </a:r>
          </a:p>
          <a:p>
            <a:r>
              <a:rPr lang="en-GB" dirty="0" err="1" smtClean="0"/>
              <a:t>Callbacks</a:t>
            </a:r>
            <a:endParaRPr lang="en-GB" dirty="0" smtClean="0"/>
          </a:p>
          <a:p>
            <a:r>
              <a:rPr lang="en-GB" dirty="0" smtClean="0"/>
              <a:t>Promises</a:t>
            </a:r>
            <a:endParaRPr lang="en-GB" dirty="0" smtClean="0"/>
          </a:p>
        </p:txBody>
      </p:sp>
      <p:sp>
        <p:nvSpPr>
          <p:cNvPr id="4" name="Title 3">
            <a:extLst>
              <a:ext uri="{FF2B5EF4-FFF2-40B4-BE49-F238E27FC236}">
                <a16:creationId xmlns:a16="http://schemas.microsoft.com/office/drawing/2014/main" id="{6D0C50E6-F62B-4930-9998-6F7CD0FB3F80}"/>
              </a:ext>
            </a:extLst>
          </p:cNvPr>
          <p:cNvSpPr>
            <a:spLocks noGrp="1"/>
          </p:cNvSpPr>
          <p:nvPr>
            <p:ph type="title"/>
          </p:nvPr>
        </p:nvSpPr>
        <p:spPr/>
        <p:txBody>
          <a:bodyPr/>
          <a:lstStyle/>
          <a:p>
            <a:r>
              <a:rPr lang="en-GB" dirty="0"/>
              <a:t>Contents page</a:t>
            </a:r>
          </a:p>
        </p:txBody>
      </p:sp>
    </p:spTree>
    <p:extLst>
      <p:ext uri="{BB962C8B-B14F-4D97-AF65-F5344CB8AC3E}">
        <p14:creationId xmlns:p14="http://schemas.microsoft.com/office/powerpoint/2010/main" val="377895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EE0707-9043-42D1-B7E2-7648D5455933}"/>
              </a:ext>
            </a:extLst>
          </p:cNvPr>
          <p:cNvSpPr>
            <a:spLocks noGrp="1"/>
          </p:cNvSpPr>
          <p:nvPr>
            <p:ph type="body" sz="quarter" idx="15"/>
          </p:nvPr>
        </p:nvSpPr>
        <p:spPr/>
        <p:txBody>
          <a:bodyPr/>
          <a:lstStyle/>
          <a:p>
            <a:r>
              <a:rPr lang="en-GB" dirty="0" smtClean="0"/>
              <a:t>To understand the concept of asynchronous communication</a:t>
            </a:r>
            <a:r>
              <a:rPr lang="en-GB" dirty="0" smtClean="0"/>
              <a:t>.</a:t>
            </a:r>
          </a:p>
          <a:p>
            <a:r>
              <a:rPr lang="en-GB" dirty="0"/>
              <a:t>To be familiar with JavaScript </a:t>
            </a:r>
            <a:r>
              <a:rPr lang="en-GB" dirty="0" err="1" smtClean="0"/>
              <a:t>Callbacks</a:t>
            </a:r>
            <a:r>
              <a:rPr lang="en-GB" dirty="0" smtClean="0"/>
              <a:t> </a:t>
            </a:r>
            <a:r>
              <a:rPr lang="en-GB" dirty="0"/>
              <a:t>and gain practical knowledge of working with them</a:t>
            </a:r>
            <a:r>
              <a:rPr lang="en-GB" dirty="0" smtClean="0"/>
              <a:t>.</a:t>
            </a:r>
            <a:endParaRPr lang="en-GB" dirty="0" smtClean="0"/>
          </a:p>
          <a:p>
            <a:r>
              <a:rPr lang="en-GB" dirty="0" smtClean="0"/>
              <a:t>To be familiar with JavaScript Promises and gain practical knowledge of working with them.</a:t>
            </a:r>
          </a:p>
          <a:p>
            <a:pPr marL="0" indent="0">
              <a:buNone/>
            </a:pPr>
            <a:endParaRPr lang="en-GB" dirty="0" smtClean="0"/>
          </a:p>
          <a:p>
            <a:endParaRPr lang="en-GB" dirty="0"/>
          </a:p>
        </p:txBody>
      </p:sp>
      <p:sp>
        <p:nvSpPr>
          <p:cNvPr id="3" name="Title 2">
            <a:extLst>
              <a:ext uri="{FF2B5EF4-FFF2-40B4-BE49-F238E27FC236}">
                <a16:creationId xmlns:a16="http://schemas.microsoft.com/office/drawing/2014/main" id="{790F38E9-F214-4AFD-8AA1-F81789DA1B91}"/>
              </a:ext>
            </a:extLst>
          </p:cNvPr>
          <p:cNvSpPr>
            <a:spLocks noGrp="1"/>
          </p:cNvSpPr>
          <p:nvPr>
            <p:ph type="title"/>
          </p:nvPr>
        </p:nvSpPr>
        <p:spPr/>
        <p:txBody>
          <a:bodyPr/>
          <a:lstStyle/>
          <a:p>
            <a:r>
              <a:rPr lang="en-GB" dirty="0"/>
              <a:t>Course objectives</a:t>
            </a:r>
          </a:p>
        </p:txBody>
      </p:sp>
    </p:spTree>
    <p:extLst>
      <p:ext uri="{BB962C8B-B14F-4D97-AF65-F5344CB8AC3E}">
        <p14:creationId xmlns:p14="http://schemas.microsoft.com/office/powerpoint/2010/main" val="35798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pPr lvl="1"/>
            <a:r>
              <a:rPr lang="en-GB" dirty="0" smtClean="0"/>
              <a:t>A </a:t>
            </a:r>
            <a:r>
              <a:rPr lang="en-GB" dirty="0" smtClean="0"/>
              <a:t>conversation between 2 people will take this format.</a:t>
            </a:r>
          </a:p>
          <a:p>
            <a:pPr lvl="1"/>
            <a:r>
              <a:rPr lang="en-GB" dirty="0" smtClean="0"/>
              <a:t>One person </a:t>
            </a:r>
            <a:r>
              <a:rPr lang="en-GB" b="1" dirty="0" smtClean="0"/>
              <a:t>waits </a:t>
            </a:r>
            <a:r>
              <a:rPr lang="en-GB" dirty="0" smtClean="0"/>
              <a:t>whilst the other speaks.</a:t>
            </a:r>
          </a:p>
          <a:p>
            <a:pPr lvl="1"/>
            <a:r>
              <a:rPr lang="en-GB" dirty="0" smtClean="0"/>
              <a:t>This is </a:t>
            </a:r>
            <a:r>
              <a:rPr lang="en-GB" b="1" dirty="0" smtClean="0"/>
              <a:t>synchronous </a:t>
            </a:r>
            <a:r>
              <a:rPr lang="en-GB" dirty="0" smtClean="0"/>
              <a:t>communication.</a:t>
            </a:r>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r>
              <a:rPr lang="en-GB" dirty="0"/>
              <a:t>S</a:t>
            </a:r>
            <a:r>
              <a:rPr lang="en-GB" dirty="0" smtClean="0"/>
              <a:t>ynchronous Communication</a:t>
            </a:r>
            <a:endParaRPr lang="en-GB" dirty="0"/>
          </a:p>
        </p:txBody>
      </p:sp>
      <p:graphicFrame>
        <p:nvGraphicFramePr>
          <p:cNvPr id="4" name="Diagram 3"/>
          <p:cNvGraphicFramePr/>
          <p:nvPr>
            <p:extLst>
              <p:ext uri="{D42A27DB-BD31-4B8C-83A1-F6EECF244321}">
                <p14:modId xmlns:p14="http://schemas.microsoft.com/office/powerpoint/2010/main" val="68652429"/>
              </p:ext>
            </p:extLst>
          </p:nvPr>
        </p:nvGraphicFramePr>
        <p:xfrm>
          <a:off x="1820567" y="3979773"/>
          <a:ext cx="8591665" cy="1790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697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An email conversation between 2 people would be an example of </a:t>
            </a:r>
            <a:r>
              <a:rPr lang="en-GB" b="1" dirty="0" smtClean="0"/>
              <a:t>asynchronous </a:t>
            </a:r>
            <a:r>
              <a:rPr lang="en-GB" dirty="0" smtClean="0"/>
              <a:t>communication</a:t>
            </a:r>
          </a:p>
          <a:p>
            <a:r>
              <a:rPr lang="en-GB" dirty="0" smtClean="0"/>
              <a:t>One person fires off an email, and then can continue working whilst the other party reads and responds to the email.</a:t>
            </a:r>
          </a:p>
          <a:p>
            <a:r>
              <a:rPr lang="en-GB" dirty="0" smtClean="0"/>
              <a:t>Either party </a:t>
            </a:r>
            <a:r>
              <a:rPr lang="en-GB" b="1" dirty="0" smtClean="0"/>
              <a:t>does not wait</a:t>
            </a:r>
            <a:r>
              <a:rPr lang="en-GB" dirty="0" smtClean="0"/>
              <a:t>.</a:t>
            </a:r>
            <a:endParaRPr lang="en-GB" dirty="0"/>
          </a:p>
        </p:txBody>
      </p:sp>
      <p:sp>
        <p:nvSpPr>
          <p:cNvPr id="3" name="Title 2"/>
          <p:cNvSpPr>
            <a:spLocks noGrp="1"/>
          </p:cNvSpPr>
          <p:nvPr>
            <p:ph type="title"/>
          </p:nvPr>
        </p:nvSpPr>
        <p:spPr/>
        <p:txBody>
          <a:bodyPr/>
          <a:lstStyle/>
          <a:p>
            <a:r>
              <a:rPr lang="en-GB" dirty="0" smtClean="0"/>
              <a:t>Asynchronous Communication</a:t>
            </a:r>
            <a:endParaRPr lang="en-GB" dirty="0"/>
          </a:p>
        </p:txBody>
      </p:sp>
    </p:spTree>
    <p:extLst>
      <p:ext uri="{BB962C8B-B14F-4D97-AF65-F5344CB8AC3E}">
        <p14:creationId xmlns:p14="http://schemas.microsoft.com/office/powerpoint/2010/main" val="131021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lvl="0"/>
            <a:r>
              <a:rPr lang="en-GB" dirty="0" err="1"/>
              <a:t>Callbacks</a:t>
            </a:r>
            <a:r>
              <a:rPr lang="en-GB" dirty="0"/>
              <a:t> are the basic way of handling </a:t>
            </a:r>
            <a:r>
              <a:rPr lang="en-GB" dirty="0" smtClean="0"/>
              <a:t>A</a:t>
            </a:r>
            <a:r>
              <a:rPr lang="en-GB" dirty="0"/>
              <a:t>synchronous</a:t>
            </a:r>
            <a:r>
              <a:rPr lang="en-GB" dirty="0" smtClean="0"/>
              <a:t> </a:t>
            </a:r>
            <a:r>
              <a:rPr lang="en-GB" dirty="0"/>
              <a:t>execution</a:t>
            </a:r>
          </a:p>
          <a:p>
            <a:pPr lvl="0"/>
            <a:r>
              <a:rPr lang="en-GB" dirty="0" err="1"/>
              <a:t>Callbacks</a:t>
            </a:r>
            <a:r>
              <a:rPr lang="en-GB" dirty="0"/>
              <a:t> are founded on the functional programming paradigm, particularly Higher Order Functions</a:t>
            </a:r>
          </a:p>
          <a:p>
            <a:pPr lvl="1"/>
            <a:r>
              <a:rPr lang="en-GB" i="1" dirty="0"/>
              <a:t>A function that has a function as an argument</a:t>
            </a:r>
            <a:endParaRPr lang="en-GB" dirty="0"/>
          </a:p>
          <a:p>
            <a:pPr lvl="0"/>
            <a:r>
              <a:rPr lang="en-GB" dirty="0"/>
              <a:t>Passing what you want the </a:t>
            </a:r>
            <a:r>
              <a:rPr lang="en-GB" dirty="0" smtClean="0"/>
              <a:t>asynchronous </a:t>
            </a:r>
            <a:r>
              <a:rPr lang="en-GB" dirty="0"/>
              <a:t>operation to do after it’s done.</a:t>
            </a:r>
          </a:p>
          <a:p>
            <a:endParaRPr lang="en-GB" dirty="0"/>
          </a:p>
        </p:txBody>
      </p:sp>
      <p:sp>
        <p:nvSpPr>
          <p:cNvPr id="3" name="Title 2"/>
          <p:cNvSpPr>
            <a:spLocks noGrp="1"/>
          </p:cNvSpPr>
          <p:nvPr>
            <p:ph type="title"/>
          </p:nvPr>
        </p:nvSpPr>
        <p:spPr/>
        <p:txBody>
          <a:bodyPr/>
          <a:lstStyle/>
          <a:p>
            <a:r>
              <a:rPr lang="en-GB" dirty="0" err="1" smtClean="0"/>
              <a:t>Callbacks</a:t>
            </a:r>
            <a:endParaRPr lang="en-GB" dirty="0"/>
          </a:p>
        </p:txBody>
      </p:sp>
    </p:spTree>
    <p:extLst>
      <p:ext uri="{BB962C8B-B14F-4D97-AF65-F5344CB8AC3E}">
        <p14:creationId xmlns:p14="http://schemas.microsoft.com/office/powerpoint/2010/main" val="342895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66953-1A35-4514-BB17-84E050C970D4}"/>
              </a:ext>
            </a:extLst>
          </p:cNvPr>
          <p:cNvSpPr>
            <a:spLocks noGrp="1"/>
          </p:cNvSpPr>
          <p:nvPr>
            <p:ph type="title"/>
          </p:nvPr>
        </p:nvSpPr>
        <p:spPr/>
        <p:txBody>
          <a:bodyPr/>
          <a:lstStyle/>
          <a:p>
            <a:r>
              <a:rPr lang="en-GB" dirty="0" err="1" smtClean="0"/>
              <a:t>Callbacks</a:t>
            </a:r>
            <a:r>
              <a:rPr lang="en-GB" dirty="0" smtClean="0"/>
              <a:t> Example</a:t>
            </a:r>
            <a:endParaRPr lang="en-GB" dirty="0"/>
          </a:p>
        </p:txBody>
      </p:sp>
      <p:sp>
        <p:nvSpPr>
          <p:cNvPr id="4" name="Text Placeholder 3">
            <a:extLst>
              <a:ext uri="{FF2B5EF4-FFF2-40B4-BE49-F238E27FC236}">
                <a16:creationId xmlns:a16="http://schemas.microsoft.com/office/drawing/2014/main" id="{79D56E63-8910-4A29-869E-41F0AA594A82}"/>
              </a:ext>
            </a:extLst>
          </p:cNvPr>
          <p:cNvSpPr>
            <a:spLocks noGrp="1"/>
          </p:cNvSpPr>
          <p:nvPr>
            <p:ph type="body" sz="quarter" idx="17"/>
          </p:nvPr>
        </p:nvSpPr>
        <p:spPr>
          <a:xfrm>
            <a:off x="7824651" y="419726"/>
            <a:ext cx="4134550" cy="3734264"/>
          </a:xfrm>
        </p:spPr>
        <p:txBody>
          <a:bodyPr/>
          <a:lstStyle/>
          <a:p>
            <a:r>
              <a:rPr lang="en-GB" dirty="0"/>
              <a:t>Example – Making a web request to the website, however we have to wait for the response, if we paused execution until that happened it’s just wasted execution time, we could do other things while we wait by using it in an </a:t>
            </a:r>
            <a:r>
              <a:rPr lang="en-GB" dirty="0" err="1"/>
              <a:t>async</a:t>
            </a:r>
            <a:r>
              <a:rPr lang="en-GB" dirty="0"/>
              <a:t> way</a:t>
            </a:r>
            <a:endParaRPr lang="en-GB" dirty="0"/>
          </a:p>
        </p:txBody>
      </p:sp>
      <p:sp>
        <p:nvSpPr>
          <p:cNvPr id="6" name="Content Placeholder 2"/>
          <p:cNvSpPr>
            <a:spLocks noGrp="1"/>
          </p:cNvSpPr>
          <p:nvPr/>
        </p:nvSpPr>
        <p:spPr>
          <a:xfrm>
            <a:off x="1251857" y="419724"/>
            <a:ext cx="6298474" cy="5589189"/>
          </a:xfrm>
          <a:prstGeom prst="rect">
            <a:avLst/>
          </a:prstGeom>
          <a:solidFill>
            <a:schemeClr val="bg2">
              <a:lumMod val="10000"/>
            </a:schemeClr>
          </a:solidFill>
        </p:spPr>
        <p:txBody>
          <a:bodyPr vert="horz" wrap="square" lIns="91440" tIns="45720" rIns="91440" bIns="45720" rtlCol="0">
            <a:noAutofit/>
          </a:bodyPr>
          <a:lstStyle/>
          <a:p>
            <a:pPr>
              <a:spcBef>
                <a:spcPts val="1000"/>
              </a:spcBef>
              <a:spcAft>
                <a:spcPts val="800"/>
              </a:spcAft>
            </a:pPr>
            <a:r>
              <a:rPr lang="en-GB" sz="1400" kern="1200" dirty="0">
                <a:solidFill>
                  <a:srgbClr val="569CD6"/>
                </a:solidFill>
                <a:effectLst/>
                <a:latin typeface="Consolas" panose="020B0609020204030204" pitchFamily="49" charset="0"/>
                <a:ea typeface="Times New Roman" panose="02020603050405020304" pitchFamily="18" charset="0"/>
                <a:cs typeface="Courier New" panose="02070309020205020404" pitchFamily="49" charset="0"/>
              </a:rPr>
              <a:t>function</a:t>
            </a: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 </a:t>
            </a:r>
            <a:r>
              <a:rPr lang="en-GB" sz="1400" kern="1200" dirty="0">
                <a:solidFill>
                  <a:srgbClr val="DCDCAA"/>
                </a:solidFill>
                <a:effectLst/>
                <a:latin typeface="Consolas" panose="020B0609020204030204" pitchFamily="49" charset="0"/>
                <a:ea typeface="Times New Roman" panose="02020603050405020304" pitchFamily="18" charset="0"/>
                <a:cs typeface="Courier New" panose="02070309020205020404" pitchFamily="49" charset="0"/>
              </a:rPr>
              <a:t>example</a:t>
            </a: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a:t>
            </a:r>
            <a:r>
              <a:rPr lang="en-GB" sz="1400" kern="1200" dirty="0" err="1">
                <a:solidFill>
                  <a:srgbClr val="9CDCFE"/>
                </a:solidFill>
                <a:effectLst/>
                <a:latin typeface="Consolas" panose="020B0609020204030204" pitchFamily="49" charset="0"/>
                <a:ea typeface="Times New Roman" panose="02020603050405020304" pitchFamily="18" charset="0"/>
                <a:cs typeface="Courier New" panose="02070309020205020404" pitchFamily="49" charset="0"/>
              </a:rPr>
              <a:t>callback</a:t>
            </a: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GB" sz="1200" dirty="0">
              <a:effectLst/>
              <a:latin typeface="Times New Roman" panose="02020603050405020304" pitchFamily="18" charset="0"/>
              <a:ea typeface="Times New Roman" panose="02020603050405020304" pitchFamily="18" charset="0"/>
            </a:endParaRPr>
          </a:p>
          <a:p>
            <a:pPr marL="457200">
              <a:spcBef>
                <a:spcPts val="1000"/>
              </a:spcBef>
              <a:spcAft>
                <a:spcPts val="800"/>
              </a:spcAft>
            </a:pPr>
            <a:r>
              <a:rPr lang="en-GB" sz="1400" kern="1200" dirty="0" err="1">
                <a:solidFill>
                  <a:srgbClr val="DCDCAA"/>
                </a:solidFill>
                <a:effectLst/>
                <a:latin typeface="Consolas" panose="020B0609020204030204" pitchFamily="49" charset="0"/>
                <a:ea typeface="Times New Roman" panose="02020603050405020304" pitchFamily="18" charset="0"/>
                <a:cs typeface="Courier New" panose="02070309020205020404" pitchFamily="49" charset="0"/>
              </a:rPr>
              <a:t>webRequest</a:t>
            </a: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 </a:t>
            </a:r>
            <a:r>
              <a:rPr lang="en-GB" sz="1400" kern="1200" dirty="0">
                <a:solidFill>
                  <a:srgbClr val="608B4E"/>
                </a:solidFill>
                <a:effectLst/>
                <a:latin typeface="Consolas" panose="020B0609020204030204" pitchFamily="49" charset="0"/>
                <a:ea typeface="Times New Roman" panose="02020603050405020304" pitchFamily="18" charset="0"/>
                <a:cs typeface="Courier New" panose="02070309020205020404" pitchFamily="49" charset="0"/>
              </a:rPr>
              <a:t>//pretend method</a:t>
            </a:r>
            <a:endParaRPr lang="en-GB" sz="1200" dirty="0">
              <a:effectLst/>
              <a:latin typeface="Times New Roman" panose="02020603050405020304" pitchFamily="18" charset="0"/>
              <a:ea typeface="Times New Roman" panose="02020603050405020304" pitchFamily="18" charset="0"/>
            </a:endParaRPr>
          </a:p>
          <a:p>
            <a:pPr marL="457200">
              <a:spcBef>
                <a:spcPts val="1000"/>
              </a:spcBef>
              <a:spcAft>
                <a:spcPts val="800"/>
              </a:spcAft>
            </a:pPr>
            <a:r>
              <a:rPr lang="en-GB" sz="1400" kern="1200" dirty="0" err="1">
                <a:solidFill>
                  <a:srgbClr val="DCDCAA"/>
                </a:solidFill>
                <a:effectLst/>
                <a:latin typeface="Consolas" panose="020B0609020204030204" pitchFamily="49" charset="0"/>
                <a:ea typeface="Times New Roman" panose="02020603050405020304" pitchFamily="18" charset="0"/>
                <a:cs typeface="Courier New" panose="02070309020205020404" pitchFamily="49" charset="0"/>
              </a:rPr>
              <a:t>callback</a:t>
            </a: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GB" sz="1200" dirty="0">
              <a:effectLst/>
              <a:latin typeface="Times New Roman" panose="02020603050405020304" pitchFamily="18" charset="0"/>
              <a:ea typeface="Times New Roman" panose="02020603050405020304" pitchFamily="18" charset="0"/>
            </a:endParaRPr>
          </a:p>
          <a:p>
            <a:pPr>
              <a:spcBef>
                <a:spcPts val="1000"/>
              </a:spcBef>
              <a:spcAft>
                <a:spcPts val="800"/>
              </a:spcAft>
            </a:pP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GB" sz="1200" dirty="0">
              <a:effectLst/>
              <a:latin typeface="Times New Roman" panose="02020603050405020304" pitchFamily="18" charset="0"/>
              <a:ea typeface="Times New Roman" panose="02020603050405020304" pitchFamily="18" charset="0"/>
            </a:endParaRPr>
          </a:p>
          <a:p>
            <a:pPr>
              <a:spcBef>
                <a:spcPts val="1000"/>
              </a:spcBef>
              <a:spcAft>
                <a:spcPts val="800"/>
              </a:spcAft>
            </a:pPr>
            <a:r>
              <a:rPr lang="en-GB" sz="1400" kern="1200" dirty="0">
                <a:solidFill>
                  <a:srgbClr val="569CD6"/>
                </a:solidFill>
                <a:effectLst/>
                <a:latin typeface="Consolas" panose="020B0609020204030204" pitchFamily="49" charset="0"/>
                <a:ea typeface="Times New Roman" panose="02020603050405020304" pitchFamily="18" charset="0"/>
                <a:cs typeface="Courier New" panose="02070309020205020404" pitchFamily="49" charset="0"/>
              </a:rPr>
              <a:t>function</a:t>
            </a: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 </a:t>
            </a:r>
            <a:r>
              <a:rPr lang="en-GB" sz="1400" kern="1200" dirty="0">
                <a:solidFill>
                  <a:srgbClr val="DCDCAA"/>
                </a:solidFill>
                <a:effectLst/>
                <a:latin typeface="Consolas" panose="020B0609020204030204" pitchFamily="49" charset="0"/>
                <a:ea typeface="Times New Roman" panose="02020603050405020304" pitchFamily="18" charset="0"/>
                <a:cs typeface="Courier New" panose="02070309020205020404" pitchFamily="49" charset="0"/>
              </a:rPr>
              <a:t>log</a:t>
            </a: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GB" sz="1200" dirty="0">
              <a:effectLst/>
              <a:latin typeface="Times New Roman" panose="02020603050405020304" pitchFamily="18" charset="0"/>
              <a:ea typeface="Times New Roman" panose="02020603050405020304" pitchFamily="18" charset="0"/>
            </a:endParaRPr>
          </a:p>
          <a:p>
            <a:pPr marL="457200">
              <a:spcBef>
                <a:spcPts val="1000"/>
              </a:spcBef>
              <a:spcAft>
                <a:spcPts val="800"/>
              </a:spcAft>
            </a:pPr>
            <a:r>
              <a:rPr lang="en-GB" sz="1400" kern="1200" dirty="0">
                <a:solidFill>
                  <a:srgbClr val="4EC9B0"/>
                </a:solidFill>
                <a:effectLst/>
                <a:latin typeface="Consolas" panose="020B0609020204030204" pitchFamily="49" charset="0"/>
                <a:ea typeface="Times New Roman" panose="02020603050405020304" pitchFamily="18" charset="0"/>
                <a:cs typeface="Courier New" panose="02070309020205020404" pitchFamily="49" charset="0"/>
              </a:rPr>
              <a:t>console</a:t>
            </a: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a:t>
            </a:r>
            <a:r>
              <a:rPr lang="en-GB" sz="1400" kern="1200" dirty="0">
                <a:solidFill>
                  <a:srgbClr val="DCDCAA"/>
                </a:solidFill>
                <a:effectLst/>
                <a:latin typeface="Consolas" panose="020B0609020204030204" pitchFamily="49" charset="0"/>
                <a:ea typeface="Times New Roman" panose="02020603050405020304" pitchFamily="18" charset="0"/>
                <a:cs typeface="Courier New" panose="02070309020205020404" pitchFamily="49" charset="0"/>
              </a:rPr>
              <a:t>log</a:t>
            </a: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a:t>
            </a:r>
            <a:r>
              <a:rPr lang="en-GB" sz="1400" kern="1200" dirty="0">
                <a:solidFill>
                  <a:srgbClr val="CE9178"/>
                </a:solidFill>
                <a:effectLst/>
                <a:latin typeface="Consolas" panose="020B0609020204030204" pitchFamily="49" charset="0"/>
                <a:ea typeface="Times New Roman" panose="02020603050405020304" pitchFamily="18" charset="0"/>
                <a:cs typeface="Courier New" panose="02070309020205020404" pitchFamily="49" charset="0"/>
              </a:rPr>
              <a:t>"Done"</a:t>
            </a: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GB" sz="1200" dirty="0">
              <a:effectLst/>
              <a:latin typeface="Times New Roman" panose="02020603050405020304" pitchFamily="18" charset="0"/>
              <a:ea typeface="Times New Roman" panose="02020603050405020304" pitchFamily="18" charset="0"/>
            </a:endParaRPr>
          </a:p>
          <a:p>
            <a:pPr>
              <a:spcBef>
                <a:spcPts val="1000"/>
              </a:spcBef>
              <a:spcAft>
                <a:spcPts val="800"/>
              </a:spcAft>
            </a:pP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GB" sz="1200" dirty="0">
              <a:effectLst/>
              <a:latin typeface="Times New Roman" panose="02020603050405020304" pitchFamily="18" charset="0"/>
              <a:ea typeface="Times New Roman" panose="02020603050405020304" pitchFamily="18" charset="0"/>
            </a:endParaRPr>
          </a:p>
          <a:p>
            <a:pPr>
              <a:spcBef>
                <a:spcPts val="1000"/>
              </a:spcBef>
              <a:spcAft>
                <a:spcPts val="800"/>
              </a:spcAft>
            </a:pPr>
            <a:r>
              <a:rPr lang="en-GB" sz="1400" kern="1200" dirty="0">
                <a:solidFill>
                  <a:srgbClr val="DCDCAA"/>
                </a:solidFill>
                <a:effectLst/>
                <a:latin typeface="Consolas" panose="020B0609020204030204" pitchFamily="49" charset="0"/>
                <a:ea typeface="Times New Roman" panose="02020603050405020304" pitchFamily="18" charset="0"/>
                <a:cs typeface="Courier New" panose="02070309020205020404" pitchFamily="49" charset="0"/>
              </a:rPr>
              <a:t>example</a:t>
            </a: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a:t>
            </a:r>
            <a:r>
              <a:rPr lang="en-GB" sz="1400" kern="1200" dirty="0">
                <a:solidFill>
                  <a:srgbClr val="9CDCFE"/>
                </a:solidFill>
                <a:effectLst/>
                <a:latin typeface="Consolas" panose="020B0609020204030204" pitchFamily="49" charset="0"/>
                <a:ea typeface="Times New Roman" panose="02020603050405020304" pitchFamily="18" charset="0"/>
                <a:cs typeface="Courier New" panose="02070309020205020404" pitchFamily="49" charset="0"/>
              </a:rPr>
              <a:t>log</a:t>
            </a: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a:t>
            </a:r>
            <a:r>
              <a:rPr lang="en-GB" sz="1400" kern="1200" dirty="0">
                <a:solidFill>
                  <a:srgbClr val="608B4E"/>
                </a:solidFill>
                <a:effectLst/>
                <a:latin typeface="Consolas" panose="020B0609020204030204" pitchFamily="49" charset="0"/>
                <a:ea typeface="Times New Roman" panose="02020603050405020304" pitchFamily="18" charset="0"/>
                <a:cs typeface="Courier New" panose="02070309020205020404" pitchFamily="49" charset="0"/>
              </a:rPr>
              <a:t>//Execution</a:t>
            </a:r>
            <a:endParaRPr lang="en-GB" sz="1200" dirty="0">
              <a:effectLst/>
              <a:latin typeface="Times New Roman" panose="02020603050405020304" pitchFamily="18" charset="0"/>
              <a:ea typeface="Times New Roman" panose="02020603050405020304" pitchFamily="18" charset="0"/>
            </a:endParaRPr>
          </a:p>
          <a:p>
            <a:pPr>
              <a:spcBef>
                <a:spcPts val="1000"/>
              </a:spcBef>
              <a:spcAft>
                <a:spcPts val="800"/>
              </a:spcAft>
            </a:pPr>
            <a:r>
              <a:rPr lang="en-GB" sz="1400" kern="1200" dirty="0">
                <a:solidFill>
                  <a:srgbClr val="608B4E"/>
                </a:solidFill>
                <a:effectLst/>
                <a:latin typeface="Consolas" panose="020B0609020204030204" pitchFamily="49" charset="0"/>
                <a:ea typeface="Times New Roman" panose="02020603050405020304" pitchFamily="18" charset="0"/>
                <a:cs typeface="Courier New" panose="02070309020205020404" pitchFamily="49" charset="0"/>
              </a:rPr>
              <a:t>//Opposed to</a:t>
            </a:r>
            <a:endParaRPr lang="en-GB" sz="1200" dirty="0">
              <a:effectLst/>
              <a:latin typeface="Times New Roman" panose="02020603050405020304" pitchFamily="18" charset="0"/>
              <a:ea typeface="Times New Roman" panose="02020603050405020304" pitchFamily="18" charset="0"/>
            </a:endParaRPr>
          </a:p>
          <a:p>
            <a:pPr>
              <a:spcBef>
                <a:spcPts val="1000"/>
              </a:spcBef>
              <a:spcAft>
                <a:spcPts val="800"/>
              </a:spcAft>
            </a:pPr>
            <a:r>
              <a:rPr lang="en-GB" sz="1400" kern="1200" dirty="0" err="1">
                <a:solidFill>
                  <a:srgbClr val="DCDCAA"/>
                </a:solidFill>
                <a:effectLst/>
                <a:latin typeface="Consolas" panose="020B0609020204030204" pitchFamily="49" charset="0"/>
                <a:ea typeface="Times New Roman" panose="02020603050405020304" pitchFamily="18" charset="0"/>
                <a:cs typeface="Courier New" panose="02070309020205020404" pitchFamily="49" charset="0"/>
              </a:rPr>
              <a:t>webRequest</a:t>
            </a: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GB" sz="1200" dirty="0">
              <a:effectLst/>
              <a:latin typeface="Times New Roman" panose="02020603050405020304" pitchFamily="18" charset="0"/>
              <a:ea typeface="Times New Roman" panose="02020603050405020304" pitchFamily="18" charset="0"/>
            </a:endParaRPr>
          </a:p>
          <a:p>
            <a:pPr>
              <a:spcBef>
                <a:spcPts val="1000"/>
              </a:spcBef>
              <a:spcAft>
                <a:spcPts val="800"/>
              </a:spcAft>
            </a:pPr>
            <a:r>
              <a:rPr lang="en-GB" sz="1400" kern="1200" dirty="0">
                <a:solidFill>
                  <a:srgbClr val="4EC9B0"/>
                </a:solidFill>
                <a:effectLst/>
                <a:latin typeface="Consolas" panose="020B0609020204030204" pitchFamily="49" charset="0"/>
                <a:ea typeface="Times New Roman" panose="02020603050405020304" pitchFamily="18" charset="0"/>
                <a:cs typeface="Courier New" panose="02070309020205020404" pitchFamily="49" charset="0"/>
              </a:rPr>
              <a:t>console</a:t>
            </a: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a:t>
            </a:r>
            <a:r>
              <a:rPr lang="en-GB" sz="1400" kern="1200" dirty="0">
                <a:solidFill>
                  <a:srgbClr val="DCDCAA"/>
                </a:solidFill>
                <a:effectLst/>
                <a:latin typeface="Consolas" panose="020B0609020204030204" pitchFamily="49" charset="0"/>
                <a:ea typeface="Times New Roman" panose="02020603050405020304" pitchFamily="18" charset="0"/>
                <a:cs typeface="Courier New" panose="02070309020205020404" pitchFamily="49" charset="0"/>
              </a:rPr>
              <a:t>log</a:t>
            </a: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a:t>
            </a:r>
            <a:r>
              <a:rPr lang="en-GB" sz="1400" kern="1200" dirty="0">
                <a:solidFill>
                  <a:srgbClr val="CE9178"/>
                </a:solidFill>
                <a:effectLst/>
                <a:latin typeface="Consolas" panose="020B0609020204030204" pitchFamily="49" charset="0"/>
                <a:ea typeface="Times New Roman" panose="02020603050405020304" pitchFamily="18" charset="0"/>
                <a:cs typeface="Courier New" panose="02070309020205020404" pitchFamily="49" charset="0"/>
              </a:rPr>
              <a:t>"Done"</a:t>
            </a:r>
            <a:r>
              <a:rPr lang="en-GB" sz="1400" kern="1200" dirty="0">
                <a:solidFill>
                  <a:srgbClr val="D4D4D4"/>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GB" sz="1200" dirty="0">
              <a:effectLst/>
              <a:latin typeface="Times New Roman" panose="02020603050405020304" pitchFamily="18" charset="0"/>
              <a:ea typeface="Times New Roman" panose="02020603050405020304" pitchFamily="18" charset="0"/>
            </a:endParaRPr>
          </a:p>
          <a:p>
            <a:pPr>
              <a:spcBef>
                <a:spcPts val="1000"/>
              </a:spcBef>
              <a:spcAft>
                <a:spcPts val="800"/>
              </a:spcAft>
            </a:pPr>
            <a:r>
              <a:rPr lang="en-GB" sz="12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7358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4483-D449-4C95-AD70-8A80DF59C5A5}"/>
              </a:ext>
            </a:extLst>
          </p:cNvPr>
          <p:cNvSpPr>
            <a:spLocks noGrp="1"/>
          </p:cNvSpPr>
          <p:nvPr>
            <p:ph type="title"/>
          </p:nvPr>
        </p:nvSpPr>
        <p:spPr/>
        <p:txBody>
          <a:bodyPr/>
          <a:lstStyle/>
          <a:p>
            <a:r>
              <a:rPr lang="en-GB" dirty="0" err="1" smtClean="0"/>
              <a:t>Callback</a:t>
            </a:r>
            <a:r>
              <a:rPr lang="en-GB" dirty="0" smtClean="0"/>
              <a:t> </a:t>
            </a:r>
            <a:r>
              <a:rPr lang="en-GB" dirty="0"/>
              <a:t>activities</a:t>
            </a:r>
          </a:p>
        </p:txBody>
      </p:sp>
      <p:sp>
        <p:nvSpPr>
          <p:cNvPr id="3" name="Slide Number Placeholder 2">
            <a:extLst>
              <a:ext uri="{FF2B5EF4-FFF2-40B4-BE49-F238E27FC236}">
                <a16:creationId xmlns:a16="http://schemas.microsoft.com/office/drawing/2014/main" id="{606D2752-4E78-4C63-87BE-57105C8DD384}"/>
              </a:ext>
            </a:extLst>
          </p:cNvPr>
          <p:cNvSpPr>
            <a:spLocks noGrp="1"/>
          </p:cNvSpPr>
          <p:nvPr>
            <p:ph type="sldNum" sz="quarter" idx="12"/>
          </p:nvPr>
        </p:nvSpPr>
        <p:spPr/>
        <p:txBody>
          <a:bodyPr/>
          <a:lstStyle/>
          <a:p>
            <a:fld id="{FD0BDA38-AAFC-4277-BD9B-E3CDD8FD9566}" type="slidenum">
              <a:rPr lang="en-GB" smtClean="0"/>
              <a:pPr/>
              <a:t>8</a:t>
            </a:fld>
            <a:endParaRPr lang="en-GB"/>
          </a:p>
        </p:txBody>
      </p:sp>
      <p:sp>
        <p:nvSpPr>
          <p:cNvPr id="4" name="Content Placeholder 3">
            <a:extLst>
              <a:ext uri="{FF2B5EF4-FFF2-40B4-BE49-F238E27FC236}">
                <a16:creationId xmlns:a16="http://schemas.microsoft.com/office/drawing/2014/main" id="{E2582D7C-2288-4123-A7C8-B48A69C6D4BF}"/>
              </a:ext>
            </a:extLst>
          </p:cNvPr>
          <p:cNvSpPr>
            <a:spLocks noGrp="1"/>
          </p:cNvSpPr>
          <p:nvPr>
            <p:ph idx="1"/>
          </p:nvPr>
        </p:nvSpPr>
        <p:spPr/>
        <p:txBody>
          <a:bodyPr/>
          <a:lstStyle/>
          <a:p>
            <a:r>
              <a:rPr lang="en-GB" dirty="0" smtClean="0"/>
              <a:t>Write the example on the previous slide into a JavaScript file.</a:t>
            </a:r>
          </a:p>
          <a:p>
            <a:r>
              <a:rPr lang="en-GB" dirty="0" smtClean="0"/>
              <a:t>Execute this file to see how it responds.</a:t>
            </a:r>
            <a:endParaRPr lang="en-GB" dirty="0"/>
          </a:p>
          <a:p>
            <a:pPr lvl="1"/>
            <a:endParaRPr lang="en-GB" dirty="0"/>
          </a:p>
          <a:p>
            <a:endParaRPr lang="en-GB" dirty="0" smtClean="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08647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Real-World example</a:t>
            </a:r>
          </a:p>
          <a:p>
            <a:r>
              <a:rPr lang="en-GB" dirty="0" smtClean="0"/>
              <a:t>A Promise can have 3 states</a:t>
            </a:r>
          </a:p>
          <a:p>
            <a:pPr lvl="1"/>
            <a:r>
              <a:rPr lang="en-GB" dirty="0" smtClean="0"/>
              <a:t>Pending</a:t>
            </a:r>
          </a:p>
          <a:p>
            <a:pPr lvl="1"/>
            <a:r>
              <a:rPr lang="en-GB" dirty="0" smtClean="0"/>
              <a:t>Fulfilled</a:t>
            </a:r>
          </a:p>
          <a:p>
            <a:pPr lvl="1"/>
            <a:r>
              <a:rPr lang="en-GB" dirty="0" smtClean="0"/>
              <a:t>Rejected</a:t>
            </a:r>
            <a:endParaRPr lang="en-GB" dirty="0"/>
          </a:p>
        </p:txBody>
      </p:sp>
      <p:sp>
        <p:nvSpPr>
          <p:cNvPr id="3" name="Title 2"/>
          <p:cNvSpPr>
            <a:spLocks noGrp="1"/>
          </p:cNvSpPr>
          <p:nvPr>
            <p:ph type="title"/>
          </p:nvPr>
        </p:nvSpPr>
        <p:spPr/>
        <p:txBody>
          <a:bodyPr/>
          <a:lstStyle/>
          <a:p>
            <a:r>
              <a:rPr lang="en-GB" dirty="0" smtClean="0"/>
              <a:t>Promises</a:t>
            </a:r>
            <a:endParaRPr lang="en-GB" dirty="0"/>
          </a:p>
        </p:txBody>
      </p:sp>
    </p:spTree>
    <p:extLst>
      <p:ext uri="{BB962C8B-B14F-4D97-AF65-F5344CB8AC3E}">
        <p14:creationId xmlns:p14="http://schemas.microsoft.com/office/powerpoint/2010/main" val="1623955893"/>
      </p:ext>
    </p:extLst>
  </p:cSld>
  <p:clrMapOvr>
    <a:masterClrMapping/>
  </p:clrMapOvr>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LA Slide Deck Template" id="{77B112E8-EF96-43CB-A690-E23779E59FD6}" vid="{8481B56C-5037-489B-AC44-E4143A60F620}"/>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QALA Slide Deck Template (1)</Template>
  <TotalTime>1291</TotalTime>
  <Words>531</Words>
  <Application>Microsoft Office PowerPoint</Application>
  <PresentationFormat>Widescreen</PresentationFormat>
  <Paragraphs>104</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Consolas</vt:lpstr>
      <vt:lpstr>Courier New</vt:lpstr>
      <vt:lpstr>Segoe UI</vt:lpstr>
      <vt:lpstr>Times New Roman</vt:lpstr>
      <vt:lpstr>QAC_Powerpoint_Template</vt:lpstr>
      <vt:lpstr>Asynchronous Programming</vt:lpstr>
      <vt:lpstr>Contents page</vt:lpstr>
      <vt:lpstr>Course objectives</vt:lpstr>
      <vt:lpstr>Synchronous Communication</vt:lpstr>
      <vt:lpstr>Asynchronous Communication</vt:lpstr>
      <vt:lpstr>Callbacks</vt:lpstr>
      <vt:lpstr>Callbacks Example</vt:lpstr>
      <vt:lpstr>Callback activities</vt:lpstr>
      <vt:lpstr>Promises</vt:lpstr>
      <vt:lpstr>Promises Cont.</vt:lpstr>
      <vt:lpstr>PROMISE</vt:lpstr>
      <vt:lpstr>Creating a promise</vt:lpstr>
      <vt:lpstr>Consuming a promise</vt:lpstr>
      <vt:lpstr>Promise Practice activities</vt:lpstr>
      <vt:lpstr>Summary</vt:lpstr>
      <vt:lpstr>PowerPoint Presentation</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Deck Template and Guide</dc:title>
  <dc:creator>Admin</dc:creator>
  <cp:lastModifiedBy>Admin</cp:lastModifiedBy>
  <cp:revision>14</cp:revision>
  <dcterms:created xsi:type="dcterms:W3CDTF">2019-03-13T11:45:12Z</dcterms:created>
  <dcterms:modified xsi:type="dcterms:W3CDTF">2019-03-15T12:15:01Z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