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 id="2147483722" r:id="rId2"/>
  </p:sldMasterIdLst>
  <p:notesMasterIdLst>
    <p:notesMasterId r:id="rId24"/>
  </p:notesMasterIdLst>
  <p:handoutMasterIdLst>
    <p:handoutMasterId r:id="rId25"/>
  </p:handoutMasterIdLst>
  <p:sldIdLst>
    <p:sldId id="613" r:id="rId3"/>
    <p:sldId id="616" r:id="rId4"/>
    <p:sldId id="620" r:id="rId5"/>
    <p:sldId id="623" r:id="rId6"/>
    <p:sldId id="614" r:id="rId7"/>
    <p:sldId id="635" r:id="rId8"/>
    <p:sldId id="624" r:id="rId9"/>
    <p:sldId id="636" r:id="rId10"/>
    <p:sldId id="625" r:id="rId11"/>
    <p:sldId id="617" r:id="rId12"/>
    <p:sldId id="618" r:id="rId13"/>
    <p:sldId id="626" r:id="rId14"/>
    <p:sldId id="633" r:id="rId15"/>
    <p:sldId id="627" r:id="rId16"/>
    <p:sldId id="632" r:id="rId17"/>
    <p:sldId id="628" r:id="rId18"/>
    <p:sldId id="629" r:id="rId19"/>
    <p:sldId id="630" r:id="rId20"/>
    <p:sldId id="631" r:id="rId21"/>
    <p:sldId id="621" r:id="rId22"/>
    <p:sldId id="622" r:id="rId2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144421E5-8C9D-41E9-AFBB-8C11CF393209}">
          <p14:sldIdLst>
            <p14:sldId id="613"/>
            <p14:sldId id="616"/>
            <p14:sldId id="620"/>
          </p14:sldIdLst>
        </p14:section>
        <p14:section name="Module Content" id="{A6FDE0C4-84BE-42D7-848D-DD4C749D3461}">
          <p14:sldIdLst>
            <p14:sldId id="623"/>
            <p14:sldId id="614"/>
            <p14:sldId id="635"/>
            <p14:sldId id="624"/>
            <p14:sldId id="636"/>
            <p14:sldId id="625"/>
            <p14:sldId id="617"/>
            <p14:sldId id="618"/>
            <p14:sldId id="626"/>
            <p14:sldId id="633"/>
            <p14:sldId id="627"/>
            <p14:sldId id="632"/>
            <p14:sldId id="628"/>
            <p14:sldId id="629"/>
            <p14:sldId id="630"/>
            <p14:sldId id="631"/>
          </p14:sldIdLst>
        </p14:section>
        <p14:section name="Closing" id="{3719EFA2-E7BE-4AEF-A9F2-1BE58A454288}">
          <p14:sldIdLst>
            <p14:sldId id="621"/>
            <p14:sldId id="6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161" autoAdjust="0"/>
  </p:normalViewPr>
  <p:slideViewPr>
    <p:cSldViewPr snapToGrid="0">
      <p:cViewPr varScale="1">
        <p:scale>
          <a:sx n="50" d="100"/>
          <a:sy n="50" d="100"/>
        </p:scale>
        <p:origin x="1500" y="60"/>
      </p:cViewPr>
      <p:guideLst>
        <p:guide orient="horz" pos="2160"/>
        <p:guide pos="3840"/>
      </p:guideLst>
    </p:cSldViewPr>
  </p:slideViewPr>
  <p:outlineViewPr>
    <p:cViewPr>
      <p:scale>
        <a:sx n="33" d="100"/>
        <a:sy n="33" d="100"/>
      </p:scale>
      <p:origin x="0" y="-4296"/>
    </p:cViewPr>
  </p:outlineViewPr>
  <p:notesTextViewPr>
    <p:cViewPr>
      <p:scale>
        <a:sx n="3" d="2"/>
        <a:sy n="3" d="2"/>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12</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4747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313973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Give example of a single input field that accepts the numbers 0-10,</a:t>
            </a:r>
            <a:r>
              <a:rPr lang="en-GB" baseline="0" dirty="0" smtClean="0"/>
              <a:t> exhausting testing is possible. Imagine that field was capable of 0-1,000,000, testing becomes incredibly expensive and time costly. Imagine that there are 5 different input fields, all able to accept the numbers 0-1,000,000 – as you can see this becomes incredibly unrealistic very easily</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14</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129360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The high level lifecycle of: requirements, design, code, test, prod</a:t>
            </a:r>
          </a:p>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Starting testing in the requirements stage will start a trend of identifying defects early</a:t>
            </a:r>
            <a:endParaRPr lang="en-GB" dirty="0" smtClean="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15</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13003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When talking about 80-20, mention that when we import packages,</a:t>
            </a:r>
            <a:r>
              <a:rPr lang="en-GB" baseline="0" dirty="0" smtClean="0"/>
              <a:t> we don’t need to test that code, that code has and will be extensively tested (either by the community or by the developers of the package), and so, we focus on our code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16</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72807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Tests eventually</a:t>
            </a:r>
            <a:r>
              <a:rPr lang="en-GB" baseline="0" dirty="0" smtClean="0"/>
              <a:t> become ineffective at finding new defects, just as pesticides are no longer effective at killing insects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17</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0570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2504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Great consideration must be made prior to any testing, to understand what should</a:t>
            </a:r>
            <a:r>
              <a:rPr lang="en-GB" baseline="0" dirty="0" smtClean="0"/>
              <a:t> be tested, when it should be tested, and the effectiveness of the tests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19</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59312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21</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52125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charset="0"/>
                <a:cs typeface="Arial" charset="0"/>
              </a:rPr>
              <a:t>Open air discussion with the class – ask them what they think testing is and why they think</a:t>
            </a:r>
            <a:r>
              <a:rPr lang="en-US" baseline="0" dirty="0" smtClean="0">
                <a:latin typeface="Arial" charset="0"/>
                <a:cs typeface="Arial" charset="0"/>
              </a:rPr>
              <a:t> it is necessary</a:t>
            </a:r>
            <a:r>
              <a:rPr lang="en-US" baseline="0" dirty="0">
                <a:latin typeface="Arial" charset="0"/>
                <a:cs typeface="Arial" charset="0"/>
              </a:rPr>
              <a:t> </a:t>
            </a:r>
            <a:r>
              <a:rPr lang="en-US" baseline="0" dirty="0" smtClean="0">
                <a:latin typeface="Arial" charset="0"/>
                <a:cs typeface="Arial" charset="0"/>
              </a:rPr>
              <a:t>– get many points from across the class and find a middle ground for understanding.</a:t>
            </a:r>
          </a:p>
        </p:txBody>
      </p:sp>
    </p:spTree>
    <p:extLst>
      <p:ext uri="{BB962C8B-B14F-4D97-AF65-F5344CB8AC3E}">
        <p14:creationId xmlns:p14="http://schemas.microsoft.com/office/powerpoint/2010/main" val="114189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218678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227557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7</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3964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Consider the worst</a:t>
            </a:r>
            <a:r>
              <a:rPr lang="en-GB" baseline="0" dirty="0" smtClean="0"/>
              <a:t> case scenarios of why we need testing – if software fails in critical places, then excessive costs or lives may be lost.</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8773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9</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4431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endParaRPr lang="en-GB" b="0" dirty="0" smtClean="0">
              <a:effectLst/>
            </a:endParaRPr>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56130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Unit – A unit is the smallest increment. A Unit test, is testing a small piece of code, such as a method.</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Integration Testing – This is testing whether our methods are talking together in the correct way. We integrate test after test with each method until we have tested the entirety of the system.</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Smoke – Testing whether the system is working. In performance testing, this would be a single user (in appose to a load test of 1000s of users).</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Acceptance Testing– Whether it is fit for purpose.</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Performance – How well an application responds under different load profiles.</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Scalability – how well it scales. A method might be great at searching when there are 20 items in an array, but what if there are millions.</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Usability – How easy is it to use. Does it have a clear contrast between interact able objects. Is the website easy to navigate etc.</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Regression – Re-running tests which had previously passed to make sure the system is still working.</a:t>
            </a:r>
            <a:endParaRPr lang="en-GB" b="0" dirty="0" smtClean="0">
              <a:effectLst/>
            </a:endParaRPr>
          </a:p>
          <a:p>
            <a:pPr rtl="0"/>
            <a:r>
              <a:rPr lang="en-GB" sz="1000" b="0" i="0" u="none" strike="noStrike" kern="1200" spc="-20" baseline="0" dirty="0" smtClean="0">
                <a:solidFill>
                  <a:srgbClr val="555454"/>
                </a:solidFill>
                <a:effectLst/>
                <a:latin typeface="Segoe UI" panose="020B0502040204020203" pitchFamily="34" charset="0"/>
                <a:ea typeface="+mn-ea"/>
                <a:cs typeface="Segoe UI" panose="020B0502040204020203" pitchFamily="34" charset="0"/>
              </a:rPr>
              <a:t>Maintenance – Testing on deployed software.</a:t>
            </a:r>
            <a:endParaRPr lang="en-GB" b="0" dirty="0" smtClean="0">
              <a:effectLst/>
            </a:endParaRPr>
          </a:p>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2988346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0.svg"/><Relationship Id="rId5" Type="http://schemas.openxmlformats.org/officeDocument/2006/relationships/image" Target="../media/image4.png"/><Relationship Id="rId4" Type="http://schemas.openxmlformats.org/officeDocument/2006/relationships/image" Target="../media/image40.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72741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2343029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2995005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05744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dirty="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136416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23765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6285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3CBE30-71A1-498E-BF62-2CE067098F5B}"/>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14000" y="1867988"/>
            <a:ext cx="11404800"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14/03/2019</a:t>
            </a:fld>
            <a:endParaRPr lang="en-GB"/>
          </a:p>
        </p:txBody>
      </p:sp>
      <p:sp>
        <p:nvSpPr>
          <p:cNvPr id="8" name="Footer Placeholder 7"/>
          <p:cNvSpPr>
            <a:spLocks noGrp="1"/>
          </p:cNvSpPr>
          <p:nvPr>
            <p:ph type="ftr" sz="quarter" idx="11"/>
          </p:nvPr>
        </p:nvSpPr>
        <p:spPr>
          <a:xfrm>
            <a:off x="3489960" y="6307672"/>
            <a:ext cx="5212080" cy="274320"/>
          </a:xfrm>
          <a:prstGeom prst="rect">
            <a:avLst/>
          </a:prstGeom>
        </p:spPr>
        <p:txBody>
          <a:bodyPr/>
          <a:lstStyle/>
          <a:p>
            <a:endParaRPr lang="en-GB"/>
          </a:p>
        </p:txBody>
      </p:sp>
      <p:sp>
        <p:nvSpPr>
          <p:cNvPr id="9" name="Slide Number Placeholder 8"/>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11" name="Picture 10">
            <a:extLst>
              <a:ext uri="{FF2B5EF4-FFF2-40B4-BE49-F238E27FC236}">
                <a16:creationId xmlns:a16="http://schemas.microsoft.com/office/drawing/2014/main" id="{E4F511BA-E702-473C-9556-05E49752C1DE}"/>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4152303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14/03/2019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105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smtClean="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smtClean="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14/03/2019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extLst>
      <p:ext uri="{BB962C8B-B14F-4D97-AF65-F5344CB8AC3E}">
        <p14:creationId xmlns:p14="http://schemas.microsoft.com/office/powerpoint/2010/main" val="218364571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a:bodyPr>
          <a:lstStyle/>
          <a:p>
            <a:r>
              <a:rPr lang="en-US" dirty="0" smtClean="0">
                <a:latin typeface="Arial" charset="0"/>
                <a:cs typeface="Arial" charset="0"/>
              </a:rPr>
              <a:t>Automated Testing</a:t>
            </a:r>
            <a:br>
              <a:rPr lang="en-US" dirty="0" smtClean="0">
                <a:latin typeface="Arial" charset="0"/>
                <a:cs typeface="Arial" charset="0"/>
              </a:rPr>
            </a:br>
            <a:endParaRPr lang="en-US" dirty="0">
              <a:latin typeface="Arial" charset="0"/>
              <a:cs typeface="Arial" charset="0"/>
            </a:endParaRP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1 – Introduction to Testing</a:t>
            </a:r>
            <a:endParaRPr lang="en-GB" noProof="0" dirty="0"/>
          </a:p>
        </p:txBody>
      </p:sp>
    </p:spTree>
    <p:extLst>
      <p:ext uri="{BB962C8B-B14F-4D97-AF65-F5344CB8AC3E}">
        <p14:creationId xmlns:p14="http://schemas.microsoft.com/office/powerpoint/2010/main" val="1652306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smtClean="0"/>
              <a:t>Types of testing</a:t>
            </a:r>
            <a:endParaRPr lang="en-GB" dirty="0"/>
          </a:p>
        </p:txBody>
      </p:sp>
      <p:sp>
        <p:nvSpPr>
          <p:cNvPr id="4" name="Text Placeholder 3">
            <a:extLst>
              <a:ext uri="{FF2B5EF4-FFF2-40B4-BE49-F238E27FC236}">
                <a16:creationId xmlns:a16="http://schemas.microsoft.com/office/drawing/2014/main" id="{79D56E63-8910-4A29-869E-41F0AA594A82}"/>
              </a:ext>
            </a:extLst>
          </p:cNvPr>
          <p:cNvSpPr>
            <a:spLocks noGrp="1"/>
          </p:cNvSpPr>
          <p:nvPr>
            <p:ph type="body" sz="quarter" idx="17"/>
          </p:nvPr>
        </p:nvSpPr>
        <p:spPr>
          <a:xfrm>
            <a:off x="1371600" y="3867705"/>
            <a:ext cx="10058400" cy="1904445"/>
          </a:xfrm>
        </p:spPr>
        <p:txBody>
          <a:bodyPr/>
          <a:lstStyle/>
          <a:p>
            <a:r>
              <a:rPr lang="en-GB" b="1" dirty="0" smtClean="0"/>
              <a:t>Functional: </a:t>
            </a:r>
            <a:r>
              <a:rPr lang="en-GB" dirty="0" smtClean="0"/>
              <a:t>If I click a button – does it do what it is supposed to?</a:t>
            </a:r>
          </a:p>
          <a:p>
            <a:r>
              <a:rPr lang="en-GB" b="1" dirty="0" smtClean="0"/>
              <a:t>Non-Functional: </a:t>
            </a:r>
            <a:r>
              <a:rPr lang="en-GB" dirty="0" smtClean="0"/>
              <a:t>If 10,000 people all click the button at the same time – does it respond in an acceptable time?</a:t>
            </a:r>
            <a:endParaRPr lang="en-GB" b="1" dirty="0" smtClean="0"/>
          </a:p>
          <a:p>
            <a:r>
              <a:rPr lang="en-GB" b="1" dirty="0" smtClean="0"/>
              <a:t>Maintenance:  </a:t>
            </a:r>
            <a:r>
              <a:rPr lang="en-GB" dirty="0" smtClean="0"/>
              <a:t>Once changes have been made, do previously passed tests still pass now?</a:t>
            </a:r>
            <a:endParaRPr lang="en-GB"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674686"/>
            <a:ext cx="10058400" cy="3193019"/>
          </a:xfrm>
          <a:prstGeom prst="rect">
            <a:avLst/>
          </a:prstGeom>
        </p:spPr>
      </p:pic>
    </p:spTree>
    <p:extLst>
      <p:ext uri="{BB962C8B-B14F-4D97-AF65-F5344CB8AC3E}">
        <p14:creationId xmlns:p14="http://schemas.microsoft.com/office/powerpoint/2010/main" val="7358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smtClean="0"/>
              <a:t>Open Air Discussion</a:t>
            </a:r>
            <a:endParaRPr lang="en-GB" dirty="0"/>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11</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lnSpcReduction="10000"/>
          </a:bodyPr>
          <a:lstStyle/>
          <a:p>
            <a:r>
              <a:rPr lang="en-GB" dirty="0" smtClean="0"/>
              <a:t>Directions</a:t>
            </a:r>
          </a:p>
          <a:p>
            <a:pPr lvl="1"/>
            <a:r>
              <a:rPr lang="en-GB" dirty="0" smtClean="0"/>
              <a:t>In groups of 2-4 (class size dependent) </a:t>
            </a:r>
          </a:p>
          <a:p>
            <a:pPr lvl="1"/>
            <a:r>
              <a:rPr lang="en-GB" dirty="0" smtClean="0"/>
              <a:t>15 minutes</a:t>
            </a:r>
          </a:p>
          <a:p>
            <a:pPr lvl="1"/>
            <a:r>
              <a:rPr lang="en-GB" dirty="0" smtClean="0"/>
              <a:t>Each group to research one of:</a:t>
            </a:r>
          </a:p>
          <a:p>
            <a:pPr lvl="2"/>
            <a:r>
              <a:rPr lang="en-GB" sz="1800" dirty="0"/>
              <a:t>Unit Testing, Integration Testing, Smoke </a:t>
            </a:r>
            <a:r>
              <a:rPr lang="en-GB" sz="1800" dirty="0" smtClean="0"/>
              <a:t>Testing, </a:t>
            </a:r>
            <a:r>
              <a:rPr lang="en-GB" sz="1800" dirty="0"/>
              <a:t>Acceptance Testing, </a:t>
            </a:r>
            <a:r>
              <a:rPr lang="en-GB" sz="1800" dirty="0" smtClean="0"/>
              <a:t>Performance Testing, Scalability Testing, Usability Testing, Regression Testing, Maintenance Testing.</a:t>
            </a:r>
            <a:endParaRPr lang="en-GB" sz="1800" dirty="0"/>
          </a:p>
          <a:p>
            <a:endParaRPr lang="en-GB" dirty="0" smtClean="0"/>
          </a:p>
          <a:p>
            <a:r>
              <a:rPr lang="en-GB" dirty="0" smtClean="0"/>
              <a:t>Debrief</a:t>
            </a:r>
          </a:p>
          <a:p>
            <a:pPr lvl="1"/>
            <a:r>
              <a:rPr lang="en-GB" dirty="0" smtClean="0"/>
              <a:t>Report to the class what you have found.</a:t>
            </a:r>
            <a:endParaRPr lang="en-GB" dirty="0"/>
          </a:p>
        </p:txBody>
      </p:sp>
    </p:spTree>
    <p:extLst>
      <p:ext uri="{BB962C8B-B14F-4D97-AF65-F5344CB8AC3E}">
        <p14:creationId xmlns:p14="http://schemas.microsoft.com/office/powerpoint/2010/main" val="351250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1442700" y="2264042"/>
            <a:ext cx="5643900" cy="4223571"/>
          </a:xfrm>
        </p:spPr>
        <p:txBody>
          <a:bodyPr/>
          <a:lstStyle/>
          <a:p>
            <a:pPr fontAlgn="base"/>
            <a:r>
              <a:rPr lang="en-GB" dirty="0" smtClean="0"/>
              <a:t>Testing is context dependent</a:t>
            </a:r>
          </a:p>
          <a:p>
            <a:pPr fontAlgn="base"/>
            <a:r>
              <a:rPr lang="en-GB" dirty="0" smtClean="0"/>
              <a:t>Exhaustive testing </a:t>
            </a:r>
            <a:r>
              <a:rPr lang="en-GB" dirty="0"/>
              <a:t>is not </a:t>
            </a:r>
            <a:r>
              <a:rPr lang="en-GB" dirty="0" smtClean="0"/>
              <a:t>possible</a:t>
            </a:r>
          </a:p>
          <a:p>
            <a:pPr fontAlgn="base"/>
            <a:r>
              <a:rPr lang="en-GB" dirty="0" smtClean="0"/>
              <a:t>Early testing is preferred</a:t>
            </a:r>
            <a:endParaRPr lang="en-GB" dirty="0"/>
          </a:p>
          <a:p>
            <a:pPr fontAlgn="base"/>
            <a:r>
              <a:rPr lang="en-GB" dirty="0"/>
              <a:t>Defect clustering</a:t>
            </a:r>
          </a:p>
          <a:p>
            <a:pPr fontAlgn="base"/>
            <a:r>
              <a:rPr lang="en-GB" dirty="0"/>
              <a:t>Pesticide paradox</a:t>
            </a:r>
          </a:p>
          <a:p>
            <a:pPr fontAlgn="base"/>
            <a:r>
              <a:rPr lang="en-GB" dirty="0"/>
              <a:t>Testing shows presence of defects</a:t>
            </a:r>
          </a:p>
          <a:p>
            <a:pPr fontAlgn="base"/>
            <a:r>
              <a:rPr lang="en-GB" dirty="0"/>
              <a:t>Absence of </a:t>
            </a:r>
            <a:r>
              <a:rPr lang="en-GB" dirty="0" smtClean="0"/>
              <a:t>error fallacy</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The Seven Testing Principles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100" y="1867988"/>
            <a:ext cx="4419600" cy="4371975"/>
          </a:xfrm>
          <a:prstGeom prst="rect">
            <a:avLst/>
          </a:prstGeom>
        </p:spPr>
      </p:pic>
    </p:spTree>
    <p:extLst>
      <p:ext uri="{BB962C8B-B14F-4D97-AF65-F5344CB8AC3E}">
        <p14:creationId xmlns:p14="http://schemas.microsoft.com/office/powerpoint/2010/main" val="3478074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pPr fontAlgn="base"/>
            <a:r>
              <a:rPr lang="en-GB" dirty="0" smtClean="0"/>
              <a:t>Dependant on the application under test, different </a:t>
            </a:r>
            <a:r>
              <a:rPr lang="en-GB" dirty="0"/>
              <a:t>methodologies, techniques and types of testing </a:t>
            </a:r>
            <a:r>
              <a:rPr lang="en-GB" dirty="0" smtClean="0"/>
              <a:t>are employed, relative </a:t>
            </a:r>
            <a:r>
              <a:rPr lang="en-GB" dirty="0"/>
              <a:t>to the type and nature of the application.</a:t>
            </a:r>
          </a:p>
          <a:p>
            <a:pPr fontAlgn="base"/>
            <a:endParaRPr lang="en-GB" dirty="0"/>
          </a:p>
          <a:p>
            <a:pPr fontAlgn="base"/>
            <a:r>
              <a:rPr lang="en-GB" dirty="0" smtClean="0"/>
              <a:t>Testing a medical device will go through a more rigorous testing procedure, requiring risk based testing, be compliant with medical industry regulators, and possibly specific test design techniques.</a:t>
            </a:r>
          </a:p>
          <a:p>
            <a:pPr fontAlgn="base"/>
            <a:endParaRPr lang="en-GB" dirty="0" smtClean="0"/>
          </a:p>
          <a:p>
            <a:pPr fontAlgn="base"/>
            <a:r>
              <a:rPr lang="en-GB" dirty="0" smtClean="0"/>
              <a:t>Testing a web application will go through performance and functionality testing.</a:t>
            </a:r>
          </a:p>
          <a:p>
            <a:pPr fontAlgn="base"/>
            <a:endParaRPr lang="en-GB" dirty="0"/>
          </a:p>
          <a:p>
            <a:pPr fontAlgn="base"/>
            <a:r>
              <a:rPr lang="en-GB" dirty="0" smtClean="0"/>
              <a:t>As you can tell, both of these software need testing, but in clearly different ways.</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pPr fontAlgn="base"/>
            <a:r>
              <a:rPr lang="en-GB" dirty="0"/>
              <a:t>Testing is </a:t>
            </a:r>
            <a:r>
              <a:rPr lang="en-GB" dirty="0" smtClean="0"/>
              <a:t>Context Dependent</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975" y="3996059"/>
            <a:ext cx="1647825" cy="2095500"/>
          </a:xfrm>
          <a:prstGeom prst="rect">
            <a:avLst/>
          </a:prstGeom>
        </p:spPr>
      </p:pic>
    </p:spTree>
    <p:extLst>
      <p:ext uri="{BB962C8B-B14F-4D97-AF65-F5344CB8AC3E}">
        <p14:creationId xmlns:p14="http://schemas.microsoft.com/office/powerpoint/2010/main" val="3343554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pPr fontAlgn="base"/>
            <a:r>
              <a:rPr lang="en-GB" dirty="0" smtClean="0"/>
              <a:t>Testing all the functionalities using all valid and invalid inputs and preconditions is known as Exhaustive Testing.</a:t>
            </a:r>
          </a:p>
          <a:p>
            <a:pPr fontAlgn="base"/>
            <a:endParaRPr lang="en-GB" dirty="0"/>
          </a:p>
          <a:p>
            <a:pPr fontAlgn="base"/>
            <a:r>
              <a:rPr lang="en-GB" dirty="0" smtClean="0"/>
              <a:t>Testing all possible combinations of inputs is not feasible, except in the most trivial of circumstances.</a:t>
            </a:r>
          </a:p>
          <a:p>
            <a:pPr lvl="1" fontAlgn="base"/>
            <a:r>
              <a:rPr lang="en-GB" dirty="0" smtClean="0"/>
              <a:t>Budget, Time and System Resources all impact the ability to do exhaustive testing.</a:t>
            </a:r>
          </a:p>
          <a:p>
            <a:pPr lvl="1" fontAlgn="base"/>
            <a:endParaRPr lang="en-GB" dirty="0"/>
          </a:p>
          <a:p>
            <a:pPr fontAlgn="base"/>
            <a:r>
              <a:rPr lang="en-GB" dirty="0" smtClean="0"/>
              <a:t>Instead, risk analysis, test techniques and priorities should be used to focus test efforts.</a:t>
            </a:r>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pPr fontAlgn="base"/>
            <a:r>
              <a:rPr lang="en-GB" dirty="0"/>
              <a:t>Exhaustive </a:t>
            </a:r>
            <a:r>
              <a:rPr lang="en-GB" dirty="0" smtClean="0"/>
              <a:t>Testing </a:t>
            </a:r>
            <a:r>
              <a:rPr lang="en-GB" dirty="0"/>
              <a:t>is </a:t>
            </a:r>
            <a:r>
              <a:rPr lang="en-GB" dirty="0" smtClean="0"/>
              <a:t>NOT Possible</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050" y="4253234"/>
            <a:ext cx="2190750" cy="1838325"/>
          </a:xfrm>
          <a:prstGeom prst="rect">
            <a:avLst/>
          </a:prstGeom>
        </p:spPr>
      </p:pic>
    </p:spTree>
    <p:extLst>
      <p:ext uri="{BB962C8B-B14F-4D97-AF65-F5344CB8AC3E}">
        <p14:creationId xmlns:p14="http://schemas.microsoft.com/office/powerpoint/2010/main" val="327239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414000" y="1867989"/>
            <a:ext cx="11404800" cy="2075362"/>
          </a:xfrm>
        </p:spPr>
        <p:txBody>
          <a:bodyPr/>
          <a:lstStyle/>
          <a:p>
            <a:pPr fontAlgn="base"/>
            <a:r>
              <a:rPr lang="en-GB" dirty="0" smtClean="0"/>
              <a:t>It is common for testing to be a last-minute activity, if there is time and budget, but this is almost always a recipe for disaster.</a:t>
            </a:r>
          </a:p>
          <a:p>
            <a:pPr fontAlgn="base"/>
            <a:endParaRPr lang="en-GB" dirty="0" smtClean="0"/>
          </a:p>
          <a:p>
            <a:pPr fontAlgn="base"/>
            <a:r>
              <a:rPr lang="en-GB" dirty="0"/>
              <a:t>As highlighted previously in “When we do Testing”, it was stated that it becomes increasingly expensive to rectify defects that are found, once the product has reached the production (live) environment. </a:t>
            </a:r>
          </a:p>
          <a:p>
            <a:pPr fontAlgn="base"/>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Early Testing</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350" y="4081784"/>
            <a:ext cx="2076450" cy="2009775"/>
          </a:xfrm>
          <a:prstGeom prst="rect">
            <a:avLst/>
          </a:prstGeom>
        </p:spPr>
      </p:pic>
      <p:sp>
        <p:nvSpPr>
          <p:cNvPr id="5" name="Text Placeholder 1">
            <a:extLst>
              <a:ext uri="{FF2B5EF4-FFF2-40B4-BE49-F238E27FC236}">
                <a16:creationId xmlns:a16="http://schemas.microsoft.com/office/drawing/2014/main" id="{8E891536-C6D6-481A-A2D5-3D620F7C8CC1}"/>
              </a:ext>
            </a:extLst>
          </p:cNvPr>
          <p:cNvSpPr txBox="1">
            <a:spLocks/>
          </p:cNvSpPr>
          <p:nvPr/>
        </p:nvSpPr>
        <p:spPr>
          <a:xfrm>
            <a:off x="414000" y="4343400"/>
            <a:ext cx="9328350" cy="1813746"/>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GB" dirty="0" smtClean="0"/>
              <a:t>For this reason, testing must be completed as early as possible, in appose to “at the end”. We want to start testing earlier in the project lifecycle, and as far left in this cycle as possible.</a:t>
            </a:r>
            <a:endParaRPr lang="en-GB" dirty="0"/>
          </a:p>
        </p:txBody>
      </p:sp>
    </p:spTree>
    <p:extLst>
      <p:ext uri="{BB962C8B-B14F-4D97-AF65-F5344CB8AC3E}">
        <p14:creationId xmlns:p14="http://schemas.microsoft.com/office/powerpoint/2010/main" val="1889808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pPr fontAlgn="base"/>
            <a:r>
              <a:rPr lang="en-GB" dirty="0" smtClean="0"/>
              <a:t>As per the Pareto Principle (80-20 rule), 80% of issues come from only 20% of code. The remaining 20% of issues are in 80% of the code.</a:t>
            </a:r>
          </a:p>
          <a:p>
            <a:pPr fontAlgn="base"/>
            <a:endParaRPr lang="en-GB" dirty="0"/>
          </a:p>
          <a:p>
            <a:pPr fontAlgn="base"/>
            <a:r>
              <a:rPr lang="en-GB" dirty="0" smtClean="0"/>
              <a:t>For this reason, we focus testing on the cluster of possible defects.</a:t>
            </a:r>
            <a:endParaRPr lang="en-GB" dirty="0"/>
          </a:p>
          <a:p>
            <a:pPr fontAlgn="base"/>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pPr fontAlgn="base"/>
            <a:r>
              <a:rPr lang="en-GB" dirty="0"/>
              <a:t>Defect </a:t>
            </a:r>
            <a:r>
              <a:rPr lang="en-GB" dirty="0" smtClean="0"/>
              <a:t>Clustering</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550" y="3979773"/>
            <a:ext cx="2000250" cy="2114550"/>
          </a:xfrm>
          <a:prstGeom prst="rect">
            <a:avLst/>
          </a:prstGeom>
        </p:spPr>
      </p:pic>
      <p:sp>
        <p:nvSpPr>
          <p:cNvPr id="5" name="Text Placeholder 1">
            <a:extLst>
              <a:ext uri="{FF2B5EF4-FFF2-40B4-BE49-F238E27FC236}">
                <a16:creationId xmlns:a16="http://schemas.microsoft.com/office/drawing/2014/main" id="{8E891536-C6D6-481A-A2D5-3D620F7C8CC1}"/>
              </a:ext>
            </a:extLst>
          </p:cNvPr>
          <p:cNvSpPr txBox="1">
            <a:spLocks/>
          </p:cNvSpPr>
          <p:nvPr/>
        </p:nvSpPr>
        <p:spPr>
          <a:xfrm>
            <a:off x="414000" y="4476751"/>
            <a:ext cx="9126000" cy="1143000"/>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GB" dirty="0" smtClean="0"/>
              <a:t>Predicted defect clusters, and the actual observed defect clusters in test or operation, are an important input into a risk analysis used to focus the test effort.</a:t>
            </a:r>
          </a:p>
          <a:p>
            <a:pPr fontAlgn="base"/>
            <a:endParaRPr lang="en-GB" dirty="0" smtClean="0"/>
          </a:p>
          <a:p>
            <a:pPr fontAlgn="base"/>
            <a:endParaRPr lang="en-GB" dirty="0"/>
          </a:p>
        </p:txBody>
      </p:sp>
    </p:spTree>
    <p:extLst>
      <p:ext uri="{BB962C8B-B14F-4D97-AF65-F5344CB8AC3E}">
        <p14:creationId xmlns:p14="http://schemas.microsoft.com/office/powerpoint/2010/main" val="3990918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414000" y="1867989"/>
            <a:ext cx="11404800" cy="2399212"/>
          </a:xfrm>
        </p:spPr>
        <p:txBody>
          <a:bodyPr/>
          <a:lstStyle/>
          <a:p>
            <a:pPr fontAlgn="base"/>
            <a:r>
              <a:rPr lang="en-GB" dirty="0" smtClean="0"/>
              <a:t>The pesticide paradox, in software testing, reflects the pesticide paradox in biology. In biology, it is the ability of pests to become immune to the effects of pesticides and fungicides.</a:t>
            </a:r>
          </a:p>
          <a:p>
            <a:pPr fontAlgn="base"/>
            <a:endParaRPr lang="en-GB" dirty="0"/>
          </a:p>
          <a:p>
            <a:pPr fontAlgn="base"/>
            <a:r>
              <a:rPr lang="en-GB" dirty="0" smtClean="0"/>
              <a:t>In software testing, if the same tests are executed repeatedly, eventually, the tests will no longer be able to identify new defects.</a:t>
            </a:r>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pPr fontAlgn="base"/>
            <a:r>
              <a:rPr lang="en-GB" dirty="0"/>
              <a:t>Pesticide </a:t>
            </a:r>
            <a:r>
              <a:rPr lang="en-GB" dirty="0" smtClean="0"/>
              <a:t>Paradox</a:t>
            </a:r>
            <a:endParaRPr lang="en-GB" dirty="0"/>
          </a:p>
        </p:txBody>
      </p:sp>
      <p:sp>
        <p:nvSpPr>
          <p:cNvPr id="5" name="Text Placeholder 1">
            <a:extLst>
              <a:ext uri="{FF2B5EF4-FFF2-40B4-BE49-F238E27FC236}">
                <a16:creationId xmlns:a16="http://schemas.microsoft.com/office/drawing/2014/main" id="{8E891536-C6D6-481A-A2D5-3D620F7C8CC1}"/>
              </a:ext>
            </a:extLst>
          </p:cNvPr>
          <p:cNvSpPr txBox="1">
            <a:spLocks/>
          </p:cNvSpPr>
          <p:nvPr/>
        </p:nvSpPr>
        <p:spPr>
          <a:xfrm>
            <a:off x="414000" y="4533900"/>
            <a:ext cx="9126000" cy="1557659"/>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GB" dirty="0" smtClean="0"/>
              <a:t>To detect new defects, existing tests and test data may need changing, and new test may need to be written.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050" y="4110359"/>
            <a:ext cx="2190750" cy="1981200"/>
          </a:xfrm>
          <a:prstGeom prst="rect">
            <a:avLst/>
          </a:prstGeom>
        </p:spPr>
      </p:pic>
    </p:spTree>
    <p:extLst>
      <p:ext uri="{BB962C8B-B14F-4D97-AF65-F5344CB8AC3E}">
        <p14:creationId xmlns:p14="http://schemas.microsoft.com/office/powerpoint/2010/main" val="2041851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414000" y="1867989"/>
            <a:ext cx="11404800" cy="1846761"/>
          </a:xfrm>
        </p:spPr>
        <p:txBody>
          <a:bodyPr/>
          <a:lstStyle/>
          <a:p>
            <a:pPr fontAlgn="base"/>
            <a:r>
              <a:rPr lang="en-GB" dirty="0" smtClean="0"/>
              <a:t>Although it may sounds obvious, testing will highlight defects that exist in the application.</a:t>
            </a:r>
          </a:p>
          <a:p>
            <a:pPr fontAlgn="base"/>
            <a:endParaRPr lang="en-GB" dirty="0"/>
          </a:p>
          <a:p>
            <a:pPr fontAlgn="base"/>
            <a:r>
              <a:rPr lang="en-GB" dirty="0" smtClean="0"/>
              <a:t>Testing </a:t>
            </a:r>
            <a:r>
              <a:rPr lang="en-GB" b="1" dirty="0" smtClean="0"/>
              <a:t>cannot </a:t>
            </a:r>
            <a:r>
              <a:rPr lang="en-GB" dirty="0" smtClean="0"/>
              <a:t>prove that there are no defects.</a:t>
            </a:r>
          </a:p>
          <a:p>
            <a:pPr fontAlgn="base"/>
            <a:endParaRPr lang="en-GB" dirty="0" smtClean="0"/>
          </a:p>
          <a:p>
            <a:pPr fontAlgn="base"/>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pPr fontAlgn="base"/>
            <a:r>
              <a:rPr lang="en-GB" dirty="0"/>
              <a:t>Testing </a:t>
            </a:r>
            <a:r>
              <a:rPr lang="en-GB" dirty="0" smtClean="0"/>
              <a:t>Shows Presence </a:t>
            </a:r>
            <a:r>
              <a:rPr lang="en-GB" dirty="0"/>
              <a:t>of </a:t>
            </a:r>
            <a:r>
              <a:rPr lang="en-GB" dirty="0" smtClean="0"/>
              <a:t>Defects</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7575" y="4129409"/>
            <a:ext cx="2181225" cy="1962150"/>
          </a:xfrm>
          <a:prstGeom prst="rect">
            <a:avLst/>
          </a:prstGeom>
        </p:spPr>
      </p:pic>
      <p:sp>
        <p:nvSpPr>
          <p:cNvPr id="6" name="Text Placeholder 1">
            <a:extLst>
              <a:ext uri="{FF2B5EF4-FFF2-40B4-BE49-F238E27FC236}">
                <a16:creationId xmlns:a16="http://schemas.microsoft.com/office/drawing/2014/main" id="{8E891536-C6D6-481A-A2D5-3D620F7C8CC1}"/>
              </a:ext>
            </a:extLst>
          </p:cNvPr>
          <p:cNvSpPr txBox="1">
            <a:spLocks/>
          </p:cNvSpPr>
          <p:nvPr/>
        </p:nvSpPr>
        <p:spPr>
          <a:xfrm>
            <a:off x="414000" y="4086868"/>
            <a:ext cx="9223575" cy="1846761"/>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GB" dirty="0" smtClean="0"/>
              <a:t>Testing </a:t>
            </a:r>
            <a:r>
              <a:rPr lang="en-GB" dirty="0"/>
              <a:t>reduces the probability of undiscovered defects remaining in the software but, even if no defects are found, testing is not a proof of </a:t>
            </a:r>
            <a:r>
              <a:rPr lang="en-GB" dirty="0" smtClean="0"/>
              <a:t>correctness.</a:t>
            </a:r>
          </a:p>
          <a:p>
            <a:pPr fontAlgn="base"/>
            <a:endParaRPr lang="en-GB" dirty="0"/>
          </a:p>
          <a:p>
            <a:pPr fontAlgn="base"/>
            <a:r>
              <a:rPr lang="en-GB" dirty="0" smtClean="0"/>
              <a:t>Therefore, it is important to design test cases that aim to find as many defects as possible.</a:t>
            </a:r>
            <a:endParaRPr lang="en-GB" dirty="0"/>
          </a:p>
        </p:txBody>
      </p:sp>
    </p:spTree>
    <p:extLst>
      <p:ext uri="{BB962C8B-B14F-4D97-AF65-F5344CB8AC3E}">
        <p14:creationId xmlns:p14="http://schemas.microsoft.com/office/powerpoint/2010/main" val="66695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pPr fontAlgn="base"/>
            <a:r>
              <a:rPr lang="en-GB" dirty="0" smtClean="0"/>
              <a:t>It is a common misconception that a tester can run all possible tests, and find all the defects in a piece of software.</a:t>
            </a:r>
          </a:p>
          <a:p>
            <a:pPr fontAlgn="base"/>
            <a:endParaRPr lang="en-GB" dirty="0" smtClean="0"/>
          </a:p>
          <a:p>
            <a:pPr fontAlgn="base"/>
            <a:r>
              <a:rPr lang="en-GB" dirty="0" smtClean="0"/>
              <a:t>As we have seen from “Exhaustive Testing is not possible” and “Testing shows the presence of defects, not their absence”, it is clear that no software can be free from errors. </a:t>
            </a:r>
          </a:p>
          <a:p>
            <a:pPr fontAlgn="base"/>
            <a:endParaRPr lang="en-GB" dirty="0" smtClean="0"/>
          </a:p>
          <a:p>
            <a:pPr fontAlgn="base"/>
            <a:endParaRPr lang="en-GB" dirty="0" smtClean="0"/>
          </a:p>
          <a:p>
            <a:pPr fontAlgn="base"/>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pPr fontAlgn="base"/>
            <a:r>
              <a:rPr lang="en-GB" dirty="0"/>
              <a:t>Absence of </a:t>
            </a:r>
            <a:r>
              <a:rPr lang="en-GB" dirty="0" smtClean="0"/>
              <a:t>Error Fallacy</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675" y="3881759"/>
            <a:ext cx="1762125" cy="2209800"/>
          </a:xfrm>
          <a:prstGeom prst="rect">
            <a:avLst/>
          </a:prstGeom>
        </p:spPr>
      </p:pic>
      <p:sp>
        <p:nvSpPr>
          <p:cNvPr id="5" name="Text Placeholder 1">
            <a:extLst>
              <a:ext uri="{FF2B5EF4-FFF2-40B4-BE49-F238E27FC236}">
                <a16:creationId xmlns:a16="http://schemas.microsoft.com/office/drawing/2014/main" id="{8E891536-C6D6-481A-A2D5-3D620F7C8CC1}"/>
              </a:ext>
            </a:extLst>
          </p:cNvPr>
          <p:cNvSpPr txBox="1">
            <a:spLocks/>
          </p:cNvSpPr>
          <p:nvPr/>
        </p:nvSpPr>
        <p:spPr>
          <a:xfrm>
            <a:off x="414000" y="4141420"/>
            <a:ext cx="9642675" cy="2440076"/>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GB" dirty="0" smtClean="0"/>
              <a:t>Furthermore</a:t>
            </a:r>
            <a:r>
              <a:rPr lang="en-GB" dirty="0"/>
              <a:t>, it is a fallacy to expect that finding and fixing a large number of defects will </a:t>
            </a:r>
            <a:r>
              <a:rPr lang="en-GB" dirty="0" smtClean="0"/>
              <a:t>ensure the success of a system. </a:t>
            </a:r>
          </a:p>
          <a:p>
            <a:pPr lvl="1" fontAlgn="base"/>
            <a:endParaRPr lang="en-GB" dirty="0" smtClean="0"/>
          </a:p>
          <a:p>
            <a:pPr fontAlgn="base"/>
            <a:r>
              <a:rPr lang="en-GB" dirty="0" smtClean="0"/>
              <a:t>The product could still be difficult to use, </a:t>
            </a:r>
            <a:r>
              <a:rPr lang="en-GB" b="1" dirty="0" smtClean="0"/>
              <a:t>does not fulfil user requirements</a:t>
            </a:r>
            <a:r>
              <a:rPr lang="en-GB" dirty="0" smtClean="0"/>
              <a:t>, or is generally inferior to other competing systems.</a:t>
            </a:r>
            <a:endParaRPr lang="en-GB" dirty="0"/>
          </a:p>
          <a:p>
            <a:pPr fontAlgn="base"/>
            <a:endParaRPr lang="en-GB" dirty="0" smtClean="0"/>
          </a:p>
        </p:txBody>
      </p:sp>
    </p:spTree>
    <p:extLst>
      <p:ext uri="{BB962C8B-B14F-4D97-AF65-F5344CB8AC3E}">
        <p14:creationId xmlns:p14="http://schemas.microsoft.com/office/powerpoint/2010/main" val="145892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smtClean="0"/>
              <a:t>What is testing?</a:t>
            </a:r>
          </a:p>
          <a:p>
            <a:r>
              <a:rPr lang="en-GB" dirty="0" smtClean="0"/>
              <a:t>Why do we do testing?</a:t>
            </a:r>
          </a:p>
          <a:p>
            <a:r>
              <a:rPr lang="en-GB" dirty="0" smtClean="0"/>
              <a:t>When should we do testing?</a:t>
            </a:r>
          </a:p>
          <a:p>
            <a:r>
              <a:rPr lang="en-GB" dirty="0" smtClean="0"/>
              <a:t>The 7 testing principles</a:t>
            </a:r>
            <a:endParaRPr lang="en-GB" dirty="0"/>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smtClean="0"/>
              <a:t>Contents</a:t>
            </a: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5447211" cy="6858000"/>
          </a:xfrm>
          <a:prstGeom prst="rect">
            <a:avLst/>
          </a:prstGeom>
        </p:spPr>
      </p:pic>
    </p:spTree>
    <p:extLst>
      <p:ext uri="{BB962C8B-B14F-4D97-AF65-F5344CB8AC3E}">
        <p14:creationId xmlns:p14="http://schemas.microsoft.com/office/powerpoint/2010/main" val="3778959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12776-944A-4A8C-9DD8-794D96B1949A}"/>
              </a:ext>
            </a:extLst>
          </p:cNvPr>
          <p:cNvSpPr>
            <a:spLocks noGrp="1"/>
          </p:cNvSpPr>
          <p:nvPr>
            <p:ph type="body" sz="quarter" idx="15"/>
          </p:nvPr>
        </p:nvSpPr>
        <p:spPr/>
        <p:txBody>
          <a:bodyPr/>
          <a:lstStyle/>
          <a:p>
            <a:r>
              <a:rPr lang="en-GB" b="1" dirty="0" smtClean="0"/>
              <a:t>Describe </a:t>
            </a:r>
            <a:r>
              <a:rPr lang="en-GB" b="1" dirty="0"/>
              <a:t>what testing </a:t>
            </a:r>
            <a:r>
              <a:rPr lang="en-GB" b="1" dirty="0" smtClean="0"/>
              <a:t>is, why </a:t>
            </a:r>
            <a:r>
              <a:rPr lang="en-GB" b="1" dirty="0"/>
              <a:t>it is </a:t>
            </a:r>
            <a:r>
              <a:rPr lang="en-GB" b="1" dirty="0" smtClean="0"/>
              <a:t>needed, and when to test:</a:t>
            </a:r>
          </a:p>
          <a:p>
            <a:pPr lvl="1"/>
            <a:r>
              <a:rPr lang="en-GB" dirty="0" smtClean="0"/>
              <a:t>Testing is performed as early as possible, and is used to reduce the number of errors and issues that go in to a live (production) environment where remediation of bug fixing can be costly.</a:t>
            </a:r>
            <a:endParaRPr lang="en-GB" dirty="0"/>
          </a:p>
          <a:p>
            <a:r>
              <a:rPr lang="en-GB" b="1" smtClean="0"/>
              <a:t>Discuss </a:t>
            </a:r>
            <a:r>
              <a:rPr lang="en-GB" b="1" dirty="0"/>
              <a:t>what the 7 testing principles </a:t>
            </a:r>
            <a:r>
              <a:rPr lang="en-GB" b="1" dirty="0" smtClean="0"/>
              <a:t>are:</a:t>
            </a:r>
          </a:p>
          <a:p>
            <a:pPr lvl="1"/>
            <a:r>
              <a:rPr lang="en-GB" dirty="0" smtClean="0"/>
              <a:t>Exhaustive </a:t>
            </a:r>
            <a:r>
              <a:rPr lang="en-GB" dirty="0"/>
              <a:t>testing is not </a:t>
            </a:r>
            <a:r>
              <a:rPr lang="en-GB" dirty="0" smtClean="0"/>
              <a:t>possible</a:t>
            </a:r>
            <a:endParaRPr lang="en-GB" dirty="0"/>
          </a:p>
          <a:p>
            <a:pPr lvl="1" fontAlgn="base"/>
            <a:r>
              <a:rPr lang="en-GB" dirty="0"/>
              <a:t>Defect clustering</a:t>
            </a:r>
          </a:p>
          <a:p>
            <a:pPr lvl="1" fontAlgn="base"/>
            <a:r>
              <a:rPr lang="en-GB" dirty="0"/>
              <a:t>Pesticide paradox</a:t>
            </a:r>
          </a:p>
          <a:p>
            <a:pPr lvl="1" fontAlgn="base"/>
            <a:r>
              <a:rPr lang="en-GB" dirty="0"/>
              <a:t>Testing shows presence of defects</a:t>
            </a:r>
          </a:p>
          <a:p>
            <a:pPr marL="0" indent="0">
              <a:buNone/>
            </a:pPr>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694B8502-D4E1-4830-ADC6-5FC11FA48177}"/>
              </a:ext>
            </a:extLst>
          </p:cNvPr>
          <p:cNvSpPr>
            <a:spLocks noGrp="1"/>
          </p:cNvSpPr>
          <p:nvPr>
            <p:ph type="title"/>
          </p:nvPr>
        </p:nvSpPr>
        <p:spPr/>
        <p:txBody>
          <a:bodyPr/>
          <a:lstStyle/>
          <a:p>
            <a:r>
              <a:rPr lang="en-GB" dirty="0"/>
              <a:t>Course Objectives - Summary</a:t>
            </a:r>
          </a:p>
        </p:txBody>
      </p:sp>
      <p:sp>
        <p:nvSpPr>
          <p:cNvPr id="4" name="Text Placeholder 1">
            <a:extLst>
              <a:ext uri="{FF2B5EF4-FFF2-40B4-BE49-F238E27FC236}">
                <a16:creationId xmlns:a16="http://schemas.microsoft.com/office/drawing/2014/main" id="{65E12776-944A-4A8C-9DD8-794D96B1949A}"/>
              </a:ext>
            </a:extLst>
          </p:cNvPr>
          <p:cNvSpPr txBox="1">
            <a:spLocks/>
          </p:cNvSpPr>
          <p:nvPr/>
        </p:nvSpPr>
        <p:spPr>
          <a:xfrm>
            <a:off x="4846323" y="3749040"/>
            <a:ext cx="6737349" cy="2316393"/>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GB" dirty="0"/>
              <a:t>Absence of </a:t>
            </a:r>
            <a:r>
              <a:rPr lang="en-GB" dirty="0" smtClean="0"/>
              <a:t>error fallacy</a:t>
            </a:r>
            <a:endParaRPr lang="en-GB" dirty="0"/>
          </a:p>
          <a:p>
            <a:pPr fontAlgn="base"/>
            <a:r>
              <a:rPr lang="en-GB" dirty="0"/>
              <a:t>Early testing</a:t>
            </a:r>
          </a:p>
          <a:p>
            <a:pPr fontAlgn="base"/>
            <a:r>
              <a:rPr lang="en-GB" dirty="0"/>
              <a:t>Testing is context dependent</a:t>
            </a:r>
          </a:p>
          <a:p>
            <a:pPr marL="0" indent="0">
              <a:buFont typeface="Arial" panose="020B0604020202020204" pitchFamily="34" charset="0"/>
              <a:buNone/>
            </a:pPr>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68993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59558"/>
            <a:ext cx="10364400" cy="2556000"/>
          </a:xfrm>
        </p:spPr>
        <p:txBody>
          <a:bodyPr/>
          <a:lstStyle/>
          <a:p>
            <a:r>
              <a:rPr lang="en-GB" b="1" dirty="0"/>
              <a:t>Thank you.</a:t>
            </a:r>
          </a:p>
        </p:txBody>
      </p:sp>
      <p:sp>
        <p:nvSpPr>
          <p:cNvPr id="3" name="Subtitle 2"/>
          <p:cNvSpPr>
            <a:spLocks noGrp="1"/>
          </p:cNvSpPr>
          <p:nvPr>
            <p:ph type="subTitle" idx="1"/>
          </p:nvPr>
        </p:nvSpPr>
        <p:spPr>
          <a:xfrm>
            <a:off x="914400" y="3382192"/>
            <a:ext cx="10364400" cy="439200"/>
          </a:xfrm>
        </p:spPr>
        <p:txBody>
          <a:bodyPr/>
          <a:lstStyle/>
          <a:p>
            <a:r>
              <a:rPr lang="en-GB" dirty="0"/>
              <a:t>Questions?</a:t>
            </a:r>
          </a:p>
        </p:txBody>
      </p:sp>
    </p:spTree>
    <p:extLst>
      <p:ext uri="{BB962C8B-B14F-4D97-AF65-F5344CB8AC3E}">
        <p14:creationId xmlns:p14="http://schemas.microsoft.com/office/powerpoint/2010/main" val="19129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smtClean="0"/>
              <a:t>Describe what testing is and why it is needed</a:t>
            </a:r>
          </a:p>
          <a:p>
            <a:r>
              <a:rPr lang="en-GB" dirty="0" smtClean="0"/>
              <a:t>Discuss what the 7 testing principles are, and their importance in testing</a:t>
            </a:r>
            <a:endParaRPr lang="en-GB" dirty="0"/>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357982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14400" y="1063566"/>
            <a:ext cx="10364400" cy="3261834"/>
          </a:xfrm>
        </p:spPr>
        <p:txBody>
          <a:bodyPr>
            <a:normAutofit/>
          </a:bodyPr>
          <a:lstStyle/>
          <a:p>
            <a:r>
              <a:rPr lang="en-US" dirty="0" smtClean="0">
                <a:latin typeface="Arial" charset="0"/>
                <a:cs typeface="Arial" charset="0"/>
              </a:rPr>
              <a:t>What is Testing?</a:t>
            </a:r>
            <a:br>
              <a:rPr lang="en-US" dirty="0" smtClean="0">
                <a:latin typeface="Arial" charset="0"/>
                <a:cs typeface="Arial" charset="0"/>
              </a:rPr>
            </a:br>
            <a:endParaRPr lang="en-US" dirty="0">
              <a:latin typeface="Arial" charset="0"/>
              <a:cs typeface="Arial" charset="0"/>
            </a:endParaRPr>
          </a:p>
        </p:txBody>
      </p:sp>
      <p:sp>
        <p:nvSpPr>
          <p:cNvPr id="2" name="Subtitle 1"/>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014326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b="1" dirty="0" smtClean="0"/>
              <a:t>According </a:t>
            </a:r>
            <a:r>
              <a:rPr lang="en-GB" b="1" dirty="0"/>
              <a:t>to ANSI/IEEE 1059 standard </a:t>
            </a:r>
            <a:r>
              <a:rPr lang="en-GB" dirty="0"/>
              <a:t>– </a:t>
            </a:r>
            <a:endParaRPr lang="en-GB" dirty="0" smtClean="0"/>
          </a:p>
          <a:p>
            <a:pPr lvl="1"/>
            <a:r>
              <a:rPr lang="en-GB" dirty="0" smtClean="0"/>
              <a:t>“A </a:t>
            </a:r>
            <a:r>
              <a:rPr lang="en-GB" dirty="0"/>
              <a:t>process of </a:t>
            </a:r>
            <a:r>
              <a:rPr lang="en-GB" dirty="0" smtClean="0"/>
              <a:t>analysing </a:t>
            </a:r>
            <a:r>
              <a:rPr lang="en-GB" dirty="0"/>
              <a:t>a software item to detect the differences between existing and required conditions (i.e., defects) and to evaluate the features of the software item</a:t>
            </a:r>
            <a:r>
              <a:rPr lang="en-GB" dirty="0" smtClean="0"/>
              <a:t>.”.</a:t>
            </a:r>
          </a:p>
          <a:p>
            <a:pPr lvl="1"/>
            <a:endParaRPr lang="en-GB" dirty="0"/>
          </a:p>
          <a:p>
            <a:r>
              <a:rPr lang="en-GB" b="1" dirty="0" smtClean="0"/>
              <a:t>What does this mean?</a:t>
            </a:r>
          </a:p>
          <a:p>
            <a:pPr lvl="1"/>
            <a:r>
              <a:rPr lang="en-GB" dirty="0" smtClean="0"/>
              <a:t>Simply put – it is the activity of running code under various circumstances to highlight where defects exist.</a:t>
            </a:r>
          </a:p>
          <a:p>
            <a:pPr lvl="1"/>
            <a:r>
              <a:rPr lang="en-GB" dirty="0" smtClean="0"/>
              <a:t>Discover the application’s characteristics, in comparison to business requirements and rules.</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What is Testing?</a:t>
            </a:r>
            <a:endParaRPr lang="en-GB" dirty="0"/>
          </a:p>
        </p:txBody>
      </p:sp>
    </p:spTree>
    <p:extLst>
      <p:ext uri="{BB962C8B-B14F-4D97-AF65-F5344CB8AC3E}">
        <p14:creationId xmlns:p14="http://schemas.microsoft.com/office/powerpoint/2010/main" val="2546970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smtClean="0"/>
              <a:t>Open Air Discussion</a:t>
            </a:r>
            <a:endParaRPr lang="en-GB" dirty="0"/>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6</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a:bodyPr>
          <a:lstStyle/>
          <a:p>
            <a:r>
              <a:rPr lang="en-GB" dirty="0" smtClean="0"/>
              <a:t>Directions:</a:t>
            </a:r>
          </a:p>
          <a:p>
            <a:pPr lvl="1"/>
            <a:r>
              <a:rPr lang="en-GB" dirty="0" smtClean="0"/>
              <a:t>In groups of 2-4 (class size dependent) </a:t>
            </a:r>
          </a:p>
          <a:p>
            <a:pPr lvl="1"/>
            <a:r>
              <a:rPr lang="en-GB" dirty="0" smtClean="0"/>
              <a:t>5 minutes</a:t>
            </a:r>
          </a:p>
          <a:p>
            <a:pPr lvl="1"/>
            <a:r>
              <a:rPr lang="en-GB" dirty="0" smtClean="0"/>
              <a:t>Each group create a list of issues that may arise when copying a single file, from one place to another.</a:t>
            </a:r>
            <a:endParaRPr lang="en-GB" sz="1800" dirty="0"/>
          </a:p>
          <a:p>
            <a:endParaRPr lang="en-GB" dirty="0" smtClean="0"/>
          </a:p>
          <a:p>
            <a:r>
              <a:rPr lang="en-GB" dirty="0" smtClean="0"/>
              <a:t>Debrief:</a:t>
            </a:r>
          </a:p>
          <a:p>
            <a:pPr lvl="1"/>
            <a:r>
              <a:rPr lang="en-GB" dirty="0" smtClean="0"/>
              <a:t>Report to the class what issues you can foresee.</a:t>
            </a:r>
            <a:endParaRPr lang="en-GB" dirty="0"/>
          </a:p>
        </p:txBody>
      </p:sp>
    </p:spTree>
    <p:extLst>
      <p:ext uri="{BB962C8B-B14F-4D97-AF65-F5344CB8AC3E}">
        <p14:creationId xmlns:p14="http://schemas.microsoft.com/office/powerpoint/2010/main" val="193242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414000" y="1867988"/>
            <a:ext cx="11404800" cy="4189911"/>
          </a:xfrm>
        </p:spPr>
        <p:txBody>
          <a:bodyPr/>
          <a:lstStyle/>
          <a:p>
            <a:r>
              <a:rPr lang="en-GB" dirty="0" smtClean="0"/>
              <a:t>Considering the previous exercise of detailing all of the possible issues that could occur for the simple task of copying a file from one location to a new destination. Some of the pertinent issues are:</a:t>
            </a:r>
          </a:p>
          <a:p>
            <a:pPr lvl="1"/>
            <a:r>
              <a:rPr lang="en-GB" dirty="0" smtClean="0"/>
              <a:t>File not found</a:t>
            </a:r>
          </a:p>
          <a:p>
            <a:pPr lvl="1"/>
            <a:r>
              <a:rPr lang="en-GB" dirty="0" smtClean="0"/>
              <a:t>Destination unavailable</a:t>
            </a:r>
          </a:p>
          <a:p>
            <a:pPr lvl="1"/>
            <a:r>
              <a:rPr lang="en-GB" dirty="0" smtClean="0"/>
              <a:t>File already in use</a:t>
            </a:r>
          </a:p>
          <a:p>
            <a:pPr lvl="1"/>
            <a:r>
              <a:rPr lang="en-GB" dirty="0" smtClean="0"/>
              <a:t>Incorrect permissions</a:t>
            </a:r>
          </a:p>
          <a:p>
            <a:pPr lvl="1"/>
            <a:endParaRPr lang="en-GB" dirty="0"/>
          </a:p>
          <a:p>
            <a:r>
              <a:rPr lang="en-GB" dirty="0" smtClean="0"/>
              <a:t>As you can see, a lot can go wrong for just a simple task.</a:t>
            </a:r>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What Could Go Wrong?</a:t>
            </a:r>
            <a:endParaRPr lang="en-GB" dirty="0"/>
          </a:p>
        </p:txBody>
      </p:sp>
      <p:sp>
        <p:nvSpPr>
          <p:cNvPr id="7" name="Text Placeholder 1">
            <a:extLst>
              <a:ext uri="{FF2B5EF4-FFF2-40B4-BE49-F238E27FC236}">
                <a16:creationId xmlns:a16="http://schemas.microsoft.com/office/drawing/2014/main" id="{8E891536-C6D6-481A-A2D5-3D620F7C8CC1}"/>
              </a:ext>
            </a:extLst>
          </p:cNvPr>
          <p:cNvSpPr txBox="1">
            <a:spLocks/>
          </p:cNvSpPr>
          <p:nvPr/>
        </p:nvSpPr>
        <p:spPr>
          <a:xfrm>
            <a:off x="4977000" y="2668090"/>
            <a:ext cx="6841800" cy="3389810"/>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dirty="0"/>
              <a:t>Network failure during transmission</a:t>
            </a:r>
          </a:p>
          <a:p>
            <a:pPr lvl="1"/>
            <a:r>
              <a:rPr lang="en-GB" dirty="0"/>
              <a:t>File corrupted during </a:t>
            </a:r>
            <a:r>
              <a:rPr lang="en-GB" dirty="0" smtClean="0"/>
              <a:t>transmission</a:t>
            </a:r>
          </a:p>
          <a:p>
            <a:pPr lvl="1"/>
            <a:r>
              <a:rPr lang="en-GB" dirty="0" smtClean="0"/>
              <a:t>Disk space availability</a:t>
            </a:r>
          </a:p>
          <a:p>
            <a:pPr lvl="1"/>
            <a:r>
              <a:rPr lang="en-GB" dirty="0" smtClean="0"/>
              <a:t>Blocked by firewall</a:t>
            </a:r>
          </a:p>
          <a:p>
            <a:pPr lvl="1"/>
            <a:endParaRPr lang="en-GB" dirty="0" smtClean="0"/>
          </a:p>
        </p:txBody>
      </p:sp>
    </p:spTree>
    <p:extLst>
      <p:ext uri="{BB962C8B-B14F-4D97-AF65-F5344CB8AC3E}">
        <p14:creationId xmlns:p14="http://schemas.microsoft.com/office/powerpoint/2010/main" val="2598178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414000" y="1867989"/>
            <a:ext cx="11404800" cy="1376262"/>
          </a:xfrm>
        </p:spPr>
        <p:txBody>
          <a:bodyPr/>
          <a:lstStyle/>
          <a:p>
            <a:r>
              <a:rPr lang="en-GB" dirty="0" smtClean="0"/>
              <a:t>Studies show that around 90% of investment in software involves the maintenance of code </a:t>
            </a:r>
            <a:r>
              <a:rPr lang="en-GB" b="1" dirty="0" smtClean="0"/>
              <a:t>after</a:t>
            </a:r>
            <a:r>
              <a:rPr lang="en-GB" dirty="0" smtClean="0"/>
              <a:t> the initial project is complete.</a:t>
            </a:r>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Why Do We Do Testing?</a:t>
            </a:r>
            <a:endParaRPr lang="en-GB" dirty="0"/>
          </a:p>
        </p:txBody>
      </p:sp>
      <p:sp>
        <p:nvSpPr>
          <p:cNvPr id="5" name="Text Placeholder 1">
            <a:extLst>
              <a:ext uri="{FF2B5EF4-FFF2-40B4-BE49-F238E27FC236}">
                <a16:creationId xmlns:a16="http://schemas.microsoft.com/office/drawing/2014/main" id="{8E891536-C6D6-481A-A2D5-3D620F7C8CC1}"/>
              </a:ext>
            </a:extLst>
          </p:cNvPr>
          <p:cNvSpPr txBox="1">
            <a:spLocks/>
          </p:cNvSpPr>
          <p:nvPr/>
        </p:nvSpPr>
        <p:spPr>
          <a:xfrm>
            <a:off x="414000" y="2944663"/>
            <a:ext cx="6939300" cy="3379937"/>
          </a:xfrm>
          <a:prstGeom prst="rect">
            <a:avLst/>
          </a:prstGeom>
        </p:spPr>
        <p:txBody>
          <a:bodyPr vert="horz" lIns="91440" tIns="45720" rIns="91440" bIns="45720" rtlCol="0">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The cost of fixing code defects when a product is in production (live) is exponentially more expensive than code defects identified in an earlier phase.</a:t>
            </a:r>
          </a:p>
          <a:p>
            <a:endParaRPr lang="en-GB" dirty="0" smtClean="0"/>
          </a:p>
          <a:p>
            <a:r>
              <a:rPr lang="en-GB" dirty="0" smtClean="0"/>
              <a:t>Releasing buggy code, often, can have impact on customer faith, and business reputation.</a:t>
            </a:r>
          </a:p>
          <a:p>
            <a:endParaRPr lang="en-GB" dirty="0"/>
          </a:p>
          <a:p>
            <a:r>
              <a:rPr lang="en-GB" dirty="0" smtClean="0"/>
              <a:t>In short, testing aids in providing quality assurance to a business.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300" y="2760224"/>
            <a:ext cx="4560750" cy="3399448"/>
          </a:xfrm>
          <a:prstGeom prst="rect">
            <a:avLst/>
          </a:prstGeom>
        </p:spPr>
      </p:pic>
    </p:spTree>
    <p:extLst>
      <p:ext uri="{BB962C8B-B14F-4D97-AF65-F5344CB8AC3E}">
        <p14:creationId xmlns:p14="http://schemas.microsoft.com/office/powerpoint/2010/main" val="46421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a:t>It has been shown that some 56% of all software defects emerge during the </a:t>
            </a:r>
            <a:r>
              <a:rPr lang="en-GB" b="1" dirty="0"/>
              <a:t>requirement phase</a:t>
            </a:r>
            <a:r>
              <a:rPr lang="en-GB" dirty="0"/>
              <a:t>, 27% in the </a:t>
            </a:r>
            <a:r>
              <a:rPr lang="en-GB" b="1" dirty="0"/>
              <a:t>design phase</a:t>
            </a:r>
            <a:r>
              <a:rPr lang="en-GB" dirty="0"/>
              <a:t>, and only 7% during the </a:t>
            </a:r>
            <a:r>
              <a:rPr lang="en-GB" b="1" dirty="0"/>
              <a:t>development phase</a:t>
            </a:r>
            <a:r>
              <a:rPr lang="en-GB" dirty="0" smtClean="0"/>
              <a:t>.</a:t>
            </a:r>
          </a:p>
          <a:p>
            <a:endParaRPr lang="en-GB" dirty="0" smtClean="0"/>
          </a:p>
          <a:p>
            <a:r>
              <a:rPr lang="en-GB" dirty="0" smtClean="0"/>
              <a:t>A report from IBM System Institute revealed that defects identified and resolved during the requirement &amp; design phase are ~100 times less expensive to fix, than those identified after the initial release of a product/service.</a:t>
            </a:r>
          </a:p>
          <a:p>
            <a:endParaRPr lang="en-GB" dirty="0"/>
          </a:p>
          <a:p>
            <a:r>
              <a:rPr lang="en-GB" dirty="0" smtClean="0"/>
              <a:t>With these two figures in mind, we test </a:t>
            </a:r>
            <a:r>
              <a:rPr lang="en-GB" b="1" dirty="0" smtClean="0"/>
              <a:t>as early as possible</a:t>
            </a:r>
            <a:r>
              <a:rPr lang="en-GB" dirty="0"/>
              <a:t> </a:t>
            </a:r>
            <a:r>
              <a:rPr lang="en-GB" dirty="0" smtClean="0"/>
              <a:t>– the requirements phase.</a:t>
            </a:r>
          </a:p>
          <a:p>
            <a:pPr lvl="1"/>
            <a:r>
              <a:rPr lang="en-GB" dirty="0" smtClean="0"/>
              <a:t>Testing as early as possible is known as “Shifting Left”.</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When Should We Do Testing?</a:t>
            </a:r>
            <a:endParaRPr lang="en-GB" dirty="0"/>
          </a:p>
        </p:txBody>
      </p:sp>
    </p:spTree>
    <p:extLst>
      <p:ext uri="{BB962C8B-B14F-4D97-AF65-F5344CB8AC3E}">
        <p14:creationId xmlns:p14="http://schemas.microsoft.com/office/powerpoint/2010/main" val="3390972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1_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Presentation1" id="{C5C7238E-223C-4228-B6AA-06CFE18DF3F8}" vid="{87935238-5F45-4D71-B7B6-803430E2629B}"/>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Template>
  <TotalTime>1171</TotalTime>
  <Words>1733</Words>
  <Application>Microsoft Office PowerPoint</Application>
  <PresentationFormat>Widescreen</PresentationFormat>
  <Paragraphs>170</Paragraphs>
  <Slides>21</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Segoe UI</vt:lpstr>
      <vt:lpstr>QAC_Powerpoint_Template</vt:lpstr>
      <vt:lpstr>1_QAC_Powerpoint_Template</vt:lpstr>
      <vt:lpstr>Automated Testing </vt:lpstr>
      <vt:lpstr>Contents</vt:lpstr>
      <vt:lpstr>Course objectives</vt:lpstr>
      <vt:lpstr>What is Testing? </vt:lpstr>
      <vt:lpstr>What is Testing?</vt:lpstr>
      <vt:lpstr>Open Air Discussion</vt:lpstr>
      <vt:lpstr>What Could Go Wrong?</vt:lpstr>
      <vt:lpstr>Why Do We Do Testing?</vt:lpstr>
      <vt:lpstr>When Should We Do Testing?</vt:lpstr>
      <vt:lpstr>Types of testing</vt:lpstr>
      <vt:lpstr>Open Air Discussion</vt:lpstr>
      <vt:lpstr>The Seven Testing Principles</vt:lpstr>
      <vt:lpstr>Testing is Context Dependent</vt:lpstr>
      <vt:lpstr>Exhaustive Testing is NOT Possible</vt:lpstr>
      <vt:lpstr>Early Testing</vt:lpstr>
      <vt:lpstr>Defect Clustering</vt:lpstr>
      <vt:lpstr>Pesticide Paradox</vt:lpstr>
      <vt:lpstr>Testing Shows Presence of Defects</vt:lpstr>
      <vt:lpstr>Absence of Error Fallacy</vt:lpstr>
      <vt:lpstr>Course Objectives - Summary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Admin</cp:lastModifiedBy>
  <cp:revision>33</cp:revision>
  <dcterms:created xsi:type="dcterms:W3CDTF">2019-03-11T14:38:52Z</dcterms:created>
  <dcterms:modified xsi:type="dcterms:W3CDTF">2019-03-14T10:52:16Z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