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79"/>
  </p:notesMasterIdLst>
  <p:handoutMasterIdLst>
    <p:handoutMasterId r:id="rId80"/>
  </p:handoutMasterIdLst>
  <p:sldIdLst>
    <p:sldId id="379" r:id="rId2"/>
    <p:sldId id="616" r:id="rId3"/>
    <p:sldId id="620" r:id="rId4"/>
    <p:sldId id="629" r:id="rId5"/>
    <p:sldId id="410" r:id="rId6"/>
    <p:sldId id="411" r:id="rId7"/>
    <p:sldId id="412" r:id="rId8"/>
    <p:sldId id="413" r:id="rId9"/>
    <p:sldId id="394" r:id="rId10"/>
    <p:sldId id="257" r:id="rId11"/>
    <p:sldId id="348" r:id="rId12"/>
    <p:sldId id="349" r:id="rId13"/>
    <p:sldId id="350" r:id="rId14"/>
    <p:sldId id="258" r:id="rId15"/>
    <p:sldId id="259" r:id="rId16"/>
    <p:sldId id="260" r:id="rId17"/>
    <p:sldId id="261" r:id="rId18"/>
    <p:sldId id="380" r:id="rId19"/>
    <p:sldId id="386" r:id="rId20"/>
    <p:sldId id="262" r:id="rId21"/>
    <p:sldId id="266" r:id="rId22"/>
    <p:sldId id="263" r:id="rId23"/>
    <p:sldId id="264" r:id="rId24"/>
    <p:sldId id="265" r:id="rId25"/>
    <p:sldId id="268" r:id="rId26"/>
    <p:sldId id="269" r:id="rId27"/>
    <p:sldId id="316" r:id="rId28"/>
    <p:sldId id="317" r:id="rId29"/>
    <p:sldId id="318" r:id="rId30"/>
    <p:sldId id="407" r:id="rId31"/>
    <p:sldId id="406" r:id="rId32"/>
    <p:sldId id="270" r:id="rId33"/>
    <p:sldId id="387" r:id="rId34"/>
    <p:sldId id="402" r:id="rId35"/>
    <p:sldId id="401" r:id="rId36"/>
    <p:sldId id="321" r:id="rId37"/>
    <p:sldId id="327" r:id="rId38"/>
    <p:sldId id="388" r:id="rId39"/>
    <p:sldId id="271" r:id="rId40"/>
    <p:sldId id="272" r:id="rId41"/>
    <p:sldId id="273" r:id="rId42"/>
    <p:sldId id="274" r:id="rId43"/>
    <p:sldId id="395" r:id="rId44"/>
    <p:sldId id="275" r:id="rId45"/>
    <p:sldId id="276" r:id="rId46"/>
    <p:sldId id="277" r:id="rId47"/>
    <p:sldId id="278" r:id="rId48"/>
    <p:sldId id="389" r:id="rId49"/>
    <p:sldId id="320" r:id="rId50"/>
    <p:sldId id="370" r:id="rId51"/>
    <p:sldId id="371" r:id="rId52"/>
    <p:sldId id="372" r:id="rId53"/>
    <p:sldId id="373" r:id="rId54"/>
    <p:sldId id="374" r:id="rId55"/>
    <p:sldId id="398" r:id="rId56"/>
    <p:sldId id="630" r:id="rId57"/>
    <p:sldId id="631" r:id="rId58"/>
    <p:sldId id="632" r:id="rId59"/>
    <p:sldId id="633" r:id="rId60"/>
    <p:sldId id="399" r:id="rId61"/>
    <p:sldId id="279" r:id="rId62"/>
    <p:sldId id="280" r:id="rId63"/>
    <p:sldId id="281" r:id="rId64"/>
    <p:sldId id="282" r:id="rId65"/>
    <p:sldId id="283" r:id="rId66"/>
    <p:sldId id="284" r:id="rId67"/>
    <p:sldId id="285" r:id="rId68"/>
    <p:sldId id="286" r:id="rId69"/>
    <p:sldId id="287" r:id="rId70"/>
    <p:sldId id="288" r:id="rId71"/>
    <p:sldId id="289" r:id="rId72"/>
    <p:sldId id="297" r:id="rId73"/>
    <p:sldId id="313" r:id="rId74"/>
    <p:sldId id="315" r:id="rId75"/>
    <p:sldId id="314" r:id="rId76"/>
    <p:sldId id="328" r:id="rId77"/>
    <p:sldId id="619" r:id="rId7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Default Section" id="{081C8DB3-2F44-48AF-8BA2-51F9DCB845F7}">
          <p14:sldIdLst>
            <p14:sldId id="379"/>
            <p14:sldId id="616"/>
            <p14:sldId id="620"/>
          </p14:sldIdLst>
        </p14:section>
        <p14:section name="Debugging" id="{22C87246-A1CB-4B7A-B300-CA5D7D57D33D}">
          <p14:sldIdLst>
            <p14:sldId id="629"/>
            <p14:sldId id="410"/>
            <p14:sldId id="411"/>
            <p14:sldId id="412"/>
            <p14:sldId id="413"/>
          </p14:sldIdLst>
        </p14:section>
        <p14:section name="Design Patterns" id="{5272651F-81AB-4ABF-BAB0-F78145AA3905}">
          <p14:sldIdLst>
            <p14:sldId id="394"/>
            <p14:sldId id="257"/>
            <p14:sldId id="348"/>
            <p14:sldId id="349"/>
            <p14:sldId id="350"/>
            <p14:sldId id="258"/>
            <p14:sldId id="259"/>
            <p14:sldId id="260"/>
            <p14:sldId id="261"/>
            <p14:sldId id="380"/>
          </p14:sldIdLst>
        </p14:section>
        <p14:section name="Exceptions" id="{EEDBADA3-560F-4AFF-87DF-B417554D9A5B}">
          <p14:sldIdLst>
            <p14:sldId id="386"/>
            <p14:sldId id="262"/>
            <p14:sldId id="266"/>
            <p14:sldId id="263"/>
            <p14:sldId id="264"/>
            <p14:sldId id="265"/>
            <p14:sldId id="268"/>
            <p14:sldId id="269"/>
            <p14:sldId id="316"/>
            <p14:sldId id="317"/>
            <p14:sldId id="318"/>
            <p14:sldId id="407"/>
            <p14:sldId id="406"/>
            <p14:sldId id="270"/>
          </p14:sldIdLst>
        </p14:section>
        <p14:section name="SOLID" id="{892A1C9F-C7F9-4193-84FF-D6934D496DCA}">
          <p14:sldIdLst>
            <p14:sldId id="387"/>
            <p14:sldId id="402"/>
            <p14:sldId id="401"/>
            <p14:sldId id="321"/>
            <p14:sldId id="327"/>
          </p14:sldIdLst>
        </p14:section>
        <p14:section name="JUnit" id="{6F9F83D7-C9CA-45EA-B1B1-DDABC17D9D6C}">
          <p14:sldIdLst>
            <p14:sldId id="388"/>
            <p14:sldId id="271"/>
            <p14:sldId id="272"/>
            <p14:sldId id="273"/>
            <p14:sldId id="274"/>
          </p14:sldIdLst>
        </p14:section>
        <p14:section name="IO" id="{DFF3A267-7F51-4859-8FB3-9C2B688D4D51}">
          <p14:sldIdLst>
            <p14:sldId id="395"/>
            <p14:sldId id="275"/>
            <p14:sldId id="276"/>
            <p14:sldId id="277"/>
            <p14:sldId id="278"/>
          </p14:sldIdLst>
        </p14:section>
        <p14:section name="Generics and Collections" id="{A774DD20-0B2D-46EA-8D0C-7724F0AC897C}">
          <p14:sldIdLst>
            <p14:sldId id="389"/>
            <p14:sldId id="320"/>
            <p14:sldId id="370"/>
            <p14:sldId id="371"/>
            <p14:sldId id="372"/>
            <p14:sldId id="373"/>
            <p14:sldId id="374"/>
          </p14:sldIdLst>
        </p14:section>
        <p14:section name="Optionals" id="{C778BEB8-FE4C-4F7F-92B1-5FE65D077B39}">
          <p14:sldIdLst>
            <p14:sldId id="398"/>
            <p14:sldId id="630"/>
            <p14:sldId id="631"/>
            <p14:sldId id="632"/>
            <p14:sldId id="633"/>
          </p14:sldIdLst>
        </p14:section>
        <p14:section name="JDBC" id="{C84A51BF-F786-4DFA-A80D-9D953729F7A3}">
          <p14:sldIdLst>
            <p14:sldId id="399"/>
            <p14:sldId id="279"/>
            <p14:sldId id="280"/>
            <p14:sldId id="281"/>
            <p14:sldId id="282"/>
            <p14:sldId id="283"/>
            <p14:sldId id="284"/>
            <p14:sldId id="285"/>
          </p14:sldIdLst>
        </p14:section>
        <p14:section name="Logging" id="{5C40CB65-25C0-4BFE-898D-9D14D01DA760}">
          <p14:sldIdLst>
            <p14:sldId id="286"/>
            <p14:sldId id="287"/>
            <p14:sldId id="288"/>
            <p14:sldId id="289"/>
          </p14:sldIdLst>
        </p14:section>
        <p14:section name="Misc" id="{DE6A7D6F-49C6-4088-B2C1-0C25D214044F}">
          <p14:sldIdLst>
            <p14:sldId id="297"/>
            <p14:sldId id="313"/>
            <p14:sldId id="315"/>
            <p14:sldId id="314"/>
            <p14:sldId id="328"/>
            <p14:sldId id="6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4" autoAdjust="0"/>
  </p:normalViewPr>
  <p:slideViewPr>
    <p:cSldViewPr snapToGrid="0">
      <p:cViewPr varScale="1">
        <p:scale>
          <a:sx n="102" d="100"/>
          <a:sy n="102" d="100"/>
        </p:scale>
        <p:origin x="894" y="114"/>
      </p:cViewPr>
      <p:guideLst>
        <p:guide orient="horz" pos="2160"/>
        <p:guide pos="3840"/>
      </p:guideLst>
    </p:cSldViewPr>
  </p:slideViewPr>
  <p:outlineViewPr>
    <p:cViewPr>
      <p:scale>
        <a:sx n="33" d="100"/>
        <a:sy n="33" d="100"/>
      </p:scale>
      <p:origin x="0" y="-4296"/>
    </p:cViewPr>
  </p:outlineViewPr>
  <p:notesTextViewPr>
    <p:cViewPr>
      <p:scale>
        <a:sx n="3" d="2"/>
        <a:sy n="3" d="2"/>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Intro</a:t>
            </a:r>
            <a:r>
              <a:rPr lang="en-GB" baseline="0" dirty="0"/>
              <a:t>duction</a:t>
            </a:r>
          </a:p>
          <a:p>
            <a:r>
              <a:rPr lang="en-GB" baseline="0" dirty="0"/>
              <a:t>Rules</a:t>
            </a:r>
          </a:p>
          <a:p>
            <a:r>
              <a:rPr lang="en-GB" baseline="0" dirty="0"/>
              <a:t>Expectations</a:t>
            </a:r>
          </a:p>
        </p:txBody>
      </p:sp>
    </p:spTree>
    <p:extLst>
      <p:ext uri="{BB962C8B-B14F-4D97-AF65-F5344CB8AC3E}">
        <p14:creationId xmlns:p14="http://schemas.microsoft.com/office/powerpoint/2010/main" val="871003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What if I added more parameters?</a:t>
            </a:r>
          </a:p>
          <a:p>
            <a:r>
              <a:rPr lang="en-GB" dirty="0"/>
              <a:t>Exponential</a:t>
            </a:r>
            <a:r>
              <a:rPr lang="en-GB" baseline="0" dirty="0"/>
              <a:t> increase in number of constructors</a:t>
            </a:r>
          </a:p>
          <a:p>
            <a:endParaRPr lang="en-GB" dirty="0"/>
          </a:p>
        </p:txBody>
      </p:sp>
    </p:spTree>
    <p:extLst>
      <p:ext uri="{BB962C8B-B14F-4D97-AF65-F5344CB8AC3E}">
        <p14:creationId xmlns:p14="http://schemas.microsoft.com/office/powerpoint/2010/main" val="270665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So here</a:t>
            </a:r>
            <a:r>
              <a:rPr lang="en-GB" baseline="0" dirty="0"/>
              <a:t> we get a really tidy </a:t>
            </a:r>
            <a:r>
              <a:rPr lang="en-GB" baseline="0" dirty="0" err="1"/>
              <a:t>oneliner</a:t>
            </a:r>
            <a:r>
              <a:rPr lang="en-GB" baseline="0" dirty="0"/>
              <a:t> that basically lets you put as many or as little parameters as you want to use for that object, in the first example we just give it a name and in the second we fill everything in</a:t>
            </a:r>
          </a:p>
          <a:p>
            <a:endParaRPr lang="en-GB" baseline="0" dirty="0"/>
          </a:p>
          <a:p>
            <a:r>
              <a:rPr lang="en-GB" baseline="0" dirty="0"/>
              <a:t>How this works is that when we create our trainee builder, after the brackets we can then call the method name() which returns the </a:t>
            </a:r>
            <a:r>
              <a:rPr lang="en-GB" baseline="0" dirty="0" err="1"/>
              <a:t>traineebuilder</a:t>
            </a:r>
            <a:r>
              <a:rPr lang="en-GB" baseline="0" dirty="0"/>
              <a:t>, so then on that instance of trainee builder we can call the method age() and so forth, until we want it to return type of Trainee which we then call buildTrainee() and that is the object that is assigned to “t2” in this case, our trainee.</a:t>
            </a:r>
          </a:p>
          <a:p>
            <a:endParaRPr lang="en-GB" baseline="0" dirty="0"/>
          </a:p>
          <a:p>
            <a:pPr marL="171450" indent="-171450">
              <a:buFontTx/>
              <a:buChar char="-"/>
            </a:pPr>
            <a:r>
              <a:rPr lang="en-GB" baseline="0" dirty="0"/>
              <a:t>Called method chaining</a:t>
            </a:r>
          </a:p>
          <a:p>
            <a:pPr marL="171450" indent="-171450">
              <a:buFontTx/>
              <a:buChar char="-"/>
            </a:pPr>
            <a:r>
              <a:rPr lang="en-GB" baseline="0" dirty="0" err="1"/>
              <a:t>Effively</a:t>
            </a:r>
            <a:r>
              <a:rPr lang="en-GB" baseline="0" dirty="0"/>
              <a:t> these methods are setters</a:t>
            </a:r>
          </a:p>
          <a:p>
            <a:pPr marL="171450" indent="-171450">
              <a:buFontTx/>
              <a:buChar char="-"/>
            </a:pPr>
            <a:endParaRPr lang="en-GB" dirty="0"/>
          </a:p>
          <a:p>
            <a:endParaRPr lang="en-GB" dirty="0"/>
          </a:p>
        </p:txBody>
      </p:sp>
    </p:spTree>
    <p:extLst>
      <p:ext uri="{BB962C8B-B14F-4D97-AF65-F5344CB8AC3E}">
        <p14:creationId xmlns:p14="http://schemas.microsoft.com/office/powerpoint/2010/main" val="4140172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Know how to research and implement them if when you are deployed you are asked to follow a particular pattern</a:t>
            </a:r>
            <a:endParaRPr lang="en-GB" dirty="0"/>
          </a:p>
          <a:p>
            <a:endParaRPr lang="en-GB" dirty="0"/>
          </a:p>
        </p:txBody>
      </p:sp>
    </p:spTree>
    <p:extLst>
      <p:ext uri="{BB962C8B-B14F-4D97-AF65-F5344CB8AC3E}">
        <p14:creationId xmlns:p14="http://schemas.microsoft.com/office/powerpoint/2010/main" val="150548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baseline="0" dirty="0"/>
              <a:t>Remember Printer Example</a:t>
            </a:r>
          </a:p>
        </p:txBody>
      </p:sp>
    </p:spTree>
    <p:extLst>
      <p:ext uri="{BB962C8B-B14F-4D97-AF65-F5344CB8AC3E}">
        <p14:creationId xmlns:p14="http://schemas.microsoft.com/office/powerpoint/2010/main" val="981220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 Printer example</a:t>
            </a:r>
          </a:p>
          <a:p>
            <a:pPr marL="171450" indent="-171450">
              <a:buFontTx/>
              <a:buChar char="-"/>
            </a:pPr>
            <a:r>
              <a:rPr lang="en-GB" dirty="0"/>
              <a:t>It</a:t>
            </a:r>
            <a:r>
              <a:rPr lang="en-GB" baseline="0" dirty="0"/>
              <a:t> is an exceptional circumstance</a:t>
            </a:r>
          </a:p>
          <a:p>
            <a:pPr marL="171450" indent="-171450">
              <a:buFontTx/>
              <a:buChar char="-"/>
            </a:pPr>
            <a:r>
              <a:rPr lang="en-GB" baseline="0" dirty="0"/>
              <a:t>- concurrent modification</a:t>
            </a:r>
          </a:p>
          <a:p>
            <a:pPr marL="171450" indent="-171450">
              <a:buFontTx/>
              <a:buChar char="-"/>
            </a:pPr>
            <a:r>
              <a:rPr lang="en-GB" baseline="0" dirty="0"/>
              <a:t>Null pointer exception</a:t>
            </a:r>
          </a:p>
          <a:p>
            <a:pPr marL="171450" indent="-171450">
              <a:buFontTx/>
              <a:buChar char="-"/>
            </a:pPr>
            <a:r>
              <a:rPr lang="en-GB" baseline="0"/>
              <a:t>arrayindexoutofbounds</a:t>
            </a:r>
            <a:endParaRPr lang="en-GB" baseline="0" dirty="0"/>
          </a:p>
          <a:p>
            <a:endParaRPr lang="en-GB" baseline="0" dirty="0"/>
          </a:p>
        </p:txBody>
      </p:sp>
    </p:spTree>
    <p:extLst>
      <p:ext uri="{BB962C8B-B14F-4D97-AF65-F5344CB8AC3E}">
        <p14:creationId xmlns:p14="http://schemas.microsoft.com/office/powerpoint/2010/main" val="125772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You have to be able to explain exceptions without using the word errors, they are different things.</a:t>
            </a:r>
          </a:p>
        </p:txBody>
      </p:sp>
    </p:spTree>
    <p:extLst>
      <p:ext uri="{BB962C8B-B14F-4D97-AF65-F5344CB8AC3E}">
        <p14:creationId xmlns:p14="http://schemas.microsoft.com/office/powerpoint/2010/main" val="3524114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https://docs.oracle.com/javase/7/docs/api/java/io/IOException.html</a:t>
            </a:r>
          </a:p>
          <a:p>
            <a:endParaRPr lang="en-GB" dirty="0"/>
          </a:p>
          <a:p>
            <a:endParaRPr lang="en-GB" dirty="0"/>
          </a:p>
        </p:txBody>
      </p:sp>
    </p:spTree>
    <p:extLst>
      <p:ext uri="{BB962C8B-B14F-4D97-AF65-F5344CB8AC3E}">
        <p14:creationId xmlns:p14="http://schemas.microsoft.com/office/powerpoint/2010/main" val="3619770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http://docs.oracle.com/javase/7/docs/api/java/lang/RuntimeException.html</a:t>
            </a:r>
          </a:p>
          <a:p>
            <a:endParaRPr lang="en-GB" dirty="0"/>
          </a:p>
        </p:txBody>
      </p:sp>
    </p:spTree>
    <p:extLst>
      <p:ext uri="{BB962C8B-B14F-4D97-AF65-F5344CB8AC3E}">
        <p14:creationId xmlns:p14="http://schemas.microsoft.com/office/powerpoint/2010/main" val="996077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http://java.sun.com/javase/6/docs/api/java/lang/Error.html</a:t>
            </a:r>
          </a:p>
          <a:p>
            <a:endParaRPr lang="en-GB" dirty="0"/>
          </a:p>
        </p:txBody>
      </p:sp>
    </p:spTree>
    <p:extLst>
      <p:ext uri="{BB962C8B-B14F-4D97-AF65-F5344CB8AC3E}">
        <p14:creationId xmlns:p14="http://schemas.microsoft.com/office/powerpoint/2010/main" val="27227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Work an example</a:t>
            </a:r>
          </a:p>
          <a:p>
            <a:r>
              <a:rPr lang="en-GB" dirty="0"/>
              <a:t>Arithmetic exception</a:t>
            </a:r>
            <a:r>
              <a:rPr lang="en-GB" baseline="0" dirty="0"/>
              <a:t> example</a:t>
            </a:r>
          </a:p>
          <a:p>
            <a:endParaRPr lang="en-GB" dirty="0"/>
          </a:p>
        </p:txBody>
      </p:sp>
    </p:spTree>
    <p:extLst>
      <p:ext uri="{BB962C8B-B14F-4D97-AF65-F5344CB8AC3E}">
        <p14:creationId xmlns:p14="http://schemas.microsoft.com/office/powerpoint/2010/main" val="417549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230245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26891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a:t>
            </a:r>
            <a:r>
              <a:rPr lang="en-GB" baseline="0" dirty="0"/>
              <a:t> this example the error will be in method2 saying that an exception isn’t being handled.</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28</a:t>
            </a:fld>
            <a:endParaRPr lang="en-GB"/>
          </a:p>
        </p:txBody>
      </p:sp>
    </p:spTree>
    <p:extLst>
      <p:ext uri="{BB962C8B-B14F-4D97-AF65-F5344CB8AC3E}">
        <p14:creationId xmlns:p14="http://schemas.microsoft.com/office/powerpoint/2010/main" val="786696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First example error will</a:t>
            </a:r>
            <a:r>
              <a:rPr lang="en-GB" baseline="0" dirty="0"/>
              <a:t> be in method1() on the method2() call saying an exception is unhandled</a:t>
            </a:r>
          </a:p>
          <a:p>
            <a:r>
              <a:rPr lang="en-GB" dirty="0"/>
              <a:t>Second example will be an error in main on the method1() call saying an exception is</a:t>
            </a:r>
            <a:r>
              <a:rPr lang="en-GB" baseline="0" dirty="0"/>
              <a:t> unhandled.</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29</a:t>
            </a:fld>
            <a:endParaRPr lang="en-GB"/>
          </a:p>
        </p:txBody>
      </p:sp>
    </p:spTree>
    <p:extLst>
      <p:ext uri="{BB962C8B-B14F-4D97-AF65-F5344CB8AC3E}">
        <p14:creationId xmlns:p14="http://schemas.microsoft.com/office/powerpoint/2010/main" val="645068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Both examples will compile however in the first example the error will</a:t>
            </a:r>
            <a:r>
              <a:rPr lang="en-GB" baseline="0" dirty="0"/>
              <a:t> never be handled/caught, whilst in the second it will be.</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C3D80-E036-4600-9DAC-297300EB7EE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869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class can be a resource if it implements </a:t>
            </a:r>
            <a:r>
              <a:rPr lang="en-GB" b="1" dirty="0" err="1"/>
              <a:t>AutoCloseable</a:t>
            </a:r>
            <a:r>
              <a:rPr lang="en-GB" dirty="0"/>
              <a:t> from the </a:t>
            </a:r>
            <a:r>
              <a:rPr lang="en-GB" dirty="0" err="1"/>
              <a:t>java.lang</a:t>
            </a:r>
            <a:r>
              <a:rPr lang="en-GB" dirty="0"/>
              <a:t> library or </a:t>
            </a:r>
            <a:r>
              <a:rPr lang="en-GB" b="1" dirty="0" err="1"/>
              <a:t>Closeable</a:t>
            </a:r>
            <a:r>
              <a:rPr lang="en-GB" dirty="0"/>
              <a:t> from java.io library, it can be used as a resource.</a:t>
            </a:r>
          </a:p>
          <a:p>
            <a:endParaRPr lang="en-GB" dirty="0"/>
          </a:p>
          <a:p>
            <a:r>
              <a:rPr lang="en-GB" dirty="0"/>
              <a:t>Try with resources makes code much easier to read.</a:t>
            </a:r>
          </a:p>
          <a:p>
            <a:endParaRPr lang="en-GB" baseline="0" dirty="0"/>
          </a:p>
          <a:p>
            <a:r>
              <a:rPr lang="en-GB" baseline="0" dirty="0"/>
              <a:t>Compare the two ways of opening, using and reading from the file:</a:t>
            </a:r>
          </a:p>
          <a:p>
            <a:r>
              <a:rPr lang="en-GB" baseline="0" dirty="0"/>
              <a:t>Using try-with-resources</a:t>
            </a:r>
          </a:p>
          <a:p>
            <a:pPr marL="0" indent="0">
              <a:buNone/>
            </a:pPr>
            <a:r>
              <a:rPr lang="en-GB" sz="1200" b="1" dirty="0">
                <a:solidFill>
                  <a:srgbClr val="793A64"/>
                </a:solidFill>
                <a:latin typeface="Courier New" panose="02070309020205020404" pitchFamily="49" charset="0"/>
              </a:rPr>
              <a:t>try </a:t>
            </a:r>
            <a:r>
              <a:rPr lang="en-GB" sz="1200" b="1" dirty="0">
                <a:solidFill>
                  <a:srgbClr val="000000"/>
                </a:solidFill>
                <a:latin typeface="Courier New" panose="02070309020205020404" pitchFamily="49" charset="0"/>
              </a:rPr>
              <a:t>(</a:t>
            </a:r>
            <a:r>
              <a:rPr lang="en-GB" sz="1200" b="1" dirty="0" err="1">
                <a:solidFill>
                  <a:srgbClr val="000000"/>
                </a:solidFill>
                <a:latin typeface="Courier New" panose="02070309020205020404" pitchFamily="49" charset="0"/>
              </a:rPr>
              <a:t>BufferedReader</a:t>
            </a:r>
            <a:r>
              <a:rPr lang="en-GB" sz="1200" b="1" dirty="0">
                <a:solidFill>
                  <a:srgbClr val="000000"/>
                </a:solidFill>
                <a:latin typeface="Courier New" panose="02070309020205020404" pitchFamily="49" charset="0"/>
              </a:rPr>
              <a:t> </a:t>
            </a:r>
            <a:r>
              <a:rPr lang="en-GB" sz="1200" b="1" dirty="0" err="1">
                <a:solidFill>
                  <a:srgbClr val="000000"/>
                </a:solidFill>
                <a:latin typeface="Courier New" panose="02070309020205020404" pitchFamily="49" charset="0"/>
              </a:rPr>
              <a:t>br</a:t>
            </a:r>
            <a:r>
              <a:rPr lang="en-GB" sz="1200" b="1" dirty="0">
                <a:solidFill>
                  <a:srgbClr val="000000"/>
                </a:solidFill>
                <a:latin typeface="Courier New" panose="02070309020205020404" pitchFamily="49" charset="0"/>
              </a:rPr>
              <a:t> = </a:t>
            </a:r>
            <a:r>
              <a:rPr lang="en-GB" sz="1200" b="1" dirty="0">
                <a:solidFill>
                  <a:srgbClr val="793A64"/>
                </a:solidFill>
                <a:latin typeface="Courier New" panose="02070309020205020404" pitchFamily="49" charset="0"/>
              </a:rPr>
              <a:t>new </a:t>
            </a:r>
            <a:r>
              <a:rPr lang="en-GB" sz="1200" b="1" dirty="0" err="1">
                <a:solidFill>
                  <a:srgbClr val="000000"/>
                </a:solidFill>
                <a:latin typeface="Courier New" panose="02070309020205020404" pitchFamily="49" charset="0"/>
              </a:rPr>
              <a:t>BufferedReader</a:t>
            </a:r>
            <a:r>
              <a:rPr lang="en-GB" sz="1200" b="1" dirty="0">
                <a:solidFill>
                  <a:srgbClr val="000000"/>
                </a:solidFill>
                <a:latin typeface="Courier New" panose="02070309020205020404" pitchFamily="49" charset="0"/>
              </a:rPr>
              <a:t>( </a:t>
            </a:r>
            <a:r>
              <a:rPr lang="en-GB" sz="1200" b="1" dirty="0">
                <a:solidFill>
                  <a:srgbClr val="793A64"/>
                </a:solidFill>
                <a:latin typeface="Courier New" panose="02070309020205020404" pitchFamily="49" charset="0"/>
              </a:rPr>
              <a:t>new </a:t>
            </a:r>
            <a:r>
              <a:rPr lang="en-GB" sz="1200" b="1" dirty="0" err="1">
                <a:solidFill>
                  <a:srgbClr val="000000"/>
                </a:solidFill>
                <a:latin typeface="Courier New" panose="02070309020205020404" pitchFamily="49" charset="0"/>
              </a:rPr>
              <a:t>FileReader</a:t>
            </a:r>
            <a:r>
              <a:rPr lang="en-GB" sz="1200" b="1" dirty="0">
                <a:solidFill>
                  <a:srgbClr val="000000"/>
                </a:solidFill>
                <a:latin typeface="Courier New" panose="02070309020205020404" pitchFamily="49" charset="0"/>
              </a:rPr>
              <a:t>(path))) {</a:t>
            </a:r>
          </a:p>
          <a:p>
            <a:pPr marL="0" indent="0">
              <a:buNone/>
            </a:pPr>
            <a:r>
              <a:rPr lang="en-GB" sz="1200" b="1" dirty="0">
                <a:solidFill>
                  <a:srgbClr val="000000"/>
                </a:solidFill>
                <a:latin typeface="Courier New" panose="02070309020205020404" pitchFamily="49" charset="0"/>
              </a:rPr>
              <a:t>    </a:t>
            </a:r>
            <a:r>
              <a:rPr lang="en-GB" sz="1200" b="1" dirty="0">
                <a:solidFill>
                  <a:srgbClr val="793A64"/>
                </a:solidFill>
                <a:latin typeface="Courier New" panose="02070309020205020404" pitchFamily="49" charset="0"/>
              </a:rPr>
              <a:t>return</a:t>
            </a:r>
            <a:r>
              <a:rPr lang="en-GB" sz="1200" b="1" dirty="0">
                <a:solidFill>
                  <a:srgbClr val="000000"/>
                </a:solidFill>
                <a:latin typeface="Courier New" panose="02070309020205020404" pitchFamily="49" charset="0"/>
              </a:rPr>
              <a:t> </a:t>
            </a:r>
            <a:r>
              <a:rPr lang="en-GB" sz="1200" b="1" dirty="0" err="1">
                <a:solidFill>
                  <a:srgbClr val="000000"/>
                </a:solidFill>
                <a:latin typeface="Courier New" panose="02070309020205020404" pitchFamily="49" charset="0"/>
              </a:rPr>
              <a:t>br.readLine</a:t>
            </a:r>
            <a:r>
              <a:rPr lang="en-GB" sz="1200" b="1" dirty="0">
                <a:solidFill>
                  <a:srgbClr val="000000"/>
                </a:solidFill>
                <a:latin typeface="Courier New" panose="02070309020205020404" pitchFamily="49" charset="0"/>
              </a:rPr>
              <a:t>(); </a:t>
            </a:r>
          </a:p>
          <a:p>
            <a:pPr marL="0" indent="0">
              <a:buNone/>
            </a:pPr>
            <a:r>
              <a:rPr lang="en-GB" sz="1200" b="1" dirty="0">
                <a:solidFill>
                  <a:srgbClr val="000000"/>
                </a:solidFill>
                <a:latin typeface="Courier New" panose="02070309020205020404" pitchFamily="49" charset="0"/>
              </a:rPr>
              <a:t>}</a:t>
            </a:r>
          </a:p>
          <a:p>
            <a:pPr marL="0" indent="0">
              <a:buNone/>
            </a:pPr>
            <a:endParaRPr lang="en-GB" sz="1200" b="0" dirty="0">
              <a:solidFill>
                <a:srgbClr val="000000"/>
              </a:solidFill>
              <a:latin typeface="Courier New" panose="02070309020205020404" pitchFamily="49" charset="0"/>
            </a:endParaRPr>
          </a:p>
          <a:p>
            <a:pPr marL="0" indent="0">
              <a:buNone/>
            </a:pPr>
            <a:r>
              <a:rPr lang="en-GB" sz="1200" b="0" dirty="0">
                <a:solidFill>
                  <a:srgbClr val="000000"/>
                </a:solidFill>
                <a:latin typeface="Courier New" panose="02070309020205020404" pitchFamily="49" charset="0"/>
              </a:rPr>
              <a:t>Without using try-with-resources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err="1">
                <a:solidFill>
                  <a:srgbClr val="000000"/>
                </a:solidFill>
                <a:latin typeface="Courier New" panose="02070309020205020404" pitchFamily="49" charset="0"/>
              </a:rPr>
              <a:t>BufferedReader</a:t>
            </a:r>
            <a:r>
              <a:rPr lang="en-GB" sz="1200" b="1" dirty="0">
                <a:solidFill>
                  <a:srgbClr val="000000"/>
                </a:solidFill>
                <a:latin typeface="Courier New" panose="02070309020205020404" pitchFamily="49" charset="0"/>
              </a:rPr>
              <a:t> </a:t>
            </a:r>
            <a:r>
              <a:rPr lang="en-GB" sz="1200" b="1" dirty="0" err="1">
                <a:solidFill>
                  <a:srgbClr val="000000"/>
                </a:solidFill>
                <a:latin typeface="Courier New" panose="02070309020205020404" pitchFamily="49" charset="0"/>
              </a:rPr>
              <a:t>br</a:t>
            </a:r>
            <a:r>
              <a:rPr lang="en-GB" sz="1200" b="1" dirty="0">
                <a:solidFill>
                  <a:srgbClr val="000000"/>
                </a:solidFill>
                <a:latin typeface="Courier New" panose="02070309020205020404" pitchFamily="49" charset="0"/>
              </a:rPr>
              <a:t> = new </a:t>
            </a:r>
            <a:r>
              <a:rPr lang="en-GB" sz="1200" b="1" dirty="0" err="1">
                <a:solidFill>
                  <a:srgbClr val="000000"/>
                </a:solidFill>
                <a:latin typeface="Courier New" panose="02070309020205020404" pitchFamily="49" charset="0"/>
              </a:rPr>
              <a:t>BufferedReader</a:t>
            </a:r>
            <a:r>
              <a:rPr lang="en-GB" sz="1200" b="1" dirty="0">
                <a:solidFill>
                  <a:srgbClr val="000000"/>
                </a:solidFill>
                <a:latin typeface="Courier New" panose="02070309020205020404" pitchFamily="49" charset="0"/>
              </a:rPr>
              <a:t>( new </a:t>
            </a:r>
            <a:r>
              <a:rPr lang="en-GB" sz="1200" b="1" dirty="0" err="1">
                <a:solidFill>
                  <a:srgbClr val="000000"/>
                </a:solidFill>
                <a:latin typeface="Courier New" panose="02070309020205020404" pitchFamily="49" charset="0"/>
              </a:rPr>
              <a:t>FileReader</a:t>
            </a:r>
            <a:r>
              <a:rPr lang="en-GB" sz="1200" b="1" dirty="0">
                <a:solidFill>
                  <a:srgbClr val="000000"/>
                </a:solidFill>
                <a:latin typeface="Courier New" panose="02070309020205020404" pitchFamily="49" charset="0"/>
              </a:rPr>
              <a:t>(path));</a:t>
            </a:r>
            <a:endParaRPr lang="en-GB" sz="1200" b="0" dirty="0">
              <a:solidFill>
                <a:srgbClr val="000000"/>
              </a:solidFill>
              <a:latin typeface="Courier New" panose="02070309020205020404" pitchFamily="49" charset="0"/>
            </a:endParaRPr>
          </a:p>
          <a:p>
            <a:pPr marL="0" indent="0">
              <a:buNone/>
            </a:pPr>
            <a:r>
              <a:rPr lang="en-GB" sz="1200" b="1" dirty="0">
                <a:solidFill>
                  <a:srgbClr val="000000"/>
                </a:solidFill>
                <a:latin typeface="Courier New" panose="02070309020205020404" pitchFamily="49" charset="0"/>
              </a:rPr>
              <a:t>try {</a:t>
            </a:r>
          </a:p>
          <a:p>
            <a:pPr marL="0" indent="0">
              <a:buNone/>
            </a:pPr>
            <a:r>
              <a:rPr lang="en-GB" sz="1200" b="1" dirty="0">
                <a:solidFill>
                  <a:srgbClr val="000000"/>
                </a:solidFill>
                <a:latin typeface="Courier New" panose="02070309020205020404" pitchFamily="49" charset="0"/>
              </a:rPr>
              <a:t>    return </a:t>
            </a:r>
            <a:r>
              <a:rPr lang="en-GB" sz="1200" b="1" dirty="0" err="1">
                <a:solidFill>
                  <a:srgbClr val="000000"/>
                </a:solidFill>
                <a:latin typeface="Courier New" panose="02070309020205020404" pitchFamily="49" charset="0"/>
              </a:rPr>
              <a:t>br.readLine</a:t>
            </a:r>
            <a:r>
              <a:rPr lang="en-GB" sz="1200" b="1" dirty="0">
                <a:solidFill>
                  <a:srgbClr val="000000"/>
                </a:solidFill>
                <a:latin typeface="Courier New" panose="02070309020205020404" pitchFamily="49" charset="0"/>
              </a:rPr>
              <a:t>();</a:t>
            </a:r>
          </a:p>
          <a:p>
            <a:pPr marL="0" indent="0">
              <a:buNone/>
            </a:pPr>
            <a:r>
              <a:rPr lang="en-GB" sz="1200" b="1" dirty="0">
                <a:solidFill>
                  <a:srgbClr val="000000"/>
                </a:solidFill>
                <a:latin typeface="Courier New" panose="02070309020205020404" pitchFamily="49" charset="0"/>
              </a:rPr>
              <a:t>} finally {</a:t>
            </a:r>
          </a:p>
          <a:p>
            <a:pPr marL="0" indent="0">
              <a:buNone/>
            </a:pPr>
            <a:r>
              <a:rPr lang="en-GB" sz="1200" b="1" dirty="0">
                <a:solidFill>
                  <a:srgbClr val="000000"/>
                </a:solidFill>
                <a:latin typeface="Courier New" panose="02070309020205020404" pitchFamily="49" charset="0"/>
              </a:rPr>
              <a:t>    if (</a:t>
            </a:r>
            <a:r>
              <a:rPr lang="en-GB" sz="1200" b="1" dirty="0" err="1">
                <a:solidFill>
                  <a:srgbClr val="000000"/>
                </a:solidFill>
                <a:latin typeface="Courier New" panose="02070309020205020404" pitchFamily="49" charset="0"/>
              </a:rPr>
              <a:t>br</a:t>
            </a:r>
            <a:r>
              <a:rPr lang="en-GB" sz="1200" b="1" dirty="0">
                <a:solidFill>
                  <a:srgbClr val="000000"/>
                </a:solidFill>
                <a:latin typeface="Courier New" panose="02070309020205020404" pitchFamily="49" charset="0"/>
              </a:rPr>
              <a:t> != null) {</a:t>
            </a:r>
          </a:p>
          <a:p>
            <a:pPr marL="0" indent="0">
              <a:buNone/>
            </a:pPr>
            <a:r>
              <a:rPr lang="en-GB" sz="1200" b="1" dirty="0">
                <a:solidFill>
                  <a:srgbClr val="000000"/>
                </a:solidFill>
                <a:latin typeface="Courier New" panose="02070309020205020404" pitchFamily="49" charset="0"/>
              </a:rPr>
              <a:t>        </a:t>
            </a:r>
            <a:r>
              <a:rPr lang="en-GB" sz="1200" b="1" dirty="0" err="1">
                <a:solidFill>
                  <a:srgbClr val="000000"/>
                </a:solidFill>
                <a:latin typeface="Courier New" panose="02070309020205020404" pitchFamily="49" charset="0"/>
              </a:rPr>
              <a:t>br.close</a:t>
            </a:r>
            <a:r>
              <a:rPr lang="en-GB" sz="1200" b="1" dirty="0">
                <a:solidFill>
                  <a:srgbClr val="000000"/>
                </a:solidFill>
                <a:latin typeface="Courier New" panose="02070309020205020404" pitchFamily="49" charset="0"/>
              </a:rPr>
              <a:t>();</a:t>
            </a:r>
          </a:p>
          <a:p>
            <a:pPr marL="0" indent="0">
              <a:buNone/>
            </a:pPr>
            <a:r>
              <a:rPr lang="en-GB" sz="1200" b="1" dirty="0">
                <a:solidFill>
                  <a:srgbClr val="000000"/>
                </a:solidFill>
                <a:latin typeface="Courier New" panose="02070309020205020404" pitchFamily="49" charset="0"/>
              </a:rPr>
              <a:t>    }</a:t>
            </a:r>
          </a:p>
          <a:p>
            <a:pPr marL="0" indent="0">
              <a:buNone/>
            </a:pPr>
            <a:r>
              <a:rPr lang="en-GB" sz="1200" b="1" dirty="0">
                <a:solidFill>
                  <a:srgbClr val="000000"/>
                </a:solidFill>
                <a:latin typeface="Courier New" panose="02070309020205020404" pitchFamily="49" charset="0"/>
              </a:rPr>
              <a:t>}</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31</a:t>
            </a:fld>
            <a:endParaRPr lang="en-GB"/>
          </a:p>
        </p:txBody>
      </p:sp>
    </p:spTree>
    <p:extLst>
      <p:ext uri="{BB962C8B-B14F-4D97-AF65-F5344CB8AC3E}">
        <p14:creationId xmlns:p14="http://schemas.microsoft.com/office/powerpoint/2010/main" val="16852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Introduce the</a:t>
            </a:r>
            <a:r>
              <a:rPr lang="en-GB" baseline="0" dirty="0"/>
              <a:t> idea of a stack</a:t>
            </a:r>
          </a:p>
          <a:p>
            <a:r>
              <a:rPr lang="en-GB" baseline="0" dirty="0"/>
              <a:t>LIFO</a:t>
            </a:r>
          </a:p>
          <a:p>
            <a:r>
              <a:rPr lang="en-GB" baseline="0" dirty="0"/>
              <a:t>Generally about functions</a:t>
            </a:r>
          </a:p>
          <a:p>
            <a:endParaRPr lang="en-GB" baseline="0" dirty="0"/>
          </a:p>
          <a:p>
            <a:r>
              <a:rPr lang="en-GB" baseline="0" dirty="0"/>
              <a:t>Worked example arithmetic is good</a:t>
            </a:r>
          </a:p>
          <a:p>
            <a:r>
              <a:rPr lang="en-GB" baseline="0" dirty="0"/>
              <a:t>Just show it working</a:t>
            </a:r>
          </a:p>
          <a:p>
            <a:r>
              <a:rPr lang="en-GB" baseline="0" dirty="0"/>
              <a:t>Pretty simple really</a:t>
            </a:r>
          </a:p>
          <a:p>
            <a:r>
              <a:rPr lang="en-GB" baseline="0" dirty="0"/>
              <a:t>Show with and without finally</a:t>
            </a:r>
          </a:p>
          <a:p>
            <a:endParaRPr lang="en-GB" baseline="0" dirty="0"/>
          </a:p>
          <a:p>
            <a:r>
              <a:rPr lang="en-GB" baseline="0" dirty="0"/>
              <a:t>Copy across into Visual Studio Code</a:t>
            </a:r>
          </a:p>
          <a:p>
            <a:r>
              <a:rPr lang="en-GB" baseline="0" dirty="0"/>
              <a:t>This keeps the code format.</a:t>
            </a:r>
          </a:p>
          <a:p>
            <a:endParaRPr lang="en-GB" baseline="0" dirty="0"/>
          </a:p>
          <a:p>
            <a:r>
              <a:rPr lang="en-GB" sz="1200" kern="1200" dirty="0">
                <a:solidFill>
                  <a:schemeClr val="tx1"/>
                </a:solidFill>
                <a:effectLst/>
                <a:latin typeface="+mn-lt"/>
                <a:ea typeface="+mn-ea"/>
                <a:cs typeface="+mn-cs"/>
              </a:rPr>
              <a:t> public static void main(String[] </a:t>
            </a:r>
            <a:r>
              <a:rPr lang="en-GB" sz="1200" kern="1200" dirty="0" err="1">
                <a:solidFill>
                  <a:schemeClr val="tx1"/>
                </a:solidFill>
                <a:effectLst/>
                <a:latin typeface="+mn-lt"/>
                <a:ea typeface="+mn-ea"/>
                <a:cs typeface="+mn-cs"/>
              </a:rPr>
              <a:t>args</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 TODO Auto-generated method stub</a:t>
            </a:r>
          </a:p>
          <a:p>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System.out.println</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divideNum</a:t>
            </a:r>
            <a:r>
              <a:rPr lang="en-GB" sz="1200" kern="1200" dirty="0">
                <a:solidFill>
                  <a:schemeClr val="tx1"/>
                </a:solidFill>
                <a:effectLst/>
                <a:latin typeface="+mn-lt"/>
                <a:ea typeface="+mn-ea"/>
                <a:cs typeface="+mn-cs"/>
              </a:rPr>
              <a:t>(2, 0));</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public static </a:t>
            </a:r>
            <a:r>
              <a:rPr lang="en-GB" sz="1200" kern="1200" dirty="0" err="1">
                <a:solidFill>
                  <a:schemeClr val="tx1"/>
                </a:solidFill>
                <a:effectLst/>
                <a:latin typeface="+mn-lt"/>
                <a:ea typeface="+mn-ea"/>
                <a:cs typeface="+mn-cs"/>
              </a:rPr>
              <a:t>int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divideNum</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int</a:t>
            </a:r>
            <a:r>
              <a:rPr lang="en-GB" sz="1200" kern="1200" dirty="0">
                <a:solidFill>
                  <a:schemeClr val="tx1"/>
                </a:solidFill>
                <a:effectLst/>
                <a:latin typeface="+mn-lt"/>
                <a:ea typeface="+mn-ea"/>
                <a:cs typeface="+mn-cs"/>
              </a:rPr>
              <a:t> a, </a:t>
            </a:r>
            <a:r>
              <a:rPr lang="en-GB" sz="1200" kern="1200" dirty="0" err="1">
                <a:solidFill>
                  <a:schemeClr val="tx1"/>
                </a:solidFill>
                <a:effectLst/>
                <a:latin typeface="+mn-lt"/>
                <a:ea typeface="+mn-ea"/>
                <a:cs typeface="+mn-cs"/>
              </a:rPr>
              <a:t>int</a:t>
            </a:r>
            <a:r>
              <a:rPr lang="en-GB" sz="1200" kern="1200" dirty="0">
                <a:solidFill>
                  <a:schemeClr val="tx1"/>
                </a:solidFill>
                <a:effectLst/>
                <a:latin typeface="+mn-lt"/>
                <a:ea typeface="+mn-ea"/>
                <a:cs typeface="+mn-cs"/>
              </a:rPr>
              <a:t> b) {</a:t>
            </a:r>
          </a:p>
          <a:p>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int</a:t>
            </a:r>
            <a:r>
              <a:rPr lang="en-GB" sz="1200" kern="1200" dirty="0">
                <a:solidFill>
                  <a:schemeClr val="tx1"/>
                </a:solidFill>
                <a:effectLst/>
                <a:latin typeface="+mn-lt"/>
                <a:ea typeface="+mn-ea"/>
                <a:cs typeface="+mn-cs"/>
              </a:rPr>
              <a:t> c = 0;</a:t>
            </a:r>
          </a:p>
          <a:p>
            <a:r>
              <a:rPr lang="en-GB" sz="1200" kern="1200" dirty="0">
                <a:solidFill>
                  <a:schemeClr val="tx1"/>
                </a:solidFill>
                <a:effectLst/>
                <a:latin typeface="+mn-lt"/>
                <a:ea typeface="+mn-ea"/>
                <a:cs typeface="+mn-cs"/>
              </a:rPr>
              <a:t>        try {</a:t>
            </a:r>
          </a:p>
          <a:p>
            <a:r>
              <a:rPr lang="en-GB" sz="1200" kern="1200" dirty="0">
                <a:solidFill>
                  <a:schemeClr val="tx1"/>
                </a:solidFill>
                <a:effectLst/>
                <a:latin typeface="+mn-lt"/>
                <a:ea typeface="+mn-ea"/>
                <a:cs typeface="+mn-cs"/>
              </a:rPr>
              <a:t>            c = a / b;</a:t>
            </a:r>
          </a:p>
          <a:p>
            <a:r>
              <a:rPr lang="en-GB" sz="1200" kern="1200" dirty="0">
                <a:solidFill>
                  <a:schemeClr val="tx1"/>
                </a:solidFill>
                <a:effectLst/>
                <a:latin typeface="+mn-lt"/>
                <a:ea typeface="+mn-ea"/>
                <a:cs typeface="+mn-cs"/>
              </a:rPr>
              <a:t>            return 1;</a:t>
            </a:r>
          </a:p>
          <a:p>
            <a:r>
              <a:rPr lang="en-GB" sz="1200" kern="1200" dirty="0">
                <a:solidFill>
                  <a:schemeClr val="tx1"/>
                </a:solidFill>
                <a:effectLst/>
                <a:latin typeface="+mn-lt"/>
                <a:ea typeface="+mn-ea"/>
                <a:cs typeface="+mn-cs"/>
              </a:rPr>
              <a:t>        } catch (</a:t>
            </a:r>
            <a:r>
              <a:rPr lang="en-GB" sz="1200" kern="1200" dirty="0" err="1">
                <a:solidFill>
                  <a:schemeClr val="tx1"/>
                </a:solidFill>
                <a:effectLst/>
                <a:latin typeface="+mn-lt"/>
                <a:ea typeface="+mn-ea"/>
                <a:cs typeface="+mn-cs"/>
              </a:rPr>
              <a:t>ArithmeticException</a:t>
            </a:r>
            <a:r>
              <a:rPr lang="en-GB" sz="1200" kern="1200" dirty="0">
                <a:solidFill>
                  <a:schemeClr val="tx1"/>
                </a:solidFill>
                <a:effectLst/>
                <a:latin typeface="+mn-lt"/>
                <a:ea typeface="+mn-ea"/>
                <a:cs typeface="+mn-cs"/>
              </a:rPr>
              <a:t> ex) {</a:t>
            </a:r>
          </a:p>
          <a:p>
            <a:r>
              <a:rPr lang="en-GB" sz="1200" kern="1200" dirty="0">
                <a:solidFill>
                  <a:schemeClr val="tx1"/>
                </a:solidFill>
                <a:effectLst/>
                <a:latin typeface="+mn-lt"/>
                <a:ea typeface="+mn-ea"/>
                <a:cs typeface="+mn-cs"/>
              </a:rPr>
              <a:t>            return 2;</a:t>
            </a:r>
          </a:p>
          <a:p>
            <a:r>
              <a:rPr lang="en-GB" sz="1200" kern="1200" dirty="0">
                <a:solidFill>
                  <a:schemeClr val="tx1"/>
                </a:solidFill>
                <a:effectLst/>
                <a:latin typeface="+mn-lt"/>
                <a:ea typeface="+mn-ea"/>
                <a:cs typeface="+mn-cs"/>
              </a:rPr>
              <a:t>        } finally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
            </a:r>
            <a:endParaRPr lang="en-GB" dirty="0"/>
          </a:p>
        </p:txBody>
      </p:sp>
    </p:spTree>
    <p:extLst>
      <p:ext uri="{BB962C8B-B14F-4D97-AF65-F5344CB8AC3E}">
        <p14:creationId xmlns:p14="http://schemas.microsoft.com/office/powerpoint/2010/main" val="34425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4082063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Best practice for designing your</a:t>
            </a:r>
            <a:r>
              <a:rPr lang="en-GB" baseline="0" dirty="0"/>
              <a:t> classes</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34</a:t>
            </a:fld>
            <a:endParaRPr lang="en-GB"/>
          </a:p>
        </p:txBody>
      </p:sp>
    </p:spTree>
    <p:extLst>
      <p:ext uri="{BB962C8B-B14F-4D97-AF65-F5344CB8AC3E}">
        <p14:creationId xmlns:p14="http://schemas.microsoft.com/office/powerpoint/2010/main" val="3934049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Best practice for designing your</a:t>
            </a:r>
            <a:r>
              <a:rPr lang="en-GB" baseline="0" dirty="0"/>
              <a:t> classes</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35</a:t>
            </a:fld>
            <a:endParaRPr lang="en-GB"/>
          </a:p>
        </p:txBody>
      </p:sp>
    </p:spTree>
    <p:extLst>
      <p:ext uri="{BB962C8B-B14F-4D97-AF65-F5344CB8AC3E}">
        <p14:creationId xmlns:p14="http://schemas.microsoft.com/office/powerpoint/2010/main" val="125438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Best practice for designing your</a:t>
            </a:r>
            <a:r>
              <a:rPr lang="en-GB" baseline="0" dirty="0"/>
              <a:t> classes</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36</a:t>
            </a:fld>
            <a:endParaRPr lang="en-GB"/>
          </a:p>
        </p:txBody>
      </p:sp>
    </p:spTree>
    <p:extLst>
      <p:ext uri="{BB962C8B-B14F-4D97-AF65-F5344CB8AC3E}">
        <p14:creationId xmlns:p14="http://schemas.microsoft.com/office/powerpoint/2010/main" val="68329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2937790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37</a:t>
            </a:fld>
            <a:endParaRPr lang="en-GB"/>
          </a:p>
        </p:txBody>
      </p:sp>
    </p:spTree>
    <p:extLst>
      <p:ext uri="{BB962C8B-B14F-4D97-AF65-F5344CB8AC3E}">
        <p14:creationId xmlns:p14="http://schemas.microsoft.com/office/powerpoint/2010/main" val="4012978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353185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05499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12888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So</a:t>
            </a:r>
            <a:r>
              <a:rPr lang="en-GB" baseline="0" dirty="0"/>
              <a:t> the message here is what the test should print out when the test fails</a:t>
            </a:r>
            <a:endParaRPr lang="en-GB" dirty="0"/>
          </a:p>
        </p:txBody>
      </p:sp>
    </p:spTree>
    <p:extLst>
      <p:ext uri="{BB962C8B-B14F-4D97-AF65-F5344CB8AC3E}">
        <p14:creationId xmlns:p14="http://schemas.microsoft.com/office/powerpoint/2010/main" val="1251792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967094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2640122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47</a:t>
            </a:fld>
            <a:endParaRPr dirty="0"/>
          </a:p>
        </p:txBody>
      </p:sp>
    </p:spTree>
    <p:extLst>
      <p:ext uri="{BB962C8B-B14F-4D97-AF65-F5344CB8AC3E}">
        <p14:creationId xmlns:p14="http://schemas.microsoft.com/office/powerpoint/2010/main" val="3795360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582014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example Cage could be a Cage</a:t>
            </a:r>
            <a:r>
              <a:rPr lang="en-GB" baseline="0" dirty="0"/>
              <a:t> for a Bird, or a Lion, make it work with whatever its presented with.</a:t>
            </a:r>
            <a:endParaRPr lang="en-GB" dirty="0"/>
          </a:p>
          <a:p>
            <a:endParaRPr lang="en-GB" dirty="0"/>
          </a:p>
        </p:txBody>
      </p:sp>
    </p:spTree>
    <p:extLst>
      <p:ext uri="{BB962C8B-B14F-4D97-AF65-F5344CB8AC3E}">
        <p14:creationId xmlns:p14="http://schemas.microsoft.com/office/powerpoint/2010/main" val="415140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1214672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221730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59</a:t>
            </a:fld>
            <a:endParaRPr dirty="0"/>
          </a:p>
        </p:txBody>
      </p:sp>
    </p:spTree>
    <p:extLst>
      <p:ext uri="{BB962C8B-B14F-4D97-AF65-F5344CB8AC3E}">
        <p14:creationId xmlns:p14="http://schemas.microsoft.com/office/powerpoint/2010/main" val="37762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2871317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026389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8966963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78804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This block of code will read all entries in the table Languages using the connection we opened earlier and print the results.</a:t>
            </a:r>
          </a:p>
          <a:p>
            <a:endParaRPr lang="en-GB" dirty="0"/>
          </a:p>
          <a:p>
            <a:r>
              <a:rPr lang="en-GB" dirty="0"/>
              <a:t>First it will create a statement,</a:t>
            </a:r>
          </a:p>
          <a:p>
            <a:r>
              <a:rPr lang="en-GB" dirty="0"/>
              <a:t>Then it will take the SQL query as a String.</a:t>
            </a:r>
          </a:p>
          <a:p>
            <a:r>
              <a:rPr lang="en-GB" dirty="0"/>
              <a:t>After that it will Execute that query.</a:t>
            </a:r>
          </a:p>
          <a:p>
            <a:r>
              <a:rPr lang="en-GB" dirty="0"/>
              <a:t>Finally it will loop through all results, printing them to the console.</a:t>
            </a:r>
          </a:p>
          <a:p>
            <a:endParaRPr lang="en-GB" dirty="0"/>
          </a:p>
          <a:p>
            <a:endParaRPr lang="en-GB" dirty="0"/>
          </a:p>
        </p:txBody>
      </p:sp>
    </p:spTree>
    <p:extLst>
      <p:ext uri="{BB962C8B-B14F-4D97-AF65-F5344CB8AC3E}">
        <p14:creationId xmlns:p14="http://schemas.microsoft.com/office/powerpoint/2010/main" val="2312426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9873550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727192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03706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Represent best practice</a:t>
            </a:r>
          </a:p>
          <a:p>
            <a:r>
              <a:rPr lang="en-GB" dirty="0"/>
              <a:t>Solutions to common problems/issues</a:t>
            </a:r>
          </a:p>
          <a:p>
            <a:r>
              <a:rPr lang="en-GB" dirty="0"/>
              <a:t>Templates for best practice</a:t>
            </a:r>
          </a:p>
          <a:p>
            <a:r>
              <a:rPr lang="en-GB" dirty="0"/>
              <a:t>Thought up by smarter people then me</a:t>
            </a:r>
          </a:p>
          <a:p>
            <a:r>
              <a:rPr lang="en-GB" dirty="0"/>
              <a:t>You don’t need to know them all</a:t>
            </a:r>
          </a:p>
          <a:p>
            <a:r>
              <a:rPr lang="en-GB" dirty="0"/>
              <a:t>Just know they exist</a:t>
            </a:r>
          </a:p>
          <a:p>
            <a:r>
              <a:rPr lang="en-GB" dirty="0"/>
              <a:t>If you encounter a problem you don’t know how</a:t>
            </a:r>
            <a:r>
              <a:rPr lang="en-GB" baseline="0" dirty="0"/>
              <a:t> to solve, there may be a design pattern for it</a:t>
            </a:r>
          </a:p>
        </p:txBody>
      </p:sp>
    </p:spTree>
    <p:extLst>
      <p:ext uri="{BB962C8B-B14F-4D97-AF65-F5344CB8AC3E}">
        <p14:creationId xmlns:p14="http://schemas.microsoft.com/office/powerpoint/2010/main" val="3822367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3642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09926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869318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918465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sz="1200" b="0" i="0" kern="1200" dirty="0">
                <a:solidFill>
                  <a:schemeClr val="tx1"/>
                </a:solidFill>
                <a:effectLst/>
                <a:latin typeface="+mn-lt"/>
                <a:ea typeface="+mn-ea"/>
                <a:cs typeface="+mn-cs"/>
              </a:rPr>
              <a:t>If I use “west” to denote going</a:t>
            </a:r>
            <a:r>
              <a:rPr lang="en-GB" sz="1200" b="0" i="0" kern="1200" baseline="0" dirty="0">
                <a:solidFill>
                  <a:schemeClr val="tx1"/>
                </a:solidFill>
                <a:effectLst/>
                <a:latin typeface="+mn-lt"/>
                <a:ea typeface="+mn-ea"/>
                <a:cs typeface="+mn-cs"/>
              </a:rPr>
              <a:t> west in Barren Moor, it was easier to make a mistake then if  I had used </a:t>
            </a:r>
            <a:r>
              <a:rPr lang="en-GB" sz="1200" b="0" i="0" kern="1200" baseline="0" dirty="0" err="1">
                <a:solidFill>
                  <a:schemeClr val="tx1"/>
                </a:solidFill>
                <a:effectLst/>
                <a:latin typeface="+mn-lt"/>
                <a:ea typeface="+mn-ea"/>
                <a:cs typeface="+mn-cs"/>
              </a:rPr>
              <a:t>Day.WEST</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 increase compile-time checking</a:t>
            </a:r>
          </a:p>
          <a:p>
            <a:r>
              <a:rPr lang="en-GB" sz="1200" b="0" i="0" kern="1200" dirty="0">
                <a:solidFill>
                  <a:schemeClr val="tx1"/>
                </a:solidFill>
                <a:effectLst/>
                <a:latin typeface="+mn-lt"/>
                <a:ea typeface="+mn-ea"/>
                <a:cs typeface="+mn-cs"/>
              </a:rPr>
              <a:t>avoid errors from passing in invalid constants</a:t>
            </a:r>
            <a:endParaRPr lang="en-GB" dirty="0"/>
          </a:p>
        </p:txBody>
      </p:sp>
    </p:spTree>
    <p:extLst>
      <p:ext uri="{BB962C8B-B14F-4D97-AF65-F5344CB8AC3E}">
        <p14:creationId xmlns:p14="http://schemas.microsoft.com/office/powerpoint/2010/main" val="3021382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a:t>
            </a:r>
            <a:r>
              <a:rPr lang="en-GB" baseline="0" dirty="0"/>
              <a:t> map will ‘map’ one key to a value</a:t>
            </a:r>
          </a:p>
          <a:p>
            <a:r>
              <a:rPr lang="en-GB" baseline="0" dirty="0"/>
              <a:t>You will give it a key and ask for value</a:t>
            </a:r>
          </a:p>
          <a:p>
            <a:r>
              <a:rPr lang="en-GB" baseline="0" dirty="0"/>
              <a:t>Get me the object that is associated with the object</a:t>
            </a:r>
          </a:p>
          <a:p>
            <a:r>
              <a:rPr lang="en-GB" baseline="0" dirty="0"/>
              <a:t>Insane performance increase</a:t>
            </a:r>
          </a:p>
          <a:p>
            <a:r>
              <a:rPr lang="en-GB" baseline="0" dirty="0"/>
              <a:t> - list has a linear performance decrease</a:t>
            </a:r>
          </a:p>
          <a:p>
            <a:r>
              <a:rPr lang="en-GB" baseline="0" dirty="0"/>
              <a:t>- </a:t>
            </a:r>
            <a:r>
              <a:rPr lang="en-GB" baseline="0" dirty="0" err="1"/>
              <a:t>Hashmap</a:t>
            </a:r>
            <a:r>
              <a:rPr lang="en-GB" baseline="0" dirty="0"/>
              <a:t> has effectively got a constant speed</a:t>
            </a:r>
          </a:p>
        </p:txBody>
      </p:sp>
      <p:sp>
        <p:nvSpPr>
          <p:cNvPr id="4" name="Slide Number Placeholder 3"/>
          <p:cNvSpPr>
            <a:spLocks noGrp="1"/>
          </p:cNvSpPr>
          <p:nvPr>
            <p:ph type="sldNum" sz="quarter" idx="10"/>
          </p:nvPr>
        </p:nvSpPr>
        <p:spPr/>
        <p:txBody>
          <a:bodyPr/>
          <a:lstStyle/>
          <a:p>
            <a:fld id="{F01C3D80-E036-4600-9DAC-297300EB7EED}" type="slidenum">
              <a:rPr lang="en-GB" smtClean="0"/>
              <a:t>73</a:t>
            </a:fld>
            <a:endParaRPr lang="en-GB"/>
          </a:p>
        </p:txBody>
      </p:sp>
    </p:spTree>
    <p:extLst>
      <p:ext uri="{BB962C8B-B14F-4D97-AF65-F5344CB8AC3E}">
        <p14:creationId xmlns:p14="http://schemas.microsoft.com/office/powerpoint/2010/main" val="1536505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allows the execution time of basic operations, such as get( ) and put( ), to remain constant even for large sets.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Key First, Value Second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Lots of other methods</a:t>
            </a:r>
            <a:r>
              <a:rPr lang="en-GB" sz="1200" b="0" i="0" kern="1200" baseline="0" dirty="0">
                <a:solidFill>
                  <a:schemeClr val="tx1"/>
                </a:solidFill>
                <a:effectLst/>
                <a:latin typeface="+mn-lt"/>
                <a:ea typeface="+mn-ea"/>
                <a:cs typeface="+mn-cs"/>
              </a:rPr>
              <a:t> you can use – like</a:t>
            </a:r>
          </a:p>
          <a:p>
            <a:endParaRPr lang="en-GB" sz="1200" b="0" i="0" kern="1200" baseline="0" dirty="0">
              <a:solidFill>
                <a:schemeClr val="tx1"/>
              </a:solidFill>
              <a:effectLst/>
              <a:latin typeface="+mn-lt"/>
              <a:ea typeface="+mn-ea"/>
              <a:cs typeface="+mn-cs"/>
            </a:endParaRPr>
          </a:p>
          <a:p>
            <a:r>
              <a:rPr lang="en-GB" sz="1200" b="0" i="0" kern="1200" baseline="0" dirty="0" err="1">
                <a:solidFill>
                  <a:schemeClr val="tx1"/>
                </a:solidFill>
                <a:effectLst/>
                <a:latin typeface="+mn-lt"/>
                <a:ea typeface="+mn-ea"/>
                <a:cs typeface="+mn-cs"/>
              </a:rPr>
              <a:t>isEmpty</a:t>
            </a:r>
            <a:r>
              <a:rPr lang="en-GB" sz="1200" b="0" i="0" kern="1200" baseline="0" dirty="0">
                <a:solidFill>
                  <a:schemeClr val="tx1"/>
                </a:solidFill>
                <a:effectLst/>
                <a:latin typeface="+mn-lt"/>
                <a:ea typeface="+mn-ea"/>
                <a:cs typeface="+mn-cs"/>
              </a:rPr>
              <a:t>()</a:t>
            </a:r>
          </a:p>
          <a:p>
            <a:r>
              <a:rPr lang="en-GB" sz="1200" b="0" i="0" kern="1200" baseline="0" dirty="0" err="1">
                <a:solidFill>
                  <a:schemeClr val="tx1"/>
                </a:solidFill>
                <a:effectLst/>
                <a:latin typeface="+mn-lt"/>
                <a:ea typeface="+mn-ea"/>
                <a:cs typeface="+mn-cs"/>
              </a:rPr>
              <a:t>containsKey</a:t>
            </a:r>
            <a:r>
              <a:rPr lang="en-GB" sz="1200" b="0" i="0" kern="1200" baseline="0" dirty="0">
                <a:solidFill>
                  <a:schemeClr val="tx1"/>
                </a:solidFill>
                <a:effectLst/>
                <a:latin typeface="+mn-lt"/>
                <a:ea typeface="+mn-ea"/>
                <a:cs typeface="+mn-cs"/>
              </a:rPr>
              <a:t>()</a:t>
            </a:r>
          </a:p>
          <a:p>
            <a:r>
              <a:rPr lang="en-GB" sz="1200" b="0" i="0" kern="1200" baseline="0" dirty="0" err="1">
                <a:solidFill>
                  <a:schemeClr val="tx1"/>
                </a:solidFill>
                <a:effectLst/>
                <a:latin typeface="+mn-lt"/>
                <a:ea typeface="+mn-ea"/>
                <a:cs typeface="+mn-cs"/>
              </a:rPr>
              <a:t>ContainsValue</a:t>
            </a:r>
            <a:r>
              <a:rPr lang="en-GB" sz="1200" b="0" i="0" kern="1200" baseline="0" dirty="0">
                <a:solidFill>
                  <a:schemeClr val="tx1"/>
                </a:solidFill>
                <a:effectLst/>
                <a:latin typeface="+mn-lt"/>
                <a:ea typeface="+mn-ea"/>
                <a:cs typeface="+mn-cs"/>
              </a:rPr>
              <a:t>()</a:t>
            </a:r>
          </a:p>
          <a:p>
            <a:r>
              <a:rPr lang="en-GB" sz="1200" b="0" i="0" kern="1200" baseline="0" dirty="0">
                <a:solidFill>
                  <a:schemeClr val="tx1"/>
                </a:solidFill>
                <a:effectLst/>
                <a:latin typeface="+mn-lt"/>
                <a:ea typeface="+mn-ea"/>
                <a:cs typeface="+mn-cs"/>
              </a:rPr>
              <a:t>Remove()</a:t>
            </a:r>
          </a:p>
          <a:p>
            <a:endParaRPr lang="en-GB"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1C3D80-E036-4600-9DAC-297300EB7EED}" type="slidenum">
              <a:rPr lang="en-GB" smtClean="0"/>
              <a:t>74</a:t>
            </a:fld>
            <a:endParaRPr lang="en-GB"/>
          </a:p>
        </p:txBody>
      </p:sp>
    </p:spTree>
    <p:extLst>
      <p:ext uri="{BB962C8B-B14F-4D97-AF65-F5344CB8AC3E}">
        <p14:creationId xmlns:p14="http://schemas.microsoft.com/office/powerpoint/2010/main" val="2554590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When a used calls put(Key k , V value); or get(Object</a:t>
            </a:r>
            <a:r>
              <a:rPr lang="en-GB" baseline="0" dirty="0"/>
              <a:t> key)</a:t>
            </a:r>
          </a:p>
          <a:p>
            <a:r>
              <a:rPr lang="en-GB" baseline="0" dirty="0"/>
              <a:t>The function computes the index of the bucket where the entry should be in</a:t>
            </a:r>
          </a:p>
          <a:p>
            <a:r>
              <a:rPr lang="en-GB" baseline="0" dirty="0"/>
              <a:t>Then the function iterates through that buckets linked list and checks the hash against each item in there until it finds it, then returns the value.</a:t>
            </a:r>
          </a:p>
          <a:p>
            <a:r>
              <a:rPr lang="en-GB" baseline="0" dirty="0"/>
              <a:t>The get function will return the value if the key is found</a:t>
            </a:r>
          </a:p>
          <a:p>
            <a:r>
              <a:rPr lang="en-GB" baseline="0" dirty="0"/>
              <a:t>The put function will replace an existing entry with that key or create a new entry at the head of the list if not found.</a:t>
            </a:r>
          </a:p>
          <a:p>
            <a:endParaRPr lang="en-GB" baseline="0" dirty="0"/>
          </a:p>
          <a:p>
            <a:r>
              <a:rPr lang="en-GB" baseline="0" dirty="0"/>
              <a:t>The index (which bucket it will be in) is computed like so;</a:t>
            </a:r>
          </a:p>
          <a:p>
            <a:r>
              <a:rPr lang="en-GB" baseline="0" dirty="0"/>
              <a:t>First it gets the </a:t>
            </a:r>
            <a:r>
              <a:rPr lang="en-GB" baseline="0" dirty="0" err="1"/>
              <a:t>hashcode</a:t>
            </a:r>
            <a:r>
              <a:rPr lang="en-GB" baseline="0" dirty="0"/>
              <a:t> of the key provided</a:t>
            </a:r>
          </a:p>
          <a:p>
            <a:r>
              <a:rPr lang="en-GB" baseline="0" dirty="0"/>
              <a:t>Then it bitmasks the </a:t>
            </a:r>
            <a:r>
              <a:rPr lang="en-GB" baseline="0" dirty="0" err="1"/>
              <a:t>hashcode</a:t>
            </a:r>
            <a:r>
              <a:rPr lang="en-GB" baseline="0" dirty="0"/>
              <a:t> with the length (minus 1) of the array of linked lists, this operation ensures that the index cant be greater than the size of the array.</a:t>
            </a:r>
          </a:p>
          <a:p>
            <a:endParaRPr lang="en-GB" baseline="0" dirty="0"/>
          </a:p>
          <a:p>
            <a:endParaRPr lang="en-GB" baseline="0" dirty="0"/>
          </a:p>
          <a:p>
            <a:r>
              <a:rPr lang="en-GB" dirty="0"/>
              <a:t>//takes the object in directly</a:t>
            </a:r>
          </a:p>
          <a:p>
            <a:r>
              <a:rPr lang="en-GB" dirty="0"/>
              <a:t>static final int hash(Object key) {</a:t>
            </a:r>
          </a:p>
          <a:p>
            <a:r>
              <a:rPr lang="en-GB" dirty="0"/>
              <a:t>    int h;</a:t>
            </a:r>
          </a:p>
          <a:p>
            <a:r>
              <a:rPr lang="en-GB" dirty="0"/>
              <a:t>    return (key == null) ? 0 : (h = </a:t>
            </a:r>
            <a:r>
              <a:rPr lang="en-GB" dirty="0" err="1"/>
              <a:t>key.hashCode</a:t>
            </a:r>
            <a:r>
              <a:rPr lang="en-GB" dirty="0"/>
              <a:t>()) ^ (h &gt;&gt;&gt; 16);</a:t>
            </a:r>
          </a:p>
          <a:p>
            <a:r>
              <a:rPr lang="en-GB" dirty="0"/>
              <a:t>    }</a:t>
            </a:r>
          </a:p>
          <a:p>
            <a:r>
              <a:rPr lang="en-GB" dirty="0"/>
              <a:t>	</a:t>
            </a:r>
          </a:p>
          <a:p>
            <a:r>
              <a:rPr lang="en-GB" dirty="0"/>
              <a:t>// the function that returns the index from the rehashed hash</a:t>
            </a:r>
          </a:p>
          <a:p>
            <a:r>
              <a:rPr lang="en-GB" dirty="0"/>
              <a:t>static int </a:t>
            </a:r>
            <a:r>
              <a:rPr lang="en-GB" dirty="0" err="1"/>
              <a:t>indexFor</a:t>
            </a:r>
            <a:r>
              <a:rPr lang="en-GB" dirty="0"/>
              <a:t>(int h, int length) {</a:t>
            </a:r>
          </a:p>
          <a:p>
            <a:r>
              <a:rPr lang="en-GB" dirty="0"/>
              <a:t>    return h &amp; (length-1);</a:t>
            </a:r>
          </a:p>
          <a:p>
            <a:r>
              <a:rPr lang="en-GB" dirty="0"/>
              <a:t>}</a:t>
            </a:r>
          </a:p>
          <a:p>
            <a:endParaRPr lang="en-GB" dirty="0"/>
          </a:p>
          <a:p>
            <a:endParaRPr lang="en-GB" dirty="0"/>
          </a:p>
          <a:p>
            <a:endParaRPr lang="en-GB" dirty="0"/>
          </a:p>
          <a:p>
            <a:r>
              <a:rPr lang="en-GB" dirty="0"/>
              <a:t>It works with buckets</a:t>
            </a:r>
          </a:p>
          <a:p>
            <a:r>
              <a:rPr lang="en-GB" dirty="0"/>
              <a:t>It computes where the object</a:t>
            </a:r>
            <a:r>
              <a:rPr lang="en-GB" baseline="0" dirty="0"/>
              <a:t> should go based upon a few things</a:t>
            </a:r>
          </a:p>
          <a:p>
            <a:r>
              <a:rPr lang="en-GB" baseline="0" dirty="0"/>
              <a:t>Come out with one value</a:t>
            </a:r>
          </a:p>
          <a:p>
            <a:r>
              <a:rPr lang="en-GB" baseline="0" dirty="0"/>
              <a:t>Effectively a hash</a:t>
            </a:r>
          </a:p>
          <a:p>
            <a:r>
              <a:rPr lang="en-GB" baseline="0" dirty="0"/>
              <a:t>Hash can be </a:t>
            </a:r>
            <a:r>
              <a:rPr lang="en-GB" baseline="0" dirty="0" err="1"/>
              <a:t>decerpyted</a:t>
            </a:r>
            <a:endParaRPr lang="en-GB" baseline="0" dirty="0"/>
          </a:p>
          <a:p>
            <a:r>
              <a:rPr lang="en-GB" baseline="0" dirty="0"/>
              <a:t>Passwords are hashed</a:t>
            </a:r>
          </a:p>
          <a:p>
            <a:r>
              <a:rPr lang="en-GB" baseline="0" dirty="0"/>
              <a:t>Not stored as plain text</a:t>
            </a:r>
          </a:p>
          <a:p>
            <a:endParaRPr lang="en-GB" baseline="0" dirty="0"/>
          </a:p>
          <a:p>
            <a:r>
              <a:rPr lang="en-GB" baseline="0" dirty="0"/>
              <a:t>Effectively a unique identifier – and from this identifier it know which bucket it needs to go into </a:t>
            </a:r>
          </a:p>
          <a:p>
            <a:r>
              <a:rPr lang="en-GB" baseline="0" dirty="0"/>
              <a:t>What this means is that say we have lots of buckets of data</a:t>
            </a:r>
          </a:p>
          <a:p>
            <a:r>
              <a:rPr lang="en-GB" baseline="0" dirty="0"/>
              <a:t>It will hash the data</a:t>
            </a:r>
          </a:p>
          <a:p>
            <a:r>
              <a:rPr lang="en-GB" baseline="0" dirty="0"/>
              <a:t>Can go straight there</a:t>
            </a:r>
          </a:p>
          <a:p>
            <a:r>
              <a:rPr lang="en-GB" baseline="0" dirty="0"/>
              <a:t>Depending on the hashing algorithm it know exactly where to go</a:t>
            </a:r>
          </a:p>
          <a:p>
            <a:r>
              <a:rPr lang="en-GB" baseline="0" dirty="0"/>
              <a:t>It knows where to go in the hash map dependant on what you give it</a:t>
            </a:r>
          </a:p>
          <a:p>
            <a:r>
              <a:rPr lang="en-GB" baseline="0" dirty="0"/>
              <a:t>Usual size is 16 buckets</a:t>
            </a:r>
          </a:p>
          <a:p>
            <a:endParaRPr lang="en-GB" baseline="0" dirty="0"/>
          </a:p>
          <a:p>
            <a:r>
              <a:rPr lang="en-GB" baseline="0" dirty="0"/>
              <a:t>Maps and array lists are comparable- they can be swapped but it might be that you are using the map in the wrong way</a:t>
            </a:r>
          </a:p>
          <a:p>
            <a:endParaRPr lang="en-GB" baseline="0" dirty="0"/>
          </a:p>
          <a:p>
            <a:r>
              <a:rPr lang="en-GB" baseline="0" dirty="0"/>
              <a:t>Specify that you are supposed to give a key then return the value</a:t>
            </a:r>
          </a:p>
          <a:p>
            <a:r>
              <a:rPr lang="en-GB" baseline="0" dirty="0"/>
              <a:t>But this is not how you should be using the map</a:t>
            </a:r>
          </a:p>
          <a:p>
            <a:endParaRPr lang="en-GB" baseline="0" dirty="0"/>
          </a:p>
          <a:p>
            <a:r>
              <a:rPr lang="en-GB" baseline="0" dirty="0"/>
              <a:t>Key has to be unique</a:t>
            </a:r>
          </a:p>
          <a:p>
            <a:r>
              <a:rPr lang="en-GB" baseline="0" dirty="0"/>
              <a:t>Values can be duplicated.</a:t>
            </a:r>
          </a:p>
          <a:p>
            <a:endParaRPr lang="en-GB" baseline="0" dirty="0"/>
          </a:p>
          <a:p>
            <a:r>
              <a:rPr lang="en-GB" baseline="0" dirty="0"/>
              <a:t>A set is a data structure, like an array, but cannot hold duplicates</a:t>
            </a:r>
          </a:p>
          <a:p>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75</a:t>
            </a:fld>
            <a:endParaRPr lang="en-GB"/>
          </a:p>
        </p:txBody>
      </p:sp>
    </p:spTree>
    <p:extLst>
      <p:ext uri="{BB962C8B-B14F-4D97-AF65-F5344CB8AC3E}">
        <p14:creationId xmlns:p14="http://schemas.microsoft.com/office/powerpoint/2010/main" val="20818355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Worst case scenario</a:t>
            </a:r>
          </a:p>
          <a:p>
            <a:endParaRPr lang="en-GB" dirty="0"/>
          </a:p>
          <a:p>
            <a:r>
              <a:rPr lang="en-GB" dirty="0"/>
              <a:t>Can</a:t>
            </a:r>
            <a:r>
              <a:rPr lang="en-GB" baseline="0" dirty="0"/>
              <a:t> be used to describe either the time required or the memory used</a:t>
            </a:r>
          </a:p>
          <a:p>
            <a:endParaRPr lang="en-GB" baseline="0" dirty="0"/>
          </a:p>
          <a:p>
            <a:r>
              <a:rPr lang="en-GB" baseline="0" dirty="0"/>
              <a:t>Log n Is that as the size increases the complexity decreases, good sorting algorithms operate with a (log n) complexity</a:t>
            </a:r>
          </a:p>
          <a:p>
            <a:endParaRPr lang="en-GB" baseline="0" dirty="0"/>
          </a:p>
          <a:p>
            <a:r>
              <a:rPr lang="en-GB" baseline="0" dirty="0"/>
              <a:t>http://bigocheatsheet.com/</a:t>
            </a:r>
          </a:p>
          <a:p>
            <a:endParaRPr lang="en-GB" baseline="0" dirty="0"/>
          </a:p>
          <a:p>
            <a:r>
              <a:rPr lang="en-GB" baseline="0" dirty="0" err="1"/>
              <a:t>Nn</a:t>
            </a:r>
            <a:r>
              <a:rPr lang="en-GB" baseline="0" dirty="0"/>
              <a:t> is recursion</a:t>
            </a:r>
            <a:endParaRPr lang="en-GB" dirty="0"/>
          </a:p>
        </p:txBody>
      </p:sp>
      <p:sp>
        <p:nvSpPr>
          <p:cNvPr id="4" name="Slide Number Placeholder 3"/>
          <p:cNvSpPr>
            <a:spLocks noGrp="1"/>
          </p:cNvSpPr>
          <p:nvPr>
            <p:ph type="sldNum" sz="quarter" idx="10"/>
          </p:nvPr>
        </p:nvSpPr>
        <p:spPr/>
        <p:txBody>
          <a:bodyPr/>
          <a:lstStyle/>
          <a:p>
            <a:fld id="{F01C3D80-E036-4600-9DAC-297300EB7EED}" type="slidenum">
              <a:rPr lang="en-GB" smtClean="0"/>
              <a:t>76</a:t>
            </a:fld>
            <a:endParaRPr lang="en-GB"/>
          </a:p>
        </p:txBody>
      </p:sp>
    </p:spTree>
    <p:extLst>
      <p:ext uri="{BB962C8B-B14F-4D97-AF65-F5344CB8AC3E}">
        <p14:creationId xmlns:p14="http://schemas.microsoft.com/office/powerpoint/2010/main" val="75559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313655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259609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baseline="0" dirty="0"/>
          </a:p>
        </p:txBody>
      </p:sp>
    </p:spTree>
    <p:extLst>
      <p:ext uri="{BB962C8B-B14F-4D97-AF65-F5344CB8AC3E}">
        <p14:creationId xmlns:p14="http://schemas.microsoft.com/office/powerpoint/2010/main" val="168357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lvl="0"/>
            <a:r>
              <a:rPr lang="en-GB" sz="1200" kern="1200" dirty="0">
                <a:solidFill>
                  <a:schemeClr val="tx1"/>
                </a:solidFill>
                <a:effectLst/>
                <a:latin typeface="+mn-lt"/>
                <a:ea typeface="+mn-ea"/>
                <a:cs typeface="+mn-cs"/>
              </a:rPr>
              <a:t>Number of constructor increases</a:t>
            </a:r>
            <a:r>
              <a:rPr lang="en-GB" sz="1200" kern="1200" baseline="0" dirty="0">
                <a:solidFill>
                  <a:schemeClr val="tx1"/>
                </a:solidFill>
                <a:effectLst/>
                <a:latin typeface="+mn-lt"/>
                <a:ea typeface="+mn-ea"/>
                <a:cs typeface="+mn-cs"/>
              </a:rPr>
              <a:t> exponentially</a:t>
            </a:r>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one class with 3,4,5 attributes that grows exponentially</a:t>
            </a:r>
          </a:p>
          <a:p>
            <a:pPr lvl="0"/>
            <a:r>
              <a:rPr lang="en-GB" sz="1200" kern="1200" dirty="0">
                <a:solidFill>
                  <a:schemeClr val="tx1"/>
                </a:solidFill>
                <a:effectLst/>
                <a:latin typeface="+mn-lt"/>
                <a:ea typeface="+mn-ea"/>
                <a:cs typeface="+mn-cs"/>
              </a:rPr>
              <a:t>Constructor</a:t>
            </a:r>
            <a:r>
              <a:rPr lang="en-GB" sz="1200" kern="1200" baseline="0" dirty="0">
                <a:solidFill>
                  <a:schemeClr val="tx1"/>
                </a:solidFill>
                <a:effectLst/>
                <a:latin typeface="+mn-lt"/>
                <a:ea typeface="+mn-ea"/>
                <a:cs typeface="+mn-cs"/>
              </a:rPr>
              <a:t> many values, many Strings, how would you call </a:t>
            </a:r>
            <a:r>
              <a:rPr lang="en-GB" sz="1200" kern="1200" baseline="0" dirty="0" err="1">
                <a:solidFill>
                  <a:schemeClr val="tx1"/>
                </a:solidFill>
                <a:effectLst/>
                <a:latin typeface="+mn-lt"/>
                <a:ea typeface="+mn-ea"/>
                <a:cs typeface="+mn-cs"/>
              </a:rPr>
              <a:t>const</a:t>
            </a:r>
            <a:r>
              <a:rPr lang="en-GB" sz="1200" kern="1200" baseline="0" dirty="0">
                <a:solidFill>
                  <a:schemeClr val="tx1"/>
                </a:solidFill>
                <a:effectLst/>
                <a:latin typeface="+mn-lt"/>
                <a:ea typeface="+mn-ea"/>
                <a:cs typeface="+mn-cs"/>
              </a:rPr>
              <a:t> with just one, which one would it be, why</a:t>
            </a:r>
            <a:endParaRPr lang="en-GB" sz="1200" kern="1200" dirty="0">
              <a:solidFill>
                <a:schemeClr val="tx1"/>
              </a:solidFill>
              <a:effectLst/>
              <a:latin typeface="+mn-lt"/>
              <a:ea typeface="+mn-ea"/>
              <a:cs typeface="+mn-cs"/>
            </a:endParaRPr>
          </a:p>
          <a:p>
            <a:endParaRPr lang="en-GB" dirty="0"/>
          </a:p>
        </p:txBody>
      </p:sp>
    </p:spTree>
    <p:extLst>
      <p:ext uri="{BB962C8B-B14F-4D97-AF65-F5344CB8AC3E}">
        <p14:creationId xmlns:p14="http://schemas.microsoft.com/office/powerpoint/2010/main" val="3500957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20/05/2019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Java SE – Week 2</a:t>
            </a:r>
          </a:p>
        </p:txBody>
      </p:sp>
      <p:sp>
        <p:nvSpPr>
          <p:cNvPr id="3" name="Subtitle 2"/>
          <p:cNvSpPr>
            <a:spLocks noGrp="1"/>
          </p:cNvSpPr>
          <p:nvPr>
            <p:ph type="subTitle" idx="1"/>
          </p:nvPr>
        </p:nvSpPr>
        <p:spPr/>
        <p:txBody>
          <a:bodyPr/>
          <a:lstStyle/>
          <a:p>
            <a:r>
              <a:rPr lang="en-GB" dirty="0"/>
              <a:t>Standard Edition</a:t>
            </a:r>
          </a:p>
        </p:txBody>
      </p:sp>
    </p:spTree>
    <p:extLst>
      <p:ext uri="{BB962C8B-B14F-4D97-AF65-F5344CB8AC3E}">
        <p14:creationId xmlns:p14="http://schemas.microsoft.com/office/powerpoint/2010/main" val="260178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Design patterns represent the best practices developed and used by experienced OO software developers.</a:t>
            </a:r>
          </a:p>
          <a:p>
            <a:endParaRPr lang="en-GB" dirty="0"/>
          </a:p>
          <a:p>
            <a:r>
              <a:rPr lang="en-GB" dirty="0"/>
              <a:t>In general they are solutions to common problems that developers faced during development.</a:t>
            </a:r>
          </a:p>
          <a:p>
            <a:endParaRPr lang="en-GB" dirty="0"/>
          </a:p>
          <a:p>
            <a:r>
              <a:rPr lang="en-GB" dirty="0"/>
              <a:t>Think of them as ‘Templates’ that you can use to make your code more efficient/effective. </a:t>
            </a:r>
            <a:endParaRPr lang="en-GB" dirty="0">
              <a:solidFill>
                <a:srgbClr val="00519C"/>
              </a:solidFill>
            </a:endParaRPr>
          </a:p>
        </p:txBody>
      </p:sp>
      <p:sp>
        <p:nvSpPr>
          <p:cNvPr id="3" name="Title 2"/>
          <p:cNvSpPr>
            <a:spLocks noGrp="1"/>
          </p:cNvSpPr>
          <p:nvPr>
            <p:ph type="title"/>
          </p:nvPr>
        </p:nvSpPr>
        <p:spPr/>
        <p:txBody>
          <a:bodyPr>
            <a:normAutofit/>
          </a:bodyPr>
          <a:lstStyle/>
          <a:p>
            <a:r>
              <a:rPr lang="en-GB" dirty="0"/>
              <a:t>Design Patterns</a:t>
            </a:r>
          </a:p>
        </p:txBody>
      </p:sp>
    </p:spTree>
    <p:extLst>
      <p:ext uri="{BB962C8B-B14F-4D97-AF65-F5344CB8AC3E}">
        <p14:creationId xmlns:p14="http://schemas.microsoft.com/office/powerpoint/2010/main" val="152054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t>Creational Patterns are centred around the creation of objects while hiding the logic behind the creation. The aim of this is to give the program greater flexibility in deciding which objects are needed for a given case.</a:t>
            </a:r>
          </a:p>
          <a:p>
            <a:endParaRPr lang="en-GB" dirty="0">
              <a:solidFill>
                <a:srgbClr val="00519C"/>
              </a:solidFill>
            </a:endParaRPr>
          </a:p>
        </p:txBody>
      </p:sp>
      <p:sp>
        <p:nvSpPr>
          <p:cNvPr id="3" name="Title 2"/>
          <p:cNvSpPr>
            <a:spLocks noGrp="1"/>
          </p:cNvSpPr>
          <p:nvPr>
            <p:ph type="title"/>
          </p:nvPr>
        </p:nvSpPr>
        <p:spPr/>
        <p:txBody>
          <a:bodyPr>
            <a:normAutofit/>
          </a:bodyPr>
          <a:lstStyle/>
          <a:p>
            <a:r>
              <a:rPr lang="en-GB" dirty="0"/>
              <a:t>Creational</a:t>
            </a:r>
          </a:p>
        </p:txBody>
      </p:sp>
      <p:sp>
        <p:nvSpPr>
          <p:cNvPr id="7" name="Text Placeholder 12"/>
          <p:cNvSpPr txBox="1">
            <a:spLocks/>
          </p:cNvSpPr>
          <p:nvPr/>
        </p:nvSpPr>
        <p:spPr>
          <a:xfrm>
            <a:off x="6448559" y="2096166"/>
            <a:ext cx="2324811"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endParaRPr lang="en-GB" sz="1600" dirty="0"/>
          </a:p>
        </p:txBody>
      </p:sp>
    </p:spTree>
    <p:extLst>
      <p:ext uri="{BB962C8B-B14F-4D97-AF65-F5344CB8AC3E}">
        <p14:creationId xmlns:p14="http://schemas.microsoft.com/office/powerpoint/2010/main" val="317613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t>Structural design patterns focus on the way the classes and objects are structured. The aim of this if to use inheritance and interfaces to define the composition of objects for new functionality.</a:t>
            </a:r>
          </a:p>
          <a:p>
            <a:endParaRPr lang="en-GB" dirty="0">
              <a:solidFill>
                <a:srgbClr val="00519C"/>
              </a:solidFill>
            </a:endParaRPr>
          </a:p>
        </p:txBody>
      </p:sp>
      <p:sp>
        <p:nvSpPr>
          <p:cNvPr id="3" name="Title 2"/>
          <p:cNvSpPr>
            <a:spLocks noGrp="1"/>
          </p:cNvSpPr>
          <p:nvPr>
            <p:ph type="title"/>
          </p:nvPr>
        </p:nvSpPr>
        <p:spPr/>
        <p:txBody>
          <a:bodyPr>
            <a:normAutofit/>
          </a:bodyPr>
          <a:lstStyle/>
          <a:p>
            <a:r>
              <a:rPr lang="en-GB" dirty="0"/>
              <a:t>Structural</a:t>
            </a:r>
          </a:p>
        </p:txBody>
      </p:sp>
      <p:sp>
        <p:nvSpPr>
          <p:cNvPr id="7" name="Text Placeholder 12"/>
          <p:cNvSpPr txBox="1">
            <a:spLocks/>
          </p:cNvSpPr>
          <p:nvPr/>
        </p:nvSpPr>
        <p:spPr>
          <a:xfrm>
            <a:off x="6448559" y="2096166"/>
            <a:ext cx="2324811"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endParaRPr lang="en-GB" sz="1600" dirty="0"/>
          </a:p>
        </p:txBody>
      </p:sp>
      <p:sp>
        <p:nvSpPr>
          <p:cNvPr id="9" name="Text Placeholder 14"/>
          <p:cNvSpPr txBox="1">
            <a:spLocks/>
          </p:cNvSpPr>
          <p:nvPr/>
        </p:nvSpPr>
        <p:spPr>
          <a:xfrm>
            <a:off x="8773370" y="2096165"/>
            <a:ext cx="1721648"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endParaRPr lang="en-GB" sz="1600" dirty="0"/>
          </a:p>
        </p:txBody>
      </p:sp>
    </p:spTree>
    <p:extLst>
      <p:ext uri="{BB962C8B-B14F-4D97-AF65-F5344CB8AC3E}">
        <p14:creationId xmlns:p14="http://schemas.microsoft.com/office/powerpoint/2010/main" val="39252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buClr>
                <a:srgbClr val="2E2D2C"/>
              </a:buClr>
            </a:pPr>
            <a:r>
              <a:rPr lang="en-GB" sz="2000" dirty="0"/>
              <a:t>Behavioural patterns are focused on the communication between objects.</a:t>
            </a:r>
          </a:p>
        </p:txBody>
      </p:sp>
      <p:sp>
        <p:nvSpPr>
          <p:cNvPr id="3" name="Title 2"/>
          <p:cNvSpPr>
            <a:spLocks noGrp="1"/>
          </p:cNvSpPr>
          <p:nvPr>
            <p:ph type="title"/>
          </p:nvPr>
        </p:nvSpPr>
        <p:spPr/>
        <p:txBody>
          <a:bodyPr>
            <a:normAutofit/>
          </a:bodyPr>
          <a:lstStyle/>
          <a:p>
            <a:r>
              <a:rPr lang="en-GB" dirty="0"/>
              <a:t>Behavioural</a:t>
            </a:r>
          </a:p>
        </p:txBody>
      </p:sp>
      <p:sp>
        <p:nvSpPr>
          <p:cNvPr id="7" name="Text Placeholder 12"/>
          <p:cNvSpPr txBox="1">
            <a:spLocks/>
          </p:cNvSpPr>
          <p:nvPr/>
        </p:nvSpPr>
        <p:spPr>
          <a:xfrm>
            <a:off x="6448559" y="2096166"/>
            <a:ext cx="2324811"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endParaRPr lang="en-GB" sz="1600" dirty="0"/>
          </a:p>
        </p:txBody>
      </p:sp>
      <p:sp>
        <p:nvSpPr>
          <p:cNvPr id="11" name="Text Placeholder 16"/>
          <p:cNvSpPr txBox="1">
            <a:spLocks/>
          </p:cNvSpPr>
          <p:nvPr/>
        </p:nvSpPr>
        <p:spPr>
          <a:xfrm>
            <a:off x="10495018" y="2114149"/>
            <a:ext cx="152028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endParaRPr lang="en-GB" sz="1600" dirty="0"/>
          </a:p>
        </p:txBody>
      </p:sp>
    </p:spTree>
    <p:extLst>
      <p:ext uri="{BB962C8B-B14F-4D97-AF65-F5344CB8AC3E}">
        <p14:creationId xmlns:p14="http://schemas.microsoft.com/office/powerpoint/2010/main" val="15919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solidFill>
                  <a:schemeClr val="tx1"/>
                </a:solidFill>
              </a:rPr>
              <a:t>Builder pattern solves the issue where the amount of parameters that an object requires leads to an exponential amount of constructors </a:t>
            </a:r>
          </a:p>
          <a:p>
            <a:endParaRPr lang="en-GB" sz="2000" dirty="0">
              <a:solidFill>
                <a:schemeClr val="tx1"/>
              </a:solidFill>
            </a:endParaRPr>
          </a:p>
          <a:p>
            <a:r>
              <a:rPr lang="en-GB" sz="2000" dirty="0">
                <a:solidFill>
                  <a:schemeClr val="tx1"/>
                </a:solidFill>
              </a:rPr>
              <a:t>(To enable every combination between the parameters)</a:t>
            </a:r>
          </a:p>
          <a:p>
            <a:endParaRPr lang="en-GB" sz="2000" dirty="0">
              <a:solidFill>
                <a:schemeClr val="tx1"/>
              </a:solidFill>
            </a:endParaRPr>
          </a:p>
          <a:p>
            <a:r>
              <a:rPr lang="en-GB" sz="2000" dirty="0">
                <a:solidFill>
                  <a:schemeClr val="tx1"/>
                </a:solidFill>
              </a:rPr>
              <a:t>How the builder pattern solves this problem is by using default values and being able to return/fill a constructor at every step.</a:t>
            </a:r>
          </a:p>
          <a:p>
            <a:endParaRPr lang="en-GB" sz="2000" dirty="0">
              <a:solidFill>
                <a:schemeClr val="tx1"/>
              </a:solidFill>
            </a:endParaRPr>
          </a:p>
        </p:txBody>
      </p:sp>
      <p:sp>
        <p:nvSpPr>
          <p:cNvPr id="4" name="Content Placeholder 3"/>
          <p:cNvSpPr>
            <a:spLocks noGrp="1"/>
          </p:cNvSpPr>
          <p:nvPr>
            <p:ph sz="quarter" idx="16"/>
          </p:nvPr>
        </p:nvSpPr>
        <p:spPr/>
        <p:txBody>
          <a:bodyPr/>
          <a:lstStyle/>
          <a:p>
            <a:r>
              <a:rPr lang="en-GB" dirty="0"/>
              <a:t>Builder pattern is an object creation software design pattern, intention of it is to find a solution to the telescoping constructor anti-pattern which occurs when the increase of parameters for constructors leads to an exponential list of constructors.</a:t>
            </a:r>
          </a:p>
          <a:p>
            <a:endParaRPr lang="en-GB" dirty="0"/>
          </a:p>
          <a:p>
            <a:r>
              <a:rPr lang="en-GB" dirty="0"/>
              <a:t>Instead of using numerous constructors the builder pattern uses another object, a builder, that receives each parameters step by step then returns the resulting constructed object at once.</a:t>
            </a:r>
          </a:p>
        </p:txBody>
      </p:sp>
      <p:sp>
        <p:nvSpPr>
          <p:cNvPr id="3" name="Title 2"/>
          <p:cNvSpPr>
            <a:spLocks noGrp="1"/>
          </p:cNvSpPr>
          <p:nvPr>
            <p:ph type="title"/>
          </p:nvPr>
        </p:nvSpPr>
        <p:spPr/>
        <p:txBody>
          <a:bodyPr>
            <a:normAutofit/>
          </a:bodyPr>
          <a:lstStyle/>
          <a:p>
            <a:r>
              <a:rPr lang="en-GB" dirty="0"/>
              <a:t>Builder Pattern</a:t>
            </a:r>
          </a:p>
        </p:txBody>
      </p:sp>
    </p:spTree>
    <p:extLst>
      <p:ext uri="{BB962C8B-B14F-4D97-AF65-F5344CB8AC3E}">
        <p14:creationId xmlns:p14="http://schemas.microsoft.com/office/powerpoint/2010/main" val="164809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Builder Pattern - Example</a:t>
            </a:r>
          </a:p>
        </p:txBody>
      </p:sp>
      <p:sp>
        <p:nvSpPr>
          <p:cNvPr id="8" name="Rectangle 7"/>
          <p:cNvSpPr/>
          <p:nvPr/>
        </p:nvSpPr>
        <p:spPr>
          <a:xfrm>
            <a:off x="301037" y="1711104"/>
            <a:ext cx="5571644" cy="3323987"/>
          </a:xfrm>
          <a:prstGeom prst="rect">
            <a:avLst/>
          </a:prstGeom>
          <a:solidFill>
            <a:schemeClr val="bg2"/>
          </a:solidFill>
        </p:spPr>
        <p:txBody>
          <a:bodyPr wrap="square">
            <a:spAutoFit/>
          </a:bodyPr>
          <a:lstStyle/>
          <a:p>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Trainee {</a:t>
            </a:r>
          </a:p>
          <a:p>
            <a:endParaRPr lang="en-GB" sz="1400" b="1" dirty="0">
              <a:solidFill>
                <a:srgbClr val="000000"/>
              </a:solidFill>
              <a:latin typeface="Courier New" panose="02070309020205020404" pitchFamily="49" charset="0"/>
            </a:endParaRPr>
          </a:p>
          <a:p>
            <a:pPr lvl="1"/>
            <a:r>
              <a:rPr lang="en-GB" sz="1400" b="1" dirty="0">
                <a:solidFill>
                  <a:srgbClr val="7F0055"/>
                </a:solidFill>
                <a:latin typeface="Courier New" panose="02070309020205020404" pitchFamily="49" charset="0"/>
              </a:rPr>
              <a:t>private</a:t>
            </a:r>
            <a:r>
              <a:rPr lang="en-GB" sz="1400" b="1" dirty="0">
                <a:solidFill>
                  <a:srgbClr val="000000"/>
                </a:solidFill>
                <a:latin typeface="Courier New" panose="02070309020205020404" pitchFamily="49" charset="0"/>
              </a:rPr>
              <a:t> String </a:t>
            </a:r>
            <a:r>
              <a:rPr lang="en-GB" sz="1400" b="1" u="sng" dirty="0">
                <a:solidFill>
                  <a:srgbClr val="0000C0"/>
                </a:solidFill>
                <a:latin typeface="Courier New" panose="02070309020205020404" pitchFamily="49" charset="0"/>
              </a:rPr>
              <a:t>name</a:t>
            </a:r>
            <a:r>
              <a:rPr lang="en-GB" sz="1400" b="1" u="sng" dirty="0">
                <a:solidFill>
                  <a:srgbClr val="000000"/>
                </a:solidFill>
                <a:latin typeface="Courier New" panose="02070309020205020404" pitchFamily="49" charset="0"/>
              </a:rPr>
              <a:t>;</a:t>
            </a:r>
          </a:p>
          <a:p>
            <a:pPr lvl="1"/>
            <a:r>
              <a:rPr lang="en-GB" sz="1400" b="1" dirty="0">
                <a:solidFill>
                  <a:srgbClr val="7F0055"/>
                </a:solidFill>
                <a:latin typeface="Courier New" panose="02070309020205020404" pitchFamily="49" charset="0"/>
              </a:rPr>
              <a:t>private</a:t>
            </a:r>
            <a:r>
              <a:rPr lang="en-GB" sz="1400" b="1" dirty="0">
                <a:solidFill>
                  <a:srgbClr val="000000"/>
                </a:solidFill>
                <a:latin typeface="Courier New" panose="02070309020205020404" pitchFamily="49" charset="0"/>
              </a:rPr>
              <a:t> </a:t>
            </a:r>
            <a:r>
              <a:rPr lang="en-GB" sz="1400" b="1" dirty="0" err="1">
                <a:solidFill>
                  <a:srgbClr val="7F0055"/>
                </a:solidFill>
                <a:latin typeface="Courier New" panose="02070309020205020404" pitchFamily="49" charset="0"/>
              </a:rPr>
              <a:t>int</a:t>
            </a:r>
            <a:r>
              <a:rPr lang="en-GB" sz="1400" b="1" dirty="0">
                <a:solidFill>
                  <a:srgbClr val="000000"/>
                </a:solidFill>
                <a:latin typeface="Courier New" panose="02070309020205020404" pitchFamily="49" charset="0"/>
              </a:rPr>
              <a:t> </a:t>
            </a:r>
            <a:r>
              <a:rPr lang="en-GB" sz="1400" b="1" u="sng" dirty="0">
                <a:solidFill>
                  <a:srgbClr val="0000C0"/>
                </a:solidFill>
                <a:latin typeface="Courier New" panose="02070309020205020404" pitchFamily="49" charset="0"/>
              </a:rPr>
              <a:t>age</a:t>
            </a:r>
            <a:r>
              <a:rPr lang="en-GB" sz="1400" b="1" u="sng" dirty="0">
                <a:solidFill>
                  <a:srgbClr val="000000"/>
                </a:solidFill>
                <a:latin typeface="Courier New" panose="02070309020205020404" pitchFamily="49" charset="0"/>
              </a:rPr>
              <a:t>;</a:t>
            </a:r>
          </a:p>
          <a:p>
            <a:pPr lvl="1"/>
            <a:r>
              <a:rPr lang="en-GB" sz="1400" b="1" dirty="0">
                <a:solidFill>
                  <a:srgbClr val="7F0055"/>
                </a:solidFill>
                <a:latin typeface="Courier New" panose="02070309020205020404" pitchFamily="49" charset="0"/>
              </a:rPr>
              <a:t>private</a:t>
            </a:r>
            <a:r>
              <a:rPr lang="en-GB" sz="1400" b="1" dirty="0">
                <a:solidFill>
                  <a:srgbClr val="000000"/>
                </a:solidFill>
                <a:latin typeface="Courier New" panose="02070309020205020404" pitchFamily="49" charset="0"/>
              </a:rPr>
              <a:t> String </a:t>
            </a:r>
            <a:r>
              <a:rPr lang="en-GB" sz="1400" b="1" u="sng" dirty="0">
                <a:solidFill>
                  <a:srgbClr val="0000C0"/>
                </a:solidFill>
                <a:latin typeface="Courier New" panose="02070309020205020404" pitchFamily="49" charset="0"/>
              </a:rPr>
              <a:t>technology</a:t>
            </a:r>
            <a:r>
              <a:rPr lang="en-GB" sz="1400" b="1" u="sng" dirty="0">
                <a:solidFill>
                  <a:srgbClr val="000000"/>
                </a:solidFill>
                <a:latin typeface="Courier New" panose="02070309020205020404" pitchFamily="49" charset="0"/>
              </a:rPr>
              <a:t>;</a:t>
            </a:r>
          </a:p>
          <a:p>
            <a:endParaRPr lang="en-GB" sz="1400" b="1" dirty="0">
              <a:solidFill>
                <a:srgbClr val="2E2D2C"/>
              </a:solidFill>
              <a:latin typeface="Courier New" panose="02070309020205020404" pitchFamily="49" charset="0"/>
            </a:endParaRPr>
          </a:p>
          <a:p>
            <a:pPr lvl="1"/>
            <a:r>
              <a:rPr lang="en-GB" sz="1400" b="1" dirty="0">
                <a:solidFill>
                  <a:srgbClr val="000000"/>
                </a:solidFill>
                <a:latin typeface="Courier New" panose="02070309020205020404" pitchFamily="49" charset="0"/>
              </a:rPr>
              <a:t>Trainee(String </a:t>
            </a:r>
            <a:r>
              <a:rPr lang="en-GB" sz="1400" b="1" dirty="0">
                <a:solidFill>
                  <a:srgbClr val="6A3E3E"/>
                </a:solidFill>
                <a:latin typeface="Courier New" panose="02070309020205020404" pitchFamily="49" charset="0"/>
              </a:rPr>
              <a:t>name</a:t>
            </a:r>
            <a:r>
              <a:rPr lang="en-GB" sz="1400" b="1" dirty="0">
                <a:solidFill>
                  <a:srgbClr val="000000"/>
                </a:solidFill>
                <a:latin typeface="Courier New" panose="02070309020205020404" pitchFamily="49" charset="0"/>
              </a:rPr>
              <a:t>, </a:t>
            </a:r>
            <a:r>
              <a:rPr lang="en-GB" sz="1400" b="1" dirty="0" err="1">
                <a:solidFill>
                  <a:srgbClr val="7F0055"/>
                </a:solidFill>
                <a:latin typeface="Courier New" panose="02070309020205020404" pitchFamily="49" charset="0"/>
              </a:rPr>
              <a:t>int</a:t>
            </a:r>
            <a:r>
              <a:rPr lang="en-GB" sz="1400" b="1" dirty="0">
                <a:solidFill>
                  <a:srgbClr val="000000"/>
                </a:solidFill>
                <a:latin typeface="Courier New" panose="02070309020205020404" pitchFamily="49" charset="0"/>
              </a:rPr>
              <a:t> </a:t>
            </a:r>
            <a:r>
              <a:rPr lang="en-GB" sz="1400" b="1" dirty="0">
                <a:solidFill>
                  <a:srgbClr val="6A3E3E"/>
                </a:solidFill>
                <a:latin typeface="Courier New" panose="02070309020205020404" pitchFamily="49" charset="0"/>
              </a:rPr>
              <a:t>age</a:t>
            </a:r>
            <a:r>
              <a:rPr lang="en-GB" sz="1400" b="1" dirty="0">
                <a:solidFill>
                  <a:srgbClr val="000000"/>
                </a:solidFill>
                <a:latin typeface="Courier New" panose="02070309020205020404" pitchFamily="49" charset="0"/>
              </a:rPr>
              <a:t>, String </a:t>
            </a:r>
            <a:r>
              <a:rPr lang="en-GB" sz="1400" b="1" dirty="0">
                <a:solidFill>
                  <a:srgbClr val="6A3E3E"/>
                </a:solidFill>
                <a:latin typeface="Courier New" panose="02070309020205020404" pitchFamily="49" charset="0"/>
              </a:rPr>
              <a:t>technology</a:t>
            </a:r>
            <a:r>
              <a:rPr lang="en-GB" sz="1400" b="1" dirty="0">
                <a:solidFill>
                  <a:srgbClr val="000000"/>
                </a:solidFill>
                <a:latin typeface="Courier New" panose="02070309020205020404" pitchFamily="49" charset="0"/>
              </a:rPr>
              <a:t>)</a:t>
            </a:r>
          </a:p>
          <a:p>
            <a:pPr lvl="1"/>
            <a:r>
              <a:rPr lang="en-GB" sz="1400" b="1" dirty="0">
                <a:solidFill>
                  <a:srgbClr val="000000"/>
                </a:solidFill>
                <a:latin typeface="Courier New" panose="02070309020205020404" pitchFamily="49" charset="0"/>
              </a:rPr>
              <a:t>{</a:t>
            </a:r>
          </a:p>
          <a:p>
            <a:pPr lvl="2"/>
            <a:r>
              <a:rPr lang="en-GB" sz="1400" b="1" dirty="0">
                <a:solidFill>
                  <a:srgbClr val="7F0055"/>
                </a:solidFill>
                <a:latin typeface="Courier New" panose="02070309020205020404" pitchFamily="49" charset="0"/>
              </a:rPr>
              <a:t>this</a:t>
            </a:r>
            <a:r>
              <a:rPr lang="en-GB" sz="1400" b="1" dirty="0">
                <a:solidFill>
                  <a:srgbClr val="000000"/>
                </a:solidFill>
                <a:latin typeface="Courier New" panose="02070309020205020404" pitchFamily="49" charset="0"/>
              </a:rPr>
              <a:t>.</a:t>
            </a:r>
            <a:r>
              <a:rPr lang="en-GB" sz="1400" b="1" dirty="0">
                <a:solidFill>
                  <a:srgbClr val="0000C0"/>
                </a:solidFill>
                <a:latin typeface="Courier New" panose="02070309020205020404" pitchFamily="49" charset="0"/>
              </a:rPr>
              <a:t>name</a:t>
            </a:r>
            <a:r>
              <a:rPr lang="en-GB" sz="1400" b="1" dirty="0">
                <a:solidFill>
                  <a:srgbClr val="000000"/>
                </a:solidFill>
                <a:latin typeface="Courier New" panose="02070309020205020404" pitchFamily="49" charset="0"/>
              </a:rPr>
              <a:t> = </a:t>
            </a:r>
            <a:r>
              <a:rPr lang="en-GB" sz="1400" b="1" dirty="0">
                <a:solidFill>
                  <a:srgbClr val="6A3E3E"/>
                </a:solidFill>
                <a:latin typeface="Courier New" panose="02070309020205020404" pitchFamily="49" charset="0"/>
              </a:rPr>
              <a:t>name</a:t>
            </a:r>
            <a:r>
              <a:rPr lang="en-GB" sz="1400" b="1" dirty="0">
                <a:solidFill>
                  <a:srgbClr val="000000"/>
                </a:solidFill>
                <a:latin typeface="Courier New" panose="02070309020205020404" pitchFamily="49" charset="0"/>
              </a:rPr>
              <a:t>;</a:t>
            </a:r>
          </a:p>
          <a:p>
            <a:pPr lvl="2"/>
            <a:r>
              <a:rPr lang="en-GB" sz="1400" b="1" dirty="0">
                <a:solidFill>
                  <a:srgbClr val="7F0055"/>
                </a:solidFill>
                <a:latin typeface="Courier New" panose="02070309020205020404" pitchFamily="49" charset="0"/>
              </a:rPr>
              <a:t>this</a:t>
            </a:r>
            <a:r>
              <a:rPr lang="en-GB" sz="1400" b="1" dirty="0">
                <a:solidFill>
                  <a:srgbClr val="000000"/>
                </a:solidFill>
                <a:latin typeface="Courier New" panose="02070309020205020404" pitchFamily="49" charset="0"/>
              </a:rPr>
              <a:t>.</a:t>
            </a:r>
            <a:r>
              <a:rPr lang="en-GB" sz="1400" b="1" dirty="0">
                <a:solidFill>
                  <a:srgbClr val="0000C0"/>
                </a:solidFill>
                <a:latin typeface="Courier New" panose="02070309020205020404" pitchFamily="49" charset="0"/>
              </a:rPr>
              <a:t>age</a:t>
            </a:r>
            <a:r>
              <a:rPr lang="en-GB" sz="1400" b="1" dirty="0">
                <a:solidFill>
                  <a:srgbClr val="000000"/>
                </a:solidFill>
                <a:latin typeface="Courier New" panose="02070309020205020404" pitchFamily="49" charset="0"/>
              </a:rPr>
              <a:t> = </a:t>
            </a:r>
            <a:r>
              <a:rPr lang="en-GB" sz="1400" b="1" dirty="0">
                <a:solidFill>
                  <a:srgbClr val="6A3E3E"/>
                </a:solidFill>
                <a:latin typeface="Courier New" panose="02070309020205020404" pitchFamily="49" charset="0"/>
              </a:rPr>
              <a:t>age</a:t>
            </a:r>
            <a:r>
              <a:rPr lang="en-GB" sz="1400" b="1" dirty="0">
                <a:solidFill>
                  <a:srgbClr val="000000"/>
                </a:solidFill>
                <a:latin typeface="Courier New" panose="02070309020205020404" pitchFamily="49" charset="0"/>
              </a:rPr>
              <a:t>;</a:t>
            </a:r>
          </a:p>
          <a:p>
            <a:pPr lvl="2"/>
            <a:r>
              <a:rPr lang="en-GB" sz="1400" b="1" dirty="0">
                <a:solidFill>
                  <a:srgbClr val="7F0055"/>
                </a:solidFill>
                <a:latin typeface="Courier New" panose="02070309020205020404" pitchFamily="49" charset="0"/>
              </a:rPr>
              <a:t>this</a:t>
            </a:r>
            <a:r>
              <a:rPr lang="en-GB" sz="1400" b="1" dirty="0">
                <a:solidFill>
                  <a:srgbClr val="000000"/>
                </a:solidFill>
                <a:latin typeface="Courier New" panose="02070309020205020404" pitchFamily="49" charset="0"/>
              </a:rPr>
              <a:t>.</a:t>
            </a:r>
            <a:r>
              <a:rPr lang="en-GB" sz="1400" b="1" dirty="0">
                <a:solidFill>
                  <a:srgbClr val="0000C0"/>
                </a:solidFill>
                <a:latin typeface="Courier New" panose="02070309020205020404" pitchFamily="49" charset="0"/>
              </a:rPr>
              <a:t>technology</a:t>
            </a:r>
            <a:r>
              <a:rPr lang="en-GB" sz="1400" b="1" dirty="0">
                <a:solidFill>
                  <a:srgbClr val="000000"/>
                </a:solidFill>
                <a:latin typeface="Courier New" panose="02070309020205020404" pitchFamily="49" charset="0"/>
              </a:rPr>
              <a:t> = </a:t>
            </a:r>
            <a:r>
              <a:rPr lang="en-GB" sz="1400" b="1" dirty="0">
                <a:solidFill>
                  <a:srgbClr val="6A3E3E"/>
                </a:solidFill>
                <a:latin typeface="Courier New" panose="02070309020205020404" pitchFamily="49" charset="0"/>
              </a:rPr>
              <a:t>technology</a:t>
            </a:r>
            <a:r>
              <a:rPr lang="en-GB" sz="1400" b="1" dirty="0">
                <a:solidFill>
                  <a:srgbClr val="000000"/>
                </a:solidFill>
                <a:latin typeface="Courier New" panose="02070309020205020404" pitchFamily="49" charset="0"/>
              </a:rPr>
              <a:t>;</a:t>
            </a:r>
          </a:p>
          <a:p>
            <a:pPr lvl="1"/>
            <a:r>
              <a:rPr lang="en-GB" sz="1400" b="1" dirty="0">
                <a:solidFill>
                  <a:srgbClr val="000000"/>
                </a:solidFill>
                <a:latin typeface="Courier New" panose="02070309020205020404" pitchFamily="49" charset="0"/>
              </a:rPr>
              <a:t>}</a:t>
            </a:r>
          </a:p>
          <a:p>
            <a:endParaRPr lang="en-GB" sz="1400" b="1" dirty="0">
              <a:solidFill>
                <a:srgbClr val="2E2D2C"/>
              </a:solidFill>
              <a:latin typeface="Courier New" panose="02070309020205020404" pitchFamily="49" charset="0"/>
            </a:endParaRPr>
          </a:p>
          <a:p>
            <a:r>
              <a:rPr lang="en-GB" sz="1400" b="1" dirty="0">
                <a:solidFill>
                  <a:srgbClr val="000000"/>
                </a:solidFill>
                <a:latin typeface="Courier New" panose="02070309020205020404" pitchFamily="49" charset="0"/>
              </a:rPr>
              <a:t>}</a:t>
            </a:r>
          </a:p>
        </p:txBody>
      </p:sp>
      <p:sp>
        <p:nvSpPr>
          <p:cNvPr id="9" name="Rectangle 8"/>
          <p:cNvSpPr/>
          <p:nvPr/>
        </p:nvSpPr>
        <p:spPr>
          <a:xfrm>
            <a:off x="6251365" y="1711104"/>
            <a:ext cx="5639598" cy="4401205"/>
          </a:xfrm>
          <a:prstGeom prst="rect">
            <a:avLst/>
          </a:prstGeom>
          <a:solidFill>
            <a:schemeClr val="bg2"/>
          </a:solidFill>
        </p:spPr>
        <p:txBody>
          <a:bodyPr wrap="square">
            <a:spAutoFit/>
          </a:bodyPr>
          <a:lstStyle/>
          <a:p>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class</a:t>
            </a:r>
            <a:r>
              <a:rPr lang="en-GB" sz="1400" b="1" dirty="0">
                <a:solidFill>
                  <a:srgbClr val="000000"/>
                </a:solidFill>
                <a:latin typeface="Courier New" panose="02070309020205020404" pitchFamily="49" charset="0"/>
              </a:rPr>
              <a:t> TraineeBuilder {</a:t>
            </a:r>
          </a:p>
          <a:p>
            <a:pPr lvl="1"/>
            <a:r>
              <a:rPr lang="en-GB" sz="1400" b="1" dirty="0">
                <a:solidFill>
                  <a:srgbClr val="7F0055"/>
                </a:solidFill>
                <a:latin typeface="Courier New" panose="02070309020205020404" pitchFamily="49" charset="0"/>
              </a:rPr>
              <a:t>private</a:t>
            </a:r>
            <a:r>
              <a:rPr lang="en-GB" sz="1400" b="1" dirty="0">
                <a:solidFill>
                  <a:srgbClr val="000000"/>
                </a:solidFill>
                <a:latin typeface="Courier New" panose="02070309020205020404" pitchFamily="49" charset="0"/>
              </a:rPr>
              <a:t> String </a:t>
            </a:r>
            <a:r>
              <a:rPr lang="en-GB" sz="1400" b="1" dirty="0">
                <a:solidFill>
                  <a:srgbClr val="0000C0"/>
                </a:solidFill>
                <a:latin typeface="Courier New" panose="02070309020205020404" pitchFamily="49" charset="0"/>
              </a:rPr>
              <a:t>name</a:t>
            </a:r>
            <a:r>
              <a:rPr lang="en-GB" sz="1400" b="1" dirty="0">
                <a:solidFill>
                  <a:srgbClr val="000000"/>
                </a:solidFill>
                <a:latin typeface="Courier New" panose="02070309020205020404" pitchFamily="49" charset="0"/>
              </a:rPr>
              <a:t>;</a:t>
            </a:r>
          </a:p>
          <a:p>
            <a:pPr lvl="1"/>
            <a:r>
              <a:rPr lang="en-GB" sz="1400" b="1" dirty="0">
                <a:solidFill>
                  <a:srgbClr val="3F7F5F"/>
                </a:solidFill>
                <a:latin typeface="Courier New" panose="02070309020205020404" pitchFamily="49" charset="0"/>
              </a:rPr>
              <a:t>//we </a:t>
            </a:r>
            <a:r>
              <a:rPr lang="en-GB" sz="1400" b="1" dirty="0" err="1">
                <a:solidFill>
                  <a:srgbClr val="3F7F5F"/>
                </a:solidFill>
                <a:latin typeface="Courier New" panose="02070309020205020404" pitchFamily="49" charset="0"/>
              </a:rPr>
              <a:t>dont</a:t>
            </a:r>
            <a:r>
              <a:rPr lang="en-GB" sz="1400" b="1" dirty="0">
                <a:solidFill>
                  <a:srgbClr val="3F7F5F"/>
                </a:solidFill>
                <a:latin typeface="Courier New" panose="02070309020205020404" pitchFamily="49" charset="0"/>
              </a:rPr>
              <a:t> want a default name.</a:t>
            </a:r>
          </a:p>
          <a:p>
            <a:pPr lvl="1"/>
            <a:r>
              <a:rPr lang="en-GB" sz="1400" b="1" dirty="0">
                <a:solidFill>
                  <a:srgbClr val="7F0055"/>
                </a:solidFill>
                <a:latin typeface="Courier New" panose="02070309020205020404" pitchFamily="49" charset="0"/>
              </a:rPr>
              <a:t>private</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int </a:t>
            </a:r>
            <a:r>
              <a:rPr lang="en-GB" sz="1400" b="1" dirty="0">
                <a:solidFill>
                  <a:srgbClr val="0000C0"/>
                </a:solidFill>
                <a:latin typeface="Courier New" panose="02070309020205020404" pitchFamily="49" charset="0"/>
              </a:rPr>
              <a:t>age</a:t>
            </a:r>
            <a:r>
              <a:rPr lang="en-GB" sz="1400" b="1" dirty="0">
                <a:solidFill>
                  <a:srgbClr val="000000"/>
                </a:solidFill>
                <a:latin typeface="Courier New" panose="02070309020205020404" pitchFamily="49" charset="0"/>
              </a:rPr>
              <a:t> = 0;</a:t>
            </a:r>
          </a:p>
          <a:p>
            <a:pPr lvl="1"/>
            <a:r>
              <a:rPr lang="en-GB" sz="1400" b="1" dirty="0">
                <a:solidFill>
                  <a:srgbClr val="3F7F5F"/>
                </a:solidFill>
                <a:latin typeface="Courier New" panose="02070309020205020404" pitchFamily="49" charset="0"/>
              </a:rPr>
              <a:t>//default age</a:t>
            </a:r>
          </a:p>
          <a:p>
            <a:pPr lvl="1"/>
            <a:r>
              <a:rPr lang="en-GB" sz="1400" b="1" dirty="0">
                <a:solidFill>
                  <a:srgbClr val="7F0055"/>
                </a:solidFill>
                <a:latin typeface="Courier New" panose="02070309020205020404" pitchFamily="49" charset="0"/>
              </a:rPr>
              <a:t>private</a:t>
            </a:r>
            <a:r>
              <a:rPr lang="en-GB" sz="1400" b="1" dirty="0">
                <a:solidFill>
                  <a:srgbClr val="000000"/>
                </a:solidFill>
                <a:latin typeface="Courier New" panose="02070309020205020404" pitchFamily="49" charset="0"/>
              </a:rPr>
              <a:t> String </a:t>
            </a:r>
            <a:r>
              <a:rPr lang="en-GB" sz="1400" b="1" dirty="0">
                <a:solidFill>
                  <a:srgbClr val="0000C0"/>
                </a:solidFill>
                <a:latin typeface="Courier New" panose="02070309020205020404" pitchFamily="49" charset="0"/>
              </a:rPr>
              <a:t>technology</a:t>
            </a:r>
            <a:r>
              <a:rPr lang="en-GB" sz="1400" b="1" dirty="0">
                <a:solidFill>
                  <a:srgbClr val="000000"/>
                </a:solidFill>
                <a:latin typeface="Courier New" panose="02070309020205020404" pitchFamily="49" charset="0"/>
              </a:rPr>
              <a:t> = </a:t>
            </a:r>
            <a:r>
              <a:rPr lang="en-GB" sz="1400" b="1" dirty="0">
                <a:solidFill>
                  <a:srgbClr val="2A00FF"/>
                </a:solidFill>
                <a:latin typeface="Courier New" panose="02070309020205020404" pitchFamily="49" charset="0"/>
              </a:rPr>
              <a:t>"nothing"</a:t>
            </a:r>
            <a:r>
              <a:rPr lang="en-GB" sz="1400" b="1" dirty="0">
                <a:solidFill>
                  <a:srgbClr val="000000"/>
                </a:solidFill>
                <a:latin typeface="Courier New" panose="02070309020205020404" pitchFamily="49" charset="0"/>
              </a:rPr>
              <a:t>; </a:t>
            </a:r>
            <a:r>
              <a:rPr lang="en-GB" sz="1400" b="1" dirty="0">
                <a:solidFill>
                  <a:srgbClr val="3F7F5F"/>
                </a:solidFill>
                <a:latin typeface="Courier New" panose="02070309020205020404" pitchFamily="49" charset="0"/>
              </a:rPr>
              <a:t>//default technology</a:t>
            </a:r>
          </a:p>
          <a:p>
            <a:pPr lvl="1"/>
            <a:endParaRPr lang="en-GB" sz="1400" b="1" dirty="0">
              <a:solidFill>
                <a:srgbClr val="2E2D2C"/>
              </a:solidFill>
              <a:latin typeface="Courier New" panose="02070309020205020404" pitchFamily="49" charset="0"/>
            </a:endParaRPr>
          </a:p>
          <a:p>
            <a:pPr lvl="1"/>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TraineeBuilder(){}</a:t>
            </a:r>
          </a:p>
          <a:p>
            <a:pPr lvl="1"/>
            <a:endParaRPr lang="en-GB" sz="1400" b="1" dirty="0">
              <a:solidFill>
                <a:srgbClr val="2E2D2C"/>
              </a:solidFill>
              <a:latin typeface="Courier New" panose="02070309020205020404" pitchFamily="49" charset="0"/>
            </a:endParaRPr>
          </a:p>
          <a:p>
            <a:pPr lvl="1"/>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Trainee buildTrainee()</a:t>
            </a:r>
          </a:p>
          <a:p>
            <a:pPr lvl="1"/>
            <a:r>
              <a:rPr lang="en-GB" sz="1400" b="1" dirty="0">
                <a:solidFill>
                  <a:srgbClr val="000000"/>
                </a:solidFill>
                <a:latin typeface="Courier New" panose="02070309020205020404" pitchFamily="49" charset="0"/>
              </a:rPr>
              <a:t>{</a:t>
            </a:r>
          </a:p>
          <a:p>
            <a:pPr lvl="1"/>
            <a:r>
              <a:rPr lang="en-GB" sz="1400" b="1" dirty="0">
                <a:solidFill>
                  <a:srgbClr val="7F0055"/>
                </a:solidFill>
                <a:latin typeface="Courier New" panose="02070309020205020404" pitchFamily="49" charset="0"/>
              </a:rPr>
              <a:t>return</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Trainee(</a:t>
            </a:r>
            <a:r>
              <a:rPr lang="en-GB" sz="1400" b="1" dirty="0" err="1">
                <a:solidFill>
                  <a:srgbClr val="0000C0"/>
                </a:solidFill>
                <a:latin typeface="Courier New" panose="02070309020205020404" pitchFamily="49" charset="0"/>
              </a:rPr>
              <a:t>name</a:t>
            </a:r>
            <a:r>
              <a:rPr lang="en-GB" sz="1400" b="1" dirty="0" err="1">
                <a:solidFill>
                  <a:srgbClr val="000000"/>
                </a:solidFill>
                <a:latin typeface="Courier New" panose="02070309020205020404" pitchFamily="49" charset="0"/>
              </a:rPr>
              <a:t>,</a:t>
            </a:r>
            <a:r>
              <a:rPr lang="en-GB" sz="1400" b="1" dirty="0" err="1">
                <a:solidFill>
                  <a:srgbClr val="0000C0"/>
                </a:solidFill>
                <a:latin typeface="Courier New" panose="02070309020205020404" pitchFamily="49" charset="0"/>
              </a:rPr>
              <a:t>age</a:t>
            </a:r>
            <a:r>
              <a:rPr lang="en-GB" sz="1400" b="1" dirty="0" err="1">
                <a:solidFill>
                  <a:srgbClr val="000000"/>
                </a:solidFill>
                <a:latin typeface="Courier New" panose="02070309020205020404" pitchFamily="49" charset="0"/>
              </a:rPr>
              <a:t>,</a:t>
            </a:r>
            <a:r>
              <a:rPr lang="en-GB" sz="1400" b="1" dirty="0" err="1">
                <a:solidFill>
                  <a:srgbClr val="0000C0"/>
                </a:solidFill>
                <a:latin typeface="Courier New" panose="02070309020205020404" pitchFamily="49" charset="0"/>
              </a:rPr>
              <a:t>technology</a:t>
            </a:r>
            <a:r>
              <a:rPr lang="en-GB" sz="1400" b="1" dirty="0">
                <a:solidFill>
                  <a:srgbClr val="000000"/>
                </a:solidFill>
                <a:latin typeface="Courier New" panose="02070309020205020404" pitchFamily="49" charset="0"/>
              </a:rPr>
              <a:t>);</a:t>
            </a:r>
          </a:p>
          <a:p>
            <a:pPr lvl="1"/>
            <a:r>
              <a:rPr lang="en-GB" sz="1400" b="1" dirty="0">
                <a:solidFill>
                  <a:srgbClr val="000000"/>
                </a:solidFill>
                <a:latin typeface="Courier New" panose="02070309020205020404" pitchFamily="49" charset="0"/>
              </a:rPr>
              <a:t>}</a:t>
            </a:r>
          </a:p>
          <a:p>
            <a:pPr lvl="1"/>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TraineeBuilder name(String </a:t>
            </a:r>
            <a:r>
              <a:rPr lang="en-GB" sz="1400" b="1" dirty="0">
                <a:solidFill>
                  <a:srgbClr val="6A3E3E"/>
                </a:solidFill>
                <a:latin typeface="Courier New" panose="02070309020205020404" pitchFamily="49" charset="0"/>
              </a:rPr>
              <a:t>_name</a:t>
            </a:r>
            <a:r>
              <a:rPr lang="en-GB" sz="1400" b="1" dirty="0">
                <a:solidFill>
                  <a:srgbClr val="000000"/>
                </a:solidFill>
                <a:latin typeface="Courier New" panose="02070309020205020404" pitchFamily="49" charset="0"/>
              </a:rPr>
              <a:t>)</a:t>
            </a:r>
          </a:p>
          <a:p>
            <a:pPr lvl="1"/>
            <a:r>
              <a:rPr lang="en-GB" sz="1400" b="1" dirty="0">
                <a:solidFill>
                  <a:srgbClr val="000000"/>
                </a:solidFill>
                <a:latin typeface="Courier New" panose="02070309020205020404" pitchFamily="49" charset="0"/>
              </a:rPr>
              <a:t>{</a:t>
            </a:r>
          </a:p>
          <a:p>
            <a:pPr lvl="2"/>
            <a:r>
              <a:rPr lang="en-GB" sz="1400" b="1" dirty="0">
                <a:solidFill>
                  <a:srgbClr val="7F0055"/>
                </a:solidFill>
                <a:latin typeface="Courier New" panose="02070309020205020404" pitchFamily="49" charset="0"/>
              </a:rPr>
              <a:t>this</a:t>
            </a:r>
            <a:r>
              <a:rPr lang="en-GB" sz="1400" b="1" dirty="0">
                <a:solidFill>
                  <a:srgbClr val="000000"/>
                </a:solidFill>
                <a:latin typeface="Courier New" panose="02070309020205020404" pitchFamily="49" charset="0"/>
              </a:rPr>
              <a:t>.</a:t>
            </a:r>
            <a:r>
              <a:rPr lang="en-GB" sz="1400" b="1" dirty="0">
                <a:solidFill>
                  <a:srgbClr val="0000C0"/>
                </a:solidFill>
                <a:latin typeface="Courier New" panose="02070309020205020404" pitchFamily="49" charset="0"/>
              </a:rPr>
              <a:t>name</a:t>
            </a:r>
            <a:r>
              <a:rPr lang="en-GB" sz="1400" b="1" dirty="0">
                <a:solidFill>
                  <a:srgbClr val="000000"/>
                </a:solidFill>
                <a:latin typeface="Courier New" panose="02070309020205020404" pitchFamily="49" charset="0"/>
              </a:rPr>
              <a:t> = </a:t>
            </a:r>
            <a:r>
              <a:rPr lang="en-GB" sz="1400" b="1" dirty="0">
                <a:solidFill>
                  <a:srgbClr val="6A3E3E"/>
                </a:solidFill>
                <a:latin typeface="Courier New" panose="02070309020205020404" pitchFamily="49" charset="0"/>
              </a:rPr>
              <a:t>_name</a:t>
            </a:r>
            <a:r>
              <a:rPr lang="en-GB" sz="1400" b="1" dirty="0">
                <a:solidFill>
                  <a:srgbClr val="000000"/>
                </a:solidFill>
                <a:latin typeface="Courier New" panose="02070309020205020404" pitchFamily="49" charset="0"/>
              </a:rPr>
              <a:t>;</a:t>
            </a:r>
          </a:p>
          <a:p>
            <a:pPr lvl="2"/>
            <a:r>
              <a:rPr lang="en-GB" sz="1400" b="1" dirty="0">
                <a:solidFill>
                  <a:srgbClr val="7F0055"/>
                </a:solidFill>
                <a:latin typeface="Courier New" panose="02070309020205020404" pitchFamily="49" charset="0"/>
              </a:rPr>
              <a:t>return</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this</a:t>
            </a:r>
            <a:r>
              <a:rPr lang="en-GB" sz="1400" b="1" dirty="0">
                <a:solidFill>
                  <a:srgbClr val="000000"/>
                </a:solidFill>
                <a:latin typeface="Courier New" panose="02070309020205020404" pitchFamily="49" charset="0"/>
              </a:rPr>
              <a:t>;</a:t>
            </a:r>
          </a:p>
          <a:p>
            <a:pPr lvl="1"/>
            <a:r>
              <a:rPr lang="en-GB" sz="1400" b="1" dirty="0">
                <a:solidFill>
                  <a:srgbClr val="000000"/>
                </a:solidFill>
                <a:latin typeface="Courier New" panose="02070309020205020404" pitchFamily="49" charset="0"/>
              </a:rPr>
              <a:t>}</a:t>
            </a:r>
          </a:p>
          <a:p>
            <a:r>
              <a:rPr lang="en-GB" sz="1400" b="1" dirty="0">
                <a:solidFill>
                  <a:srgbClr val="000000"/>
                </a:solidFill>
                <a:latin typeface="Courier New" panose="02070309020205020404" pitchFamily="49" charset="0"/>
              </a:rPr>
              <a:t>}</a:t>
            </a:r>
            <a:endParaRPr lang="en-GB" sz="1400" b="1" dirty="0">
              <a:solidFill>
                <a:srgbClr val="2E2D2C"/>
              </a:solidFill>
            </a:endParaRPr>
          </a:p>
        </p:txBody>
      </p:sp>
    </p:spTree>
    <p:extLst>
      <p:ext uri="{BB962C8B-B14F-4D97-AF65-F5344CB8AC3E}">
        <p14:creationId xmlns:p14="http://schemas.microsoft.com/office/powerpoint/2010/main" val="303398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6405932" y="2018187"/>
            <a:ext cx="5580000" cy="3467192"/>
          </a:xfrm>
          <a:solidFill>
            <a:schemeClr val="bg2"/>
          </a:solidFill>
        </p:spPr>
        <p:txBody>
          <a:bodyPr/>
          <a:lstStyle/>
          <a:p>
            <a:pPr marL="0" lvl="0" indent="0" defTabSz="457200">
              <a:spcBef>
                <a:spcPts val="0"/>
              </a:spcBef>
              <a:spcAft>
                <a:spcPts val="0"/>
              </a:spcAft>
              <a:buClrTx/>
              <a:buNone/>
            </a:pPr>
            <a:r>
              <a:rPr lang="en-GB" sz="1800" b="1" dirty="0">
                <a:solidFill>
                  <a:srgbClr val="000000"/>
                </a:solidFill>
                <a:latin typeface="Courier New" panose="02070309020205020404" pitchFamily="49" charset="0"/>
                <a:cs typeface="+mn-cs"/>
              </a:rPr>
              <a:t>Trainee </a:t>
            </a:r>
            <a:r>
              <a:rPr lang="en-GB" sz="1800" b="1" dirty="0">
                <a:solidFill>
                  <a:srgbClr val="6A3E3E"/>
                </a:solidFill>
                <a:latin typeface="Courier New" panose="02070309020205020404" pitchFamily="49" charset="0"/>
                <a:cs typeface="+mn-cs"/>
              </a:rPr>
              <a:t>t1</a:t>
            </a:r>
            <a:r>
              <a:rPr lang="en-GB" sz="1800" b="1" dirty="0">
                <a:solidFill>
                  <a:srgbClr val="000000"/>
                </a:solidFill>
                <a:latin typeface="Courier New" panose="02070309020205020404" pitchFamily="49" charset="0"/>
                <a:cs typeface="+mn-cs"/>
              </a:rPr>
              <a:t> = </a:t>
            </a:r>
            <a:r>
              <a:rPr lang="en-GB" sz="1800" b="1" dirty="0">
                <a:solidFill>
                  <a:srgbClr val="7F0055"/>
                </a:solidFill>
                <a:latin typeface="Courier New" panose="02070309020205020404" pitchFamily="49" charset="0"/>
                <a:cs typeface="+mn-cs"/>
              </a:rPr>
              <a:t>new</a:t>
            </a:r>
            <a:r>
              <a:rPr lang="en-GB" sz="1800" b="1" dirty="0">
                <a:solidFill>
                  <a:srgbClr val="000000"/>
                </a:solidFill>
                <a:latin typeface="Courier New" panose="02070309020205020404" pitchFamily="49" charset="0"/>
                <a:cs typeface="+mn-cs"/>
              </a:rPr>
              <a:t> TraineeBuilder().name(</a:t>
            </a:r>
            <a:r>
              <a:rPr lang="en-GB" sz="1800" b="1" dirty="0">
                <a:solidFill>
                  <a:srgbClr val="2A00FF"/>
                </a:solidFill>
                <a:latin typeface="Courier New" panose="02070309020205020404" pitchFamily="49" charset="0"/>
                <a:cs typeface="+mn-cs"/>
              </a:rPr>
              <a:t>"connor"</a:t>
            </a:r>
            <a:r>
              <a:rPr lang="en-GB" sz="1800" b="1" dirty="0">
                <a:solidFill>
                  <a:srgbClr val="000000"/>
                </a:solidFill>
                <a:latin typeface="Courier New" panose="02070309020205020404" pitchFamily="49" charset="0"/>
                <a:cs typeface="+mn-cs"/>
              </a:rPr>
              <a:t>).buildTrainee();</a:t>
            </a:r>
          </a:p>
          <a:p>
            <a:pPr marL="0" lvl="0" indent="0" defTabSz="457200">
              <a:spcBef>
                <a:spcPts val="0"/>
              </a:spcBef>
              <a:spcAft>
                <a:spcPts val="0"/>
              </a:spcAft>
              <a:buClrTx/>
              <a:buNone/>
            </a:pPr>
            <a:endParaRPr lang="en-GB" sz="1800" b="1" dirty="0">
              <a:solidFill>
                <a:srgbClr val="000000"/>
              </a:solidFill>
              <a:latin typeface="Courier New" panose="02070309020205020404" pitchFamily="49" charset="0"/>
              <a:cs typeface="+mn-cs"/>
            </a:endParaRPr>
          </a:p>
          <a:p>
            <a:pPr marL="0" lvl="0" indent="0" defTabSz="457200">
              <a:spcBef>
                <a:spcPts val="0"/>
              </a:spcBef>
              <a:spcAft>
                <a:spcPts val="0"/>
              </a:spcAft>
              <a:buClrTx/>
              <a:buNone/>
            </a:pPr>
            <a:endParaRPr lang="en-GB" sz="1800" b="1" dirty="0">
              <a:solidFill>
                <a:srgbClr val="000000"/>
              </a:solidFill>
              <a:latin typeface="Courier New" panose="02070309020205020404" pitchFamily="49" charset="0"/>
              <a:cs typeface="+mn-cs"/>
            </a:endParaRPr>
          </a:p>
          <a:p>
            <a:pPr marL="0" lvl="0" indent="0" defTabSz="457200">
              <a:spcBef>
                <a:spcPts val="0"/>
              </a:spcBef>
              <a:spcAft>
                <a:spcPts val="0"/>
              </a:spcAft>
              <a:buClrTx/>
              <a:buNone/>
            </a:pPr>
            <a:r>
              <a:rPr lang="en-GB" sz="1800" b="1" dirty="0">
                <a:solidFill>
                  <a:srgbClr val="000000"/>
                </a:solidFill>
                <a:latin typeface="Courier New" panose="02070309020205020404" pitchFamily="49" charset="0"/>
                <a:cs typeface="+mn-cs"/>
              </a:rPr>
              <a:t>Trainee </a:t>
            </a:r>
            <a:r>
              <a:rPr lang="en-GB" sz="1800" b="1" dirty="0">
                <a:solidFill>
                  <a:srgbClr val="6A3E3E"/>
                </a:solidFill>
                <a:latin typeface="Courier New" panose="02070309020205020404" pitchFamily="49" charset="0"/>
                <a:cs typeface="+mn-cs"/>
              </a:rPr>
              <a:t>t2</a:t>
            </a:r>
            <a:r>
              <a:rPr lang="en-GB" sz="1800" b="1" dirty="0">
                <a:solidFill>
                  <a:srgbClr val="000000"/>
                </a:solidFill>
                <a:latin typeface="Courier New" panose="02070309020205020404" pitchFamily="49" charset="0"/>
                <a:cs typeface="+mn-cs"/>
              </a:rPr>
              <a:t> = </a:t>
            </a:r>
            <a:r>
              <a:rPr lang="en-GB" sz="1800" b="1" dirty="0">
                <a:solidFill>
                  <a:srgbClr val="7F0055"/>
                </a:solidFill>
                <a:latin typeface="Courier New" panose="02070309020205020404" pitchFamily="49" charset="0"/>
                <a:cs typeface="+mn-cs"/>
              </a:rPr>
              <a:t>new</a:t>
            </a:r>
            <a:r>
              <a:rPr lang="en-GB" sz="1800" b="1" dirty="0">
                <a:solidFill>
                  <a:srgbClr val="000000"/>
                </a:solidFill>
                <a:latin typeface="Courier New" panose="02070309020205020404" pitchFamily="49" charset="0"/>
                <a:cs typeface="+mn-cs"/>
              </a:rPr>
              <a:t> TraineeBuilder().name(</a:t>
            </a:r>
            <a:r>
              <a:rPr lang="en-GB" sz="1800" b="1" dirty="0">
                <a:solidFill>
                  <a:srgbClr val="2A00FF"/>
                </a:solidFill>
                <a:latin typeface="Courier New" panose="02070309020205020404" pitchFamily="49" charset="0"/>
                <a:cs typeface="+mn-cs"/>
              </a:rPr>
              <a:t>"jeff"</a:t>
            </a:r>
            <a:r>
              <a:rPr lang="en-GB" sz="1800" b="1" dirty="0">
                <a:solidFill>
                  <a:srgbClr val="000000"/>
                </a:solidFill>
                <a:latin typeface="Courier New" panose="02070309020205020404" pitchFamily="49" charset="0"/>
                <a:cs typeface="+mn-cs"/>
              </a:rPr>
              <a:t>).age(12).technology(</a:t>
            </a:r>
            <a:r>
              <a:rPr lang="en-GB" sz="1800" b="1" dirty="0">
                <a:solidFill>
                  <a:srgbClr val="2A00FF"/>
                </a:solidFill>
                <a:latin typeface="Courier New" panose="02070309020205020404" pitchFamily="49" charset="0"/>
                <a:cs typeface="+mn-cs"/>
              </a:rPr>
              <a:t>"devops"</a:t>
            </a:r>
            <a:r>
              <a:rPr lang="en-GB" sz="1800" b="1" dirty="0">
                <a:solidFill>
                  <a:srgbClr val="000000"/>
                </a:solidFill>
                <a:latin typeface="Courier New" panose="02070309020205020404" pitchFamily="49" charset="0"/>
                <a:cs typeface="+mn-cs"/>
              </a:rPr>
              <a:t>).buildTrainee();</a:t>
            </a:r>
            <a:endParaRPr lang="en-GB" sz="1800" b="1" dirty="0">
              <a:solidFill>
                <a:srgbClr val="141E23"/>
              </a:solidFill>
              <a:latin typeface="Arial"/>
              <a:cs typeface="+mn-cs"/>
            </a:endParaRPr>
          </a:p>
          <a:p>
            <a:endParaRPr lang="en-GB" sz="2000" b="1" dirty="0"/>
          </a:p>
        </p:txBody>
      </p:sp>
      <p:sp>
        <p:nvSpPr>
          <p:cNvPr id="3" name="Title 2"/>
          <p:cNvSpPr>
            <a:spLocks noGrp="1"/>
          </p:cNvSpPr>
          <p:nvPr>
            <p:ph type="title"/>
          </p:nvPr>
        </p:nvSpPr>
        <p:spPr/>
        <p:txBody>
          <a:bodyPr>
            <a:normAutofit/>
          </a:bodyPr>
          <a:lstStyle/>
          <a:p>
            <a:r>
              <a:rPr lang="en-GB" dirty="0"/>
              <a:t>Builder Pattern - Example</a:t>
            </a:r>
          </a:p>
        </p:txBody>
      </p:sp>
      <p:sp>
        <p:nvSpPr>
          <p:cNvPr id="6" name="Rectangle 5"/>
          <p:cNvSpPr/>
          <p:nvPr/>
        </p:nvSpPr>
        <p:spPr>
          <a:xfrm>
            <a:off x="414000" y="2018187"/>
            <a:ext cx="5372070" cy="3785652"/>
          </a:xfrm>
          <a:prstGeom prst="rect">
            <a:avLst/>
          </a:prstGeom>
          <a:solidFill>
            <a:schemeClr val="bg2"/>
          </a:solidFill>
        </p:spPr>
        <p:txBody>
          <a:bodyPr wrap="square">
            <a:spAutoFit/>
          </a:bodyPr>
          <a:lstStyle/>
          <a:p>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TraineeBuilder age(</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_age</a:t>
            </a:r>
            <a:r>
              <a:rPr lang="en-GB" sz="2000" b="1" dirty="0">
                <a:solidFill>
                  <a:srgbClr val="000000"/>
                </a:solidFill>
                <a:latin typeface="Courier New" panose="02070309020205020404" pitchFamily="49" charset="0"/>
              </a:rPr>
              <a:t>)</a:t>
            </a:r>
          </a:p>
          <a:p>
            <a:r>
              <a:rPr lang="en-GB" sz="2000" dirty="0">
                <a:solidFill>
                  <a:srgbClr val="000000"/>
                </a:solidFill>
                <a:latin typeface="Courier New" panose="02070309020205020404" pitchFamily="49" charset="0"/>
              </a:rPr>
              <a:t>{</a:t>
            </a:r>
          </a:p>
          <a:p>
            <a:pPr lvl="1"/>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age</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_age</a:t>
            </a:r>
            <a:r>
              <a:rPr lang="en-GB" sz="2000" b="1" dirty="0">
                <a:solidFill>
                  <a:srgbClr val="000000"/>
                </a:solidFill>
                <a:latin typeface="Courier New" panose="02070309020205020404" pitchFamily="49" charset="0"/>
              </a:rPr>
              <a:t>;</a:t>
            </a:r>
          </a:p>
          <a:p>
            <a:pPr lvl="1"/>
            <a:r>
              <a:rPr lang="en-GB" sz="2000" b="1" dirty="0">
                <a:solidFill>
                  <a:srgbClr val="7F0055"/>
                </a:solidFill>
                <a:latin typeface="Courier New" panose="02070309020205020404" pitchFamily="49" charset="0"/>
              </a:rPr>
              <a:t>return</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p>
          <a:p>
            <a:r>
              <a:rPr lang="en-GB" sz="2000" dirty="0">
                <a:solidFill>
                  <a:srgbClr val="000000"/>
                </a:solidFill>
                <a:latin typeface="Courier New" panose="02070309020205020404" pitchFamily="49" charset="0"/>
              </a:rPr>
              <a:t>}</a:t>
            </a:r>
          </a:p>
          <a:p>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TraineeBuilder technology(String </a:t>
            </a:r>
            <a:r>
              <a:rPr lang="en-GB" sz="2000" b="1" dirty="0">
                <a:solidFill>
                  <a:srgbClr val="6A3E3E"/>
                </a:solidFill>
                <a:latin typeface="Courier New" panose="02070309020205020404" pitchFamily="49" charset="0"/>
              </a:rPr>
              <a:t>_technology</a:t>
            </a:r>
            <a:r>
              <a:rPr lang="en-GB" sz="2000" b="1" dirty="0">
                <a:solidFill>
                  <a:srgbClr val="000000"/>
                </a:solidFill>
                <a:latin typeface="Courier New" panose="02070309020205020404" pitchFamily="49" charset="0"/>
              </a:rPr>
              <a:t>)</a:t>
            </a:r>
          </a:p>
          <a:p>
            <a:r>
              <a:rPr lang="en-GB" sz="2000" dirty="0">
                <a:solidFill>
                  <a:srgbClr val="000000"/>
                </a:solidFill>
                <a:latin typeface="Courier New" panose="02070309020205020404" pitchFamily="49" charset="0"/>
              </a:rPr>
              <a:t>{</a:t>
            </a:r>
          </a:p>
          <a:p>
            <a:pPr lvl="1"/>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technology</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_technology</a:t>
            </a:r>
            <a:r>
              <a:rPr lang="en-GB" sz="2000" b="1" dirty="0">
                <a:solidFill>
                  <a:srgbClr val="000000"/>
                </a:solidFill>
                <a:latin typeface="Courier New" panose="02070309020205020404" pitchFamily="49" charset="0"/>
              </a:rPr>
              <a:t>;</a:t>
            </a:r>
          </a:p>
          <a:p>
            <a:pPr lvl="1"/>
            <a:r>
              <a:rPr lang="en-GB" sz="2000" b="1" dirty="0">
                <a:solidFill>
                  <a:srgbClr val="7F0055"/>
                </a:solidFill>
                <a:latin typeface="Courier New" panose="02070309020205020404" pitchFamily="49" charset="0"/>
              </a:rPr>
              <a:t>return</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p>
          <a:p>
            <a:r>
              <a:rPr lang="en-GB" sz="20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898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000" y="990000"/>
            <a:ext cx="9126000" cy="626400"/>
          </a:xfrm>
        </p:spPr>
        <p:txBody>
          <a:bodyPr>
            <a:normAutofit fontScale="90000"/>
          </a:bodyPr>
          <a:lstStyle/>
          <a:p>
            <a:r>
              <a:rPr lang="en-GB" dirty="0"/>
              <a:t>Other Patterns</a:t>
            </a:r>
          </a:p>
        </p:txBody>
      </p:sp>
      <p:sp>
        <p:nvSpPr>
          <p:cNvPr id="7" name="Text Placeholder 11"/>
          <p:cNvSpPr txBox="1">
            <a:spLocks/>
          </p:cNvSpPr>
          <p:nvPr/>
        </p:nvSpPr>
        <p:spPr>
          <a:xfrm>
            <a:off x="1826682"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b="1" dirty="0">
                <a:solidFill>
                  <a:srgbClr val="0E3C58"/>
                </a:solidFill>
              </a:rPr>
              <a:t>Creational</a:t>
            </a:r>
          </a:p>
        </p:txBody>
      </p:sp>
      <p:sp>
        <p:nvSpPr>
          <p:cNvPr id="8" name="Text Placeholder 12"/>
          <p:cNvSpPr txBox="1">
            <a:spLocks/>
          </p:cNvSpPr>
          <p:nvPr/>
        </p:nvSpPr>
        <p:spPr>
          <a:xfrm>
            <a:off x="1826682" y="2463318"/>
            <a:ext cx="255025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600" dirty="0">
                <a:solidFill>
                  <a:srgbClr val="FF0000"/>
                </a:solidFill>
              </a:rPr>
              <a:t>Factory Pattern</a:t>
            </a:r>
          </a:p>
          <a:p>
            <a:pPr marL="0" indent="0">
              <a:buClr>
                <a:srgbClr val="2E2D2C"/>
              </a:buClr>
              <a:buFont typeface="Arial" panose="020B0604020202020204" pitchFamily="34" charset="0"/>
              <a:buNone/>
            </a:pPr>
            <a:r>
              <a:rPr lang="en-GB" sz="1600" dirty="0">
                <a:solidFill>
                  <a:srgbClr val="FF0000"/>
                </a:solidFill>
              </a:rPr>
              <a:t>Builder Pattern</a:t>
            </a:r>
          </a:p>
          <a:p>
            <a:pPr marL="0" indent="0">
              <a:buClr>
                <a:srgbClr val="2E2D2C"/>
              </a:buClr>
              <a:buFont typeface="Arial" panose="020B0604020202020204" pitchFamily="34" charset="0"/>
              <a:buNone/>
            </a:pPr>
            <a:r>
              <a:rPr lang="en-GB" sz="1600" dirty="0">
                <a:solidFill>
                  <a:schemeClr val="tx1"/>
                </a:solidFill>
              </a:rPr>
              <a:t>Singleton Pattern</a:t>
            </a:r>
          </a:p>
          <a:p>
            <a:pPr marL="0" indent="0">
              <a:buClr>
                <a:srgbClr val="2E2D2C"/>
              </a:buClr>
              <a:buNone/>
            </a:pPr>
            <a:r>
              <a:rPr lang="en-GB" sz="1600" dirty="0">
                <a:solidFill>
                  <a:srgbClr val="FF0000"/>
                </a:solidFill>
              </a:rPr>
              <a:t>Prototype Pattern</a:t>
            </a:r>
          </a:p>
          <a:p>
            <a:pPr marL="0" indent="0">
              <a:buClr>
                <a:srgbClr val="2E2D2C"/>
              </a:buClr>
              <a:buNone/>
            </a:pPr>
            <a:r>
              <a:rPr lang="en-GB" sz="1600" dirty="0">
                <a:solidFill>
                  <a:schemeClr val="tx1"/>
                </a:solidFill>
              </a:rPr>
              <a:t>Abstract Factory Pattern</a:t>
            </a:r>
          </a:p>
          <a:p>
            <a:pPr marL="0" indent="0">
              <a:buClr>
                <a:srgbClr val="2E2D2C"/>
              </a:buClr>
              <a:buFont typeface="Arial" panose="020B0604020202020204" pitchFamily="34" charset="0"/>
              <a:buNone/>
            </a:pPr>
            <a:endParaRPr lang="en-GB" sz="1600" dirty="0">
              <a:solidFill>
                <a:srgbClr val="FF0000"/>
              </a:solidFill>
            </a:endParaRPr>
          </a:p>
        </p:txBody>
      </p:sp>
      <p:sp>
        <p:nvSpPr>
          <p:cNvPr id="9" name="Text Placeholder 13"/>
          <p:cNvSpPr txBox="1">
            <a:spLocks/>
          </p:cNvSpPr>
          <p:nvPr/>
        </p:nvSpPr>
        <p:spPr>
          <a:xfrm>
            <a:off x="4708850"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b="1" dirty="0">
                <a:solidFill>
                  <a:srgbClr val="0E3C58"/>
                </a:solidFill>
              </a:rPr>
              <a:t>Structural</a:t>
            </a:r>
          </a:p>
        </p:txBody>
      </p:sp>
      <p:sp>
        <p:nvSpPr>
          <p:cNvPr id="10" name="Text Placeholder 14"/>
          <p:cNvSpPr txBox="1">
            <a:spLocks/>
          </p:cNvSpPr>
          <p:nvPr/>
        </p:nvSpPr>
        <p:spPr>
          <a:xfrm>
            <a:off x="4708850" y="2463318"/>
            <a:ext cx="2550256" cy="3454528"/>
          </a:xfrm>
          <a:prstGeom prst="rect">
            <a:avLst/>
          </a:prstGeom>
        </p:spPr>
        <p:txBody>
          <a:bodyPr>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None/>
            </a:pPr>
            <a:r>
              <a:rPr lang="en-GB" sz="1600" dirty="0">
                <a:solidFill>
                  <a:srgbClr val="FF0000"/>
                </a:solidFill>
              </a:rPr>
              <a:t>Flyweight Pattern </a:t>
            </a:r>
          </a:p>
          <a:p>
            <a:pPr marL="0" indent="0">
              <a:buClr>
                <a:srgbClr val="2E2D2C"/>
              </a:buClr>
              <a:buFont typeface="Arial" panose="020B0604020202020204" pitchFamily="34" charset="0"/>
              <a:buNone/>
            </a:pPr>
            <a:r>
              <a:rPr lang="en-GB" sz="1600" dirty="0">
                <a:solidFill>
                  <a:srgbClr val="FF0000"/>
                </a:solidFill>
              </a:rPr>
              <a:t>Adapter Pattern </a:t>
            </a:r>
          </a:p>
          <a:p>
            <a:pPr marL="0" indent="0">
              <a:buClr>
                <a:srgbClr val="2E2D2C"/>
              </a:buClr>
              <a:buFont typeface="Arial" panose="020B0604020202020204" pitchFamily="34" charset="0"/>
              <a:buNone/>
            </a:pPr>
            <a:r>
              <a:rPr lang="en-GB" sz="1600" dirty="0">
                <a:solidFill>
                  <a:srgbClr val="FF0000"/>
                </a:solidFill>
              </a:rPr>
              <a:t>Composite Pattern</a:t>
            </a:r>
          </a:p>
          <a:p>
            <a:pPr marL="0" indent="0">
              <a:buClr>
                <a:srgbClr val="2E2D2C"/>
              </a:buClr>
              <a:buFont typeface="Arial" panose="020B0604020202020204" pitchFamily="34" charset="0"/>
              <a:buNone/>
            </a:pPr>
            <a:r>
              <a:rPr lang="en-GB" sz="1600" dirty="0">
                <a:solidFill>
                  <a:srgbClr val="FF0000"/>
                </a:solidFill>
              </a:rPr>
              <a:t>Decorator Pattern</a:t>
            </a:r>
          </a:p>
          <a:p>
            <a:pPr marL="0" indent="0">
              <a:buClr>
                <a:srgbClr val="2E2D2C"/>
              </a:buClr>
              <a:buFont typeface="Arial" panose="020B0604020202020204" pitchFamily="34" charset="0"/>
              <a:buNone/>
            </a:pPr>
            <a:r>
              <a:rPr lang="en-GB" sz="1600" dirty="0">
                <a:solidFill>
                  <a:schemeClr val="tx1"/>
                </a:solidFill>
              </a:rPr>
              <a:t>Façade Pattern</a:t>
            </a:r>
          </a:p>
          <a:p>
            <a:pPr marL="0" indent="0">
              <a:buClr>
                <a:srgbClr val="2E2D2C"/>
              </a:buClr>
              <a:buFont typeface="Arial" panose="020B0604020202020204" pitchFamily="34" charset="0"/>
              <a:buNone/>
            </a:pPr>
            <a:r>
              <a:rPr lang="en-GB" sz="1600" dirty="0">
                <a:solidFill>
                  <a:schemeClr val="tx1"/>
                </a:solidFill>
              </a:rPr>
              <a:t>Proxy Pattern</a:t>
            </a:r>
          </a:p>
          <a:p>
            <a:pPr marL="0" indent="0">
              <a:buClr>
                <a:srgbClr val="2E2D2C"/>
              </a:buClr>
              <a:buNone/>
            </a:pPr>
            <a:r>
              <a:rPr lang="en-GB" sz="1600" dirty="0">
                <a:solidFill>
                  <a:schemeClr val="tx1"/>
                </a:solidFill>
              </a:rPr>
              <a:t>Bridge Pattern </a:t>
            </a:r>
          </a:p>
          <a:p>
            <a:pPr marL="0" indent="0">
              <a:buClr>
                <a:srgbClr val="2E2D2C"/>
              </a:buClr>
              <a:buNone/>
            </a:pPr>
            <a:r>
              <a:rPr lang="en-GB" sz="1600" dirty="0"/>
              <a:t>Filter Pattern </a:t>
            </a:r>
          </a:p>
          <a:p>
            <a:pPr marL="0" indent="0">
              <a:buClr>
                <a:srgbClr val="2E2D2C"/>
              </a:buClr>
              <a:buFont typeface="Arial" panose="020B0604020202020204" pitchFamily="34" charset="0"/>
              <a:buNone/>
            </a:pPr>
            <a:endParaRPr lang="en-GB" sz="1600" dirty="0"/>
          </a:p>
        </p:txBody>
      </p:sp>
      <p:sp>
        <p:nvSpPr>
          <p:cNvPr id="11" name="Text Placeholder 15"/>
          <p:cNvSpPr txBox="1">
            <a:spLocks/>
          </p:cNvSpPr>
          <p:nvPr/>
        </p:nvSpPr>
        <p:spPr>
          <a:xfrm>
            <a:off x="7589919" y="2130186"/>
            <a:ext cx="2550256" cy="333131"/>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Font typeface="Arial" panose="020B0604020202020204" pitchFamily="34" charset="0"/>
              <a:buNone/>
            </a:pPr>
            <a:r>
              <a:rPr lang="en-GB" sz="1800" b="1" dirty="0">
                <a:solidFill>
                  <a:srgbClr val="0E3C58"/>
                </a:solidFill>
              </a:rPr>
              <a:t>Behavioural</a:t>
            </a:r>
          </a:p>
        </p:txBody>
      </p:sp>
      <p:sp>
        <p:nvSpPr>
          <p:cNvPr id="12" name="Text Placeholder 16"/>
          <p:cNvSpPr txBox="1">
            <a:spLocks/>
          </p:cNvSpPr>
          <p:nvPr/>
        </p:nvSpPr>
        <p:spPr>
          <a:xfrm>
            <a:off x="7589919" y="2463318"/>
            <a:ext cx="2550256" cy="3454528"/>
          </a:xfrm>
          <a:prstGeom prst="rect">
            <a:avLst/>
          </a:prstGeom>
        </p:spPr>
        <p:txBody>
          <a:bodyPr>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2E2D2C"/>
              </a:buClr>
              <a:buNone/>
            </a:pPr>
            <a:r>
              <a:rPr lang="en-GB" sz="1400" dirty="0">
                <a:solidFill>
                  <a:srgbClr val="FF0000"/>
                </a:solidFill>
              </a:rPr>
              <a:t>Chain of Responsibility Pattern</a:t>
            </a:r>
          </a:p>
          <a:p>
            <a:pPr marL="0" indent="0">
              <a:buClr>
                <a:srgbClr val="2E2D2C"/>
              </a:buClr>
              <a:buNone/>
            </a:pPr>
            <a:r>
              <a:rPr lang="en-GB" sz="1400" dirty="0">
                <a:solidFill>
                  <a:srgbClr val="FF0000"/>
                </a:solidFill>
              </a:rPr>
              <a:t>State Pattern </a:t>
            </a:r>
          </a:p>
          <a:p>
            <a:pPr marL="0" indent="0">
              <a:buClr>
                <a:srgbClr val="2E2D2C"/>
              </a:buClr>
              <a:buNone/>
            </a:pPr>
            <a:r>
              <a:rPr lang="en-GB" sz="1400" dirty="0">
                <a:solidFill>
                  <a:srgbClr val="FF0000"/>
                </a:solidFill>
              </a:rPr>
              <a:t>Observer Pattern</a:t>
            </a:r>
          </a:p>
          <a:p>
            <a:pPr marL="0" indent="0">
              <a:buClr>
                <a:srgbClr val="2E2D2C"/>
              </a:buClr>
              <a:buFont typeface="Arial" panose="020B0604020202020204" pitchFamily="34" charset="0"/>
              <a:buNone/>
            </a:pPr>
            <a:r>
              <a:rPr lang="en-GB" sz="1400" dirty="0"/>
              <a:t>Interpreter Pattern </a:t>
            </a:r>
          </a:p>
          <a:p>
            <a:pPr marL="0" indent="0">
              <a:buClr>
                <a:srgbClr val="2E2D2C"/>
              </a:buClr>
              <a:buFont typeface="Arial" panose="020B0604020202020204" pitchFamily="34" charset="0"/>
              <a:buNone/>
            </a:pPr>
            <a:r>
              <a:rPr lang="en-GB" sz="1400" dirty="0"/>
              <a:t>Iterator Pattern </a:t>
            </a:r>
          </a:p>
          <a:p>
            <a:pPr marL="0" indent="0">
              <a:buClr>
                <a:srgbClr val="2E2D2C"/>
              </a:buClr>
              <a:buFont typeface="Arial" panose="020B0604020202020204" pitchFamily="34" charset="0"/>
              <a:buNone/>
            </a:pPr>
            <a:r>
              <a:rPr lang="en-GB" sz="1400" dirty="0"/>
              <a:t>Mediator Pattern </a:t>
            </a:r>
          </a:p>
          <a:p>
            <a:pPr marL="0" indent="0">
              <a:buClr>
                <a:srgbClr val="2E2D2C"/>
              </a:buClr>
              <a:buFont typeface="Arial" panose="020B0604020202020204" pitchFamily="34" charset="0"/>
              <a:buNone/>
            </a:pPr>
            <a:r>
              <a:rPr lang="en-GB" sz="1400" dirty="0"/>
              <a:t>Memento Pattern </a:t>
            </a:r>
          </a:p>
          <a:p>
            <a:pPr marL="0" indent="0">
              <a:buClr>
                <a:srgbClr val="2E2D2C"/>
              </a:buClr>
              <a:buFont typeface="Arial" panose="020B0604020202020204" pitchFamily="34" charset="0"/>
              <a:buNone/>
            </a:pPr>
            <a:r>
              <a:rPr lang="en-GB" sz="1400" dirty="0"/>
              <a:t>Null Object Pattern </a:t>
            </a:r>
          </a:p>
          <a:p>
            <a:pPr marL="0" indent="0">
              <a:buClr>
                <a:srgbClr val="2E2D2C"/>
              </a:buClr>
              <a:buFont typeface="Arial" panose="020B0604020202020204" pitchFamily="34" charset="0"/>
              <a:buNone/>
            </a:pPr>
            <a:r>
              <a:rPr lang="en-GB" sz="1400" dirty="0"/>
              <a:t>Strategy Pattern </a:t>
            </a:r>
          </a:p>
          <a:p>
            <a:pPr marL="0" indent="0">
              <a:buClr>
                <a:srgbClr val="2E2D2C"/>
              </a:buClr>
              <a:buFont typeface="Arial" panose="020B0604020202020204" pitchFamily="34" charset="0"/>
              <a:buNone/>
            </a:pPr>
            <a:r>
              <a:rPr lang="en-GB" sz="1400" dirty="0"/>
              <a:t>Template Pattern </a:t>
            </a:r>
          </a:p>
          <a:p>
            <a:pPr marL="0" indent="0">
              <a:buClr>
                <a:srgbClr val="2E2D2C"/>
              </a:buClr>
              <a:buFont typeface="Arial" panose="020B0604020202020204" pitchFamily="34" charset="0"/>
              <a:buNone/>
            </a:pPr>
            <a:r>
              <a:rPr lang="en-GB" sz="1400" dirty="0"/>
              <a:t>Visitor Pattern</a:t>
            </a:r>
          </a:p>
        </p:txBody>
      </p:sp>
    </p:spTree>
    <p:extLst>
      <p:ext uri="{BB962C8B-B14F-4D97-AF65-F5344CB8AC3E}">
        <p14:creationId xmlns:p14="http://schemas.microsoft.com/office/powerpoint/2010/main" val="141638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It is important that you can understand and use the Singleton design pattern.</a:t>
            </a:r>
          </a:p>
          <a:p>
            <a:r>
              <a:rPr lang="en-GB" dirty="0"/>
              <a:t>If you have not already you should complete the Singleton design Pattern Exercise from the workbook.</a:t>
            </a:r>
          </a:p>
        </p:txBody>
      </p:sp>
      <p:sp>
        <p:nvSpPr>
          <p:cNvPr id="3" name="Title 2"/>
          <p:cNvSpPr>
            <a:spLocks noGrp="1"/>
          </p:cNvSpPr>
          <p:nvPr>
            <p:ph type="title"/>
          </p:nvPr>
        </p:nvSpPr>
        <p:spPr/>
        <p:txBody>
          <a:bodyPr>
            <a:normAutofit/>
          </a:bodyPr>
          <a:lstStyle/>
          <a:p>
            <a:r>
              <a:rPr lang="en-GB" dirty="0"/>
              <a:t>Singleton Design Pattern</a:t>
            </a:r>
          </a:p>
        </p:txBody>
      </p:sp>
    </p:spTree>
    <p:extLst>
      <p:ext uri="{BB962C8B-B14F-4D97-AF65-F5344CB8AC3E}">
        <p14:creationId xmlns:p14="http://schemas.microsoft.com/office/powerpoint/2010/main" val="884969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Exceptions</a:t>
            </a:r>
          </a:p>
        </p:txBody>
      </p:sp>
    </p:spTree>
    <p:extLst>
      <p:ext uri="{BB962C8B-B14F-4D97-AF65-F5344CB8AC3E}">
        <p14:creationId xmlns:p14="http://schemas.microsoft.com/office/powerpoint/2010/main" val="116382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14CD82-2D19-4316-8DD3-299A5F33A3D2}"/>
              </a:ext>
            </a:extLst>
          </p:cNvPr>
          <p:cNvSpPr>
            <a:spLocks noGrp="1"/>
          </p:cNvSpPr>
          <p:nvPr>
            <p:ph type="pic" sz="quarter" idx="17"/>
          </p:nvPr>
        </p:nvSpPr>
        <p:spPr/>
      </p:sp>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a:t>Debugging</a:t>
            </a:r>
          </a:p>
          <a:p>
            <a:r>
              <a:rPr lang="en-GB" dirty="0"/>
              <a:t>Design Patterns</a:t>
            </a:r>
          </a:p>
          <a:p>
            <a:endParaRPr lang="en-GB" dirty="0"/>
          </a:p>
          <a:p>
            <a:endParaRPr lang="en-GB" dirty="0"/>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 page</a:t>
            </a:r>
          </a:p>
        </p:txBody>
      </p:sp>
    </p:spTree>
    <p:extLst>
      <p:ext uri="{BB962C8B-B14F-4D97-AF65-F5344CB8AC3E}">
        <p14:creationId xmlns:p14="http://schemas.microsoft.com/office/powerpoint/2010/main" val="377895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An exception is something that occurs during the execution of a program that disrupts the normal flow of instructions.</a:t>
            </a:r>
          </a:p>
          <a:p>
            <a:endParaRPr lang="en-GB" dirty="0"/>
          </a:p>
          <a:p>
            <a:r>
              <a:rPr lang="en-GB" dirty="0"/>
              <a:t>Every system is going to have errors that occur at some point, Error handling is the way in which we prevent the system from terminating unexpectedly, aka </a:t>
            </a:r>
            <a:r>
              <a:rPr lang="en-GB" b="1" dirty="0"/>
              <a:t>handling the errors</a:t>
            </a:r>
            <a:r>
              <a:rPr lang="en-GB" dirty="0"/>
              <a:t> </a:t>
            </a:r>
            <a:r>
              <a:rPr lang="en-GB" b="1" dirty="0"/>
              <a:t>in a desirable way.</a:t>
            </a:r>
            <a:endParaRPr lang="en-GB" dirty="0"/>
          </a:p>
        </p:txBody>
      </p:sp>
      <p:sp>
        <p:nvSpPr>
          <p:cNvPr id="4" name="Content Placeholder 3"/>
          <p:cNvSpPr>
            <a:spLocks noGrp="1"/>
          </p:cNvSpPr>
          <p:nvPr>
            <p:ph sz="quarter" idx="16"/>
          </p:nvPr>
        </p:nvSpPr>
        <p:spPr/>
        <p:txBody>
          <a:bodyPr/>
          <a:lstStyle/>
          <a:p>
            <a:r>
              <a:rPr lang="en-GB" dirty="0"/>
              <a:t>There are 2 different type of exceptions</a:t>
            </a:r>
          </a:p>
          <a:p>
            <a:r>
              <a:rPr lang="en-GB" b="1" dirty="0"/>
              <a:t>Checked</a:t>
            </a:r>
            <a:r>
              <a:rPr lang="en-GB" dirty="0"/>
              <a:t> – An exception that is noticed by the compiler</a:t>
            </a:r>
          </a:p>
          <a:p>
            <a:r>
              <a:rPr lang="en-GB" b="1" dirty="0"/>
              <a:t>Unchecked </a:t>
            </a:r>
            <a:r>
              <a:rPr lang="en-GB" dirty="0"/>
              <a:t>– An exception that </a:t>
            </a:r>
            <a:r>
              <a:rPr lang="en-GB" b="1" dirty="0"/>
              <a:t>isn’t</a:t>
            </a:r>
            <a:r>
              <a:rPr lang="en-GB" dirty="0"/>
              <a:t> noticed by the compiler.</a:t>
            </a:r>
            <a:endParaRPr lang="en-GB" b="1" dirty="0"/>
          </a:p>
          <a:p>
            <a:endParaRPr lang="en-GB" dirty="0"/>
          </a:p>
        </p:txBody>
      </p:sp>
      <p:sp>
        <p:nvSpPr>
          <p:cNvPr id="3" name="Title 2"/>
          <p:cNvSpPr>
            <a:spLocks noGrp="1"/>
          </p:cNvSpPr>
          <p:nvPr>
            <p:ph type="title"/>
          </p:nvPr>
        </p:nvSpPr>
        <p:spPr/>
        <p:txBody>
          <a:bodyPr>
            <a:normAutofit/>
          </a:bodyPr>
          <a:lstStyle/>
          <a:p>
            <a:r>
              <a:rPr lang="en-GB" dirty="0"/>
              <a:t>Exceptions</a:t>
            </a:r>
          </a:p>
        </p:txBody>
      </p:sp>
    </p:spTree>
    <p:extLst>
      <p:ext uri="{BB962C8B-B14F-4D97-AF65-F5344CB8AC3E}">
        <p14:creationId xmlns:p14="http://schemas.microsoft.com/office/powerpoint/2010/main" val="370898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Exception Hierarchy</a:t>
            </a:r>
          </a:p>
        </p:txBody>
      </p:sp>
      <p:pic>
        <p:nvPicPr>
          <p:cNvPr id="6" name="Picture 5"/>
          <p:cNvPicPr>
            <a:picLocks noChangeAspect="1"/>
          </p:cNvPicPr>
          <p:nvPr/>
        </p:nvPicPr>
        <p:blipFill rotWithShape="1">
          <a:blip r:embed="rId3"/>
          <a:srcRect l="612" r="1495"/>
          <a:stretch/>
        </p:blipFill>
        <p:spPr>
          <a:xfrm>
            <a:off x="1607126" y="1601244"/>
            <a:ext cx="8977747" cy="4370052"/>
          </a:xfrm>
          <a:prstGeom prst="rect">
            <a:avLst/>
          </a:prstGeom>
        </p:spPr>
      </p:pic>
    </p:spTree>
    <p:extLst>
      <p:ext uri="{BB962C8B-B14F-4D97-AF65-F5344CB8AC3E}">
        <p14:creationId xmlns:p14="http://schemas.microsoft.com/office/powerpoint/2010/main" val="29192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11480" indent="-411480">
              <a:buFont typeface="Wingdings" pitchFamily="2" charset="2"/>
              <a:buChar char="§"/>
            </a:pPr>
            <a:r>
              <a:rPr lang="en-GB" sz="2000" dirty="0">
                <a:solidFill>
                  <a:schemeClr val="tx1"/>
                </a:solidFill>
              </a:rPr>
              <a:t>Compile time </a:t>
            </a:r>
          </a:p>
          <a:p>
            <a:pPr marL="411480" indent="-411480">
              <a:buFont typeface="Wingdings" pitchFamily="2" charset="2"/>
              <a:buChar char="§"/>
            </a:pPr>
            <a:r>
              <a:rPr lang="en-GB" sz="2000" dirty="0">
                <a:solidFill>
                  <a:schemeClr val="tx1"/>
                </a:solidFill>
              </a:rPr>
              <a:t>Where we can anticipate an exception ahead of time and plan for it</a:t>
            </a:r>
          </a:p>
          <a:p>
            <a:pPr marL="411480" indent="-411480">
              <a:buFont typeface="Wingdings" pitchFamily="2" charset="2"/>
              <a:buChar char="§"/>
            </a:pPr>
            <a:r>
              <a:rPr lang="en-GB" sz="2000" dirty="0">
                <a:solidFill>
                  <a:schemeClr val="tx1"/>
                </a:solidFill>
              </a:rPr>
              <a:t>Exception is the parent class of all Checked Exceptions</a:t>
            </a:r>
          </a:p>
          <a:p>
            <a:pPr marL="411480" indent="-411480">
              <a:buFont typeface="Wingdings" pitchFamily="2" charset="2"/>
              <a:buChar char="§"/>
            </a:pPr>
            <a:endParaRPr lang="en-GB" sz="2000" dirty="0">
              <a:solidFill>
                <a:schemeClr val="tx1"/>
              </a:solidFill>
            </a:endParaRPr>
          </a:p>
          <a:p>
            <a:pPr>
              <a:buClr>
                <a:srgbClr val="0C3C8A"/>
              </a:buClr>
            </a:pPr>
            <a:endParaRPr lang="en-GB" sz="2000" dirty="0">
              <a:solidFill>
                <a:schemeClr val="tx1"/>
              </a:solidFill>
            </a:endParaRPr>
          </a:p>
        </p:txBody>
      </p:sp>
      <p:sp>
        <p:nvSpPr>
          <p:cNvPr id="4" name="Content Placeholder 3"/>
          <p:cNvSpPr>
            <a:spLocks noGrp="1"/>
          </p:cNvSpPr>
          <p:nvPr>
            <p:ph sz="quarter" idx="16"/>
          </p:nvPr>
        </p:nvSpPr>
        <p:spPr/>
        <p:txBody>
          <a:bodyPr/>
          <a:lstStyle/>
          <a:p>
            <a:pPr marL="411480" indent="-411480">
              <a:buFont typeface="Wingdings" pitchFamily="2" charset="2"/>
              <a:buChar char="§"/>
            </a:pPr>
            <a:r>
              <a:rPr lang="en-GB" sz="1800" dirty="0" err="1">
                <a:solidFill>
                  <a:schemeClr val="tx1"/>
                </a:solidFill>
              </a:rPr>
              <a:t>FileNotFoundException</a:t>
            </a:r>
            <a:endParaRPr lang="en-GB" sz="1800" dirty="0">
              <a:solidFill>
                <a:schemeClr val="tx1"/>
              </a:solidFill>
            </a:endParaRPr>
          </a:p>
          <a:p>
            <a:pPr marL="411480" indent="-411480">
              <a:buFont typeface="Wingdings" pitchFamily="2" charset="2"/>
              <a:buChar char="§"/>
            </a:pPr>
            <a:r>
              <a:rPr lang="en-GB" sz="1800" dirty="0" err="1">
                <a:solidFill>
                  <a:schemeClr val="tx1"/>
                </a:solidFill>
              </a:rPr>
              <a:t>SocketException</a:t>
            </a:r>
            <a:endParaRPr lang="en-GB" sz="1800" dirty="0">
              <a:solidFill>
                <a:schemeClr val="tx1"/>
              </a:solidFill>
            </a:endParaRPr>
          </a:p>
          <a:p>
            <a:pPr marL="411480" indent="-411480">
              <a:buFont typeface="Wingdings" pitchFamily="2" charset="2"/>
              <a:buChar char="§"/>
            </a:pPr>
            <a:r>
              <a:rPr lang="en-GB" sz="1800" dirty="0" err="1">
                <a:solidFill>
                  <a:schemeClr val="tx1"/>
                </a:solidFill>
              </a:rPr>
              <a:t>UnsupportedDataTypeException</a:t>
            </a:r>
            <a:endParaRPr lang="en-GB" sz="1800" dirty="0">
              <a:solidFill>
                <a:schemeClr val="tx1"/>
              </a:solidFill>
            </a:endParaRPr>
          </a:p>
          <a:p>
            <a:pPr marL="411480" indent="-411480">
              <a:buFont typeface="Wingdings" pitchFamily="2" charset="2"/>
              <a:buChar char="§"/>
            </a:pPr>
            <a:r>
              <a:rPr lang="en-GB" sz="1800" dirty="0" err="1">
                <a:solidFill>
                  <a:schemeClr val="tx1"/>
                </a:solidFill>
              </a:rPr>
              <a:t>ClassNotFoundException</a:t>
            </a:r>
            <a:endParaRPr lang="en-GB" sz="1800" dirty="0">
              <a:solidFill>
                <a:schemeClr val="tx1"/>
              </a:solidFill>
            </a:endParaRPr>
          </a:p>
          <a:p>
            <a:pPr marL="411480" indent="-411480">
              <a:buFont typeface="Wingdings" pitchFamily="2" charset="2"/>
              <a:buChar char="§"/>
            </a:pPr>
            <a:r>
              <a:rPr lang="en-GB" sz="1800" dirty="0" err="1">
                <a:solidFill>
                  <a:schemeClr val="tx1"/>
                </a:solidFill>
              </a:rPr>
              <a:t>NoSuchMethodException</a:t>
            </a:r>
            <a:endParaRPr lang="en-GB" sz="1800" dirty="0">
              <a:solidFill>
                <a:schemeClr val="tx1"/>
              </a:solidFill>
            </a:endParaRPr>
          </a:p>
          <a:p>
            <a:pPr marL="411480" indent="-411480">
              <a:buFont typeface="Wingdings" pitchFamily="2" charset="2"/>
              <a:buChar char="§"/>
            </a:pPr>
            <a:r>
              <a:rPr lang="en-GB" sz="1800" dirty="0" err="1">
                <a:solidFill>
                  <a:schemeClr val="tx1"/>
                </a:solidFill>
              </a:rPr>
              <a:t>NoSuchFieldException</a:t>
            </a:r>
            <a:endParaRPr lang="en-GB" sz="1800" dirty="0">
              <a:solidFill>
                <a:schemeClr val="tx1"/>
              </a:solidFill>
            </a:endParaRPr>
          </a:p>
        </p:txBody>
      </p:sp>
      <p:sp>
        <p:nvSpPr>
          <p:cNvPr id="3" name="Title 2"/>
          <p:cNvSpPr>
            <a:spLocks noGrp="1"/>
          </p:cNvSpPr>
          <p:nvPr>
            <p:ph type="title"/>
          </p:nvPr>
        </p:nvSpPr>
        <p:spPr/>
        <p:txBody>
          <a:bodyPr>
            <a:normAutofit/>
          </a:bodyPr>
          <a:lstStyle/>
          <a:p>
            <a:r>
              <a:rPr lang="en-GB" dirty="0"/>
              <a:t>Checked Exceptions</a:t>
            </a:r>
          </a:p>
        </p:txBody>
      </p:sp>
    </p:spTree>
    <p:extLst>
      <p:ext uri="{BB962C8B-B14F-4D97-AF65-F5344CB8AC3E}">
        <p14:creationId xmlns:p14="http://schemas.microsoft.com/office/powerpoint/2010/main" val="174217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Runtime issues (When the code is being ran)</a:t>
            </a:r>
          </a:p>
          <a:p>
            <a:r>
              <a:rPr lang="en-GB" dirty="0"/>
              <a:t>Caused by bad programming</a:t>
            </a:r>
          </a:p>
          <a:p>
            <a:r>
              <a:rPr lang="en-GB" dirty="0"/>
              <a:t>E.g. trying to address an array at a point that is larger than the arrays size</a:t>
            </a:r>
          </a:p>
          <a:p>
            <a:r>
              <a:rPr lang="en-GB" dirty="0" err="1"/>
              <a:t>RuntimeException</a:t>
            </a:r>
            <a:r>
              <a:rPr lang="en-GB" dirty="0"/>
              <a:t> is the parent class of all unchecked exceptions.</a:t>
            </a:r>
          </a:p>
          <a:p>
            <a:r>
              <a:rPr lang="en-GB" dirty="0"/>
              <a:t>If we are throwing a </a:t>
            </a:r>
            <a:r>
              <a:rPr lang="en-GB" dirty="0" err="1"/>
              <a:t>RuntimeException</a:t>
            </a:r>
            <a:r>
              <a:rPr lang="en-GB" dirty="0"/>
              <a:t> (or any subclass of it) in a method, it’s not required to specify them in the signatures throw clause.</a:t>
            </a:r>
          </a:p>
        </p:txBody>
      </p:sp>
      <p:sp>
        <p:nvSpPr>
          <p:cNvPr id="4" name="Content Placeholder 3"/>
          <p:cNvSpPr>
            <a:spLocks noGrp="1"/>
          </p:cNvSpPr>
          <p:nvPr>
            <p:ph sz="quarter" idx="16"/>
          </p:nvPr>
        </p:nvSpPr>
        <p:spPr/>
        <p:txBody>
          <a:bodyPr/>
          <a:lstStyle/>
          <a:p>
            <a:r>
              <a:rPr lang="en-GB" dirty="0" err="1"/>
              <a:t>ArrayIndexOutOfBoundsException</a:t>
            </a:r>
            <a:endParaRPr lang="en-GB" dirty="0"/>
          </a:p>
          <a:p>
            <a:r>
              <a:rPr lang="en-GB" dirty="0" err="1"/>
              <a:t>ClassCastException</a:t>
            </a:r>
            <a:endParaRPr lang="en-GB" dirty="0"/>
          </a:p>
          <a:p>
            <a:r>
              <a:rPr lang="en-GB" dirty="0" err="1"/>
              <a:t>NullPointerException</a:t>
            </a:r>
            <a:endParaRPr lang="en-GB" dirty="0"/>
          </a:p>
          <a:p>
            <a:r>
              <a:rPr lang="en-GB" dirty="0" err="1"/>
              <a:t>NumberFormatException</a:t>
            </a:r>
            <a:endParaRPr lang="en-GB" dirty="0"/>
          </a:p>
          <a:p>
            <a:r>
              <a:rPr lang="en-GB" dirty="0" err="1"/>
              <a:t>IllegalArgumentException</a:t>
            </a:r>
            <a:endParaRPr lang="en-GB" dirty="0"/>
          </a:p>
        </p:txBody>
      </p:sp>
      <p:sp>
        <p:nvSpPr>
          <p:cNvPr id="3" name="Title 2"/>
          <p:cNvSpPr>
            <a:spLocks noGrp="1"/>
          </p:cNvSpPr>
          <p:nvPr>
            <p:ph type="title"/>
          </p:nvPr>
        </p:nvSpPr>
        <p:spPr/>
        <p:txBody>
          <a:bodyPr>
            <a:normAutofit/>
          </a:bodyPr>
          <a:lstStyle/>
          <a:p>
            <a:r>
              <a:rPr lang="en-GB" dirty="0" err="1"/>
              <a:t>UnChecked</a:t>
            </a:r>
            <a:r>
              <a:rPr lang="en-GB" dirty="0"/>
              <a:t> Exceptions</a:t>
            </a:r>
          </a:p>
        </p:txBody>
      </p:sp>
    </p:spTree>
    <p:extLst>
      <p:ext uri="{BB962C8B-B14F-4D97-AF65-F5344CB8AC3E}">
        <p14:creationId xmlns:p14="http://schemas.microsoft.com/office/powerpoint/2010/main" val="1644227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Subclass of </a:t>
            </a:r>
            <a:r>
              <a:rPr lang="en-GB" dirty="0" err="1"/>
              <a:t>Throwable</a:t>
            </a:r>
            <a:r>
              <a:rPr lang="en-GB" dirty="0"/>
              <a:t>.</a:t>
            </a:r>
          </a:p>
          <a:p>
            <a:r>
              <a:rPr lang="en-GB" dirty="0"/>
              <a:t>Indicates a serious problem that an application should not try to catch</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dirty="0" err="1"/>
              <a:t>VirtualMachineError</a:t>
            </a:r>
            <a:endParaRPr lang="en-GB" dirty="0"/>
          </a:p>
          <a:p>
            <a:r>
              <a:rPr lang="en-GB" dirty="0" err="1"/>
              <a:t>ThreadDeath</a:t>
            </a:r>
            <a:endParaRPr lang="en-GB" dirty="0"/>
          </a:p>
          <a:p>
            <a:r>
              <a:rPr lang="en-GB" dirty="0" err="1"/>
              <a:t>OutOfMemoryError</a:t>
            </a:r>
            <a:endParaRPr lang="en-GB" dirty="0"/>
          </a:p>
          <a:p>
            <a:r>
              <a:rPr lang="en-GB" dirty="0" err="1"/>
              <a:t>CoderMalfunctionError</a:t>
            </a:r>
            <a:endParaRPr lang="en-GB" dirty="0"/>
          </a:p>
          <a:p>
            <a:endParaRPr lang="en-GB" dirty="0"/>
          </a:p>
        </p:txBody>
      </p:sp>
      <p:sp>
        <p:nvSpPr>
          <p:cNvPr id="3" name="Title 2"/>
          <p:cNvSpPr>
            <a:spLocks noGrp="1"/>
          </p:cNvSpPr>
          <p:nvPr>
            <p:ph type="title"/>
          </p:nvPr>
        </p:nvSpPr>
        <p:spPr/>
        <p:txBody>
          <a:bodyPr>
            <a:normAutofit/>
          </a:bodyPr>
          <a:lstStyle/>
          <a:p>
            <a:r>
              <a:rPr lang="en-GB" dirty="0"/>
              <a:t>Errors</a:t>
            </a:r>
          </a:p>
        </p:txBody>
      </p:sp>
    </p:spTree>
    <p:extLst>
      <p:ext uri="{BB962C8B-B14F-4D97-AF65-F5344CB8AC3E}">
        <p14:creationId xmlns:p14="http://schemas.microsoft.com/office/powerpoint/2010/main" val="3183230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You can have</a:t>
            </a:r>
          </a:p>
          <a:p>
            <a:pPr lvl="1"/>
            <a:r>
              <a:rPr lang="en-GB" dirty="0"/>
              <a:t>Catch and no finally.</a:t>
            </a:r>
          </a:p>
          <a:p>
            <a:pPr lvl="1"/>
            <a:r>
              <a:rPr lang="en-GB" dirty="0"/>
              <a:t>Catch with a finally.</a:t>
            </a:r>
          </a:p>
          <a:p>
            <a:pPr lvl="1"/>
            <a:r>
              <a:rPr lang="en-GB" dirty="0"/>
              <a:t>Multiple catches and no finally.</a:t>
            </a:r>
          </a:p>
          <a:p>
            <a:pPr lvl="1"/>
            <a:r>
              <a:rPr lang="en-GB" dirty="0"/>
              <a:t>Multiple catches with a finally.</a:t>
            </a:r>
          </a:p>
          <a:p>
            <a:pPr lvl="1"/>
            <a:endParaRPr lang="en-GB" dirty="0"/>
          </a:p>
        </p:txBody>
      </p:sp>
      <p:sp>
        <p:nvSpPr>
          <p:cNvPr id="3" name="Title 2"/>
          <p:cNvSpPr>
            <a:spLocks noGrp="1"/>
          </p:cNvSpPr>
          <p:nvPr>
            <p:ph type="title"/>
          </p:nvPr>
        </p:nvSpPr>
        <p:spPr/>
        <p:txBody>
          <a:bodyPr>
            <a:normAutofit/>
          </a:bodyPr>
          <a:lstStyle/>
          <a:p>
            <a:r>
              <a:rPr lang="en-GB" dirty="0"/>
              <a:t>Handling Exceptions</a:t>
            </a:r>
          </a:p>
        </p:txBody>
      </p:sp>
      <p:sp>
        <p:nvSpPr>
          <p:cNvPr id="7" name="Content Placeholder 4"/>
          <p:cNvSpPr txBox="1">
            <a:spLocks/>
          </p:cNvSpPr>
          <p:nvPr/>
        </p:nvSpPr>
        <p:spPr>
          <a:xfrm>
            <a:off x="6522153" y="1929600"/>
            <a:ext cx="5331796" cy="3858438"/>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a:solidFill>
                  <a:srgbClr val="7F0055"/>
                </a:solidFill>
                <a:ea typeface="MS Mincho"/>
              </a:rPr>
              <a:t>try</a:t>
            </a:r>
            <a:r>
              <a:rPr lang="en-GB" sz="1800" b="1" dirty="0">
                <a:solidFill>
                  <a:srgbClr val="000000"/>
                </a:solidFill>
                <a:ea typeface="MS Mincho"/>
              </a:rPr>
              <a:t> {		</a:t>
            </a:r>
            <a:endParaRPr lang="en-GB" sz="1800" b="1" dirty="0">
              <a:solidFill>
                <a:srgbClr val="F7F7F7">
                  <a:lumMod val="25000"/>
                </a:srgbClr>
              </a:solidFill>
              <a:ea typeface="MS Mincho"/>
            </a:endParaRPr>
          </a:p>
          <a:p>
            <a:pPr>
              <a:buClr>
                <a:srgbClr val="0A1419">
                  <a:lumMod val="90000"/>
                  <a:lumOff val="10000"/>
                </a:srgbClr>
              </a:buClr>
              <a:defRPr/>
            </a:pPr>
            <a:r>
              <a:rPr lang="en-GB" sz="1800" b="1" dirty="0">
                <a:solidFill>
                  <a:srgbClr val="3F7F5F"/>
                </a:solidFill>
                <a:ea typeface="MS Mincho"/>
              </a:rPr>
              <a:t>  // The System will try to run this </a:t>
            </a:r>
            <a:br>
              <a:rPr lang="en-GB" sz="1800" b="1" dirty="0">
                <a:solidFill>
                  <a:srgbClr val="3F7F5F"/>
                </a:solidFill>
                <a:ea typeface="MS Mincho"/>
              </a:rPr>
            </a:br>
            <a:r>
              <a:rPr lang="en-GB" sz="1800" b="1" dirty="0">
                <a:solidFill>
                  <a:srgbClr val="3F7F5F"/>
                </a:solidFill>
                <a:ea typeface="MS Mincho"/>
              </a:rPr>
              <a:t>  // code</a:t>
            </a:r>
            <a:endParaRPr lang="en-GB" sz="1800" b="1" dirty="0">
              <a:solidFill>
                <a:srgbClr val="F7F7F7">
                  <a:lumMod val="25000"/>
                </a:srgbClr>
              </a:solidFill>
              <a:ea typeface="MS Mincho"/>
            </a:endParaRPr>
          </a:p>
          <a:p>
            <a:pPr>
              <a:buClr>
                <a:srgbClr val="0A1419">
                  <a:lumMod val="90000"/>
                  <a:lumOff val="10000"/>
                </a:srgbClr>
              </a:buClr>
              <a:defRPr/>
            </a:pPr>
            <a:r>
              <a:rPr lang="en-GB" sz="1800" b="1" dirty="0">
                <a:solidFill>
                  <a:srgbClr val="000000"/>
                </a:solidFill>
                <a:ea typeface="MS Mincho"/>
              </a:rPr>
              <a:t>} </a:t>
            </a:r>
            <a:r>
              <a:rPr lang="en-GB" sz="1800" b="1" dirty="0">
                <a:solidFill>
                  <a:srgbClr val="7F0055"/>
                </a:solidFill>
                <a:ea typeface="MS Mincho"/>
              </a:rPr>
              <a:t>catch</a:t>
            </a:r>
            <a:r>
              <a:rPr lang="en-GB" sz="1800" b="1" dirty="0">
                <a:solidFill>
                  <a:srgbClr val="000000"/>
                </a:solidFill>
                <a:ea typeface="MS Mincho"/>
              </a:rPr>
              <a:t>(</a:t>
            </a:r>
            <a:r>
              <a:rPr lang="en-GB" sz="1800" b="1" dirty="0" err="1">
                <a:solidFill>
                  <a:srgbClr val="000000"/>
                </a:solidFill>
                <a:ea typeface="MS Mincho"/>
              </a:rPr>
              <a:t>ExceptionType</a:t>
            </a:r>
            <a:r>
              <a:rPr lang="en-GB" sz="1800" b="1" dirty="0">
                <a:solidFill>
                  <a:srgbClr val="000000"/>
                </a:solidFill>
                <a:ea typeface="MS Mincho"/>
              </a:rPr>
              <a:t> </a:t>
            </a:r>
            <a:r>
              <a:rPr lang="en-GB" sz="1800" b="1" dirty="0">
                <a:solidFill>
                  <a:srgbClr val="0000C0"/>
                </a:solidFill>
                <a:ea typeface="MS Mincho"/>
              </a:rPr>
              <a:t>name</a:t>
            </a:r>
            <a:r>
              <a:rPr lang="en-GB" sz="1800" b="1" dirty="0">
                <a:solidFill>
                  <a:srgbClr val="000000"/>
                </a:solidFill>
                <a:ea typeface="MS Mincho"/>
              </a:rPr>
              <a:t>) {</a:t>
            </a:r>
            <a:endParaRPr lang="en-GB" sz="1800" b="1" dirty="0">
              <a:solidFill>
                <a:srgbClr val="F7F7F7">
                  <a:lumMod val="25000"/>
                </a:srgbClr>
              </a:solidFill>
              <a:ea typeface="MS Mincho"/>
            </a:endParaRPr>
          </a:p>
          <a:p>
            <a:pPr>
              <a:buClr>
                <a:srgbClr val="0A1419">
                  <a:lumMod val="90000"/>
                  <a:lumOff val="10000"/>
                </a:srgbClr>
              </a:buClr>
              <a:defRPr/>
            </a:pPr>
            <a:r>
              <a:rPr lang="en-GB" sz="1800" b="1" dirty="0">
                <a:solidFill>
                  <a:srgbClr val="3F7F5F"/>
                </a:solidFill>
                <a:ea typeface="MS Mincho"/>
              </a:rPr>
              <a:t>  // If an exception occurs in the try </a:t>
            </a:r>
            <a:br>
              <a:rPr lang="en-GB" sz="1800" b="1" dirty="0">
                <a:solidFill>
                  <a:srgbClr val="3F7F5F"/>
                </a:solidFill>
                <a:ea typeface="MS Mincho"/>
              </a:rPr>
            </a:br>
            <a:r>
              <a:rPr lang="en-GB" sz="1800" b="1" dirty="0">
                <a:solidFill>
                  <a:srgbClr val="3F7F5F"/>
                </a:solidFill>
                <a:ea typeface="MS Mincho"/>
              </a:rPr>
              <a:t>  // block that matches the </a:t>
            </a:r>
            <a:br>
              <a:rPr lang="en-GB" sz="1800" b="1" dirty="0">
                <a:solidFill>
                  <a:srgbClr val="3F7F5F"/>
                </a:solidFill>
                <a:ea typeface="MS Mincho"/>
              </a:rPr>
            </a:br>
            <a:r>
              <a:rPr lang="en-GB" sz="1800" b="1" dirty="0">
                <a:solidFill>
                  <a:srgbClr val="3F7F5F"/>
                </a:solidFill>
                <a:ea typeface="MS Mincho"/>
              </a:rPr>
              <a:t>  // </a:t>
            </a:r>
            <a:r>
              <a:rPr lang="en-GB" sz="1800" b="1" dirty="0" err="1">
                <a:solidFill>
                  <a:srgbClr val="3F7F5F"/>
                </a:solidFill>
                <a:ea typeface="MS Mincho"/>
              </a:rPr>
              <a:t>ExceptionType</a:t>
            </a:r>
            <a:r>
              <a:rPr lang="en-GB" sz="1800" b="1" dirty="0">
                <a:solidFill>
                  <a:srgbClr val="3F7F5F"/>
                </a:solidFill>
                <a:ea typeface="MS Mincho"/>
              </a:rPr>
              <a:t> of the catch </a:t>
            </a:r>
            <a:br>
              <a:rPr lang="en-GB" sz="1800" b="1" dirty="0">
                <a:solidFill>
                  <a:srgbClr val="3F7F5F"/>
                </a:solidFill>
                <a:ea typeface="MS Mincho"/>
              </a:rPr>
            </a:br>
            <a:r>
              <a:rPr lang="en-GB" sz="1800" b="1" dirty="0">
                <a:solidFill>
                  <a:srgbClr val="3F7F5F"/>
                </a:solidFill>
                <a:ea typeface="MS Mincho"/>
              </a:rPr>
              <a:t>  // statement, this block will run</a:t>
            </a:r>
            <a:r>
              <a:rPr lang="en-GB" sz="1800" b="1" dirty="0">
                <a:solidFill>
                  <a:srgbClr val="000000"/>
                </a:solidFill>
                <a:ea typeface="MS Mincho"/>
              </a:rPr>
              <a:t>	</a:t>
            </a:r>
            <a:endParaRPr lang="en-GB" sz="1800" b="1" dirty="0">
              <a:solidFill>
                <a:srgbClr val="F7F7F7">
                  <a:lumMod val="25000"/>
                </a:srgbClr>
              </a:solidFill>
              <a:ea typeface="MS Mincho"/>
            </a:endParaRPr>
          </a:p>
          <a:p>
            <a:pPr>
              <a:buClr>
                <a:srgbClr val="0A1419">
                  <a:lumMod val="90000"/>
                  <a:lumOff val="10000"/>
                </a:srgbClr>
              </a:buClr>
              <a:defRPr/>
            </a:pPr>
            <a:r>
              <a:rPr lang="en-GB" sz="1800" b="1" dirty="0">
                <a:solidFill>
                  <a:srgbClr val="000000"/>
                </a:solidFill>
                <a:ea typeface="MS Mincho"/>
              </a:rPr>
              <a:t>} </a:t>
            </a:r>
            <a:r>
              <a:rPr lang="en-GB" sz="1800" b="1" dirty="0">
                <a:solidFill>
                  <a:srgbClr val="7F0055"/>
                </a:solidFill>
                <a:ea typeface="MS Mincho"/>
              </a:rPr>
              <a:t>finally </a:t>
            </a:r>
            <a:r>
              <a:rPr lang="en-GB" sz="1800" b="1" dirty="0">
                <a:solidFill>
                  <a:srgbClr val="000000"/>
                </a:solidFill>
                <a:ea typeface="MS Mincho"/>
              </a:rPr>
              <a:t>{</a:t>
            </a:r>
            <a:endParaRPr lang="en-GB" sz="1800" b="1" dirty="0">
              <a:solidFill>
                <a:srgbClr val="F7F7F7">
                  <a:lumMod val="25000"/>
                </a:srgbClr>
              </a:solidFill>
              <a:ea typeface="MS Mincho"/>
            </a:endParaRPr>
          </a:p>
          <a:p>
            <a:pPr>
              <a:buClr>
                <a:srgbClr val="0A1419">
                  <a:lumMod val="90000"/>
                  <a:lumOff val="10000"/>
                </a:srgbClr>
              </a:buClr>
              <a:defRPr/>
            </a:pPr>
            <a:r>
              <a:rPr lang="en-GB" sz="1800" b="1" dirty="0">
                <a:solidFill>
                  <a:srgbClr val="3F7F5F"/>
                </a:solidFill>
                <a:ea typeface="MS Mincho"/>
              </a:rPr>
              <a:t>  // This is code that will always run </a:t>
            </a:r>
            <a:br>
              <a:rPr lang="en-GB" sz="1800" b="1" dirty="0">
                <a:solidFill>
                  <a:srgbClr val="3F7F5F"/>
                </a:solidFill>
                <a:ea typeface="MS Mincho"/>
              </a:rPr>
            </a:br>
            <a:r>
              <a:rPr lang="en-GB" sz="1800" b="1" dirty="0">
                <a:solidFill>
                  <a:srgbClr val="3F7F5F"/>
                </a:solidFill>
                <a:ea typeface="MS Mincho"/>
              </a:rPr>
              <a:t>  // regardless of whether or not an </a:t>
            </a:r>
            <a:br>
              <a:rPr lang="en-GB" sz="1800" b="1" dirty="0">
                <a:solidFill>
                  <a:srgbClr val="3F7F5F"/>
                </a:solidFill>
                <a:ea typeface="MS Mincho"/>
              </a:rPr>
            </a:br>
            <a:r>
              <a:rPr lang="en-GB" sz="1800" b="1" dirty="0">
                <a:solidFill>
                  <a:srgbClr val="3F7F5F"/>
                </a:solidFill>
                <a:ea typeface="MS Mincho"/>
              </a:rPr>
              <a:t>  // exception was thrown</a:t>
            </a:r>
            <a:endParaRPr lang="en-GB" sz="1800" b="1" dirty="0">
              <a:solidFill>
                <a:srgbClr val="F7F7F7">
                  <a:lumMod val="25000"/>
                </a:srgbClr>
              </a:solidFill>
              <a:ea typeface="MS Mincho"/>
            </a:endParaRPr>
          </a:p>
          <a:p>
            <a:pPr>
              <a:buClr>
                <a:srgbClr val="0A1419">
                  <a:lumMod val="90000"/>
                  <a:lumOff val="10000"/>
                </a:srgbClr>
              </a:buClr>
              <a:defRPr/>
            </a:pPr>
            <a:r>
              <a:rPr lang="en-GB" sz="1800" b="1" dirty="0">
                <a:solidFill>
                  <a:srgbClr val="000000"/>
                </a:solidFill>
                <a:ea typeface="MS Mincho"/>
              </a:rPr>
              <a:t>}</a:t>
            </a:r>
            <a:endParaRPr lang="en-GB" sz="1800" b="1" dirty="0">
              <a:solidFill>
                <a:srgbClr val="F7F7F7">
                  <a:lumMod val="25000"/>
                </a:srgbClr>
              </a:solidFill>
              <a:ea typeface="MS Mincho"/>
            </a:endParaRPr>
          </a:p>
        </p:txBody>
      </p:sp>
    </p:spTree>
    <p:extLst>
      <p:ext uri="{BB962C8B-B14F-4D97-AF65-F5344CB8AC3E}">
        <p14:creationId xmlns:p14="http://schemas.microsoft.com/office/powerpoint/2010/main" val="816081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2000" dirty="0"/>
              <a:t>You can use multiple catch statements to handle specific exceptions.</a:t>
            </a:r>
          </a:p>
          <a:p>
            <a:endParaRPr lang="en-GB" sz="2000" dirty="0"/>
          </a:p>
          <a:p>
            <a:r>
              <a:rPr lang="en-GB" sz="2000" dirty="0"/>
              <a:t>Be careful when doing this as the compiler will throw an exception for unreachable code if you try to catch an exception that has already been caught by a previous catch.</a:t>
            </a:r>
          </a:p>
        </p:txBody>
      </p:sp>
      <p:sp>
        <p:nvSpPr>
          <p:cNvPr id="3" name="Title 2"/>
          <p:cNvSpPr>
            <a:spLocks noGrp="1"/>
          </p:cNvSpPr>
          <p:nvPr>
            <p:ph type="title"/>
          </p:nvPr>
        </p:nvSpPr>
        <p:spPr/>
        <p:txBody>
          <a:bodyPr>
            <a:normAutofit/>
          </a:bodyPr>
          <a:lstStyle/>
          <a:p>
            <a:r>
              <a:rPr lang="en-GB" dirty="0"/>
              <a:t>Handling Exceptions - Example</a:t>
            </a:r>
          </a:p>
        </p:txBody>
      </p:sp>
      <p:sp>
        <p:nvSpPr>
          <p:cNvPr id="5" name="Content Placeholder 4"/>
          <p:cNvSpPr txBox="1">
            <a:spLocks/>
          </p:cNvSpPr>
          <p:nvPr/>
        </p:nvSpPr>
        <p:spPr>
          <a:xfrm>
            <a:off x="6487599" y="1929600"/>
            <a:ext cx="5065788" cy="4013459"/>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a:solidFill>
                  <a:srgbClr val="000000"/>
                </a:solidFill>
              </a:rPr>
              <a:t>} </a:t>
            </a:r>
            <a:r>
              <a:rPr lang="en-GB" sz="1800" b="1" dirty="0">
                <a:solidFill>
                  <a:srgbClr val="7F0055"/>
                </a:solidFill>
              </a:rPr>
              <a:t>catch</a:t>
            </a:r>
            <a:r>
              <a:rPr lang="en-GB" sz="1800" b="1" dirty="0">
                <a:solidFill>
                  <a:srgbClr val="000000"/>
                </a:solidFill>
              </a:rPr>
              <a:t> (</a:t>
            </a:r>
            <a:r>
              <a:rPr lang="en-GB" sz="1800" b="1" dirty="0" err="1">
                <a:solidFill>
                  <a:srgbClr val="000000"/>
                </a:solidFill>
              </a:rPr>
              <a:t>InputMismatchException</a:t>
            </a:r>
            <a:r>
              <a:rPr lang="en-GB" sz="1800" b="1" dirty="0">
                <a:solidFill>
                  <a:srgbClr val="000000"/>
                </a:solidFill>
              </a:rPr>
              <a:t> </a:t>
            </a:r>
            <a:r>
              <a:rPr lang="en-GB" sz="1800" b="1" dirty="0" err="1">
                <a:solidFill>
                  <a:srgbClr val="6A3E3E"/>
                </a:solidFill>
              </a:rPr>
              <a:t>imx</a:t>
            </a:r>
            <a:r>
              <a:rPr lang="en-GB" sz="1800" b="1" dirty="0">
                <a:solidFill>
                  <a:srgbClr val="000000"/>
                </a:solidFill>
              </a:rPr>
              <a:t>) {</a:t>
            </a:r>
          </a:p>
          <a:p>
            <a:pPr>
              <a:buClr>
                <a:srgbClr val="0A1419">
                  <a:lumMod val="90000"/>
                  <a:lumOff val="10000"/>
                </a:srgbClr>
              </a:buClr>
              <a:defRPr/>
            </a:pPr>
            <a:r>
              <a:rPr lang="en-GB" sz="1800" b="1" dirty="0">
                <a:solidFill>
                  <a:srgbClr val="3F7F5F"/>
                </a:solidFill>
              </a:rPr>
              <a:t>  // </a:t>
            </a:r>
            <a:r>
              <a:rPr lang="en-GB" sz="1800" b="1" dirty="0">
                <a:solidFill>
                  <a:srgbClr val="7F9FBF"/>
                </a:solidFill>
              </a:rPr>
              <a:t>TODO</a:t>
            </a:r>
            <a:r>
              <a:rPr lang="en-GB" sz="1800" b="1" dirty="0">
                <a:solidFill>
                  <a:srgbClr val="3F7F5F"/>
                </a:solidFill>
              </a:rPr>
              <a:t>: handle exception</a:t>
            </a:r>
          </a:p>
          <a:p>
            <a:pPr>
              <a:buClr>
                <a:srgbClr val="0A1419">
                  <a:lumMod val="90000"/>
                  <a:lumOff val="10000"/>
                </a:srgbClr>
              </a:buClr>
              <a:defRPr/>
            </a:pPr>
            <a:r>
              <a:rPr lang="en-GB" sz="1800" b="1" dirty="0">
                <a:solidFill>
                  <a:srgbClr val="000000"/>
                </a:solidFill>
              </a:rPr>
              <a:t>} </a:t>
            </a:r>
            <a:r>
              <a:rPr lang="en-GB" sz="1800" b="1" dirty="0">
                <a:solidFill>
                  <a:srgbClr val="7F0055"/>
                </a:solidFill>
              </a:rPr>
              <a:t>catch</a:t>
            </a:r>
            <a:r>
              <a:rPr lang="en-GB" sz="1800" b="1" dirty="0">
                <a:solidFill>
                  <a:srgbClr val="000000"/>
                </a:solidFill>
              </a:rPr>
              <a:t> (</a:t>
            </a:r>
            <a:r>
              <a:rPr lang="en-GB" sz="1800" b="1" dirty="0">
                <a:solidFill>
                  <a:srgbClr val="000000"/>
                </a:solidFill>
                <a:highlight>
                  <a:srgbClr val="D4D4D4"/>
                </a:highlight>
              </a:rPr>
              <a:t>IOException </a:t>
            </a:r>
            <a:r>
              <a:rPr lang="en-GB" sz="1800" b="1" dirty="0" err="1">
                <a:solidFill>
                  <a:srgbClr val="6A3E3E"/>
                </a:solidFill>
                <a:highlight>
                  <a:srgbClr val="D4D4D4"/>
                </a:highlight>
              </a:rPr>
              <a:t>ioe</a:t>
            </a:r>
            <a:r>
              <a:rPr lang="en-GB" sz="1800" b="1" dirty="0">
                <a:solidFill>
                  <a:srgbClr val="000000"/>
                </a:solidFill>
                <a:highlight>
                  <a:srgbClr val="D4D4D4"/>
                </a:highlight>
              </a:rPr>
              <a:t>) {</a:t>
            </a:r>
          </a:p>
          <a:p>
            <a:pPr>
              <a:buClr>
                <a:srgbClr val="0A1419">
                  <a:lumMod val="90000"/>
                  <a:lumOff val="10000"/>
                </a:srgbClr>
              </a:buClr>
              <a:defRPr/>
            </a:pPr>
            <a:r>
              <a:rPr lang="en-GB" sz="1800" b="1" dirty="0">
                <a:solidFill>
                  <a:srgbClr val="3F7F5F"/>
                </a:solidFill>
              </a:rPr>
              <a:t>  // </a:t>
            </a:r>
            <a:r>
              <a:rPr lang="en-GB" sz="1800" b="1" dirty="0">
                <a:solidFill>
                  <a:srgbClr val="7F9FBF"/>
                </a:solidFill>
              </a:rPr>
              <a:t>TODO</a:t>
            </a:r>
            <a:r>
              <a:rPr lang="en-GB" sz="1800" b="1" dirty="0">
                <a:solidFill>
                  <a:srgbClr val="3F7F5F"/>
                </a:solidFill>
              </a:rPr>
              <a:t>: handle exception</a:t>
            </a:r>
          </a:p>
          <a:p>
            <a:pPr>
              <a:buClr>
                <a:srgbClr val="0A1419">
                  <a:lumMod val="90000"/>
                  <a:lumOff val="10000"/>
                </a:srgbClr>
              </a:buClr>
              <a:defRPr/>
            </a:pPr>
            <a:r>
              <a:rPr lang="en-GB" sz="1800" b="1" dirty="0">
                <a:solidFill>
                  <a:srgbClr val="000000"/>
                </a:solidFill>
              </a:rPr>
              <a:t>} </a:t>
            </a:r>
            <a:r>
              <a:rPr lang="en-GB" sz="1800" b="1" dirty="0">
                <a:solidFill>
                  <a:srgbClr val="7F0055"/>
                </a:solidFill>
              </a:rPr>
              <a:t>catch</a:t>
            </a:r>
            <a:r>
              <a:rPr lang="en-GB" sz="1800" b="1" dirty="0">
                <a:solidFill>
                  <a:srgbClr val="000000"/>
                </a:solidFill>
              </a:rPr>
              <a:t> (Exception </a:t>
            </a:r>
            <a:r>
              <a:rPr lang="en-GB" sz="1800" b="1" dirty="0">
                <a:solidFill>
                  <a:srgbClr val="6A3E3E"/>
                </a:solidFill>
              </a:rPr>
              <a:t>e</a:t>
            </a:r>
            <a:r>
              <a:rPr lang="en-GB" sz="1800" b="1" dirty="0">
                <a:solidFill>
                  <a:srgbClr val="000000"/>
                </a:solidFill>
              </a:rPr>
              <a:t>) {</a:t>
            </a:r>
          </a:p>
          <a:p>
            <a:pPr>
              <a:buClr>
                <a:srgbClr val="0A1419">
                  <a:lumMod val="90000"/>
                  <a:lumOff val="10000"/>
                </a:srgbClr>
              </a:buClr>
              <a:defRPr/>
            </a:pPr>
            <a:r>
              <a:rPr lang="en-GB" sz="1800" b="1" dirty="0">
                <a:solidFill>
                  <a:srgbClr val="3F7F5F"/>
                </a:solidFill>
              </a:rPr>
              <a:t>  // </a:t>
            </a:r>
            <a:r>
              <a:rPr lang="en-GB" sz="1800" b="1" dirty="0">
                <a:solidFill>
                  <a:srgbClr val="7F9FBF"/>
                </a:solidFill>
              </a:rPr>
              <a:t>TODO</a:t>
            </a:r>
            <a:r>
              <a:rPr lang="en-GB" sz="1800" b="1" dirty="0">
                <a:solidFill>
                  <a:srgbClr val="3F7F5F"/>
                </a:solidFill>
              </a:rPr>
              <a:t>: handle exception</a:t>
            </a:r>
          </a:p>
          <a:p>
            <a:pPr>
              <a:buClr>
                <a:srgbClr val="0A1419">
                  <a:lumMod val="90000"/>
                  <a:lumOff val="10000"/>
                </a:srgbClr>
              </a:buClr>
              <a:defRPr/>
            </a:pPr>
            <a:r>
              <a:rPr lang="en-GB" sz="1800" b="1" dirty="0">
                <a:solidFill>
                  <a:srgbClr val="000000"/>
                </a:solidFill>
              </a:rPr>
              <a:t>}</a:t>
            </a:r>
            <a:endParaRPr lang="en-GB" sz="1800" b="1" dirty="0">
              <a:solidFill>
                <a:srgbClr val="F7F7F7">
                  <a:lumMod val="25000"/>
                </a:srgbClr>
              </a:solidFill>
              <a:ea typeface="MS Mincho"/>
            </a:endParaRPr>
          </a:p>
        </p:txBody>
      </p:sp>
    </p:spTree>
    <p:extLst>
      <p:ext uri="{BB962C8B-B14F-4D97-AF65-F5344CB8AC3E}">
        <p14:creationId xmlns:p14="http://schemas.microsoft.com/office/powerpoint/2010/main" val="2463838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This method is designed to take an integer off a user.</a:t>
            </a:r>
          </a:p>
          <a:p>
            <a:r>
              <a:rPr lang="en-GB" b="1" dirty="0" err="1"/>
              <a:t>sc.nextInt</a:t>
            </a:r>
            <a:r>
              <a:rPr lang="en-GB" b="1" dirty="0"/>
              <a:t>(); </a:t>
            </a:r>
            <a:r>
              <a:rPr lang="en-GB" dirty="0"/>
              <a:t>will throw a “</a:t>
            </a:r>
            <a:r>
              <a:rPr lang="en-GB" dirty="0" err="1"/>
              <a:t>InputMismatchException</a:t>
            </a:r>
            <a:r>
              <a:rPr lang="en-GB" dirty="0"/>
              <a:t>” if they enter something that isn’t an integer</a:t>
            </a:r>
          </a:p>
          <a:p>
            <a:r>
              <a:rPr lang="en-GB" dirty="0"/>
              <a:t>So we can surround this in a try/catch block to handle that error</a:t>
            </a:r>
          </a:p>
        </p:txBody>
      </p:sp>
      <p:sp>
        <p:nvSpPr>
          <p:cNvPr id="3" name="Content Placeholder 2"/>
          <p:cNvSpPr>
            <a:spLocks noGrp="1"/>
          </p:cNvSpPr>
          <p:nvPr>
            <p:ph sz="quarter" idx="16"/>
          </p:nvPr>
        </p:nvSpPr>
        <p:spPr>
          <a:xfrm>
            <a:off x="6243805" y="1669501"/>
            <a:ext cx="5857403" cy="4351919"/>
          </a:xfrm>
          <a:solidFill>
            <a:schemeClr val="bg2"/>
          </a:solidFill>
        </p:spPr>
        <p:txBody>
          <a:bodyPr anchor="t"/>
          <a:lstStyle/>
          <a:p>
            <a:pPr marL="0" indent="0">
              <a:buNone/>
            </a:pPr>
            <a:r>
              <a:rPr lang="en-GB" sz="1200" b="1" dirty="0">
                <a:solidFill>
                  <a:srgbClr val="7F0055"/>
                </a:solidFill>
                <a:highlight>
                  <a:srgbClr val="D4D4D4"/>
                </a:highlight>
                <a:latin typeface="Courier New" panose="02070309020205020404" pitchFamily="49" charset="0"/>
              </a:rPr>
              <a:t>int</a:t>
            </a:r>
            <a:r>
              <a:rPr lang="en-GB" sz="1200" b="1" dirty="0">
                <a:solidFill>
                  <a:srgbClr val="000000"/>
                </a:solidFill>
                <a:highlight>
                  <a:srgbClr val="D4D4D4"/>
                </a:highlight>
                <a:latin typeface="Courier New" panose="02070309020205020404" pitchFamily="49" charset="0"/>
              </a:rPr>
              <a:t> </a:t>
            </a:r>
            <a:r>
              <a:rPr lang="en-GB" sz="1200" b="1" dirty="0" err="1">
                <a:solidFill>
                  <a:srgbClr val="000000"/>
                </a:solidFill>
                <a:highlight>
                  <a:srgbClr val="D4D4D4"/>
                </a:highlight>
                <a:latin typeface="Courier New" panose="02070309020205020404" pitchFamily="49" charset="0"/>
              </a:rPr>
              <a:t>takeInput</a:t>
            </a:r>
            <a:r>
              <a:rPr lang="en-GB" sz="1200" b="1" dirty="0">
                <a:solidFill>
                  <a:srgbClr val="000000"/>
                </a:solidFill>
                <a:highlight>
                  <a:srgbClr val="D4D4D4"/>
                </a:highlight>
                <a:latin typeface="Courier New" panose="02070309020205020404" pitchFamily="49" charset="0"/>
              </a:rPr>
              <a:t>()</a:t>
            </a:r>
            <a:r>
              <a:rPr lang="en-GB" sz="1200" dirty="0">
                <a:solidFill>
                  <a:srgbClr val="000000"/>
                </a:solidFill>
                <a:latin typeface="Courier New" panose="02070309020205020404" pitchFamily="49" charset="0"/>
              </a:rPr>
              <a:t>{</a:t>
            </a:r>
          </a:p>
          <a:p>
            <a:pPr marL="0" indent="0">
              <a:buNone/>
            </a:pPr>
            <a:r>
              <a:rPr lang="en-GB" sz="1200" dirty="0">
                <a:solidFill>
                  <a:srgbClr val="000000"/>
                </a:solidFill>
                <a:latin typeface="Courier New" panose="02070309020205020404" pitchFamily="49" charset="0"/>
              </a:rPr>
              <a:t>Scanner </a:t>
            </a:r>
            <a:r>
              <a:rPr lang="en-GB" sz="1200" dirty="0" err="1">
                <a:solidFill>
                  <a:srgbClr val="6A3E3E"/>
                </a:solidFill>
                <a:latin typeface="Courier New" panose="02070309020205020404" pitchFamily="49" charset="0"/>
              </a:rPr>
              <a:t>sc</a:t>
            </a:r>
            <a:r>
              <a:rPr lang="en-GB" sz="1200" dirty="0">
                <a:solidFill>
                  <a:srgbClr val="000000"/>
                </a:solidFill>
                <a:latin typeface="Courier New" panose="02070309020205020404" pitchFamily="49" charset="0"/>
              </a:rPr>
              <a:t> = </a:t>
            </a:r>
            <a:r>
              <a:rPr lang="en-GB" sz="1200" b="1" dirty="0">
                <a:solidFill>
                  <a:srgbClr val="7F0055"/>
                </a:solidFill>
                <a:latin typeface="Courier New" panose="02070309020205020404" pitchFamily="49" charset="0"/>
              </a:rPr>
              <a:t>new</a:t>
            </a:r>
            <a:r>
              <a:rPr lang="en-GB" sz="1200" b="1" dirty="0">
                <a:solidFill>
                  <a:srgbClr val="000000"/>
                </a:solidFill>
                <a:latin typeface="Courier New" panose="02070309020205020404" pitchFamily="49" charset="0"/>
              </a:rPr>
              <a:t> Scanner(System.</a:t>
            </a:r>
            <a:r>
              <a:rPr lang="en-GB" sz="1200" b="1" i="1" dirty="0">
                <a:solidFill>
                  <a:srgbClr val="0000C0"/>
                </a:solidFill>
                <a:latin typeface="Courier New" panose="02070309020205020404" pitchFamily="49" charset="0"/>
              </a:rPr>
              <a:t>in</a:t>
            </a:r>
            <a:r>
              <a:rPr lang="en-GB" sz="1200" b="1" i="1" dirty="0">
                <a:solidFill>
                  <a:srgbClr val="000000"/>
                </a:solidFill>
                <a:latin typeface="Courier New" panose="02070309020205020404" pitchFamily="49" charset="0"/>
              </a:rPr>
              <a:t>);</a:t>
            </a:r>
          </a:p>
          <a:p>
            <a:pPr marL="0" indent="0">
              <a:buNone/>
            </a:pPr>
            <a:r>
              <a:rPr lang="en-GB" sz="1200" b="1" dirty="0">
                <a:solidFill>
                  <a:srgbClr val="7F0055"/>
                </a:solidFill>
                <a:latin typeface="Courier New" panose="02070309020205020404" pitchFamily="49" charset="0"/>
              </a:rPr>
              <a:t>int</a:t>
            </a:r>
            <a:r>
              <a:rPr lang="en-GB" sz="1200" b="1" dirty="0">
                <a:solidFill>
                  <a:srgbClr val="000000"/>
                </a:solidFill>
                <a:latin typeface="Courier New" panose="02070309020205020404" pitchFamily="49" charset="0"/>
              </a:rPr>
              <a:t> </a:t>
            </a:r>
            <a:r>
              <a:rPr lang="en-GB" sz="1200" b="1" dirty="0">
                <a:solidFill>
                  <a:srgbClr val="6A3E3E"/>
                </a:solidFill>
                <a:latin typeface="Courier New" panose="02070309020205020404" pitchFamily="49" charset="0"/>
              </a:rPr>
              <a:t>input</a:t>
            </a:r>
            <a:r>
              <a:rPr lang="en-GB" sz="1200" b="1" dirty="0">
                <a:solidFill>
                  <a:srgbClr val="000000"/>
                </a:solidFill>
                <a:latin typeface="Courier New" panose="02070309020205020404" pitchFamily="49" charset="0"/>
              </a:rPr>
              <a:t> = -1;</a:t>
            </a:r>
          </a:p>
          <a:p>
            <a:pPr marL="0" indent="0">
              <a:buNone/>
            </a:pPr>
            <a:r>
              <a:rPr lang="en-GB" sz="1200" b="1" dirty="0">
                <a:solidFill>
                  <a:srgbClr val="7F0055"/>
                </a:solidFill>
                <a:latin typeface="Courier New" panose="02070309020205020404" pitchFamily="49" charset="0"/>
              </a:rPr>
              <a:t>try</a:t>
            </a:r>
            <a:r>
              <a:rPr lang="en-GB" sz="1200" b="1" dirty="0">
                <a:solidFill>
                  <a:srgbClr val="000000"/>
                </a:solidFill>
                <a:latin typeface="Courier New" panose="02070309020205020404" pitchFamily="49" charset="0"/>
              </a:rPr>
              <a:t>{</a:t>
            </a:r>
          </a:p>
          <a:p>
            <a:pPr marL="0" indent="0">
              <a:buNone/>
            </a:pPr>
            <a:r>
              <a:rPr lang="en-GB" sz="1200" dirty="0">
                <a:solidFill>
                  <a:srgbClr val="6A3E3E"/>
                </a:solidFill>
                <a:latin typeface="Courier New" panose="02070309020205020404" pitchFamily="49" charset="0"/>
              </a:rPr>
              <a:t>input</a:t>
            </a:r>
            <a:r>
              <a:rPr lang="en-GB" sz="1200" dirty="0">
                <a:solidFill>
                  <a:srgbClr val="000000"/>
                </a:solidFill>
                <a:latin typeface="Courier New" panose="02070309020205020404" pitchFamily="49" charset="0"/>
              </a:rPr>
              <a:t> = </a:t>
            </a:r>
            <a:r>
              <a:rPr lang="en-GB" sz="1200" dirty="0" err="1">
                <a:solidFill>
                  <a:srgbClr val="6A3E3E"/>
                </a:solidFill>
                <a:latin typeface="Courier New" panose="02070309020205020404" pitchFamily="49" charset="0"/>
              </a:rPr>
              <a:t>sc</a:t>
            </a:r>
            <a:r>
              <a:rPr lang="en-GB" sz="1200" dirty="0" err="1">
                <a:solidFill>
                  <a:srgbClr val="000000"/>
                </a:solidFill>
                <a:latin typeface="Courier New" panose="02070309020205020404" pitchFamily="49" charset="0"/>
              </a:rPr>
              <a:t>.nextInt</a:t>
            </a:r>
            <a:r>
              <a:rPr lang="en-GB" sz="1200" dirty="0">
                <a:solidFill>
                  <a:srgbClr val="000000"/>
                </a:solidFill>
                <a:latin typeface="Courier New" panose="02070309020205020404" pitchFamily="49" charset="0"/>
              </a:rPr>
              <a:t>();</a:t>
            </a:r>
          </a:p>
          <a:p>
            <a:pPr marL="0" indent="0">
              <a:buNone/>
            </a:pPr>
            <a:r>
              <a:rPr lang="en-GB" sz="1200" dirty="0">
                <a:solidFill>
                  <a:srgbClr val="000000"/>
                </a:solidFill>
                <a:latin typeface="Courier New" panose="02070309020205020404" pitchFamily="49" charset="0"/>
              </a:rPr>
              <a:t>}</a:t>
            </a:r>
            <a:r>
              <a:rPr lang="en-GB" sz="1200" b="1" dirty="0">
                <a:solidFill>
                  <a:srgbClr val="7F0055"/>
                </a:solidFill>
                <a:latin typeface="Courier New" panose="02070309020205020404" pitchFamily="49" charset="0"/>
              </a:rPr>
              <a:t>catch</a:t>
            </a:r>
            <a:r>
              <a:rPr lang="en-GB" sz="1200" b="1" dirty="0">
                <a:solidFill>
                  <a:srgbClr val="000000"/>
                </a:solidFill>
                <a:latin typeface="Courier New" panose="02070309020205020404" pitchFamily="49" charset="0"/>
              </a:rPr>
              <a:t>(</a:t>
            </a:r>
            <a:r>
              <a:rPr lang="en-GB" sz="1200" b="1" dirty="0" err="1">
                <a:solidFill>
                  <a:srgbClr val="000000"/>
                </a:solidFill>
                <a:latin typeface="Courier New" panose="02070309020205020404" pitchFamily="49" charset="0"/>
              </a:rPr>
              <a:t>InputMismatchException</a:t>
            </a:r>
            <a:r>
              <a:rPr lang="en-GB" sz="1200" b="1" dirty="0">
                <a:solidFill>
                  <a:srgbClr val="000000"/>
                </a:solidFill>
                <a:latin typeface="Courier New" panose="02070309020205020404" pitchFamily="49" charset="0"/>
              </a:rPr>
              <a:t> </a:t>
            </a:r>
            <a:r>
              <a:rPr lang="en-GB" sz="1200" b="1" dirty="0" err="1">
                <a:solidFill>
                  <a:srgbClr val="6A3E3E"/>
                </a:solidFill>
                <a:latin typeface="Courier New" panose="02070309020205020404" pitchFamily="49" charset="0"/>
              </a:rPr>
              <a:t>ime</a:t>
            </a:r>
            <a:r>
              <a:rPr lang="en-GB" sz="1200" b="1" dirty="0">
                <a:solidFill>
                  <a:srgbClr val="000000"/>
                </a:solidFill>
                <a:latin typeface="Courier New" panose="02070309020205020404" pitchFamily="49" charset="0"/>
              </a:rPr>
              <a:t>)</a:t>
            </a:r>
            <a:r>
              <a:rPr lang="en-GB" sz="1200" dirty="0">
                <a:solidFill>
                  <a:srgbClr val="000000"/>
                </a:solidFill>
                <a:latin typeface="Courier New" panose="02070309020205020404" pitchFamily="49" charset="0"/>
              </a:rPr>
              <a:t>{</a:t>
            </a:r>
          </a:p>
          <a:p>
            <a:pPr marL="0" indent="0">
              <a:buNone/>
            </a:pPr>
            <a:r>
              <a:rPr lang="en-GB" sz="1200" dirty="0" err="1">
                <a:solidFill>
                  <a:srgbClr val="000000"/>
                </a:solidFill>
                <a:latin typeface="Courier New" panose="02070309020205020404" pitchFamily="49" charset="0"/>
              </a:rPr>
              <a:t>System.</a:t>
            </a:r>
            <a:r>
              <a:rPr lang="en-GB" sz="1200" b="1" i="1" dirty="0" err="1">
                <a:solidFill>
                  <a:srgbClr val="0000C0"/>
                </a:solidFill>
                <a:latin typeface="Courier New" panose="02070309020205020404" pitchFamily="49" charset="0"/>
              </a:rPr>
              <a:t>out</a:t>
            </a:r>
            <a:r>
              <a:rPr lang="en-GB" sz="1200" b="1" i="1" dirty="0" err="1">
                <a:solidFill>
                  <a:srgbClr val="000000"/>
                </a:solidFill>
                <a:latin typeface="Courier New" panose="02070309020205020404" pitchFamily="49" charset="0"/>
              </a:rPr>
              <a:t>.println</a:t>
            </a:r>
            <a:r>
              <a:rPr lang="en-GB" sz="1200" b="1" i="1" dirty="0">
                <a:solidFill>
                  <a:srgbClr val="000000"/>
                </a:solidFill>
                <a:latin typeface="Courier New" panose="02070309020205020404" pitchFamily="49" charset="0"/>
              </a:rPr>
              <a:t>(</a:t>
            </a:r>
            <a:r>
              <a:rPr lang="en-GB" sz="1200" b="1" i="1" dirty="0" err="1">
                <a:solidFill>
                  <a:srgbClr val="6A3E3E"/>
                </a:solidFill>
                <a:latin typeface="Courier New" panose="02070309020205020404" pitchFamily="49" charset="0"/>
              </a:rPr>
              <a:t>ime</a:t>
            </a:r>
            <a:r>
              <a:rPr lang="en-GB" sz="1200" b="1" i="1" dirty="0" err="1">
                <a:solidFill>
                  <a:srgbClr val="000000"/>
                </a:solidFill>
                <a:latin typeface="Courier New" panose="02070309020205020404" pitchFamily="49" charset="0"/>
              </a:rPr>
              <a:t>.toString</a:t>
            </a:r>
            <a:r>
              <a:rPr lang="en-GB" sz="1200" b="1" i="1" dirty="0">
                <a:solidFill>
                  <a:srgbClr val="000000"/>
                </a:solidFill>
                <a:latin typeface="Courier New" panose="02070309020205020404" pitchFamily="49" charset="0"/>
              </a:rPr>
              <a:t>());</a:t>
            </a:r>
          </a:p>
          <a:p>
            <a:pPr marL="0" indent="0">
              <a:buNone/>
            </a:pPr>
            <a:r>
              <a:rPr lang="en-GB" sz="1200" dirty="0">
                <a:solidFill>
                  <a:srgbClr val="000000"/>
                </a:solidFill>
                <a:latin typeface="Courier New" panose="02070309020205020404" pitchFamily="49" charset="0"/>
              </a:rPr>
              <a:t>}</a:t>
            </a:r>
          </a:p>
          <a:p>
            <a:pPr marL="0" indent="0">
              <a:buNone/>
            </a:pPr>
            <a:r>
              <a:rPr lang="en-GB" sz="1200" b="1" dirty="0">
                <a:solidFill>
                  <a:srgbClr val="7F0055"/>
                </a:solidFill>
                <a:highlight>
                  <a:srgbClr val="D4D4D4"/>
                </a:highlight>
                <a:latin typeface="Courier New" panose="02070309020205020404" pitchFamily="49" charset="0"/>
              </a:rPr>
              <a:t>return</a:t>
            </a:r>
            <a:r>
              <a:rPr lang="en-GB" sz="1200" b="1" dirty="0">
                <a:solidFill>
                  <a:srgbClr val="000000"/>
                </a:solidFill>
                <a:highlight>
                  <a:srgbClr val="D4D4D4"/>
                </a:highlight>
                <a:latin typeface="Courier New" panose="02070309020205020404" pitchFamily="49" charset="0"/>
              </a:rPr>
              <a:t> </a:t>
            </a:r>
            <a:r>
              <a:rPr lang="en-GB" sz="1200" b="1" dirty="0">
                <a:solidFill>
                  <a:srgbClr val="6A3E3E"/>
                </a:solidFill>
                <a:highlight>
                  <a:srgbClr val="D4D4D4"/>
                </a:highlight>
                <a:latin typeface="Courier New" panose="02070309020205020404" pitchFamily="49" charset="0"/>
              </a:rPr>
              <a:t>input</a:t>
            </a:r>
            <a:r>
              <a:rPr lang="en-GB" sz="1200" b="1" dirty="0">
                <a:solidFill>
                  <a:srgbClr val="000000"/>
                </a:solidFill>
                <a:highlight>
                  <a:srgbClr val="D4D4D4"/>
                </a:highlight>
                <a:latin typeface="Courier New" panose="02070309020205020404" pitchFamily="49" charset="0"/>
              </a:rPr>
              <a:t>;</a:t>
            </a:r>
          </a:p>
          <a:p>
            <a:pPr marL="0" indent="0">
              <a:buNone/>
            </a:pPr>
            <a:r>
              <a:rPr lang="en-GB" sz="1200" dirty="0">
                <a:solidFill>
                  <a:srgbClr val="000000"/>
                </a:solidFill>
                <a:latin typeface="Courier New" panose="02070309020205020404" pitchFamily="49" charset="0"/>
              </a:rPr>
              <a:t>}</a:t>
            </a:r>
            <a:endParaRPr lang="en-GB" sz="1200" dirty="0"/>
          </a:p>
        </p:txBody>
      </p:sp>
      <p:sp>
        <p:nvSpPr>
          <p:cNvPr id="4" name="Title 3"/>
          <p:cNvSpPr>
            <a:spLocks noGrp="1"/>
          </p:cNvSpPr>
          <p:nvPr>
            <p:ph type="title"/>
          </p:nvPr>
        </p:nvSpPr>
        <p:spPr/>
        <p:txBody>
          <a:bodyPr>
            <a:normAutofit fontScale="90000"/>
          </a:bodyPr>
          <a:lstStyle/>
          <a:p>
            <a:r>
              <a:rPr lang="en-GB" dirty="0"/>
              <a:t>Handling Exceptions– Further Example</a:t>
            </a:r>
          </a:p>
        </p:txBody>
      </p:sp>
    </p:spTree>
    <p:extLst>
      <p:ext uri="{BB962C8B-B14F-4D97-AF65-F5344CB8AC3E}">
        <p14:creationId xmlns:p14="http://schemas.microsoft.com/office/powerpoint/2010/main" val="2461605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If a Checked exception is thrown in a method, whatever is calling that method must handle it in some way.</a:t>
            </a:r>
          </a:p>
          <a:p>
            <a:r>
              <a:rPr lang="en-GB" dirty="0"/>
              <a:t>One way is to surround it with a try/catch</a:t>
            </a:r>
          </a:p>
          <a:p>
            <a:r>
              <a:rPr lang="en-GB" dirty="0"/>
              <a:t>Another way is to add another throws clause onto the method.</a:t>
            </a:r>
          </a:p>
          <a:p>
            <a:r>
              <a:rPr lang="en-GB" dirty="0"/>
              <a:t>“method2” in this case could be a method inside of an IO Class that expects an IOException to be thrown, and thus needs to be handled.</a:t>
            </a:r>
          </a:p>
        </p:txBody>
      </p:sp>
      <p:sp>
        <p:nvSpPr>
          <p:cNvPr id="3" name="Content Placeholder 2"/>
          <p:cNvSpPr>
            <a:spLocks noGrp="1"/>
          </p:cNvSpPr>
          <p:nvPr>
            <p:ph sz="quarter" idx="16"/>
          </p:nvPr>
        </p:nvSpPr>
        <p:spPr>
          <a:solidFill>
            <a:schemeClr val="bg2"/>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p>
          <a:p>
            <a:pPr marL="0" indent="0">
              <a:buNone/>
            </a:pPr>
            <a:r>
              <a:rPr lang="en-GB" sz="1800" b="1" i="1" dirty="0">
                <a:solidFill>
                  <a:srgbClr val="000000"/>
                </a:solidFill>
                <a:latin typeface="Courier New" panose="02070309020205020404" pitchFamily="49" charset="0"/>
              </a:rPr>
              <a:t>method1();</a:t>
            </a:r>
          </a:p>
          <a:p>
            <a:pPr marL="0" indent="0">
              <a:buNone/>
            </a:pPr>
            <a:r>
              <a:rPr lang="en-GB" sz="1800" dirty="0">
                <a:solidFill>
                  <a:srgbClr val="000000"/>
                </a:solidFill>
                <a:latin typeface="Courier New" panose="02070309020205020404" pitchFamily="49" charset="0"/>
              </a:rPr>
              <a:t>}</a:t>
            </a: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method1() {</a:t>
            </a:r>
          </a:p>
          <a:p>
            <a:pPr marL="0" indent="0">
              <a:buNone/>
            </a:pPr>
            <a:r>
              <a:rPr lang="en-GB" sz="1800" b="1" i="1" dirty="0">
                <a:solidFill>
                  <a:srgbClr val="000000"/>
                </a:solidFill>
                <a:latin typeface="Courier New" panose="02070309020205020404" pitchFamily="49" charset="0"/>
              </a:rPr>
              <a:t>method2();</a:t>
            </a:r>
          </a:p>
          <a:p>
            <a:pPr marL="0" indent="0">
              <a:buNone/>
            </a:pPr>
            <a:r>
              <a:rPr lang="en-GB" sz="1800" dirty="0">
                <a:solidFill>
                  <a:srgbClr val="000000"/>
                </a:solidFill>
                <a:latin typeface="Courier New" panose="02070309020205020404" pitchFamily="49" charset="0"/>
              </a:rPr>
              <a:t>}</a:t>
            </a: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method2() {</a:t>
            </a:r>
          </a:p>
          <a:p>
            <a:pPr marL="0" indent="0">
              <a:buNone/>
            </a:pPr>
            <a:r>
              <a:rPr lang="en-GB" sz="1800" b="1" dirty="0">
                <a:solidFill>
                  <a:srgbClr val="7F0055"/>
                </a:solidFill>
                <a:latin typeface="Courier New" panose="02070309020205020404" pitchFamily="49" charset="0"/>
              </a:rPr>
              <a:t>throw</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new</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IOException</a:t>
            </a:r>
            <a:r>
              <a:rPr lang="en-GB" sz="1800" b="1" dirty="0">
                <a:solidFill>
                  <a:srgbClr val="000000"/>
                </a:solidFill>
                <a:latin typeface="Courier New" panose="02070309020205020404" pitchFamily="49" charset="0"/>
              </a:rPr>
              <a:t>();</a:t>
            </a:r>
            <a:r>
              <a:rPr lang="en-GB" sz="1800" dirty="0">
                <a:solidFill>
                  <a:srgbClr val="000000"/>
                </a:solidFill>
                <a:latin typeface="Courier New" panose="02070309020205020404" pitchFamily="49" charset="0"/>
              </a:rPr>
              <a:t>}</a:t>
            </a:r>
            <a:endParaRPr lang="en-GB" sz="1800" dirty="0"/>
          </a:p>
        </p:txBody>
      </p:sp>
      <p:sp>
        <p:nvSpPr>
          <p:cNvPr id="4" name="Title 3"/>
          <p:cNvSpPr>
            <a:spLocks noGrp="1"/>
          </p:cNvSpPr>
          <p:nvPr>
            <p:ph type="title"/>
          </p:nvPr>
        </p:nvSpPr>
        <p:spPr/>
        <p:txBody>
          <a:bodyPr>
            <a:normAutofit/>
          </a:bodyPr>
          <a:lstStyle/>
          <a:p>
            <a:r>
              <a:rPr lang="en-GB" dirty="0"/>
              <a:t>The Throws Clause	</a:t>
            </a:r>
          </a:p>
        </p:txBody>
      </p:sp>
    </p:spTree>
    <p:extLst>
      <p:ext uri="{BB962C8B-B14F-4D97-AF65-F5344CB8AC3E}">
        <p14:creationId xmlns:p14="http://schemas.microsoft.com/office/powerpoint/2010/main" val="1252275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Working with errors</a:t>
            </a:r>
          </a:p>
        </p:txBody>
      </p:sp>
      <p:sp>
        <p:nvSpPr>
          <p:cNvPr id="5" name="Content Placeholder 2"/>
          <p:cNvSpPr>
            <a:spLocks noGrp="1"/>
          </p:cNvSpPr>
          <p:nvPr>
            <p:ph sz="quarter" idx="15"/>
          </p:nvPr>
        </p:nvSpPr>
        <p:spPr>
          <a:solidFill>
            <a:schemeClr val="bg2"/>
          </a:solidFill>
        </p:spPr>
        <p:txBody>
          <a:bodyPr/>
          <a:lstStyle/>
          <a:p>
            <a:pPr marL="0" indent="0">
              <a:buNone/>
            </a:pP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main(String[] </a:t>
            </a:r>
            <a:r>
              <a:rPr lang="en-GB" sz="1400" b="1" dirty="0" err="1">
                <a:solidFill>
                  <a:srgbClr val="6A3E3E"/>
                </a:solidFill>
                <a:latin typeface="Courier New" panose="02070309020205020404" pitchFamily="49" charset="0"/>
              </a:rPr>
              <a:t>args</a:t>
            </a:r>
            <a:r>
              <a:rPr lang="en-GB" sz="1400" b="1" dirty="0">
                <a:solidFill>
                  <a:srgbClr val="000000"/>
                </a:solidFill>
                <a:latin typeface="Courier New" panose="02070309020205020404" pitchFamily="49" charset="0"/>
              </a:rPr>
              <a:t>){</a:t>
            </a:r>
          </a:p>
          <a:p>
            <a:pPr marL="0" indent="0">
              <a:buNone/>
            </a:pPr>
            <a:r>
              <a:rPr lang="en-GB" sz="1400" b="1" i="1" dirty="0">
                <a:solidFill>
                  <a:srgbClr val="000000"/>
                </a:solidFill>
                <a:latin typeface="Courier New" panose="02070309020205020404" pitchFamily="49" charset="0"/>
              </a:rPr>
              <a:t>method1();</a:t>
            </a:r>
          </a:p>
          <a:p>
            <a:pPr marL="0" indent="0">
              <a:buNone/>
            </a:pPr>
            <a:r>
              <a:rPr lang="en-GB" sz="1400" dirty="0">
                <a:solidFill>
                  <a:srgbClr val="000000"/>
                </a:solidFill>
                <a:latin typeface="Courier New" panose="02070309020205020404" pitchFamily="49" charset="0"/>
              </a:rPr>
              <a:t>}</a:t>
            </a:r>
            <a:endParaRPr lang="en-GB" sz="1400" dirty="0">
              <a:latin typeface="Courier New" panose="02070309020205020404" pitchFamily="49" charset="0"/>
            </a:endParaRPr>
          </a:p>
          <a:p>
            <a:pPr marL="0" indent="0">
              <a:buNone/>
            </a:pP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method1() {</a:t>
            </a:r>
          </a:p>
          <a:p>
            <a:pPr marL="0" indent="0">
              <a:buNone/>
            </a:pPr>
            <a:r>
              <a:rPr lang="en-GB" sz="1400" b="1" i="1" dirty="0">
                <a:solidFill>
                  <a:srgbClr val="000000"/>
                </a:solidFill>
                <a:latin typeface="Courier New" panose="02070309020205020404" pitchFamily="49" charset="0"/>
              </a:rPr>
              <a:t>method2();</a:t>
            </a:r>
          </a:p>
          <a:p>
            <a:pPr marL="0" indent="0">
              <a:buNone/>
            </a:pPr>
            <a:r>
              <a:rPr lang="en-GB" sz="1400" dirty="0">
                <a:solidFill>
                  <a:srgbClr val="000000"/>
                </a:solidFill>
                <a:latin typeface="Courier New" panose="02070309020205020404" pitchFamily="49" charset="0"/>
              </a:rPr>
              <a:t>}</a:t>
            </a:r>
            <a:endParaRPr lang="en-GB" sz="1400" dirty="0">
              <a:latin typeface="Courier New" panose="02070309020205020404" pitchFamily="49" charset="0"/>
            </a:endParaRPr>
          </a:p>
          <a:p>
            <a:pPr marL="0" indent="0">
              <a:buNone/>
            </a:pP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method2() </a:t>
            </a:r>
            <a:r>
              <a:rPr lang="en-GB" sz="1400" b="1" dirty="0">
                <a:solidFill>
                  <a:srgbClr val="7F0055"/>
                </a:solidFill>
                <a:latin typeface="Courier New" panose="02070309020205020404" pitchFamily="49" charset="0"/>
              </a:rPr>
              <a:t>throws</a:t>
            </a:r>
            <a:r>
              <a:rPr lang="en-GB" sz="1400" b="1" dirty="0">
                <a:solidFill>
                  <a:srgbClr val="000000"/>
                </a:solidFill>
                <a:latin typeface="Courier New" panose="02070309020205020404" pitchFamily="49" charset="0"/>
              </a:rPr>
              <a:t> </a:t>
            </a:r>
            <a:r>
              <a:rPr lang="en-GB" sz="1400" b="1" dirty="0">
                <a:solidFill>
                  <a:srgbClr val="000000"/>
                </a:solidFill>
                <a:highlight>
                  <a:srgbClr val="D4D4D4"/>
                </a:highlight>
                <a:latin typeface="Courier New" panose="02070309020205020404" pitchFamily="49" charset="0"/>
              </a:rPr>
              <a:t>IOException {</a:t>
            </a:r>
          </a:p>
          <a:p>
            <a:pPr marL="0" indent="0">
              <a:buNone/>
            </a:pPr>
            <a:r>
              <a:rPr lang="en-GB" sz="1400" b="1" dirty="0">
                <a:solidFill>
                  <a:srgbClr val="7F0055"/>
                </a:solidFill>
                <a:highlight>
                  <a:srgbClr val="D4D4D4"/>
                </a:highlight>
                <a:latin typeface="Courier New" panose="02070309020205020404" pitchFamily="49" charset="0"/>
              </a:rPr>
              <a:t>throw</a:t>
            </a:r>
            <a:r>
              <a:rPr lang="en-GB" sz="1400" b="1" dirty="0">
                <a:solidFill>
                  <a:srgbClr val="000000"/>
                </a:solidFill>
                <a:highlight>
                  <a:srgbClr val="D4D4D4"/>
                </a:highlight>
                <a:latin typeface="Courier New" panose="02070309020205020404" pitchFamily="49" charset="0"/>
              </a:rPr>
              <a:t> </a:t>
            </a:r>
            <a:r>
              <a:rPr lang="en-GB" sz="1400" b="1" dirty="0">
                <a:solidFill>
                  <a:srgbClr val="7F0055"/>
                </a:solidFill>
                <a:highlight>
                  <a:srgbClr val="D4D4D4"/>
                </a:highlight>
                <a:latin typeface="Courier New" panose="02070309020205020404" pitchFamily="49" charset="0"/>
              </a:rPr>
              <a:t>new</a:t>
            </a:r>
            <a:r>
              <a:rPr lang="en-GB" sz="1400" b="1" dirty="0">
                <a:solidFill>
                  <a:srgbClr val="000000"/>
                </a:solidFill>
                <a:highlight>
                  <a:srgbClr val="D4D4D4"/>
                </a:highlight>
                <a:latin typeface="Courier New" panose="02070309020205020404" pitchFamily="49" charset="0"/>
              </a:rPr>
              <a:t> IOException();</a:t>
            </a:r>
          </a:p>
          <a:p>
            <a:pPr marL="0" indent="0">
              <a:buNone/>
            </a:pPr>
            <a:r>
              <a:rPr lang="en-GB" sz="1400" dirty="0">
                <a:solidFill>
                  <a:srgbClr val="000000"/>
                </a:solidFill>
                <a:latin typeface="Courier New" panose="02070309020205020404" pitchFamily="49" charset="0"/>
              </a:rPr>
              <a:t>}</a:t>
            </a:r>
            <a:endParaRPr lang="en-GB" sz="1400" dirty="0"/>
          </a:p>
        </p:txBody>
      </p:sp>
      <p:sp>
        <p:nvSpPr>
          <p:cNvPr id="6" name="Content Placeholder 2"/>
          <p:cNvSpPr>
            <a:spLocks noGrp="1"/>
          </p:cNvSpPr>
          <p:nvPr>
            <p:ph sz="quarter" idx="16"/>
          </p:nvPr>
        </p:nvSpPr>
        <p:spPr>
          <a:solidFill>
            <a:schemeClr val="bg2"/>
          </a:solidFill>
        </p:spPr>
        <p:txBody>
          <a:bodyPr/>
          <a:lstStyle/>
          <a:p>
            <a:pPr marL="0" indent="0">
              <a:buNone/>
            </a:pP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main(String[] </a:t>
            </a:r>
            <a:r>
              <a:rPr lang="en-GB" sz="1400" b="1" dirty="0">
                <a:solidFill>
                  <a:srgbClr val="6A3E3E"/>
                </a:solidFill>
                <a:latin typeface="Courier New" panose="02070309020205020404" pitchFamily="49" charset="0"/>
              </a:rPr>
              <a:t>args</a:t>
            </a:r>
            <a:r>
              <a:rPr lang="en-GB" sz="1400" b="1" dirty="0">
                <a:solidFill>
                  <a:srgbClr val="000000"/>
                </a:solidFill>
                <a:latin typeface="Courier New" panose="02070309020205020404" pitchFamily="49" charset="0"/>
              </a:rPr>
              <a:t>) {</a:t>
            </a:r>
          </a:p>
          <a:p>
            <a:pPr marL="0" indent="0">
              <a:buNone/>
            </a:pPr>
            <a:r>
              <a:rPr lang="en-GB" sz="1400" b="1" i="1" dirty="0">
                <a:solidFill>
                  <a:srgbClr val="000000"/>
                </a:solidFill>
                <a:latin typeface="Courier New" panose="02070309020205020404" pitchFamily="49" charset="0"/>
              </a:rPr>
              <a:t>method1();</a:t>
            </a:r>
          </a:p>
          <a:p>
            <a:pPr marL="0" indent="0">
              <a:buNone/>
            </a:pPr>
            <a:r>
              <a:rPr lang="en-GB" sz="1400" dirty="0">
                <a:solidFill>
                  <a:srgbClr val="000000"/>
                </a:solidFill>
                <a:latin typeface="Courier New" panose="02070309020205020404" pitchFamily="49" charset="0"/>
              </a:rPr>
              <a:t>}</a:t>
            </a:r>
            <a:endParaRPr lang="en-GB" sz="1400" dirty="0">
              <a:latin typeface="Courier New" panose="02070309020205020404" pitchFamily="49" charset="0"/>
            </a:endParaRPr>
          </a:p>
          <a:p>
            <a:pPr marL="0" indent="0">
              <a:buNone/>
            </a:pP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method1() </a:t>
            </a:r>
            <a:r>
              <a:rPr lang="en-GB" sz="1400" b="1" dirty="0">
                <a:solidFill>
                  <a:srgbClr val="7F0055"/>
                </a:solidFill>
                <a:latin typeface="Courier New" panose="02070309020205020404" pitchFamily="49" charset="0"/>
              </a:rPr>
              <a:t>throws</a:t>
            </a:r>
            <a:r>
              <a:rPr lang="en-GB" sz="1400" b="1" dirty="0">
                <a:solidFill>
                  <a:srgbClr val="000000"/>
                </a:solidFill>
                <a:latin typeface="Courier New" panose="02070309020205020404" pitchFamily="49" charset="0"/>
              </a:rPr>
              <a:t> </a:t>
            </a:r>
            <a:r>
              <a:rPr lang="en-GB" sz="1400" b="1" dirty="0">
                <a:solidFill>
                  <a:srgbClr val="000000"/>
                </a:solidFill>
                <a:highlight>
                  <a:srgbClr val="D4D4D4"/>
                </a:highlight>
                <a:latin typeface="Courier New" panose="02070309020205020404" pitchFamily="49" charset="0"/>
              </a:rPr>
              <a:t>IOException {</a:t>
            </a:r>
          </a:p>
          <a:p>
            <a:pPr marL="0" indent="0">
              <a:buNone/>
            </a:pPr>
            <a:r>
              <a:rPr lang="en-GB" sz="1400" b="1" i="1" dirty="0">
                <a:solidFill>
                  <a:srgbClr val="000000"/>
                </a:solidFill>
                <a:highlight>
                  <a:srgbClr val="D4D4D4"/>
                </a:highlight>
                <a:latin typeface="Courier New" panose="02070309020205020404" pitchFamily="49" charset="0"/>
              </a:rPr>
              <a:t>method2();</a:t>
            </a:r>
          </a:p>
          <a:p>
            <a:pPr marL="0" indent="0">
              <a:buNone/>
            </a:pPr>
            <a:r>
              <a:rPr lang="en-GB" sz="1400" dirty="0">
                <a:solidFill>
                  <a:srgbClr val="000000"/>
                </a:solidFill>
                <a:latin typeface="Courier New" panose="02070309020205020404" pitchFamily="49" charset="0"/>
              </a:rPr>
              <a:t>}</a:t>
            </a:r>
            <a:endParaRPr lang="en-GB" sz="1400" dirty="0">
              <a:latin typeface="Courier New" panose="02070309020205020404" pitchFamily="49" charset="0"/>
            </a:endParaRPr>
          </a:p>
          <a:p>
            <a:pPr marL="0" indent="0">
              <a:buNone/>
            </a:pP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method2() </a:t>
            </a:r>
            <a:r>
              <a:rPr lang="en-GB" sz="1400" b="1" dirty="0">
                <a:solidFill>
                  <a:srgbClr val="7F0055"/>
                </a:solidFill>
                <a:latin typeface="Courier New" panose="02070309020205020404" pitchFamily="49" charset="0"/>
              </a:rPr>
              <a:t>throws</a:t>
            </a:r>
            <a:r>
              <a:rPr lang="en-GB" sz="1400" b="1" dirty="0">
                <a:solidFill>
                  <a:srgbClr val="000000"/>
                </a:solidFill>
                <a:latin typeface="Courier New" panose="02070309020205020404" pitchFamily="49" charset="0"/>
              </a:rPr>
              <a:t> IOException {</a:t>
            </a:r>
          </a:p>
          <a:p>
            <a:pPr marL="0" indent="0">
              <a:buNone/>
            </a:pPr>
            <a:r>
              <a:rPr lang="en-GB" sz="1400" b="1" dirty="0">
                <a:solidFill>
                  <a:srgbClr val="7F0055"/>
                </a:solidFill>
                <a:latin typeface="Courier New" panose="02070309020205020404" pitchFamily="49" charset="0"/>
              </a:rPr>
              <a:t>throw</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new</a:t>
            </a:r>
            <a:r>
              <a:rPr lang="en-GB" sz="1400" b="1" dirty="0">
                <a:solidFill>
                  <a:srgbClr val="000000"/>
                </a:solidFill>
                <a:latin typeface="Courier New" panose="02070309020205020404" pitchFamily="49" charset="0"/>
              </a:rPr>
              <a:t> IOException();</a:t>
            </a:r>
          </a:p>
          <a:p>
            <a:pPr marL="0" indent="0">
              <a:buNone/>
            </a:pPr>
            <a:r>
              <a:rPr lang="en-GB" sz="1400" dirty="0">
                <a:solidFill>
                  <a:srgbClr val="000000"/>
                </a:solidFill>
                <a:latin typeface="Courier New" panose="02070309020205020404" pitchFamily="49" charset="0"/>
              </a:rPr>
              <a:t>}</a:t>
            </a:r>
            <a:endParaRPr lang="en-GB" sz="1400" dirty="0"/>
          </a:p>
        </p:txBody>
      </p:sp>
    </p:spTree>
    <p:extLst>
      <p:ext uri="{BB962C8B-B14F-4D97-AF65-F5344CB8AC3E}">
        <p14:creationId xmlns:p14="http://schemas.microsoft.com/office/powerpoint/2010/main" val="163373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a:t>Describe the layers that most enterprise applications consist of and tools that developers can utilise to make developing enterprise applications simpler without using notes.</a:t>
            </a:r>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357982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2"/>
          </a:solidFill>
        </p:spPr>
        <p:txBody>
          <a:bodyPr/>
          <a:lstStyle/>
          <a:p>
            <a:pPr marL="0" indent="0">
              <a:buNone/>
            </a:pP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main(String[] </a:t>
            </a:r>
            <a:r>
              <a:rPr lang="en-GB" sz="1600" b="1" dirty="0">
                <a:solidFill>
                  <a:srgbClr val="6A3E3E"/>
                </a:solidFill>
                <a:latin typeface="Courier New" panose="02070309020205020404" pitchFamily="49" charset="0"/>
              </a:rPr>
              <a:t>args</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a:t>
            </a:r>
            <a:r>
              <a:rPr lang="en-GB" sz="1600" b="1" dirty="0">
                <a:solidFill>
                  <a:srgbClr val="000000"/>
                </a:solidFill>
                <a:highlight>
                  <a:srgbClr val="D4D4D4"/>
                </a:highlight>
                <a:latin typeface="Courier New" panose="02070309020205020404" pitchFamily="49" charset="0"/>
              </a:rPr>
              <a:t>IOException {</a:t>
            </a:r>
          </a:p>
          <a:p>
            <a:pPr marL="0" indent="0">
              <a:buNone/>
            </a:pPr>
            <a:r>
              <a:rPr lang="en-GB" sz="1600" b="1" i="1" dirty="0">
                <a:solidFill>
                  <a:srgbClr val="000000"/>
                </a:solidFill>
                <a:highlight>
                  <a:srgbClr val="D4D4D4"/>
                </a:highlight>
                <a:latin typeface="Courier New" panose="02070309020205020404" pitchFamily="49" charset="0"/>
              </a:rPr>
              <a:t>method1();</a:t>
            </a:r>
          </a:p>
          <a:p>
            <a:pPr marL="0" indent="0">
              <a:buNone/>
            </a:pPr>
            <a:r>
              <a:rPr lang="en-GB" sz="1600" b="1" dirty="0">
                <a:solidFill>
                  <a:srgbClr val="000000"/>
                </a:solidFill>
                <a:latin typeface="Courier New" panose="02070309020205020404" pitchFamily="49" charset="0"/>
              </a:rPr>
              <a:t>}</a:t>
            </a:r>
            <a:endParaRPr lang="en-GB" sz="1600" b="1" dirty="0">
              <a:latin typeface="Courier New" panose="02070309020205020404" pitchFamily="49" charset="0"/>
            </a:endParaRPr>
          </a:p>
          <a:p>
            <a:pPr marL="0" indent="0">
              <a:buNone/>
            </a:pP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method1()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marL="0" indent="0">
              <a:buNone/>
            </a:pPr>
            <a:r>
              <a:rPr lang="en-GB" sz="1600" b="1" i="1" dirty="0">
                <a:solidFill>
                  <a:srgbClr val="000000"/>
                </a:solidFill>
                <a:latin typeface="Courier New" panose="02070309020205020404" pitchFamily="49" charset="0"/>
              </a:rPr>
              <a:t>method2();</a:t>
            </a:r>
          </a:p>
          <a:p>
            <a:pPr marL="0" indent="0">
              <a:buNone/>
            </a:pPr>
            <a:r>
              <a:rPr lang="en-GB" sz="1600" b="1" dirty="0">
                <a:solidFill>
                  <a:srgbClr val="000000"/>
                </a:solidFill>
                <a:latin typeface="Courier New" panose="02070309020205020404" pitchFamily="49" charset="0"/>
              </a:rPr>
              <a:t>}</a:t>
            </a:r>
            <a:endParaRPr lang="en-GB" sz="1600" b="1" dirty="0">
              <a:latin typeface="Courier New" panose="02070309020205020404" pitchFamily="49" charset="0"/>
            </a:endParaRPr>
          </a:p>
          <a:p>
            <a:pPr marL="0" indent="0">
              <a:buNone/>
            </a:pP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method2()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marL="0" indent="0">
              <a:buNone/>
            </a:pPr>
            <a:r>
              <a:rPr lang="en-GB" sz="1600" b="1" dirty="0">
                <a:solidFill>
                  <a:srgbClr val="7F0055"/>
                </a:solidFill>
                <a:latin typeface="Courier New" panose="02070309020205020404" pitchFamily="49" charset="0"/>
              </a:rPr>
              <a:t>throw</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IOException();</a:t>
            </a:r>
          </a:p>
          <a:p>
            <a:pPr marL="0" indent="0">
              <a:buNone/>
            </a:pPr>
            <a:r>
              <a:rPr lang="en-GB" sz="1600" b="1" dirty="0">
                <a:solidFill>
                  <a:srgbClr val="000000"/>
                </a:solidFill>
                <a:latin typeface="Courier New" panose="02070309020205020404" pitchFamily="49" charset="0"/>
              </a:rPr>
              <a:t>}</a:t>
            </a:r>
          </a:p>
          <a:p>
            <a:pPr marL="0" indent="0">
              <a:buNone/>
            </a:pPr>
            <a:endParaRPr lang="en-GB" sz="1600" b="1" dirty="0"/>
          </a:p>
        </p:txBody>
      </p:sp>
      <p:sp>
        <p:nvSpPr>
          <p:cNvPr id="3" name="Content Placeholder 2"/>
          <p:cNvSpPr>
            <a:spLocks noGrp="1"/>
          </p:cNvSpPr>
          <p:nvPr>
            <p:ph sz="quarter" idx="16"/>
          </p:nvPr>
        </p:nvSpPr>
        <p:spPr>
          <a:xfrm>
            <a:off x="6206400" y="1669502"/>
            <a:ext cx="5580000" cy="4422058"/>
          </a:xfrm>
          <a:solidFill>
            <a:schemeClr val="bg2"/>
          </a:solidFill>
        </p:spPr>
        <p:txBody>
          <a:bodyPr/>
          <a:lstStyle/>
          <a:p>
            <a:pPr marL="0" indent="0">
              <a:buNone/>
            </a:pP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main(String[] </a:t>
            </a:r>
            <a:r>
              <a:rPr lang="en-GB" sz="1400" b="1" dirty="0">
                <a:solidFill>
                  <a:srgbClr val="6A3E3E"/>
                </a:solidFill>
                <a:latin typeface="Courier New" panose="02070309020205020404" pitchFamily="49" charset="0"/>
              </a:rPr>
              <a:t>args</a:t>
            </a:r>
            <a:r>
              <a:rPr lang="en-GB" sz="1400" b="1" dirty="0">
                <a:solidFill>
                  <a:srgbClr val="000000"/>
                </a:solidFill>
                <a:latin typeface="Courier New" panose="02070309020205020404" pitchFamily="49" charset="0"/>
              </a:rPr>
              <a:t>) {</a:t>
            </a:r>
          </a:p>
          <a:p>
            <a:pPr marL="0" indent="0">
              <a:buNone/>
            </a:pPr>
            <a:r>
              <a:rPr lang="en-GB" sz="1400" b="1" dirty="0">
                <a:solidFill>
                  <a:srgbClr val="7F0055"/>
                </a:solidFill>
                <a:latin typeface="Courier New" panose="02070309020205020404" pitchFamily="49" charset="0"/>
              </a:rPr>
              <a:t>try</a:t>
            </a:r>
            <a:r>
              <a:rPr lang="en-GB" sz="1400" b="1" dirty="0">
                <a:solidFill>
                  <a:srgbClr val="000000"/>
                </a:solidFill>
                <a:latin typeface="Courier New" panose="02070309020205020404" pitchFamily="49" charset="0"/>
              </a:rPr>
              <a:t> {</a:t>
            </a:r>
          </a:p>
          <a:p>
            <a:pPr marL="0" indent="0">
              <a:buNone/>
            </a:pPr>
            <a:r>
              <a:rPr lang="en-GB" sz="1400" i="1" dirty="0">
                <a:solidFill>
                  <a:srgbClr val="000000"/>
                </a:solidFill>
                <a:latin typeface="Courier New" panose="02070309020205020404" pitchFamily="49" charset="0"/>
              </a:rPr>
              <a:t>method1();</a:t>
            </a:r>
          </a:p>
          <a:p>
            <a:pPr marL="0" indent="0">
              <a:buNone/>
            </a:pPr>
            <a:r>
              <a:rPr lang="en-GB" sz="1400"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catch</a:t>
            </a:r>
            <a:r>
              <a:rPr lang="en-GB" sz="1400" b="1" dirty="0">
                <a:solidFill>
                  <a:srgbClr val="000000"/>
                </a:solidFill>
                <a:latin typeface="Courier New" panose="02070309020205020404" pitchFamily="49" charset="0"/>
              </a:rPr>
              <a:t> (IOException </a:t>
            </a:r>
            <a:r>
              <a:rPr lang="en-GB" sz="1400" b="1" dirty="0" err="1">
                <a:solidFill>
                  <a:srgbClr val="6A3E3E"/>
                </a:solidFill>
                <a:latin typeface="Courier New" panose="02070309020205020404" pitchFamily="49" charset="0"/>
              </a:rPr>
              <a:t>io</a:t>
            </a:r>
            <a:r>
              <a:rPr lang="en-GB" sz="1400" b="1" dirty="0">
                <a:solidFill>
                  <a:srgbClr val="000000"/>
                </a:solidFill>
                <a:latin typeface="Courier New" panose="02070309020205020404" pitchFamily="49" charset="0"/>
              </a:rPr>
              <a:t>) {</a:t>
            </a:r>
          </a:p>
          <a:p>
            <a:pPr marL="0" indent="0">
              <a:buNone/>
            </a:pPr>
            <a:r>
              <a:rPr lang="en-GB" sz="1400"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err="1">
                <a:solidFill>
                  <a:srgbClr val="6A3E3E"/>
                </a:solidFill>
                <a:latin typeface="Courier New" panose="02070309020205020404" pitchFamily="49" charset="0"/>
              </a:rPr>
              <a:t>io</a:t>
            </a:r>
            <a:r>
              <a:rPr lang="en-GB" sz="1400" b="1" i="1" dirty="0" err="1">
                <a:solidFill>
                  <a:srgbClr val="000000"/>
                </a:solidFill>
                <a:latin typeface="Courier New" panose="02070309020205020404" pitchFamily="49" charset="0"/>
              </a:rPr>
              <a:t>.toString</a:t>
            </a:r>
            <a:r>
              <a:rPr lang="en-GB" sz="1400" b="1" i="1" dirty="0">
                <a:solidFill>
                  <a:srgbClr val="000000"/>
                </a:solidFill>
                <a:latin typeface="Courier New" panose="02070309020205020404" pitchFamily="49" charset="0"/>
              </a:rPr>
              <a:t>());</a:t>
            </a:r>
          </a:p>
          <a:p>
            <a:pPr marL="0" indent="0">
              <a:buNone/>
            </a:pPr>
            <a:r>
              <a:rPr lang="en-GB" sz="1400" dirty="0">
                <a:solidFill>
                  <a:srgbClr val="000000"/>
                </a:solidFill>
                <a:latin typeface="Courier New" panose="02070309020205020404" pitchFamily="49" charset="0"/>
              </a:rPr>
              <a:t>}</a:t>
            </a:r>
          </a:p>
        </p:txBody>
      </p:sp>
      <p:sp>
        <p:nvSpPr>
          <p:cNvPr id="4" name="Title 3"/>
          <p:cNvSpPr>
            <a:spLocks noGrp="1"/>
          </p:cNvSpPr>
          <p:nvPr>
            <p:ph type="title"/>
          </p:nvPr>
        </p:nvSpPr>
        <p:spPr/>
        <p:txBody>
          <a:bodyPr>
            <a:normAutofit/>
          </a:bodyPr>
          <a:lstStyle/>
          <a:p>
            <a:r>
              <a:rPr lang="en-GB" dirty="0"/>
              <a:t>Working with errors</a:t>
            </a:r>
          </a:p>
        </p:txBody>
      </p:sp>
    </p:spTree>
    <p:extLst>
      <p:ext uri="{BB962C8B-B14F-4D97-AF65-F5344CB8AC3E}">
        <p14:creationId xmlns:p14="http://schemas.microsoft.com/office/powerpoint/2010/main" val="3275805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It is a try statement which declares one or more resources. </a:t>
            </a:r>
          </a:p>
          <a:p>
            <a:r>
              <a:rPr lang="en-GB" dirty="0"/>
              <a:t>The resource is an object that must be closed after the program is finished with it.</a:t>
            </a:r>
          </a:p>
          <a:p>
            <a:r>
              <a:rPr lang="en-GB" dirty="0"/>
              <a:t>The resource is declared within the parenthesis after try.</a:t>
            </a:r>
          </a:p>
          <a:p>
            <a:r>
              <a:rPr lang="en-GB" dirty="0"/>
              <a:t>Because the </a:t>
            </a:r>
            <a:r>
              <a:rPr lang="en-GB" dirty="0" err="1"/>
              <a:t>BufferedReader</a:t>
            </a:r>
            <a:r>
              <a:rPr lang="en-GB" dirty="0"/>
              <a:t> instance is declared in a try-with-resource statement, it will be closed regardless of whether the try statement completes normally or abruptly </a:t>
            </a:r>
          </a:p>
          <a:p>
            <a:endParaRPr lang="en-GB" dirty="0"/>
          </a:p>
        </p:txBody>
      </p:sp>
      <p:sp>
        <p:nvSpPr>
          <p:cNvPr id="3" name="Content Placeholder 2"/>
          <p:cNvSpPr>
            <a:spLocks noGrp="1"/>
          </p:cNvSpPr>
          <p:nvPr>
            <p:ph sz="quarter" idx="16"/>
          </p:nvPr>
        </p:nvSpPr>
        <p:spPr>
          <a:solidFill>
            <a:schemeClr val="bg2"/>
          </a:solidFill>
        </p:spPr>
        <p:txBody>
          <a:bodyPr/>
          <a:lstStyle/>
          <a:p>
            <a:pPr marL="0" indent="0">
              <a:buNone/>
            </a:pPr>
            <a:r>
              <a:rPr lang="en-GB" sz="1800" b="1" dirty="0">
                <a:solidFill>
                  <a:srgbClr val="7F0055"/>
                </a:solidFill>
                <a:latin typeface="Courier New" panose="02070309020205020404" pitchFamily="49" charset="0"/>
              </a:rPr>
              <a:t>public </a:t>
            </a:r>
            <a:r>
              <a:rPr lang="en-GB" sz="1800" b="1" dirty="0">
                <a:solidFill>
                  <a:schemeClr val="tx1"/>
                </a:solidFill>
                <a:latin typeface="Courier New" panose="02070309020205020404" pitchFamily="49" charset="0"/>
              </a:rPr>
              <a:t>String </a:t>
            </a:r>
            <a:r>
              <a:rPr lang="en-GB" sz="1800" b="1" dirty="0" err="1">
                <a:solidFill>
                  <a:schemeClr val="tx1"/>
                </a:solidFill>
                <a:latin typeface="Courier New" panose="02070309020205020404" pitchFamily="49" charset="0"/>
              </a:rPr>
              <a:t>readFirstLine</a:t>
            </a:r>
            <a:r>
              <a:rPr lang="en-GB" sz="1800" b="1" dirty="0">
                <a:solidFill>
                  <a:schemeClr val="tx1"/>
                </a:solidFill>
                <a:latin typeface="Courier New" panose="02070309020205020404" pitchFamily="49" charset="0"/>
              </a:rPr>
              <a:t>(String path) </a:t>
            </a:r>
            <a:r>
              <a:rPr lang="en-GB" sz="1800" b="1" dirty="0">
                <a:solidFill>
                  <a:srgbClr val="793A64"/>
                </a:solidFill>
                <a:latin typeface="Courier New" panose="02070309020205020404" pitchFamily="49" charset="0"/>
              </a:rPr>
              <a:t>throws</a:t>
            </a:r>
            <a:r>
              <a:rPr lang="en-GB" sz="1800" b="1" dirty="0">
                <a:solidFill>
                  <a:srgbClr val="7F0055"/>
                </a:solidFill>
                <a:latin typeface="Courier New" panose="02070309020205020404" pitchFamily="49" charset="0"/>
              </a:rPr>
              <a:t> </a:t>
            </a:r>
            <a:r>
              <a:rPr lang="en-GB" sz="1800" b="1" dirty="0" err="1">
                <a:solidFill>
                  <a:schemeClr val="tx1"/>
                </a:solidFill>
                <a:latin typeface="Courier New" panose="02070309020205020404" pitchFamily="49" charset="0"/>
              </a:rPr>
              <a:t>IOException</a:t>
            </a:r>
            <a:r>
              <a:rPr lang="en-GB" sz="1800" b="1" dirty="0">
                <a:solidFill>
                  <a:srgbClr val="7F0055"/>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  </a:t>
            </a:r>
            <a:r>
              <a:rPr lang="en-GB" sz="1800" b="1" dirty="0">
                <a:solidFill>
                  <a:srgbClr val="793A64"/>
                </a:solidFill>
                <a:latin typeface="Courier New" panose="02070309020205020404" pitchFamily="49" charset="0"/>
              </a:rPr>
              <a:t>try</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BufferedReader</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br</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 	</a:t>
            </a:r>
            <a:r>
              <a:rPr lang="en-GB" sz="1800" b="1" dirty="0">
                <a:solidFill>
                  <a:srgbClr val="793A64"/>
                </a:solidFill>
                <a:latin typeface="Courier New" panose="02070309020205020404" pitchFamily="49" charset="0"/>
              </a:rPr>
              <a:t>new</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BufferedReader</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	    </a:t>
            </a:r>
            <a:r>
              <a:rPr lang="en-GB" sz="1800" b="1" dirty="0">
                <a:solidFill>
                  <a:srgbClr val="793A64"/>
                </a:solidFill>
                <a:latin typeface="Courier New" panose="02070309020205020404" pitchFamily="49" charset="0"/>
              </a:rPr>
              <a:t>new</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FileReader</a:t>
            </a:r>
            <a:r>
              <a:rPr lang="en-GB" sz="1800" b="1" dirty="0">
                <a:solidFill>
                  <a:srgbClr val="000000"/>
                </a:solidFill>
                <a:latin typeface="Courier New" panose="02070309020205020404" pitchFamily="49" charset="0"/>
              </a:rPr>
              <a:t>(path))) {</a:t>
            </a:r>
          </a:p>
          <a:p>
            <a:pPr marL="0" indent="0">
              <a:buNone/>
            </a:pPr>
            <a:r>
              <a:rPr lang="en-GB" sz="1800" b="1" dirty="0">
                <a:solidFill>
                  <a:srgbClr val="000000"/>
                </a:solidFill>
                <a:latin typeface="Courier New" panose="02070309020205020404" pitchFamily="49" charset="0"/>
              </a:rPr>
              <a:t> </a:t>
            </a:r>
            <a:r>
              <a:rPr lang="en-GB" sz="1800" b="1" dirty="0">
                <a:solidFill>
                  <a:srgbClr val="793A64"/>
                </a:solidFill>
                <a:latin typeface="Courier New" panose="02070309020205020404" pitchFamily="49" charset="0"/>
              </a:rPr>
              <a:t>return</a:t>
            </a:r>
            <a:r>
              <a:rPr lang="en-GB" sz="1800" b="1" dirty="0">
                <a:solidFill>
                  <a:srgbClr val="000000"/>
                </a:solidFill>
                <a:latin typeface="Courier New" panose="02070309020205020404" pitchFamily="49" charset="0"/>
              </a:rPr>
              <a:t> </a:t>
            </a:r>
            <a:r>
              <a:rPr lang="en-GB" sz="1800" b="1" dirty="0" err="1">
                <a:solidFill>
                  <a:srgbClr val="000000"/>
                </a:solidFill>
                <a:latin typeface="Courier New" panose="02070309020205020404" pitchFamily="49" charset="0"/>
              </a:rPr>
              <a:t>br.readLine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a:t>
            </a:r>
            <a:endParaRPr lang="en-GB" sz="1800" b="1" dirty="0">
              <a:latin typeface="Courier New" panose="02070309020205020404" pitchFamily="49" charset="0"/>
            </a:endParaRPr>
          </a:p>
          <a:p>
            <a:pPr marL="0" indent="0">
              <a:buNone/>
            </a:pPr>
            <a:endParaRPr lang="en-GB" sz="1800" dirty="0"/>
          </a:p>
        </p:txBody>
      </p:sp>
      <p:sp>
        <p:nvSpPr>
          <p:cNvPr id="4" name="Title 3"/>
          <p:cNvSpPr>
            <a:spLocks noGrp="1"/>
          </p:cNvSpPr>
          <p:nvPr>
            <p:ph type="title"/>
          </p:nvPr>
        </p:nvSpPr>
        <p:spPr/>
        <p:txBody>
          <a:bodyPr>
            <a:normAutofit/>
          </a:bodyPr>
          <a:lstStyle/>
          <a:p>
            <a:r>
              <a:rPr lang="en-GB" dirty="0"/>
              <a:t>Try-with-resources Statement</a:t>
            </a:r>
          </a:p>
        </p:txBody>
      </p:sp>
    </p:spTree>
    <p:extLst>
      <p:ext uri="{BB962C8B-B14F-4D97-AF65-F5344CB8AC3E}">
        <p14:creationId xmlns:p14="http://schemas.microsoft.com/office/powerpoint/2010/main" val="2969026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11480" indent="-411480">
              <a:buFont typeface="Wingdings" pitchFamily="2" charset="2"/>
              <a:buChar char="§"/>
            </a:pPr>
            <a:r>
              <a:rPr lang="en-GB" dirty="0"/>
              <a:t>An overriding method (</a:t>
            </a:r>
            <a:r>
              <a:rPr lang="en-GB" b="1" dirty="0"/>
              <a:t>sub/child</a:t>
            </a:r>
            <a:r>
              <a:rPr lang="en-GB" dirty="0"/>
              <a:t>) can throw any unchecked exceptions, regardless of whether the overridden method (</a:t>
            </a:r>
            <a:r>
              <a:rPr lang="en-GB" b="1" dirty="0"/>
              <a:t>super/parent</a:t>
            </a:r>
            <a:r>
              <a:rPr lang="en-GB" dirty="0"/>
              <a:t>) throws exceptions or not.</a:t>
            </a:r>
          </a:p>
          <a:p>
            <a:pPr marL="411480" indent="-411480">
              <a:buFont typeface="Wingdings" pitchFamily="2" charset="2"/>
              <a:buChar char="§"/>
            </a:pPr>
            <a:endParaRPr lang="en-GB" dirty="0"/>
          </a:p>
          <a:p>
            <a:pPr marL="411480" indent="-411480">
              <a:buFont typeface="Wingdings" pitchFamily="2" charset="2"/>
              <a:buChar char="§"/>
            </a:pPr>
            <a:r>
              <a:rPr lang="en-GB" dirty="0"/>
              <a:t>However the overriding method (</a:t>
            </a:r>
            <a:r>
              <a:rPr lang="en-GB" b="1" dirty="0"/>
              <a:t>sub/child</a:t>
            </a:r>
            <a:r>
              <a:rPr lang="en-GB" dirty="0"/>
              <a:t>) should not throw checked exceptions that are new or broader than the ones declared by the overridden method (</a:t>
            </a:r>
            <a:r>
              <a:rPr lang="en-GB" b="1" dirty="0"/>
              <a:t>super/parent</a:t>
            </a:r>
            <a:r>
              <a:rPr lang="en-GB" dirty="0"/>
              <a:t>)</a:t>
            </a:r>
          </a:p>
          <a:p>
            <a:pPr marL="411480" indent="-411480">
              <a:buFont typeface="Wingdings" pitchFamily="2" charset="2"/>
              <a:buChar char="§"/>
            </a:pPr>
            <a:endParaRPr lang="en-GB" dirty="0"/>
          </a:p>
        </p:txBody>
      </p:sp>
      <p:sp>
        <p:nvSpPr>
          <p:cNvPr id="4" name="Content Placeholder 3"/>
          <p:cNvSpPr>
            <a:spLocks noGrp="1"/>
          </p:cNvSpPr>
          <p:nvPr>
            <p:ph sz="quarter" idx="16"/>
          </p:nvPr>
        </p:nvSpPr>
        <p:spPr/>
        <p:txBody>
          <a:bodyPr/>
          <a:lstStyle/>
          <a:p>
            <a:pPr marL="411480" indent="-411480">
              <a:buFont typeface="Wingdings" pitchFamily="2" charset="2"/>
              <a:buChar char="§"/>
            </a:pPr>
            <a:r>
              <a:rPr lang="en-GB" dirty="0"/>
              <a:t>The overriding method (</a:t>
            </a:r>
            <a:r>
              <a:rPr lang="en-GB" b="1" dirty="0"/>
              <a:t>sub/child</a:t>
            </a:r>
            <a:r>
              <a:rPr lang="en-GB" dirty="0"/>
              <a:t>) can throw those checked exceptions which have less scope than the exceptions declared in the overridden method (</a:t>
            </a:r>
            <a:r>
              <a:rPr lang="en-GB" b="1" dirty="0"/>
              <a:t>super/parent</a:t>
            </a:r>
            <a:r>
              <a:rPr lang="en-GB" dirty="0"/>
              <a:t>)</a:t>
            </a:r>
          </a:p>
          <a:p>
            <a:pPr marL="411480" indent="-411480">
              <a:buFont typeface="Wingdings" pitchFamily="2" charset="2"/>
              <a:buChar char="§"/>
            </a:pPr>
            <a:r>
              <a:rPr lang="en-GB" dirty="0"/>
              <a:t>If a constructor is throwing an exception then any subclasses of that class must also throw the </a:t>
            </a:r>
            <a:r>
              <a:rPr lang="en-GB" b="1" dirty="0"/>
              <a:t>same</a:t>
            </a:r>
            <a:r>
              <a:rPr lang="en-GB" dirty="0"/>
              <a:t> Exception.</a:t>
            </a:r>
          </a:p>
        </p:txBody>
      </p:sp>
      <p:sp>
        <p:nvSpPr>
          <p:cNvPr id="3" name="Title 2"/>
          <p:cNvSpPr>
            <a:spLocks noGrp="1"/>
          </p:cNvSpPr>
          <p:nvPr>
            <p:ph type="title"/>
          </p:nvPr>
        </p:nvSpPr>
        <p:spPr/>
        <p:txBody>
          <a:bodyPr>
            <a:normAutofit/>
          </a:bodyPr>
          <a:lstStyle/>
          <a:p>
            <a:r>
              <a:rPr lang="en-GB" dirty="0"/>
              <a:t>Exceptions &amp; Inheritance - Rules</a:t>
            </a:r>
          </a:p>
        </p:txBody>
      </p:sp>
    </p:spTree>
    <p:extLst>
      <p:ext uri="{BB962C8B-B14F-4D97-AF65-F5344CB8AC3E}">
        <p14:creationId xmlns:p14="http://schemas.microsoft.com/office/powerpoint/2010/main" val="2943656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SOLID Principles</a:t>
            </a:r>
          </a:p>
        </p:txBody>
      </p:sp>
    </p:spTree>
    <p:extLst>
      <p:ext uri="{BB962C8B-B14F-4D97-AF65-F5344CB8AC3E}">
        <p14:creationId xmlns:p14="http://schemas.microsoft.com/office/powerpoint/2010/main" val="2217764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2400" b="1" dirty="0"/>
              <a:t>Rigidity</a:t>
            </a:r>
            <a:r>
              <a:rPr lang="en-GB" sz="2400" dirty="0"/>
              <a:t> – changes to one part affect many other parts</a:t>
            </a:r>
          </a:p>
          <a:p>
            <a:r>
              <a:rPr lang="en-GB" sz="2400" b="1" dirty="0"/>
              <a:t>Fragility</a:t>
            </a:r>
            <a:r>
              <a:rPr lang="en-GB" sz="2400" dirty="0"/>
              <a:t> – things break in unrelated places</a:t>
            </a:r>
          </a:p>
          <a:p>
            <a:r>
              <a:rPr lang="en-GB" sz="2400" b="1" dirty="0"/>
              <a:t>Immobility</a:t>
            </a:r>
            <a:r>
              <a:rPr lang="en-GB" sz="2400" dirty="0"/>
              <a:t> – Cant reuse code outside of its initial context</a:t>
            </a:r>
          </a:p>
        </p:txBody>
      </p:sp>
      <p:sp>
        <p:nvSpPr>
          <p:cNvPr id="3" name="Content Placeholder 2"/>
          <p:cNvSpPr>
            <a:spLocks noGrp="1"/>
          </p:cNvSpPr>
          <p:nvPr>
            <p:ph sz="quarter" idx="16"/>
          </p:nvPr>
        </p:nvSpPr>
        <p:spPr/>
        <p:txBody>
          <a:bodyPr/>
          <a:lstStyle/>
          <a:p>
            <a:endParaRPr lang="en-GB" dirty="0"/>
          </a:p>
        </p:txBody>
      </p:sp>
      <p:sp>
        <p:nvSpPr>
          <p:cNvPr id="4" name="Title 3"/>
          <p:cNvSpPr>
            <a:spLocks noGrp="1"/>
          </p:cNvSpPr>
          <p:nvPr>
            <p:ph type="title"/>
          </p:nvPr>
        </p:nvSpPr>
        <p:spPr/>
        <p:txBody>
          <a:bodyPr>
            <a:normAutofit/>
          </a:bodyPr>
          <a:lstStyle/>
          <a:p>
            <a:r>
              <a:rPr lang="en-GB" dirty="0"/>
              <a:t>Symptoms of bad code</a:t>
            </a:r>
          </a:p>
        </p:txBody>
      </p:sp>
    </p:spTree>
    <p:extLst>
      <p:ext uri="{BB962C8B-B14F-4D97-AF65-F5344CB8AC3E}">
        <p14:creationId xmlns:p14="http://schemas.microsoft.com/office/powerpoint/2010/main" val="189839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2400" dirty="0"/>
              <a:t>Introduced by Uncle Bob</a:t>
            </a:r>
          </a:p>
          <a:p>
            <a:r>
              <a:rPr lang="en-GB" sz="2400" dirty="0"/>
              <a:t>Too much Dependency happening (Spaghetti Code)</a:t>
            </a:r>
          </a:p>
          <a:p>
            <a:r>
              <a:rPr lang="en-GB" sz="2400" dirty="0"/>
              <a:t>SOLID helps you write your code with future use in mind, not just your immediate needs.</a:t>
            </a:r>
          </a:p>
        </p:txBody>
      </p:sp>
      <p:sp>
        <p:nvSpPr>
          <p:cNvPr id="3" name="Content Placeholder 2"/>
          <p:cNvSpPr>
            <a:spLocks noGrp="1"/>
          </p:cNvSpPr>
          <p:nvPr>
            <p:ph sz="quarter" idx="16"/>
          </p:nvPr>
        </p:nvSpPr>
        <p:spPr/>
        <p:txBody>
          <a:bodyPr/>
          <a:lstStyle/>
          <a:p>
            <a:endParaRPr lang="en-GB" dirty="0"/>
          </a:p>
        </p:txBody>
      </p:sp>
      <p:sp>
        <p:nvSpPr>
          <p:cNvPr id="4" name="Title 3"/>
          <p:cNvSpPr>
            <a:spLocks noGrp="1"/>
          </p:cNvSpPr>
          <p:nvPr>
            <p:ph type="title"/>
          </p:nvPr>
        </p:nvSpPr>
        <p:spPr/>
        <p:txBody>
          <a:bodyPr>
            <a:normAutofit/>
          </a:bodyPr>
          <a:lstStyle/>
          <a:p>
            <a:r>
              <a:rPr lang="en-GB" dirty="0"/>
              <a:t>SOLID Principles</a:t>
            </a:r>
          </a:p>
        </p:txBody>
      </p:sp>
    </p:spTree>
    <p:extLst>
      <p:ext uri="{BB962C8B-B14F-4D97-AF65-F5344CB8AC3E}">
        <p14:creationId xmlns:p14="http://schemas.microsoft.com/office/powerpoint/2010/main" val="239231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2400" dirty="0"/>
              <a:t>The five basic principles of Object Orientated Programming/Design</a:t>
            </a:r>
          </a:p>
          <a:p>
            <a:r>
              <a:rPr lang="en-GB" sz="2400" dirty="0"/>
              <a:t>Following these will make your system easier to maintain and extend over time.</a:t>
            </a:r>
          </a:p>
          <a:p>
            <a:r>
              <a:rPr lang="en-GB" sz="2400" dirty="0"/>
              <a:t>Part of an overall strategy of agile and Adaptive software Development</a:t>
            </a:r>
          </a:p>
        </p:txBody>
      </p:sp>
      <p:sp>
        <p:nvSpPr>
          <p:cNvPr id="3" name="Content Placeholder 2"/>
          <p:cNvSpPr>
            <a:spLocks noGrp="1"/>
          </p:cNvSpPr>
          <p:nvPr>
            <p:ph sz="quarter" idx="16"/>
          </p:nvPr>
        </p:nvSpPr>
        <p:spPr/>
        <p:txBody>
          <a:bodyPr/>
          <a:lstStyle/>
          <a:p>
            <a:r>
              <a:rPr lang="en-GB" sz="2000" b="1" dirty="0"/>
              <a:t>S</a:t>
            </a:r>
            <a:r>
              <a:rPr lang="en-GB" sz="2000" dirty="0"/>
              <a:t>ingle Responsibility Design</a:t>
            </a:r>
          </a:p>
          <a:p>
            <a:r>
              <a:rPr lang="en-GB" sz="2000" b="1" dirty="0"/>
              <a:t>O</a:t>
            </a:r>
            <a:r>
              <a:rPr lang="en-GB" sz="2000" dirty="0"/>
              <a:t>pen/Closed Principle</a:t>
            </a:r>
          </a:p>
          <a:p>
            <a:r>
              <a:rPr lang="en-GB" sz="2000" b="1" dirty="0" err="1"/>
              <a:t>L</a:t>
            </a:r>
            <a:r>
              <a:rPr lang="en-GB" sz="2000" dirty="0" err="1"/>
              <a:t>iskovs</a:t>
            </a:r>
            <a:r>
              <a:rPr lang="en-GB" sz="2000" dirty="0"/>
              <a:t> Substitution Principle</a:t>
            </a:r>
          </a:p>
          <a:p>
            <a:r>
              <a:rPr lang="en-GB" sz="2000" b="1" dirty="0"/>
              <a:t>I</a:t>
            </a:r>
            <a:r>
              <a:rPr lang="en-GB" sz="2000" dirty="0"/>
              <a:t>nterface Segregation Principle</a:t>
            </a:r>
          </a:p>
          <a:p>
            <a:r>
              <a:rPr lang="en-GB" sz="2000" b="1" dirty="0"/>
              <a:t>D</a:t>
            </a:r>
            <a:r>
              <a:rPr lang="en-GB" sz="2000" dirty="0"/>
              <a:t>ependency inversion Principle</a:t>
            </a:r>
          </a:p>
          <a:p>
            <a:endParaRPr lang="en-GB" dirty="0"/>
          </a:p>
        </p:txBody>
      </p:sp>
      <p:sp>
        <p:nvSpPr>
          <p:cNvPr id="4" name="Title 3"/>
          <p:cNvSpPr>
            <a:spLocks noGrp="1"/>
          </p:cNvSpPr>
          <p:nvPr>
            <p:ph type="title"/>
          </p:nvPr>
        </p:nvSpPr>
        <p:spPr/>
        <p:txBody>
          <a:bodyPr>
            <a:normAutofit/>
          </a:bodyPr>
          <a:lstStyle/>
          <a:p>
            <a:r>
              <a:rPr lang="en-GB" dirty="0"/>
              <a:t>SOLID</a:t>
            </a:r>
          </a:p>
        </p:txBody>
      </p:sp>
    </p:spTree>
    <p:extLst>
      <p:ext uri="{BB962C8B-B14F-4D97-AF65-F5344CB8AC3E}">
        <p14:creationId xmlns:p14="http://schemas.microsoft.com/office/powerpoint/2010/main" val="4199010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6045" y="379675"/>
            <a:ext cx="11686520" cy="6038377"/>
          </a:xfrm>
          <a:prstGeom prst="rect">
            <a:avLst/>
          </a:prstGeom>
        </p:spPr>
      </p:pic>
    </p:spTree>
    <p:extLst>
      <p:ext uri="{BB962C8B-B14F-4D97-AF65-F5344CB8AC3E}">
        <p14:creationId xmlns:p14="http://schemas.microsoft.com/office/powerpoint/2010/main" val="3398907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JUnit</a:t>
            </a:r>
          </a:p>
        </p:txBody>
      </p:sp>
    </p:spTree>
    <p:extLst>
      <p:ext uri="{BB962C8B-B14F-4D97-AF65-F5344CB8AC3E}">
        <p14:creationId xmlns:p14="http://schemas.microsoft.com/office/powerpoint/2010/main" val="2168575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Testing is Highly Important.</a:t>
            </a:r>
          </a:p>
          <a:p>
            <a:r>
              <a:rPr lang="en-GB" dirty="0" smtClean="0"/>
              <a:t>Within </a:t>
            </a:r>
            <a:r>
              <a:rPr lang="en-GB" dirty="0"/>
              <a:t>Testing we have Methods, Levels, Types and Methodologies.</a:t>
            </a:r>
          </a:p>
          <a:p>
            <a:pPr marL="732150" lvl="1"/>
            <a:r>
              <a:rPr lang="en-GB" dirty="0"/>
              <a:t>Methods include White-Box and Black-Box Testing.</a:t>
            </a:r>
          </a:p>
          <a:p>
            <a:pPr marL="732150" lvl="1"/>
            <a:r>
              <a:rPr lang="en-GB" dirty="0"/>
              <a:t>Levels include Unit and Acceptance Testing.</a:t>
            </a:r>
          </a:p>
          <a:p>
            <a:pPr marL="732150" lvl="1"/>
            <a:r>
              <a:rPr lang="en-GB" dirty="0"/>
              <a:t>Types include Functional and Non-Functional</a:t>
            </a:r>
          </a:p>
          <a:p>
            <a:pPr marL="732150" lvl="1"/>
            <a:r>
              <a:rPr lang="en-GB" dirty="0"/>
              <a:t>Methodologies include Top-Down and Bottom-Up.</a:t>
            </a:r>
          </a:p>
        </p:txBody>
      </p:sp>
      <p:sp>
        <p:nvSpPr>
          <p:cNvPr id="4" name="Content Placeholder 3"/>
          <p:cNvSpPr>
            <a:spLocks noGrp="1"/>
          </p:cNvSpPr>
          <p:nvPr>
            <p:ph sz="quarter" idx="16"/>
          </p:nvPr>
        </p:nvSpPr>
        <p:spPr/>
        <p:txBody>
          <a:bodyPr/>
          <a:lstStyle/>
          <a:p>
            <a:r>
              <a:rPr lang="en-GB" dirty="0"/>
              <a:t>In Test Driven Development you Test First, Code Later.</a:t>
            </a:r>
          </a:p>
          <a:p>
            <a:r>
              <a:rPr lang="en-GB" dirty="0" smtClean="0"/>
              <a:t>Unless </a:t>
            </a:r>
            <a:r>
              <a:rPr lang="en-GB" dirty="0"/>
              <a:t>a test fails, you don’t code.</a:t>
            </a:r>
          </a:p>
          <a:p>
            <a:r>
              <a:rPr lang="en-GB" dirty="0"/>
              <a:t>If no test fails, write more tests.</a:t>
            </a:r>
          </a:p>
          <a:p>
            <a:r>
              <a:rPr lang="en-GB" dirty="0" smtClean="0"/>
              <a:t>The </a:t>
            </a:r>
            <a:r>
              <a:rPr lang="en-GB" dirty="0"/>
              <a:t>result is that all code is covered by tests.</a:t>
            </a:r>
          </a:p>
          <a:p>
            <a:r>
              <a:rPr lang="en-GB" dirty="0" smtClean="0"/>
              <a:t>All </a:t>
            </a:r>
            <a:r>
              <a:rPr lang="en-GB" dirty="0"/>
              <a:t>code conforms to the design specification and</a:t>
            </a:r>
          </a:p>
          <a:p>
            <a:r>
              <a:rPr lang="en-GB" dirty="0"/>
              <a:t>Problems are caught sooner and fixed cheaper.</a:t>
            </a:r>
          </a:p>
          <a:p>
            <a:endParaRPr lang="en-GB" dirty="0"/>
          </a:p>
        </p:txBody>
      </p:sp>
      <p:sp>
        <p:nvSpPr>
          <p:cNvPr id="3" name="Title 2"/>
          <p:cNvSpPr>
            <a:spLocks noGrp="1"/>
          </p:cNvSpPr>
          <p:nvPr>
            <p:ph type="title"/>
          </p:nvPr>
        </p:nvSpPr>
        <p:spPr/>
        <p:txBody>
          <a:bodyPr>
            <a:normAutofit/>
          </a:bodyPr>
          <a:lstStyle/>
          <a:p>
            <a:r>
              <a:rPr lang="en-GB" dirty="0"/>
              <a:t>Testing</a:t>
            </a:r>
          </a:p>
        </p:txBody>
      </p:sp>
    </p:spTree>
    <p:extLst>
      <p:ext uri="{BB962C8B-B14F-4D97-AF65-F5344CB8AC3E}">
        <p14:creationId xmlns:p14="http://schemas.microsoft.com/office/powerpoint/2010/main" val="89815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Debugging</a:t>
            </a:r>
          </a:p>
        </p:txBody>
      </p:sp>
    </p:spTree>
    <p:extLst>
      <p:ext uri="{BB962C8B-B14F-4D97-AF65-F5344CB8AC3E}">
        <p14:creationId xmlns:p14="http://schemas.microsoft.com/office/powerpoint/2010/main" val="59720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Unit testing is all about ensuring that a specific piece of code works.</a:t>
            </a:r>
          </a:p>
          <a:p>
            <a:r>
              <a:rPr lang="en-GB" dirty="0"/>
              <a:t>To do this you create Test Classes.</a:t>
            </a:r>
          </a:p>
          <a:p>
            <a:r>
              <a:rPr lang="en-GB" dirty="0" smtClean="0"/>
              <a:t>Test </a:t>
            </a:r>
            <a:r>
              <a:rPr lang="en-GB" dirty="0"/>
              <a:t>Classes hold all of the tests for a specific class and are in charge of setting up and tearing down the class and any other classes that are required to test the class in question.</a:t>
            </a:r>
          </a:p>
          <a:p>
            <a:r>
              <a:rPr lang="en-GB" dirty="0" smtClean="0"/>
              <a:t>Test </a:t>
            </a:r>
            <a:r>
              <a:rPr lang="en-GB" dirty="0"/>
              <a:t>Classes are run from a Test Suite class.</a:t>
            </a:r>
          </a:p>
          <a:p>
            <a:endParaRPr lang="en-GB" dirty="0"/>
          </a:p>
        </p:txBody>
      </p:sp>
      <p:sp>
        <p:nvSpPr>
          <p:cNvPr id="4" name="Content Placeholder 3"/>
          <p:cNvSpPr>
            <a:spLocks noGrp="1"/>
          </p:cNvSpPr>
          <p:nvPr>
            <p:ph sz="quarter" idx="16"/>
          </p:nvPr>
        </p:nvSpPr>
        <p:spPr/>
        <p:txBody>
          <a:bodyPr/>
          <a:lstStyle/>
          <a:p>
            <a:r>
              <a:rPr lang="en-GB" b="1" dirty="0"/>
              <a:t>Junit</a:t>
            </a:r>
            <a:r>
              <a:rPr lang="en-GB" dirty="0"/>
              <a:t> is what we’ll be using for our Unit tests.</a:t>
            </a:r>
          </a:p>
        </p:txBody>
      </p:sp>
      <p:sp>
        <p:nvSpPr>
          <p:cNvPr id="3" name="Title 2"/>
          <p:cNvSpPr>
            <a:spLocks noGrp="1"/>
          </p:cNvSpPr>
          <p:nvPr>
            <p:ph type="title"/>
          </p:nvPr>
        </p:nvSpPr>
        <p:spPr/>
        <p:txBody>
          <a:bodyPr>
            <a:normAutofit/>
          </a:bodyPr>
          <a:lstStyle/>
          <a:p>
            <a:r>
              <a:rPr lang="en-GB" dirty="0"/>
              <a:t>Unit Testing</a:t>
            </a:r>
          </a:p>
        </p:txBody>
      </p:sp>
    </p:spTree>
    <p:extLst>
      <p:ext uri="{BB962C8B-B14F-4D97-AF65-F5344CB8AC3E}">
        <p14:creationId xmlns:p14="http://schemas.microsoft.com/office/powerpoint/2010/main" val="268013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err="1"/>
              <a:t>assertTrue</a:t>
            </a:r>
            <a:r>
              <a:rPr lang="en-GB" dirty="0"/>
              <a:t>(“Boolean was False”, Boolean)</a:t>
            </a:r>
          </a:p>
          <a:p>
            <a:r>
              <a:rPr lang="en-GB" b="1" dirty="0" err="1"/>
              <a:t>assertFalse</a:t>
            </a:r>
            <a:r>
              <a:rPr lang="en-GB" dirty="0"/>
              <a:t>(“Boolean was True”, Boolean)</a:t>
            </a:r>
          </a:p>
          <a:p>
            <a:r>
              <a:rPr lang="en-GB" b="1" dirty="0" err="1"/>
              <a:t>assertEquals</a:t>
            </a:r>
            <a:r>
              <a:rPr lang="en-GB" dirty="0"/>
              <a:t>(“Actual was not Expected”, Expected, Actual)</a:t>
            </a:r>
          </a:p>
          <a:p>
            <a:r>
              <a:rPr lang="en-GB" b="1" dirty="0" err="1"/>
              <a:t>assertEquals</a:t>
            </a:r>
            <a:r>
              <a:rPr lang="en-GB" dirty="0"/>
              <a:t>(“Actual was not expected within the Tolerance”, Expected, Actual, Tolerance)</a:t>
            </a:r>
          </a:p>
          <a:p>
            <a:endParaRPr lang="en-GB" dirty="0"/>
          </a:p>
        </p:txBody>
      </p:sp>
      <p:sp>
        <p:nvSpPr>
          <p:cNvPr id="4" name="Content Placeholder 3"/>
          <p:cNvSpPr>
            <a:spLocks noGrp="1"/>
          </p:cNvSpPr>
          <p:nvPr>
            <p:ph sz="quarter" idx="16"/>
          </p:nvPr>
        </p:nvSpPr>
        <p:spPr/>
        <p:txBody>
          <a:bodyPr/>
          <a:lstStyle/>
          <a:p>
            <a:r>
              <a:rPr lang="en-GB" b="1" dirty="0"/>
              <a:t>fail</a:t>
            </a:r>
            <a:r>
              <a:rPr lang="en-GB" dirty="0"/>
              <a:t>(“Method Failed the Test”)</a:t>
            </a:r>
          </a:p>
          <a:p>
            <a:r>
              <a:rPr lang="en-GB" b="1" dirty="0" err="1"/>
              <a:t>assertNull</a:t>
            </a:r>
            <a:r>
              <a:rPr lang="en-GB" dirty="0"/>
              <a:t>(“The object is not Null”, Object)</a:t>
            </a:r>
          </a:p>
          <a:p>
            <a:r>
              <a:rPr lang="en-GB" b="1" dirty="0" err="1"/>
              <a:t>assertNotNull</a:t>
            </a:r>
            <a:r>
              <a:rPr lang="en-GB" dirty="0"/>
              <a:t>(“The object is Null”, Object)</a:t>
            </a:r>
          </a:p>
          <a:p>
            <a:r>
              <a:rPr lang="en-GB" b="1" dirty="0" err="1"/>
              <a:t>assertSame</a:t>
            </a:r>
            <a:r>
              <a:rPr lang="en-GB" dirty="0"/>
              <a:t>(“The objects are not the same”, Expected, Actual)</a:t>
            </a:r>
          </a:p>
          <a:p>
            <a:r>
              <a:rPr lang="en-GB" b="1" dirty="0" err="1"/>
              <a:t>assertNotSame</a:t>
            </a:r>
            <a:r>
              <a:rPr lang="en-GB" dirty="0"/>
              <a:t>(“The objects not the same”, Expected, Actual)</a:t>
            </a:r>
          </a:p>
          <a:p>
            <a:endParaRPr lang="en-GB" dirty="0"/>
          </a:p>
        </p:txBody>
      </p:sp>
      <p:sp>
        <p:nvSpPr>
          <p:cNvPr id="3" name="Title 2"/>
          <p:cNvSpPr>
            <a:spLocks noGrp="1"/>
          </p:cNvSpPr>
          <p:nvPr>
            <p:ph type="title"/>
          </p:nvPr>
        </p:nvSpPr>
        <p:spPr/>
        <p:txBody>
          <a:bodyPr>
            <a:normAutofit/>
          </a:bodyPr>
          <a:lstStyle/>
          <a:p>
            <a:r>
              <a:rPr lang="en-GB" dirty="0"/>
              <a:t>JUnit Test Methods</a:t>
            </a:r>
          </a:p>
        </p:txBody>
      </p:sp>
    </p:spTree>
    <p:extLst>
      <p:ext uri="{BB962C8B-B14F-4D97-AF65-F5344CB8AC3E}">
        <p14:creationId xmlns:p14="http://schemas.microsoft.com/office/powerpoint/2010/main" val="291746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Junit might be already installed on your system, if not search for Junit download 4.0.</a:t>
            </a:r>
          </a:p>
          <a:p>
            <a:r>
              <a:rPr lang="en-GB" dirty="0" smtClean="0"/>
              <a:t>Once </a:t>
            </a:r>
            <a:r>
              <a:rPr lang="en-GB" dirty="0"/>
              <a:t>you have access to the .jar file, go to your project, </a:t>
            </a:r>
            <a:r>
              <a:rPr lang="en-GB" i="1" dirty="0"/>
              <a:t>right click -&gt; properties -&gt; java build path -&gt; libraries -&gt; add external jar</a:t>
            </a:r>
            <a:r>
              <a:rPr lang="en-GB" dirty="0"/>
              <a:t>, then add your </a:t>
            </a:r>
            <a:r>
              <a:rPr lang="en-GB" dirty="0" err="1"/>
              <a:t>junit</a:t>
            </a:r>
            <a:r>
              <a:rPr lang="en-GB" dirty="0"/>
              <a:t> jar file.</a:t>
            </a:r>
          </a:p>
          <a:p>
            <a:r>
              <a:rPr lang="en-GB" dirty="0" smtClean="0"/>
              <a:t>Once </a:t>
            </a:r>
            <a:r>
              <a:rPr lang="en-GB" dirty="0"/>
              <a:t>installed simply create a ‘</a:t>
            </a:r>
            <a:r>
              <a:rPr lang="en-GB" b="1" dirty="0" err="1"/>
              <a:t>junit</a:t>
            </a:r>
            <a:r>
              <a:rPr lang="en-GB" b="1" dirty="0"/>
              <a:t> test case</a:t>
            </a:r>
            <a:r>
              <a:rPr lang="en-GB" dirty="0"/>
              <a:t>’.</a:t>
            </a:r>
          </a:p>
          <a:p>
            <a:r>
              <a:rPr lang="en-GB" dirty="0" smtClean="0"/>
              <a:t>I’d </a:t>
            </a:r>
            <a:r>
              <a:rPr lang="en-GB" dirty="0"/>
              <a:t>advise having all your tests in a separate package, naming your tests after the class they’re testing.</a:t>
            </a:r>
          </a:p>
        </p:txBody>
      </p:sp>
      <p:sp>
        <p:nvSpPr>
          <p:cNvPr id="3" name="Title 2"/>
          <p:cNvSpPr>
            <a:spLocks noGrp="1"/>
          </p:cNvSpPr>
          <p:nvPr>
            <p:ph type="title"/>
          </p:nvPr>
        </p:nvSpPr>
        <p:spPr/>
        <p:txBody>
          <a:bodyPr>
            <a:normAutofit/>
          </a:bodyPr>
          <a:lstStyle/>
          <a:p>
            <a:r>
              <a:rPr lang="en-GB" dirty="0"/>
              <a:t>JUnit</a:t>
            </a:r>
          </a:p>
        </p:txBody>
      </p:sp>
      <p:sp>
        <p:nvSpPr>
          <p:cNvPr id="6" name="Content Placeholder 5"/>
          <p:cNvSpPr txBox="1">
            <a:spLocks/>
          </p:cNvSpPr>
          <p:nvPr/>
        </p:nvSpPr>
        <p:spPr>
          <a:xfrm>
            <a:off x="6127423" y="1574275"/>
            <a:ext cx="5891751" cy="5172337"/>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7000"/>
              </a:lnSpc>
              <a:buClr>
                <a:srgbClr val="0A1419">
                  <a:lumMod val="90000"/>
                  <a:lumOff val="10000"/>
                </a:srgbClr>
              </a:buClr>
              <a:defRPr/>
            </a:pPr>
            <a:r>
              <a:rPr lang="en-GB" sz="1800" b="1" dirty="0">
                <a:solidFill>
                  <a:srgbClr val="7F0055"/>
                </a:solidFill>
                <a:ea typeface="Calibri"/>
              </a:rPr>
              <a:t>import</a:t>
            </a:r>
            <a:r>
              <a:rPr lang="en-GB" sz="1800" b="1" dirty="0">
                <a:solidFill>
                  <a:srgbClr val="000000"/>
                </a:solidFill>
                <a:ea typeface="Calibri"/>
              </a:rPr>
              <a:t> </a:t>
            </a:r>
            <a:r>
              <a:rPr lang="en-GB" sz="1800" b="1" dirty="0">
                <a:solidFill>
                  <a:srgbClr val="7F0055"/>
                </a:solidFill>
                <a:ea typeface="Calibri"/>
              </a:rPr>
              <a:t>static</a:t>
            </a:r>
            <a:r>
              <a:rPr lang="en-GB" sz="1800" b="1" dirty="0">
                <a:solidFill>
                  <a:srgbClr val="000000"/>
                </a:solidFill>
                <a:ea typeface="Calibri"/>
              </a:rPr>
              <a:t> </a:t>
            </a:r>
            <a:r>
              <a:rPr lang="en-GB" sz="1800" b="1" dirty="0" err="1">
                <a:solidFill>
                  <a:srgbClr val="000000"/>
                </a:solidFill>
                <a:ea typeface="Calibri"/>
              </a:rPr>
              <a:t>org.junit.Assert</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7F0055"/>
                </a:solidFill>
                <a:ea typeface="Calibri"/>
              </a:rPr>
              <a:t>import</a:t>
            </a:r>
            <a:r>
              <a:rPr lang="en-GB" sz="1800" b="1" dirty="0">
                <a:solidFill>
                  <a:srgbClr val="000000"/>
                </a:solidFill>
                <a:ea typeface="Calibri"/>
              </a:rPr>
              <a:t> </a:t>
            </a:r>
            <a:r>
              <a:rPr lang="en-GB" sz="1800" b="1" dirty="0" err="1">
                <a:solidFill>
                  <a:srgbClr val="000000"/>
                </a:solidFill>
                <a:ea typeface="Calibri"/>
              </a:rPr>
              <a:t>org.junit.Test</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F7F7F7">
                    <a:lumMod val="25000"/>
                  </a:srgbClr>
                </a:solidFill>
                <a:ea typeface="Calibri"/>
              </a:rPr>
              <a:t> </a:t>
            </a:r>
          </a:p>
          <a:p>
            <a:pPr>
              <a:lnSpc>
                <a:spcPct val="107000"/>
              </a:lnSpc>
              <a:buClr>
                <a:srgbClr val="0A1419">
                  <a:lumMod val="90000"/>
                  <a:lumOff val="10000"/>
                </a:srgbClr>
              </a:buClr>
              <a:defRPr/>
            </a:pPr>
            <a:r>
              <a:rPr lang="en-GB" sz="1800" b="1" dirty="0">
                <a:solidFill>
                  <a:srgbClr val="7F0055"/>
                </a:solidFill>
                <a:ea typeface="Calibri"/>
              </a:rPr>
              <a:t>public</a:t>
            </a:r>
            <a:r>
              <a:rPr lang="en-GB" sz="1800" b="1" dirty="0">
                <a:solidFill>
                  <a:srgbClr val="000000"/>
                </a:solidFill>
                <a:ea typeface="Calibri"/>
              </a:rPr>
              <a:t> </a:t>
            </a:r>
            <a:r>
              <a:rPr lang="en-GB" sz="1800" b="1" dirty="0">
                <a:solidFill>
                  <a:srgbClr val="7F0055"/>
                </a:solidFill>
                <a:ea typeface="Calibri"/>
              </a:rPr>
              <a:t>class</a:t>
            </a:r>
            <a:r>
              <a:rPr lang="en-GB" sz="1800" b="1" dirty="0">
                <a:solidFill>
                  <a:srgbClr val="000000"/>
                </a:solidFill>
                <a:ea typeface="Calibri"/>
              </a:rPr>
              <a:t> </a:t>
            </a:r>
            <a:r>
              <a:rPr lang="en-GB" sz="1800" b="1" dirty="0" err="1">
                <a:solidFill>
                  <a:srgbClr val="000000"/>
                </a:solidFill>
                <a:ea typeface="Calibri"/>
              </a:rPr>
              <a:t>AuthorTest</a:t>
            </a:r>
            <a:r>
              <a:rPr lang="en-GB" sz="1800" b="1" dirty="0">
                <a:solidFill>
                  <a:srgbClr val="F7F7F7">
                    <a:lumMod val="25000"/>
                  </a:srgbClr>
                </a:solidFill>
                <a:ea typeface="Calibri"/>
              </a:rPr>
              <a:t> </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000000"/>
                </a:solidFill>
                <a:ea typeface="Calibri"/>
              </a:rPr>
              <a:t>  </a:t>
            </a:r>
            <a:r>
              <a:rPr lang="en-GB" sz="1800" b="1" dirty="0">
                <a:solidFill>
                  <a:srgbClr val="646464"/>
                </a:solidFill>
                <a:ea typeface="Calibri"/>
              </a:rPr>
              <a:t>@Test</a:t>
            </a:r>
            <a:r>
              <a:rPr lang="en-GB" sz="1800" b="1" dirty="0">
                <a:solidFill>
                  <a:srgbClr val="000000"/>
                </a:solidFill>
                <a:ea typeface="Calibri"/>
              </a:rPr>
              <a:t> </a:t>
            </a:r>
            <a:r>
              <a:rPr lang="en-GB" sz="1800" b="1" dirty="0">
                <a:solidFill>
                  <a:srgbClr val="7F0055"/>
                </a:solidFill>
                <a:ea typeface="Calibri"/>
              </a:rPr>
              <a:t>public</a:t>
            </a:r>
            <a:r>
              <a:rPr lang="en-GB" sz="1800" b="1" dirty="0">
                <a:solidFill>
                  <a:srgbClr val="000000"/>
                </a:solidFill>
                <a:ea typeface="Calibri"/>
              </a:rPr>
              <a:t> </a:t>
            </a:r>
            <a:r>
              <a:rPr lang="en-GB" sz="1800" b="1" dirty="0">
                <a:solidFill>
                  <a:srgbClr val="7F0055"/>
                </a:solidFill>
                <a:ea typeface="Calibri"/>
              </a:rPr>
              <a:t>void</a:t>
            </a:r>
            <a:r>
              <a:rPr lang="en-GB" sz="1800" b="1" dirty="0">
                <a:solidFill>
                  <a:srgbClr val="000000"/>
                </a:solidFill>
                <a:ea typeface="Calibri"/>
              </a:rPr>
              <a:t> </a:t>
            </a:r>
            <a:r>
              <a:rPr lang="en-GB" sz="1800" b="1" dirty="0" err="1">
                <a:solidFill>
                  <a:srgbClr val="000000"/>
                </a:solidFill>
                <a:ea typeface="Calibri"/>
              </a:rPr>
              <a:t>testAuthor</a:t>
            </a:r>
            <a:r>
              <a:rPr lang="en-GB" sz="1800" b="1" dirty="0">
                <a:solidFill>
                  <a:srgbClr val="000000"/>
                </a:solidFill>
                <a:ea typeface="Calibri"/>
              </a:rPr>
              <a:t>()</a:t>
            </a:r>
            <a:r>
              <a:rPr lang="en-GB" sz="1800" b="1" dirty="0">
                <a:solidFill>
                  <a:srgbClr val="F7F7F7">
                    <a:lumMod val="25000"/>
                  </a:srgbClr>
                </a:solidFill>
                <a:ea typeface="Calibri"/>
              </a:rPr>
              <a:t> </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000000"/>
                </a:solidFill>
                <a:ea typeface="Calibri"/>
              </a:rPr>
              <a:t>    Author </a:t>
            </a:r>
            <a:r>
              <a:rPr lang="en-GB" sz="1800" b="1" dirty="0">
                <a:solidFill>
                  <a:srgbClr val="6A3E3E"/>
                </a:solidFill>
                <a:ea typeface="Calibri"/>
              </a:rPr>
              <a:t>testing</a:t>
            </a:r>
            <a:r>
              <a:rPr lang="en-GB" sz="1800" b="1" dirty="0">
                <a:solidFill>
                  <a:srgbClr val="000000"/>
                </a:solidFill>
                <a:ea typeface="Calibri"/>
              </a:rPr>
              <a:t> = </a:t>
            </a:r>
            <a:r>
              <a:rPr lang="en-GB" sz="1800" b="1" dirty="0">
                <a:solidFill>
                  <a:srgbClr val="7F0055"/>
                </a:solidFill>
                <a:ea typeface="Calibri"/>
              </a:rPr>
              <a:t>new</a:t>
            </a:r>
            <a:r>
              <a:rPr lang="en-GB" sz="1800" b="1" dirty="0">
                <a:solidFill>
                  <a:srgbClr val="000000"/>
                </a:solidFill>
                <a:ea typeface="Calibri"/>
              </a:rPr>
              <a:t> Author();</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000000"/>
                </a:solidFill>
                <a:ea typeface="Calibri"/>
              </a:rPr>
              <a:t>    </a:t>
            </a:r>
            <a:r>
              <a:rPr lang="en-GB" sz="1800" b="1" i="1" dirty="0" err="1">
                <a:solidFill>
                  <a:srgbClr val="000000"/>
                </a:solidFill>
                <a:ea typeface="Calibri"/>
              </a:rPr>
              <a:t>assertNull</a:t>
            </a:r>
            <a:r>
              <a:rPr lang="en-GB" sz="1800" b="1" dirty="0">
                <a:solidFill>
                  <a:srgbClr val="000000"/>
                </a:solidFill>
                <a:ea typeface="Calibri"/>
              </a:rPr>
              <a:t>(</a:t>
            </a:r>
            <a:r>
              <a:rPr lang="en-GB" sz="1800" b="1" dirty="0" err="1">
                <a:solidFill>
                  <a:srgbClr val="6A3E3E"/>
                </a:solidFill>
                <a:ea typeface="Calibri"/>
              </a:rPr>
              <a:t>testing</a:t>
            </a:r>
            <a:r>
              <a:rPr lang="en-GB" sz="1800" b="1" dirty="0" err="1">
                <a:solidFill>
                  <a:srgbClr val="000000"/>
                </a:solidFill>
                <a:ea typeface="Calibri"/>
              </a:rPr>
              <a:t>.getName</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000000"/>
                </a:solidFill>
                <a:ea typeface="Calibri"/>
              </a:rPr>
              <a:t>  }</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646464"/>
                </a:solidFill>
                <a:ea typeface="Calibri"/>
              </a:rPr>
              <a:t>  @Test</a:t>
            </a:r>
            <a:r>
              <a:rPr lang="en-GB" sz="1800" b="1" dirty="0">
                <a:solidFill>
                  <a:srgbClr val="000000"/>
                </a:solidFill>
                <a:ea typeface="Calibri"/>
              </a:rPr>
              <a:t> </a:t>
            </a:r>
            <a:r>
              <a:rPr lang="en-GB" sz="1800" b="1" dirty="0">
                <a:solidFill>
                  <a:srgbClr val="7F0055"/>
                </a:solidFill>
                <a:ea typeface="Calibri"/>
              </a:rPr>
              <a:t>public</a:t>
            </a:r>
            <a:r>
              <a:rPr lang="en-GB" sz="1800" b="1" dirty="0">
                <a:solidFill>
                  <a:srgbClr val="000000"/>
                </a:solidFill>
                <a:ea typeface="Calibri"/>
              </a:rPr>
              <a:t> </a:t>
            </a:r>
            <a:r>
              <a:rPr lang="en-GB" sz="1800" b="1" dirty="0">
                <a:solidFill>
                  <a:srgbClr val="7F0055"/>
                </a:solidFill>
                <a:ea typeface="Calibri"/>
              </a:rPr>
              <a:t>void</a:t>
            </a:r>
            <a:r>
              <a:rPr lang="en-GB" sz="1800" b="1" dirty="0">
                <a:solidFill>
                  <a:srgbClr val="000000"/>
                </a:solidFill>
                <a:ea typeface="Calibri"/>
              </a:rPr>
              <a:t> </a:t>
            </a:r>
            <a:r>
              <a:rPr lang="en-GB" sz="1800" b="1" dirty="0" err="1">
                <a:solidFill>
                  <a:srgbClr val="000000"/>
                </a:solidFill>
                <a:ea typeface="Calibri"/>
              </a:rPr>
              <a:t>testAuthorString</a:t>
            </a:r>
            <a:r>
              <a:rPr lang="en-GB" sz="1800" b="1" dirty="0">
                <a:solidFill>
                  <a:srgbClr val="000000"/>
                </a:solidFill>
                <a:ea typeface="Calibri"/>
              </a:rPr>
              <a:t>()</a:t>
            </a:r>
            <a:r>
              <a:rPr lang="en-GB" sz="1800" b="1" dirty="0">
                <a:solidFill>
                  <a:srgbClr val="F7F7F7">
                    <a:lumMod val="25000"/>
                  </a:srgbClr>
                </a:solidFill>
                <a:ea typeface="Calibri"/>
              </a:rPr>
              <a:t> </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000000"/>
                </a:solidFill>
                <a:ea typeface="Calibri"/>
              </a:rPr>
              <a:t>    Author </a:t>
            </a:r>
            <a:r>
              <a:rPr lang="en-GB" sz="1800" b="1" dirty="0">
                <a:solidFill>
                  <a:srgbClr val="6A3E3E"/>
                </a:solidFill>
                <a:ea typeface="Calibri"/>
              </a:rPr>
              <a:t>testing</a:t>
            </a:r>
            <a:r>
              <a:rPr lang="en-GB" sz="1800" b="1" dirty="0">
                <a:solidFill>
                  <a:srgbClr val="000000"/>
                </a:solidFill>
                <a:ea typeface="Calibri"/>
              </a:rPr>
              <a:t> = </a:t>
            </a:r>
            <a:r>
              <a:rPr lang="en-GB" sz="1800" b="1" dirty="0">
                <a:solidFill>
                  <a:srgbClr val="7F0055"/>
                </a:solidFill>
                <a:ea typeface="Calibri"/>
              </a:rPr>
              <a:t>new</a:t>
            </a:r>
            <a:r>
              <a:rPr lang="en-GB" sz="1800" b="1" dirty="0">
                <a:solidFill>
                  <a:srgbClr val="000000"/>
                </a:solidFill>
                <a:ea typeface="Calibri"/>
              </a:rPr>
              <a:t> Author(</a:t>
            </a:r>
            <a:r>
              <a:rPr lang="en-GB" sz="1800" b="1" dirty="0">
                <a:solidFill>
                  <a:srgbClr val="2A00FF"/>
                </a:solidFill>
                <a:ea typeface="Calibri"/>
              </a:rPr>
              <a:t>"a"</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i="1" dirty="0">
                <a:solidFill>
                  <a:srgbClr val="000000"/>
                </a:solidFill>
                <a:ea typeface="Calibri"/>
              </a:rPr>
              <a:t>    </a:t>
            </a:r>
            <a:r>
              <a:rPr lang="en-GB" sz="1800" b="1" i="1" dirty="0" err="1">
                <a:solidFill>
                  <a:srgbClr val="000000"/>
                </a:solidFill>
                <a:ea typeface="Calibri"/>
              </a:rPr>
              <a:t>assertNotNull</a:t>
            </a:r>
            <a:r>
              <a:rPr lang="en-GB" sz="1800" b="1" dirty="0">
                <a:solidFill>
                  <a:srgbClr val="000000"/>
                </a:solidFill>
                <a:ea typeface="Calibri"/>
              </a:rPr>
              <a:t>(</a:t>
            </a:r>
            <a:r>
              <a:rPr lang="en-GB" sz="1800" b="1" dirty="0" err="1">
                <a:solidFill>
                  <a:srgbClr val="6A3E3E"/>
                </a:solidFill>
                <a:ea typeface="Calibri"/>
              </a:rPr>
              <a:t>testing</a:t>
            </a:r>
            <a:r>
              <a:rPr lang="en-GB" sz="1800" b="1" dirty="0" err="1">
                <a:solidFill>
                  <a:srgbClr val="000000"/>
                </a:solidFill>
                <a:ea typeface="Calibri"/>
              </a:rPr>
              <a:t>.getName</a:t>
            </a:r>
            <a:r>
              <a:rPr lang="en-GB" sz="1800" b="1" dirty="0">
                <a:solidFill>
                  <a:srgbClr val="000000"/>
                </a:solidFill>
                <a:ea typeface="Calibri"/>
              </a:rPr>
              <a:t>());</a:t>
            </a:r>
            <a:endParaRPr lang="en-GB" sz="1800" b="1" dirty="0">
              <a:solidFill>
                <a:srgbClr val="F7F7F7">
                  <a:lumMod val="25000"/>
                </a:srgbClr>
              </a:solidFill>
              <a:ea typeface="Calibri"/>
            </a:endParaRPr>
          </a:p>
          <a:p>
            <a:pPr>
              <a:lnSpc>
                <a:spcPct val="107000"/>
              </a:lnSpc>
              <a:buClr>
                <a:srgbClr val="0A1419">
                  <a:lumMod val="90000"/>
                  <a:lumOff val="10000"/>
                </a:srgbClr>
              </a:buClr>
              <a:defRPr/>
            </a:pPr>
            <a:r>
              <a:rPr lang="en-GB" sz="1800" b="1" dirty="0">
                <a:solidFill>
                  <a:srgbClr val="000000"/>
                </a:solidFill>
                <a:ea typeface="Calibri"/>
              </a:rPr>
              <a:t>  }</a:t>
            </a:r>
            <a:endParaRPr lang="en-GB" sz="1800" b="1" dirty="0">
              <a:solidFill>
                <a:srgbClr val="F7F7F7">
                  <a:lumMod val="25000"/>
                </a:srgbClr>
              </a:solidFill>
              <a:ea typeface="Calibri"/>
            </a:endParaRPr>
          </a:p>
          <a:p>
            <a:pPr>
              <a:lnSpc>
                <a:spcPct val="107000"/>
              </a:lnSpc>
              <a:buClr>
                <a:srgbClr val="0E3C58">
                  <a:lumMod val="90000"/>
                  <a:lumOff val="10000"/>
                </a:srgbClr>
              </a:buClr>
            </a:pPr>
            <a:r>
              <a:rPr lang="en-GB" sz="1800" b="1" dirty="0">
                <a:solidFill>
                  <a:srgbClr val="646464"/>
                </a:solidFill>
                <a:ea typeface="Calibri"/>
              </a:rPr>
              <a:t>@Test</a:t>
            </a:r>
            <a:r>
              <a:rPr lang="en-GB" sz="1800" b="1" dirty="0">
                <a:solidFill>
                  <a:srgbClr val="000000"/>
                </a:solidFill>
                <a:ea typeface="Calibri"/>
              </a:rPr>
              <a:t> </a:t>
            </a:r>
            <a:r>
              <a:rPr lang="en-GB" sz="1800" b="1" dirty="0">
                <a:solidFill>
                  <a:srgbClr val="7F0055"/>
                </a:solidFill>
                <a:ea typeface="Calibri"/>
              </a:rPr>
              <a:t>public</a:t>
            </a:r>
            <a:r>
              <a:rPr lang="en-GB" sz="1800" b="1" dirty="0">
                <a:solidFill>
                  <a:srgbClr val="000000"/>
                </a:solidFill>
                <a:ea typeface="Calibri"/>
              </a:rPr>
              <a:t> </a:t>
            </a:r>
            <a:r>
              <a:rPr lang="en-GB" sz="1800" b="1" dirty="0">
                <a:solidFill>
                  <a:srgbClr val="7F0055"/>
                </a:solidFill>
                <a:ea typeface="Calibri"/>
              </a:rPr>
              <a:t>void</a:t>
            </a:r>
            <a:r>
              <a:rPr lang="en-GB" sz="1800" b="1" dirty="0">
                <a:solidFill>
                  <a:srgbClr val="000000"/>
                </a:solidFill>
                <a:ea typeface="Calibri"/>
              </a:rPr>
              <a:t> </a:t>
            </a:r>
            <a:r>
              <a:rPr lang="en-GB" sz="1800" b="1" dirty="0" err="1">
                <a:solidFill>
                  <a:srgbClr val="000000"/>
                </a:solidFill>
                <a:ea typeface="Calibri"/>
              </a:rPr>
              <a:t>testSetName</a:t>
            </a:r>
            <a:r>
              <a:rPr lang="en-GB" sz="1800" b="1" dirty="0">
                <a:solidFill>
                  <a:srgbClr val="000000"/>
                </a:solidFill>
                <a:ea typeface="Calibri"/>
              </a:rPr>
              <a:t>()</a:t>
            </a:r>
            <a:r>
              <a:rPr lang="en-GB" sz="1800" b="1" dirty="0">
                <a:solidFill>
                  <a:srgbClr val="DADADA">
                    <a:lumMod val="25000"/>
                  </a:srgbClr>
                </a:solidFill>
                <a:ea typeface="Calibri"/>
              </a:rPr>
              <a:t> </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Author </a:t>
            </a:r>
            <a:r>
              <a:rPr lang="en-GB" sz="1800" b="1" dirty="0">
                <a:solidFill>
                  <a:srgbClr val="6A3E3E"/>
                </a:solidFill>
                <a:ea typeface="Calibri"/>
              </a:rPr>
              <a:t>testing</a:t>
            </a:r>
            <a:r>
              <a:rPr lang="en-GB" sz="1800" b="1" dirty="0">
                <a:solidFill>
                  <a:srgbClr val="000000"/>
                </a:solidFill>
                <a:ea typeface="Calibri"/>
              </a:rPr>
              <a:t> = </a:t>
            </a:r>
            <a:r>
              <a:rPr lang="en-GB" sz="1800" b="1" dirty="0">
                <a:solidFill>
                  <a:srgbClr val="7F0055"/>
                </a:solidFill>
                <a:ea typeface="Calibri"/>
              </a:rPr>
              <a:t>new</a:t>
            </a:r>
            <a:r>
              <a:rPr lang="en-GB" sz="1800" b="1" dirty="0">
                <a:solidFill>
                  <a:srgbClr val="000000"/>
                </a:solidFill>
                <a:ea typeface="Calibri"/>
              </a:rPr>
              <a:t> Author();</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r>
              <a:rPr lang="en-GB" sz="1800" b="1" dirty="0" err="1">
                <a:solidFill>
                  <a:srgbClr val="6A3E3E"/>
                </a:solidFill>
                <a:ea typeface="Calibri"/>
              </a:rPr>
              <a:t>testing</a:t>
            </a:r>
            <a:r>
              <a:rPr lang="en-GB" sz="1800" b="1" dirty="0" err="1">
                <a:solidFill>
                  <a:srgbClr val="000000"/>
                </a:solidFill>
                <a:ea typeface="Calibri"/>
              </a:rPr>
              <a:t>.setName</a:t>
            </a:r>
            <a:r>
              <a:rPr lang="en-GB" sz="1800" b="1" dirty="0">
                <a:solidFill>
                  <a:srgbClr val="000000"/>
                </a:solidFill>
                <a:ea typeface="Calibri"/>
              </a:rPr>
              <a:t>(</a:t>
            </a:r>
            <a:r>
              <a:rPr lang="en-GB" sz="1800" b="1" dirty="0">
                <a:solidFill>
                  <a:srgbClr val="2A00FF"/>
                </a:solidFill>
                <a:ea typeface="Calibri"/>
              </a:rPr>
              <a:t>"a"</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r>
              <a:rPr lang="en-GB" sz="1800" b="1" i="1" dirty="0" err="1">
                <a:solidFill>
                  <a:srgbClr val="000000"/>
                </a:solidFill>
                <a:ea typeface="Calibri"/>
              </a:rPr>
              <a:t>assertEquals</a:t>
            </a:r>
            <a:r>
              <a:rPr lang="en-GB" sz="1800" b="1" dirty="0">
                <a:solidFill>
                  <a:srgbClr val="000000"/>
                </a:solidFill>
                <a:ea typeface="Calibri"/>
              </a:rPr>
              <a:t>(</a:t>
            </a:r>
            <a:r>
              <a:rPr lang="en-GB" sz="1800" b="1" dirty="0">
                <a:solidFill>
                  <a:srgbClr val="2A00FF"/>
                </a:solidFill>
                <a:ea typeface="Calibri"/>
              </a:rPr>
              <a:t>"a"</a:t>
            </a:r>
            <a:r>
              <a:rPr lang="en-GB" sz="1800" b="1" dirty="0">
                <a:solidFill>
                  <a:srgbClr val="000000"/>
                </a:solidFill>
                <a:ea typeface="Calibri"/>
              </a:rPr>
              <a:t>, </a:t>
            </a:r>
            <a:r>
              <a:rPr lang="en-GB" sz="1800" b="1" dirty="0" err="1">
                <a:solidFill>
                  <a:srgbClr val="6A3E3E"/>
                </a:solidFill>
                <a:ea typeface="Calibri"/>
              </a:rPr>
              <a:t>testing</a:t>
            </a:r>
            <a:r>
              <a:rPr lang="en-GB" sz="1800" b="1" dirty="0" err="1">
                <a:solidFill>
                  <a:srgbClr val="000000"/>
                </a:solidFill>
                <a:ea typeface="Calibri"/>
              </a:rPr>
              <a:t>.getName</a:t>
            </a:r>
            <a:r>
              <a:rPr lang="en-GB" sz="1800" b="1" dirty="0">
                <a:solidFill>
                  <a:srgbClr val="000000"/>
                </a:solidFill>
                <a:ea typeface="Calibri"/>
              </a:rPr>
              <a:t>());</a:t>
            </a:r>
            <a:endParaRPr lang="en-GB" sz="1800" b="1" dirty="0">
              <a:solidFill>
                <a:srgbClr val="DADADA">
                  <a:lumMod val="25000"/>
                </a:srgbClr>
              </a:solidFill>
              <a:ea typeface="Calibri"/>
            </a:endParaRPr>
          </a:p>
          <a:p>
            <a:pPr>
              <a:lnSpc>
                <a:spcPct val="107000"/>
              </a:lnSpc>
              <a:buClr>
                <a:srgbClr val="0E3C58">
                  <a:lumMod val="90000"/>
                  <a:lumOff val="10000"/>
                </a:srgbClr>
              </a:buClr>
            </a:pPr>
            <a:r>
              <a:rPr lang="en-GB" sz="1800" b="1" dirty="0">
                <a:solidFill>
                  <a:srgbClr val="000000"/>
                </a:solidFill>
                <a:ea typeface="Calibri"/>
              </a:rPr>
              <a:t>  }</a:t>
            </a:r>
            <a:endParaRPr lang="en-GB" sz="1800" b="1" dirty="0">
              <a:solidFill>
                <a:srgbClr val="DADADA">
                  <a:lumMod val="25000"/>
                </a:srgbClr>
              </a:solidFill>
              <a:ea typeface="Calibri"/>
            </a:endParaRPr>
          </a:p>
        </p:txBody>
      </p:sp>
    </p:spTree>
    <p:extLst>
      <p:ext uri="{BB962C8B-B14F-4D97-AF65-F5344CB8AC3E}">
        <p14:creationId xmlns:p14="http://schemas.microsoft.com/office/powerpoint/2010/main" val="4260665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IO</a:t>
            </a:r>
          </a:p>
        </p:txBody>
      </p:sp>
    </p:spTree>
    <p:extLst>
      <p:ext uri="{BB962C8B-B14F-4D97-AF65-F5344CB8AC3E}">
        <p14:creationId xmlns:p14="http://schemas.microsoft.com/office/powerpoint/2010/main" val="3887856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IO = </a:t>
            </a:r>
            <a:r>
              <a:rPr lang="en-GB" dirty="0" err="1"/>
              <a:t>Input/Output</a:t>
            </a:r>
            <a:endParaRPr lang="en-GB" dirty="0"/>
          </a:p>
          <a:p>
            <a:r>
              <a:rPr lang="en-GB" dirty="0"/>
              <a:t>Java refers to IO as a ‘stream’</a:t>
            </a:r>
          </a:p>
          <a:p>
            <a:r>
              <a:rPr lang="en-GB" dirty="0"/>
              <a:t>An IO stream represents an input source or an output destination</a:t>
            </a:r>
          </a:p>
          <a:p>
            <a:r>
              <a:rPr lang="en-GB" dirty="0"/>
              <a:t>A stream can represent different kinds of sources and destinations</a:t>
            </a:r>
          </a:p>
          <a:p>
            <a:pPr lvl="1"/>
            <a:r>
              <a:rPr lang="en-GB" dirty="0"/>
              <a:t>Files, devices</a:t>
            </a:r>
          </a:p>
          <a:p>
            <a:pPr lvl="1"/>
            <a:r>
              <a:rPr lang="en-GB" dirty="0"/>
              <a:t>Other Programs</a:t>
            </a:r>
          </a:p>
          <a:p>
            <a:pPr lvl="1"/>
            <a:r>
              <a:rPr lang="en-GB" dirty="0"/>
              <a:t>Memory Arrays</a:t>
            </a:r>
          </a:p>
          <a:p>
            <a:pPr lvl="1"/>
            <a:r>
              <a:rPr lang="en-GB" dirty="0"/>
              <a:t>Websites</a:t>
            </a:r>
          </a:p>
        </p:txBody>
      </p:sp>
      <p:sp>
        <p:nvSpPr>
          <p:cNvPr id="3" name="Content Placeholder 2"/>
          <p:cNvSpPr>
            <a:spLocks noGrp="1"/>
          </p:cNvSpPr>
          <p:nvPr>
            <p:ph sz="quarter" idx="16"/>
          </p:nvPr>
        </p:nvSpPr>
        <p:spPr/>
        <p:txBody>
          <a:bodyPr/>
          <a:lstStyle/>
          <a:p>
            <a:r>
              <a:rPr lang="en-GB" dirty="0"/>
              <a:t>Streams can support many different types of data.</a:t>
            </a:r>
          </a:p>
          <a:p>
            <a:pPr lvl="1"/>
            <a:r>
              <a:rPr lang="en-GB" dirty="0"/>
              <a:t>Primitive data types</a:t>
            </a:r>
          </a:p>
          <a:p>
            <a:pPr lvl="1"/>
            <a:r>
              <a:rPr lang="en-GB" dirty="0"/>
              <a:t>Strings</a:t>
            </a:r>
          </a:p>
          <a:p>
            <a:endParaRPr lang="en-GB" dirty="0"/>
          </a:p>
          <a:p>
            <a:r>
              <a:rPr lang="en-GB" dirty="0"/>
              <a:t>Streams simply pass on data, or manipulate/transform the data into different types of data. </a:t>
            </a:r>
          </a:p>
          <a:p>
            <a:r>
              <a:rPr lang="en-GB" dirty="0"/>
              <a:t>E.g. you could read in bytes from a file but then process it as a String, then write it back as bytes.</a:t>
            </a:r>
          </a:p>
        </p:txBody>
      </p:sp>
      <p:sp>
        <p:nvSpPr>
          <p:cNvPr id="4" name="Title 3"/>
          <p:cNvSpPr>
            <a:spLocks noGrp="1"/>
          </p:cNvSpPr>
          <p:nvPr>
            <p:ph type="title"/>
          </p:nvPr>
        </p:nvSpPr>
        <p:spPr/>
        <p:txBody>
          <a:bodyPr>
            <a:normAutofit/>
          </a:bodyPr>
          <a:lstStyle/>
          <a:p>
            <a:r>
              <a:rPr lang="en-GB" dirty="0"/>
              <a:t>java.IO</a:t>
            </a:r>
          </a:p>
        </p:txBody>
      </p:sp>
    </p:spTree>
    <p:extLst>
      <p:ext uri="{BB962C8B-B14F-4D97-AF65-F5344CB8AC3E}">
        <p14:creationId xmlns:p14="http://schemas.microsoft.com/office/powerpoint/2010/main" val="3262944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a:t>A developer typically uses input and output in 3 ways</a:t>
            </a:r>
          </a:p>
          <a:p>
            <a:pPr lvl="1"/>
            <a:r>
              <a:rPr lang="en-GB" dirty="0"/>
              <a:t>To interact with files and directories</a:t>
            </a:r>
          </a:p>
          <a:p>
            <a:pPr lvl="1"/>
            <a:r>
              <a:rPr lang="en-GB" dirty="0"/>
              <a:t>To read from and write to the console (Standard-in and Standard-out)</a:t>
            </a:r>
          </a:p>
          <a:p>
            <a:pPr lvl="1"/>
            <a:r>
              <a:rPr lang="en-GB" dirty="0"/>
              <a:t>Using ‘socket’ based sources to communicate with a remote system</a:t>
            </a:r>
          </a:p>
          <a:p>
            <a:r>
              <a:rPr lang="en-US" sz="1800" dirty="0"/>
              <a:t>Base class names  (you use classes that derive from these)</a:t>
            </a:r>
          </a:p>
          <a:p>
            <a:pPr lvl="1"/>
            <a:r>
              <a:rPr lang="en-US" dirty="0"/>
              <a:t>For byte streams – </a:t>
            </a:r>
            <a:r>
              <a:rPr lang="en-US" b="1" dirty="0" err="1">
                <a:latin typeface="Lucida Console" pitchFamily="49" charset="0"/>
              </a:rPr>
              <a:t>InputStream</a:t>
            </a:r>
            <a:r>
              <a:rPr lang="en-US" dirty="0"/>
              <a:t> &amp; </a:t>
            </a:r>
            <a:r>
              <a:rPr lang="en-US" b="1" dirty="0" err="1">
                <a:latin typeface="Lucida Console" pitchFamily="49" charset="0"/>
              </a:rPr>
              <a:t>OutputStream</a:t>
            </a:r>
            <a:endParaRPr lang="en-US" b="1" dirty="0">
              <a:latin typeface="Lucida Console" pitchFamily="49" charset="0"/>
            </a:endParaRPr>
          </a:p>
          <a:p>
            <a:pPr lvl="1"/>
            <a:r>
              <a:rPr lang="en-US" dirty="0"/>
              <a:t>For character streams </a:t>
            </a:r>
            <a:r>
              <a:rPr lang="en-US" b="1" dirty="0"/>
              <a:t>– </a:t>
            </a:r>
            <a:r>
              <a:rPr lang="en-US" b="1" dirty="0">
                <a:latin typeface="Lucida Console" pitchFamily="49" charset="0"/>
              </a:rPr>
              <a:t>Reader</a:t>
            </a:r>
            <a:r>
              <a:rPr lang="en-US" b="1" dirty="0"/>
              <a:t> &amp; </a:t>
            </a:r>
            <a:r>
              <a:rPr lang="en-US" b="1" dirty="0">
                <a:latin typeface="Lucida Console" pitchFamily="49" charset="0"/>
              </a:rPr>
              <a:t>Writer</a:t>
            </a:r>
          </a:p>
          <a:p>
            <a:pPr lvl="1"/>
            <a:endParaRPr lang="en-GB" dirty="0"/>
          </a:p>
        </p:txBody>
      </p:sp>
      <p:sp>
        <p:nvSpPr>
          <p:cNvPr id="3" name="Content Placeholder 2"/>
          <p:cNvSpPr>
            <a:spLocks noGrp="1"/>
          </p:cNvSpPr>
          <p:nvPr>
            <p:ph sz="quarter" idx="16"/>
          </p:nvPr>
        </p:nvSpPr>
        <p:spPr/>
        <p:txBody>
          <a:bodyPr/>
          <a:lstStyle/>
          <a:p>
            <a:r>
              <a:rPr lang="en-US" sz="1800" dirty="0"/>
              <a:t>Java supports two types of streams: character and byte.</a:t>
            </a:r>
          </a:p>
          <a:p>
            <a:pPr lvl="1"/>
            <a:r>
              <a:rPr lang="en-US" dirty="0"/>
              <a:t>‘Readers’ and ‘Writers’ handle ‘character’ data.</a:t>
            </a:r>
          </a:p>
          <a:p>
            <a:pPr lvl="1"/>
            <a:r>
              <a:rPr lang="en-US" dirty="0"/>
              <a:t>Input &amp; Output streams handle ‘byte’ data</a:t>
            </a:r>
          </a:p>
          <a:p>
            <a:pPr lvl="2"/>
            <a:r>
              <a:rPr lang="en-US" dirty="0"/>
              <a:t>Typically we say </a:t>
            </a:r>
            <a:r>
              <a:rPr lang="en-US" i="1" dirty="0"/>
              <a:t>stream </a:t>
            </a:r>
            <a:r>
              <a:rPr lang="en-US" dirty="0"/>
              <a:t>to</a:t>
            </a:r>
            <a:r>
              <a:rPr lang="en-US" i="1" dirty="0"/>
              <a:t> </a:t>
            </a:r>
            <a:r>
              <a:rPr lang="en-US" dirty="0"/>
              <a:t>refer to a byte stream.</a:t>
            </a:r>
          </a:p>
          <a:p>
            <a:pPr lvl="2"/>
            <a:r>
              <a:rPr lang="en-US" dirty="0"/>
              <a:t>Say </a:t>
            </a:r>
            <a:r>
              <a:rPr lang="en-US" i="1" dirty="0"/>
              <a:t>reader </a:t>
            </a:r>
            <a:r>
              <a:rPr lang="en-US" dirty="0"/>
              <a:t>and</a:t>
            </a:r>
            <a:r>
              <a:rPr lang="en-US" i="1" dirty="0"/>
              <a:t> writer </a:t>
            </a:r>
            <a:r>
              <a:rPr lang="en-US" dirty="0"/>
              <a:t>to refer to (Unicode) character streams.</a:t>
            </a:r>
          </a:p>
          <a:p>
            <a:endParaRPr lang="en-US" sz="1800" dirty="0"/>
          </a:p>
          <a:p>
            <a:endParaRPr lang="en-GB" sz="1800" dirty="0"/>
          </a:p>
          <a:p>
            <a:endParaRPr lang="en-GB" sz="1800" dirty="0"/>
          </a:p>
        </p:txBody>
      </p:sp>
      <p:sp>
        <p:nvSpPr>
          <p:cNvPr id="4" name="Title 3"/>
          <p:cNvSpPr>
            <a:spLocks noGrp="1"/>
          </p:cNvSpPr>
          <p:nvPr>
            <p:ph type="title"/>
          </p:nvPr>
        </p:nvSpPr>
        <p:spPr>
          <a:xfrm>
            <a:off x="413999" y="124742"/>
            <a:ext cx="10461523" cy="1153618"/>
          </a:xfrm>
        </p:spPr>
        <p:txBody>
          <a:bodyPr>
            <a:normAutofit/>
          </a:bodyPr>
          <a:lstStyle/>
          <a:p>
            <a:r>
              <a:rPr lang="en-GB" dirty="0"/>
              <a:t>The two main categories of data streams</a:t>
            </a:r>
          </a:p>
        </p:txBody>
      </p:sp>
    </p:spTree>
    <p:extLst>
      <p:ext uri="{BB962C8B-B14F-4D97-AF65-F5344CB8AC3E}">
        <p14:creationId xmlns:p14="http://schemas.microsoft.com/office/powerpoint/2010/main" val="240209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929600"/>
            <a:ext cx="3421763" cy="4546800"/>
          </a:xfrm>
        </p:spPr>
        <p:txBody>
          <a:bodyPr/>
          <a:lstStyle/>
          <a:p>
            <a:r>
              <a:rPr lang="en-GB" dirty="0"/>
              <a:t>This simple example copies the contents of one file to another file just using a byte array 128 at a time.</a:t>
            </a:r>
          </a:p>
          <a:p>
            <a:r>
              <a:rPr lang="en-GB" dirty="0"/>
              <a:t>Then the odd few at the end (assuming total length of bytes read in is not an exact multiple of 128).</a:t>
            </a:r>
          </a:p>
          <a:p>
            <a:endParaRPr lang="en-GB" dirty="0"/>
          </a:p>
          <a:p>
            <a:r>
              <a:rPr lang="en-GB" b="1" i="1" dirty="0"/>
              <a:t>import java.io.*;</a:t>
            </a:r>
          </a:p>
          <a:p>
            <a:endParaRPr lang="en-GB" dirty="0"/>
          </a:p>
          <a:p>
            <a:endParaRPr lang="en-GB" dirty="0"/>
          </a:p>
        </p:txBody>
      </p:sp>
      <p:sp>
        <p:nvSpPr>
          <p:cNvPr id="4" name="Title 3"/>
          <p:cNvSpPr>
            <a:spLocks noGrp="1"/>
          </p:cNvSpPr>
          <p:nvPr>
            <p:ph type="title"/>
          </p:nvPr>
        </p:nvSpPr>
        <p:spPr/>
        <p:txBody>
          <a:bodyPr>
            <a:normAutofit/>
          </a:bodyPr>
          <a:lstStyle/>
          <a:p>
            <a:r>
              <a:rPr lang="en-GB" dirty="0"/>
              <a:t>Byte Stream - Example</a:t>
            </a:r>
          </a:p>
        </p:txBody>
      </p:sp>
      <p:sp>
        <p:nvSpPr>
          <p:cNvPr id="7" name="Rectangle 4"/>
          <p:cNvSpPr>
            <a:spLocks noChangeArrowheads="1"/>
          </p:cNvSpPr>
          <p:nvPr/>
        </p:nvSpPr>
        <p:spPr bwMode="auto">
          <a:xfrm>
            <a:off x="3835763" y="1929600"/>
            <a:ext cx="7984935" cy="3888244"/>
          </a:xfrm>
          <a:prstGeom prst="rect">
            <a:avLst/>
          </a:prstGeom>
          <a:solidFill>
            <a:schemeClr val="bg1">
              <a:lumMod val="95000"/>
            </a:schemeClr>
          </a:solidFill>
          <a:ln w="12700">
            <a:noFill/>
            <a:miter lim="800000"/>
            <a:headEnd/>
            <a:tailEnd/>
          </a:ln>
          <a:effectLst>
            <a:outerShdw dist="107763" dir="2700000" algn="ctr" rotWithShape="0">
              <a:srgbClr val="AAAAAA">
                <a:alpha val="50000"/>
              </a:srgbClr>
            </a:outerShdw>
          </a:effectLst>
        </p:spPr>
        <p:txBody>
          <a:bodyPr wrap="square" lIns="95250" tIns="50800" rIns="95250" bIns="50800">
            <a:spAutoFit/>
          </a:bodyPr>
          <a:lstStyle/>
          <a:p>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copy(String </a:t>
            </a:r>
            <a:r>
              <a:rPr lang="en-GB" sz="1600" b="1" dirty="0">
                <a:solidFill>
                  <a:srgbClr val="6A3E3E"/>
                </a:solidFill>
                <a:latin typeface="Courier New" panose="02070309020205020404" pitchFamily="49" charset="0"/>
              </a:rPr>
              <a:t>inFile</a:t>
            </a:r>
            <a:r>
              <a:rPr lang="en-GB" sz="1600" b="1" dirty="0">
                <a:solidFill>
                  <a:srgbClr val="000000"/>
                </a:solidFill>
                <a:latin typeface="Courier New" panose="02070309020205020404" pitchFamily="49" charset="0"/>
              </a:rPr>
              <a:t>, String </a:t>
            </a:r>
            <a:r>
              <a:rPr lang="en-GB" sz="1600" b="1" dirty="0">
                <a:solidFill>
                  <a:srgbClr val="6A3E3E"/>
                </a:solidFill>
                <a:latin typeface="Courier New" panose="02070309020205020404" pitchFamily="49" charset="0"/>
              </a:rPr>
              <a:t>outFile</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throws</a:t>
            </a:r>
            <a:r>
              <a:rPr lang="en-GB" sz="1600" b="1" dirty="0">
                <a:solidFill>
                  <a:srgbClr val="000000"/>
                </a:solidFill>
                <a:latin typeface="Courier New" panose="02070309020205020404" pitchFamily="49" charset="0"/>
              </a:rPr>
              <a:t> IOException {</a:t>
            </a:r>
          </a:p>
          <a:p>
            <a:pPr lvl="1"/>
            <a:r>
              <a:rPr lang="en-GB" sz="1600" b="1" dirty="0">
                <a:solidFill>
                  <a:srgbClr val="7F0055"/>
                </a:solidFill>
                <a:latin typeface="Courier New" panose="02070309020205020404" pitchFamily="49" charset="0"/>
              </a:rPr>
              <a:t>byte</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bytes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byte</a:t>
            </a:r>
            <a:r>
              <a:rPr lang="en-GB" sz="1600" b="1" dirty="0">
                <a:solidFill>
                  <a:srgbClr val="000000"/>
                </a:solidFill>
                <a:latin typeface="Courier New" panose="02070309020205020404" pitchFamily="49" charset="0"/>
              </a:rPr>
              <a:t>[128]; </a:t>
            </a:r>
          </a:p>
          <a:p>
            <a:pPr lvl="1"/>
            <a:r>
              <a:rPr lang="en-GB" sz="1600" b="1" dirty="0">
                <a:solidFill>
                  <a:srgbClr val="000000"/>
                </a:solidFill>
                <a:latin typeface="Courier New" panose="02070309020205020404" pitchFamily="49" charset="0"/>
              </a:rPr>
              <a:t>FileInputStream </a:t>
            </a:r>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FileInputStream(</a:t>
            </a:r>
            <a:r>
              <a:rPr lang="en-GB" sz="1600" b="1" dirty="0">
                <a:solidFill>
                  <a:srgbClr val="6A3E3E"/>
                </a:solidFill>
                <a:latin typeface="Courier New" panose="02070309020205020404" pitchFamily="49" charset="0"/>
              </a:rPr>
              <a:t>inFile</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FileOutputStream </a:t>
            </a:r>
            <a:r>
              <a:rPr lang="en-GB" sz="1600" b="1" dirty="0">
                <a:solidFill>
                  <a:srgbClr val="6A3E3E"/>
                </a:solidFill>
                <a:highlight>
                  <a:srgbClr val="F0D8A8"/>
                </a:highlight>
                <a:latin typeface="Courier New" panose="02070309020205020404" pitchFamily="49" charset="0"/>
              </a:rPr>
              <a:t>fos</a:t>
            </a:r>
            <a:r>
              <a:rPr lang="en-GB" sz="1600" b="1" dirty="0">
                <a:solidFill>
                  <a:srgbClr val="000000"/>
                </a:solidFill>
                <a:highlight>
                  <a:srgbClr val="F0D8A8"/>
                </a:highlight>
                <a:latin typeface="Courier New" panose="02070309020205020404" pitchFamily="49" charset="0"/>
              </a:rPr>
              <a:t> = </a:t>
            </a:r>
            <a:r>
              <a:rPr lang="en-GB" sz="1600" b="1" dirty="0">
                <a:solidFill>
                  <a:srgbClr val="7F0055"/>
                </a:solidFill>
                <a:highlight>
                  <a:srgbClr val="F0D8A8"/>
                </a:highlight>
                <a:latin typeface="Courier New" panose="02070309020205020404" pitchFamily="49" charset="0"/>
              </a:rPr>
              <a:t>new</a:t>
            </a:r>
            <a:r>
              <a:rPr lang="en-GB" sz="1600" b="1" dirty="0">
                <a:solidFill>
                  <a:srgbClr val="000000"/>
                </a:solidFill>
                <a:highlight>
                  <a:srgbClr val="F0D8A8"/>
                </a:highlight>
                <a:latin typeface="Courier New" panose="02070309020205020404" pitchFamily="49" charset="0"/>
              </a:rPr>
              <a:t> FileOutputStream(</a:t>
            </a:r>
            <a:r>
              <a:rPr lang="en-GB" sz="1600" b="1" dirty="0">
                <a:solidFill>
                  <a:srgbClr val="6A3E3E"/>
                </a:solidFill>
                <a:highlight>
                  <a:srgbClr val="F0D8A8"/>
                </a:highlight>
                <a:latin typeface="Courier New" panose="02070309020205020404" pitchFamily="49" charset="0"/>
              </a:rPr>
              <a:t>outFile</a:t>
            </a:r>
            <a:r>
              <a:rPr lang="en-GB" sz="1600" b="1" dirty="0">
                <a:solidFill>
                  <a:srgbClr val="000000"/>
                </a:solidFill>
                <a:highlight>
                  <a:srgbClr val="F0D8A8"/>
                </a:highlight>
                <a:latin typeface="Courier New" panose="02070309020205020404" pitchFamily="49" charset="0"/>
              </a:rPr>
              <a:t>);</a:t>
            </a:r>
          </a:p>
          <a:p>
            <a:pPr lvl="1"/>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count</a:t>
            </a:r>
            <a:r>
              <a:rPr lang="en-GB" sz="1600" b="1" dirty="0">
                <a:solidFill>
                  <a:srgbClr val="000000"/>
                </a:solidFill>
                <a:latin typeface="Courier New" panose="02070309020205020404" pitchFamily="49" charset="0"/>
              </a:rPr>
              <a:t> = 0,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 = 0;</a:t>
            </a:r>
          </a:p>
          <a:p>
            <a:pPr lvl="1"/>
            <a:r>
              <a:rPr lang="en-GB" sz="1600" b="1" dirty="0">
                <a:solidFill>
                  <a:srgbClr val="7F0055"/>
                </a:solidFill>
                <a:latin typeface="Courier New" panose="02070309020205020404" pitchFamily="49" charset="0"/>
              </a:rPr>
              <a:t>while</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.read(</a:t>
            </a:r>
            <a:r>
              <a:rPr lang="en-GB" sz="1600" b="1" dirty="0">
                <a:solidFill>
                  <a:srgbClr val="6A3E3E"/>
                </a:solidFill>
                <a:latin typeface="Courier New" panose="02070309020205020404" pitchFamily="49" charset="0"/>
              </a:rPr>
              <a:t>bytes</a:t>
            </a:r>
            <a:r>
              <a:rPr lang="en-GB" sz="1600" b="1" dirty="0">
                <a:solidFill>
                  <a:srgbClr val="000000"/>
                </a:solidFill>
                <a:latin typeface="Courier New" panose="02070309020205020404" pitchFamily="49" charset="0"/>
              </a:rPr>
              <a:t>)) != -1) {</a:t>
            </a:r>
          </a:p>
          <a:p>
            <a:pPr lvl="2"/>
            <a:r>
              <a:rPr lang="en-GB" sz="1600" b="1" dirty="0">
                <a:solidFill>
                  <a:srgbClr val="6A3E3E"/>
                </a:solidFill>
                <a:highlight>
                  <a:srgbClr val="D4D4D4"/>
                </a:highlight>
                <a:latin typeface="Courier New" panose="02070309020205020404" pitchFamily="49" charset="0"/>
              </a:rPr>
              <a:t>fos</a:t>
            </a:r>
            <a:r>
              <a:rPr lang="en-GB" sz="1600" b="1" dirty="0">
                <a:solidFill>
                  <a:srgbClr val="000000"/>
                </a:solidFill>
                <a:highlight>
                  <a:srgbClr val="D4D4D4"/>
                </a:highlight>
                <a:latin typeface="Courier New" panose="02070309020205020404" pitchFamily="49" charset="0"/>
              </a:rPr>
              <a:t>.write(b, 0, </a:t>
            </a:r>
            <a:r>
              <a:rPr lang="en-GB" sz="1600" b="1" dirty="0">
                <a:solidFill>
                  <a:srgbClr val="6A3E3E"/>
                </a:solidFill>
                <a:highlight>
                  <a:srgbClr val="D4D4D4"/>
                </a:highlight>
                <a:latin typeface="Courier New" panose="02070309020205020404" pitchFamily="49" charset="0"/>
              </a:rPr>
              <a:t>read</a:t>
            </a:r>
            <a:r>
              <a:rPr lang="en-GB" sz="1600" b="1" dirty="0">
                <a:solidFill>
                  <a:srgbClr val="000000"/>
                </a:solidFill>
                <a:highlight>
                  <a:srgbClr val="D4D4D4"/>
                </a:highlight>
                <a:latin typeface="Courier New" panose="02070309020205020404" pitchFamily="49" charset="0"/>
              </a:rPr>
              <a:t>); </a:t>
            </a:r>
            <a:r>
              <a:rPr lang="en-GB" sz="1600" b="1" dirty="0">
                <a:solidFill>
                  <a:srgbClr val="3F7F5F"/>
                </a:solidFill>
                <a:highlight>
                  <a:srgbClr val="D4D4D4"/>
                </a:highlight>
                <a:latin typeface="Courier New" panose="02070309020205020404" pitchFamily="49" charset="0"/>
              </a:rPr>
              <a:t>// mainly 128 at a time</a:t>
            </a:r>
          </a:p>
          <a:p>
            <a:pPr lvl="2"/>
            <a:r>
              <a:rPr lang="en-GB" sz="1600" b="1" dirty="0">
                <a:solidFill>
                  <a:srgbClr val="6A3E3E"/>
                </a:solidFill>
                <a:latin typeface="Courier New" panose="02070309020205020404" pitchFamily="49" charset="0"/>
              </a:rPr>
              <a:t>count</a:t>
            </a:r>
            <a:r>
              <a:rPr lang="en-GB" sz="1600" b="1" dirty="0">
                <a:solidFill>
                  <a:srgbClr val="000000"/>
                </a:solidFill>
                <a:latin typeface="Courier New" panose="02070309020205020404" pitchFamily="49" charset="0"/>
              </a:rPr>
              <a:t> += </a:t>
            </a:r>
            <a:r>
              <a:rPr lang="en-GB" sz="1600" b="1" dirty="0">
                <a:solidFill>
                  <a:srgbClr val="6A3E3E"/>
                </a:solidFill>
                <a:latin typeface="Courier New" panose="02070309020205020404" pitchFamily="49" charset="0"/>
              </a:rPr>
              <a:t>read</a:t>
            </a:r>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a:t>
            </a:r>
          </a:p>
          <a:p>
            <a:pPr lvl="1"/>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.printf(</a:t>
            </a:r>
            <a:r>
              <a:rPr lang="en-GB" sz="1600" b="1" i="1" dirty="0">
                <a:solidFill>
                  <a:srgbClr val="2A00FF"/>
                </a:solidFill>
                <a:latin typeface="Courier New" panose="02070309020205020404" pitchFamily="49" charset="0"/>
              </a:rPr>
              <a:t>"Wrote: %d bytes\n "</a:t>
            </a:r>
            <a:r>
              <a:rPr lang="en-GB" sz="1600" b="1" i="1" dirty="0">
                <a:solidFill>
                  <a:srgbClr val="000000"/>
                </a:solidFill>
                <a:latin typeface="Courier New" panose="02070309020205020404" pitchFamily="49" charset="0"/>
              </a:rPr>
              <a:t>, </a:t>
            </a:r>
            <a:r>
              <a:rPr lang="en-GB" sz="1600" b="1" i="1" dirty="0">
                <a:solidFill>
                  <a:srgbClr val="6A3E3E"/>
                </a:solidFill>
                <a:latin typeface="Courier New" panose="02070309020205020404" pitchFamily="49" charset="0"/>
              </a:rPr>
              <a:t>count</a:t>
            </a:r>
            <a:r>
              <a:rPr lang="en-GB" sz="1600" b="1" i="1" dirty="0">
                <a:solidFill>
                  <a:srgbClr val="000000"/>
                </a:solidFill>
                <a:latin typeface="Courier New" panose="02070309020205020404" pitchFamily="49" charset="0"/>
              </a:rPr>
              <a:t>);</a:t>
            </a:r>
          </a:p>
          <a:p>
            <a:pPr lvl="1"/>
            <a:r>
              <a:rPr lang="en-GB" sz="1600" b="1" dirty="0">
                <a:solidFill>
                  <a:srgbClr val="6A3E3E"/>
                </a:solidFill>
                <a:latin typeface="Courier New" panose="02070309020205020404" pitchFamily="49" charset="0"/>
              </a:rPr>
              <a:t>fis</a:t>
            </a:r>
            <a:r>
              <a:rPr lang="en-GB" sz="1600" b="1" dirty="0">
                <a:solidFill>
                  <a:srgbClr val="000000"/>
                </a:solidFill>
                <a:latin typeface="Courier New" panose="02070309020205020404" pitchFamily="49" charset="0"/>
              </a:rPr>
              <a:t>.close();</a:t>
            </a:r>
          </a:p>
          <a:p>
            <a:pPr lvl="1"/>
            <a:r>
              <a:rPr lang="en-GB" sz="1600" b="1" dirty="0">
                <a:solidFill>
                  <a:srgbClr val="6A3E3E"/>
                </a:solidFill>
                <a:highlight>
                  <a:srgbClr val="D4D4D4"/>
                </a:highlight>
                <a:latin typeface="Courier New" panose="02070309020205020404" pitchFamily="49" charset="0"/>
              </a:rPr>
              <a:t>fos</a:t>
            </a:r>
            <a:r>
              <a:rPr lang="en-GB" sz="1600" b="1" dirty="0">
                <a:solidFill>
                  <a:srgbClr val="000000"/>
                </a:solidFill>
                <a:highlight>
                  <a:srgbClr val="D4D4D4"/>
                </a:highlight>
                <a:latin typeface="Courier New" panose="02070309020205020404" pitchFamily="49" charset="0"/>
              </a:rPr>
              <a:t>.close();</a:t>
            </a:r>
          </a:p>
          <a:p>
            <a:pPr lvl="1"/>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a:t>
            </a:r>
            <a:endParaRPr lang="en-US" sz="1600" b="1" kern="0" dirty="0">
              <a:solidFill>
                <a:srgbClr val="000000"/>
              </a:solidFill>
              <a:latin typeface="Lucida Console" pitchFamily="49" charset="0"/>
              <a:cs typeface="Courier New" pitchFamily="49" charset="0"/>
            </a:endParaRPr>
          </a:p>
        </p:txBody>
      </p:sp>
    </p:spTree>
    <p:extLst>
      <p:ext uri="{BB962C8B-B14F-4D97-AF65-F5344CB8AC3E}">
        <p14:creationId xmlns:p14="http://schemas.microsoft.com/office/powerpoint/2010/main" val="2208426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929600"/>
            <a:ext cx="3077345" cy="4546800"/>
          </a:xfrm>
        </p:spPr>
        <p:txBody>
          <a:bodyPr/>
          <a:lstStyle/>
          <a:p>
            <a:r>
              <a:rPr lang="en-GB" dirty="0"/>
              <a:t>BufferedReader chained to a FileReader but notice the read requests issued to the high level BufferedReader, mirrored by the BufferedWriter using the FileWriter.</a:t>
            </a:r>
          </a:p>
          <a:p>
            <a:endParaRPr lang="en-GB" dirty="0"/>
          </a:p>
        </p:txBody>
      </p:sp>
      <p:sp>
        <p:nvSpPr>
          <p:cNvPr id="4" name="Title 3"/>
          <p:cNvSpPr>
            <a:spLocks noGrp="1"/>
          </p:cNvSpPr>
          <p:nvPr>
            <p:ph type="title"/>
          </p:nvPr>
        </p:nvSpPr>
        <p:spPr/>
        <p:txBody>
          <a:bodyPr>
            <a:normAutofit/>
          </a:bodyPr>
          <a:lstStyle/>
          <a:p>
            <a:r>
              <a:rPr lang="en-GB" dirty="0"/>
              <a:t>Buffered Reader - Example</a:t>
            </a:r>
          </a:p>
        </p:txBody>
      </p:sp>
      <p:sp>
        <p:nvSpPr>
          <p:cNvPr id="7" name="Rectangle 6"/>
          <p:cNvSpPr>
            <a:spLocks noChangeArrowheads="1"/>
          </p:cNvSpPr>
          <p:nvPr/>
        </p:nvSpPr>
        <p:spPr bwMode="auto">
          <a:xfrm>
            <a:off x="3491345" y="1929600"/>
            <a:ext cx="8476342" cy="3980577"/>
          </a:xfrm>
          <a:prstGeom prst="rect">
            <a:avLst/>
          </a:prstGeom>
          <a:solidFill>
            <a:schemeClr val="bg1">
              <a:lumMod val="95000"/>
            </a:schemeClr>
          </a:solidFill>
          <a:ln w="12700">
            <a:noFill/>
            <a:miter lim="800000"/>
            <a:headEnd/>
            <a:tailEnd/>
          </a:ln>
          <a:effectLst>
            <a:outerShdw dist="107763" dir="2700000" algn="ctr" rotWithShape="0">
              <a:srgbClr val="AAAAAA">
                <a:alpha val="50000"/>
              </a:srgbClr>
            </a:outerShdw>
          </a:effectLst>
        </p:spPr>
        <p:txBody>
          <a:bodyPr wrap="square" lIns="95250" tIns="50800" rIns="95250" bIns="50800">
            <a:spAutoFit/>
          </a:bodyPr>
          <a:lstStyle/>
          <a:p>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bufferedcopy(String </a:t>
            </a:r>
            <a:r>
              <a:rPr lang="en-GB" sz="1800" b="1" dirty="0">
                <a:solidFill>
                  <a:srgbClr val="6A3E3E"/>
                </a:solidFill>
                <a:latin typeface="Courier New" panose="02070309020205020404" pitchFamily="49" charset="0"/>
              </a:rPr>
              <a:t>inFile</a:t>
            </a:r>
            <a:r>
              <a:rPr lang="en-GB" sz="1800" b="1" dirty="0">
                <a:solidFill>
                  <a:srgbClr val="000000"/>
                </a:solidFill>
                <a:latin typeface="Courier New" panose="02070309020205020404" pitchFamily="49" charset="0"/>
              </a:rPr>
              <a:t>, String </a:t>
            </a:r>
            <a:r>
              <a:rPr lang="en-GB" sz="1800" b="1" dirty="0">
                <a:solidFill>
                  <a:srgbClr val="6A3E3E"/>
                </a:solidFill>
                <a:latin typeface="Courier New" panose="02070309020205020404" pitchFamily="49" charset="0"/>
              </a:rPr>
              <a:t>outFile</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throws</a:t>
            </a:r>
            <a:r>
              <a:rPr lang="en-GB" sz="1800" b="1" dirty="0">
                <a:solidFill>
                  <a:srgbClr val="000000"/>
                </a:solidFill>
                <a:latin typeface="Courier New" panose="02070309020205020404" pitchFamily="49" charset="0"/>
              </a:rPr>
              <a:t> IOException</a:t>
            </a:r>
          </a:p>
          <a:p>
            <a:r>
              <a:rPr lang="en-GB" sz="1800" b="1" dirty="0">
                <a:solidFill>
                  <a:srgbClr val="000000"/>
                </a:solidFill>
                <a:latin typeface="Courier New" panose="02070309020205020404" pitchFamily="49" charset="0"/>
              </a:rPr>
              <a:t>{</a:t>
            </a:r>
          </a:p>
          <a:p>
            <a:pPr lvl="1"/>
            <a:r>
              <a:rPr lang="en-GB" sz="1800" b="1" dirty="0">
                <a:solidFill>
                  <a:srgbClr val="000000"/>
                </a:solidFill>
                <a:latin typeface="Courier New" panose="02070309020205020404" pitchFamily="49" charset="0"/>
              </a:rPr>
              <a:t>BufferedReader </a:t>
            </a:r>
            <a:r>
              <a:rPr lang="en-GB" sz="1800" b="1" dirty="0">
                <a:solidFill>
                  <a:srgbClr val="6A3E3E"/>
                </a:solidFill>
                <a:latin typeface="Courier New" panose="02070309020205020404" pitchFamily="49" charset="0"/>
              </a:rPr>
              <a:t>bfrIn</a:t>
            </a:r>
            <a:r>
              <a:rPr lang="en-GB" sz="1800" b="1" dirty="0">
                <a:solidFill>
                  <a:srgbClr val="000000"/>
                </a:solidFill>
                <a:latin typeface="Courier New" panose="02070309020205020404" pitchFamily="49" charset="0"/>
              </a:rPr>
              <a:t> = </a:t>
            </a:r>
            <a:r>
              <a:rPr lang="en-GB" sz="1800" b="1" dirty="0">
                <a:solidFill>
                  <a:srgbClr val="7F0055"/>
                </a:solidFill>
                <a:latin typeface="Courier New" panose="02070309020205020404" pitchFamily="49" charset="0"/>
              </a:rPr>
              <a:t>new</a:t>
            </a:r>
            <a:r>
              <a:rPr lang="en-GB" sz="1800" b="1" dirty="0">
                <a:solidFill>
                  <a:srgbClr val="000000"/>
                </a:solidFill>
                <a:latin typeface="Courier New" panose="02070309020205020404" pitchFamily="49" charset="0"/>
              </a:rPr>
              <a:t> BufferedReader(</a:t>
            </a:r>
            <a:r>
              <a:rPr lang="en-GB" sz="1800" b="1" dirty="0">
                <a:solidFill>
                  <a:srgbClr val="7F0055"/>
                </a:solidFill>
                <a:latin typeface="Courier New" panose="02070309020205020404" pitchFamily="49" charset="0"/>
              </a:rPr>
              <a:t>new</a:t>
            </a:r>
            <a:r>
              <a:rPr lang="en-GB" sz="1800" b="1" dirty="0">
                <a:solidFill>
                  <a:srgbClr val="000000"/>
                </a:solidFill>
                <a:latin typeface="Courier New" panose="02070309020205020404" pitchFamily="49" charset="0"/>
              </a:rPr>
              <a:t> FileReader(</a:t>
            </a:r>
            <a:r>
              <a:rPr lang="en-GB" sz="1800" b="1" dirty="0">
                <a:solidFill>
                  <a:srgbClr val="6A3E3E"/>
                </a:solidFill>
                <a:latin typeface="Courier New" panose="02070309020205020404" pitchFamily="49" charset="0"/>
              </a:rPr>
              <a:t>inFile</a:t>
            </a:r>
            <a:r>
              <a:rPr lang="en-GB" sz="1800" b="1" dirty="0">
                <a:solidFill>
                  <a:srgbClr val="000000"/>
                </a:solidFill>
                <a:latin typeface="Courier New" panose="02070309020205020404" pitchFamily="49" charset="0"/>
              </a:rPr>
              <a:t>));</a:t>
            </a:r>
          </a:p>
          <a:p>
            <a:pPr lvl="1"/>
            <a:r>
              <a:rPr lang="en-GB" sz="1800" b="1" dirty="0">
                <a:solidFill>
                  <a:srgbClr val="000000"/>
                </a:solidFill>
                <a:latin typeface="Courier New" panose="02070309020205020404" pitchFamily="49" charset="0"/>
              </a:rPr>
              <a:t>BufferedWriter </a:t>
            </a:r>
            <a:r>
              <a:rPr lang="en-GB" sz="1800" b="1" dirty="0">
                <a:solidFill>
                  <a:srgbClr val="6A3E3E"/>
                </a:solidFill>
                <a:latin typeface="Courier New" panose="02070309020205020404" pitchFamily="49" charset="0"/>
              </a:rPr>
              <a:t>bfwOut</a:t>
            </a:r>
            <a:r>
              <a:rPr lang="en-GB" sz="1800" b="1" dirty="0">
                <a:solidFill>
                  <a:srgbClr val="000000"/>
                </a:solidFill>
                <a:latin typeface="Courier New" panose="02070309020205020404" pitchFamily="49" charset="0"/>
              </a:rPr>
              <a:t> = </a:t>
            </a:r>
            <a:r>
              <a:rPr lang="en-GB" sz="1800" b="1" dirty="0">
                <a:solidFill>
                  <a:srgbClr val="7F0055"/>
                </a:solidFill>
                <a:latin typeface="Courier New" panose="02070309020205020404" pitchFamily="49" charset="0"/>
              </a:rPr>
              <a:t>new</a:t>
            </a:r>
            <a:r>
              <a:rPr lang="en-GB" sz="1800" b="1" dirty="0">
                <a:solidFill>
                  <a:srgbClr val="000000"/>
                </a:solidFill>
                <a:latin typeface="Courier New" panose="02070309020205020404" pitchFamily="49" charset="0"/>
              </a:rPr>
              <a:t> BufferedWriter(</a:t>
            </a:r>
            <a:r>
              <a:rPr lang="en-GB" sz="1800" b="1" dirty="0">
                <a:solidFill>
                  <a:srgbClr val="7F0055"/>
                </a:solidFill>
                <a:latin typeface="Courier New" panose="02070309020205020404" pitchFamily="49" charset="0"/>
              </a:rPr>
              <a:t>new</a:t>
            </a:r>
            <a:r>
              <a:rPr lang="en-GB" sz="1800" b="1" dirty="0">
                <a:solidFill>
                  <a:srgbClr val="000000"/>
                </a:solidFill>
                <a:latin typeface="Courier New" panose="02070309020205020404" pitchFamily="49" charset="0"/>
              </a:rPr>
              <a:t> FileWriter(</a:t>
            </a:r>
            <a:r>
              <a:rPr lang="en-GB" sz="1800" b="1" dirty="0">
                <a:solidFill>
                  <a:srgbClr val="6A3E3E"/>
                </a:solidFill>
                <a:latin typeface="Courier New" panose="02070309020205020404" pitchFamily="49" charset="0"/>
              </a:rPr>
              <a:t>outFile</a:t>
            </a:r>
            <a:r>
              <a:rPr lang="en-GB" sz="1800" b="1" dirty="0">
                <a:solidFill>
                  <a:srgbClr val="000000"/>
                </a:solidFill>
                <a:latin typeface="Courier New" panose="02070309020205020404" pitchFamily="49" charset="0"/>
              </a:rPr>
              <a:t>));</a:t>
            </a:r>
          </a:p>
          <a:p>
            <a:pPr lvl="1"/>
            <a:r>
              <a:rPr lang="en-GB" sz="1800" b="1" dirty="0">
                <a:solidFill>
                  <a:srgbClr val="000000"/>
                </a:solidFill>
                <a:latin typeface="Courier New" panose="02070309020205020404" pitchFamily="49" charset="0"/>
              </a:rPr>
              <a:t>String </a:t>
            </a:r>
            <a:r>
              <a:rPr lang="en-GB" sz="1800" b="1" dirty="0">
                <a:solidFill>
                  <a:srgbClr val="6A3E3E"/>
                </a:solidFill>
                <a:latin typeface="Courier New" panose="02070309020205020404" pitchFamily="49" charset="0"/>
              </a:rPr>
              <a:t>line</a:t>
            </a:r>
            <a:r>
              <a:rPr lang="en-GB" sz="1800" b="1" dirty="0">
                <a:solidFill>
                  <a:srgbClr val="000000"/>
                </a:solidFill>
                <a:latin typeface="Courier New" panose="02070309020205020404" pitchFamily="49" charset="0"/>
              </a:rPr>
              <a:t> = </a:t>
            </a:r>
            <a:r>
              <a:rPr lang="en-GB" sz="1800" b="1" dirty="0">
                <a:solidFill>
                  <a:srgbClr val="2A00FF"/>
                </a:solidFill>
                <a:latin typeface="Courier New" panose="02070309020205020404" pitchFamily="49" charset="0"/>
              </a:rPr>
              <a:t>""</a:t>
            </a:r>
            <a:r>
              <a:rPr lang="en-GB" sz="1800" b="1" dirty="0">
                <a:solidFill>
                  <a:srgbClr val="000000"/>
                </a:solidFill>
                <a:latin typeface="Courier New" panose="02070309020205020404" pitchFamily="49" charset="0"/>
              </a:rPr>
              <a:t>;</a:t>
            </a:r>
          </a:p>
          <a:p>
            <a:pPr lvl="1"/>
            <a:r>
              <a:rPr lang="en-GB" sz="1800" b="1" dirty="0">
                <a:solidFill>
                  <a:srgbClr val="7F0055"/>
                </a:solidFill>
                <a:latin typeface="Courier New" panose="02070309020205020404" pitchFamily="49" charset="0"/>
              </a:rPr>
              <a:t>while</a:t>
            </a:r>
            <a:r>
              <a:rPr lang="en-GB" sz="1800" b="1" dirty="0">
                <a:solidFill>
                  <a:srgbClr val="000000"/>
                </a:solidFill>
                <a:latin typeface="Courier New" panose="02070309020205020404" pitchFamily="49" charset="0"/>
              </a:rPr>
              <a:t> ((</a:t>
            </a:r>
            <a:r>
              <a:rPr lang="en-GB" sz="1800" b="1" dirty="0">
                <a:solidFill>
                  <a:srgbClr val="6A3E3E"/>
                </a:solidFill>
                <a:latin typeface="Courier New" panose="02070309020205020404" pitchFamily="49" charset="0"/>
              </a:rPr>
              <a:t>line</a:t>
            </a:r>
            <a:r>
              <a:rPr lang="en-GB" sz="1800" b="1" dirty="0">
                <a:solidFill>
                  <a:srgbClr val="000000"/>
                </a:solidFill>
                <a:latin typeface="Courier New" panose="02070309020205020404" pitchFamily="49" charset="0"/>
              </a:rPr>
              <a:t> = </a:t>
            </a:r>
            <a:r>
              <a:rPr lang="en-GB" sz="1800" b="1" dirty="0">
                <a:solidFill>
                  <a:srgbClr val="6A3E3E"/>
                </a:solidFill>
                <a:latin typeface="Courier New" panose="02070309020205020404" pitchFamily="49" charset="0"/>
              </a:rPr>
              <a:t>bfrIn</a:t>
            </a:r>
            <a:r>
              <a:rPr lang="en-GB" sz="1800" b="1" dirty="0">
                <a:solidFill>
                  <a:srgbClr val="000000"/>
                </a:solidFill>
                <a:latin typeface="Courier New" panose="02070309020205020404" pitchFamily="49" charset="0"/>
              </a:rPr>
              <a:t>.readLine()) != </a:t>
            </a:r>
            <a:r>
              <a:rPr lang="en-GB" sz="1800" b="1" dirty="0">
                <a:solidFill>
                  <a:srgbClr val="7F0055"/>
                </a:solidFill>
                <a:latin typeface="Courier New" panose="02070309020205020404" pitchFamily="49" charset="0"/>
              </a:rPr>
              <a:t>null</a:t>
            </a:r>
            <a:r>
              <a:rPr lang="en-GB" sz="1800" b="1" dirty="0">
                <a:solidFill>
                  <a:srgbClr val="000000"/>
                </a:solidFill>
                <a:latin typeface="Courier New" panose="02070309020205020404" pitchFamily="49" charset="0"/>
              </a:rPr>
              <a:t>) {</a:t>
            </a:r>
          </a:p>
          <a:p>
            <a:pPr lvl="1"/>
            <a:r>
              <a:rPr lang="en-GB" sz="1800" b="1" dirty="0">
                <a:solidFill>
                  <a:srgbClr val="6A3E3E"/>
                </a:solidFill>
                <a:latin typeface="Courier New" panose="02070309020205020404" pitchFamily="49" charset="0"/>
              </a:rPr>
              <a:t>	bfwOut</a:t>
            </a:r>
            <a:r>
              <a:rPr lang="en-GB" sz="1800" b="1" dirty="0">
                <a:solidFill>
                  <a:srgbClr val="000000"/>
                </a:solidFill>
                <a:latin typeface="Courier New" panose="02070309020205020404" pitchFamily="49" charset="0"/>
              </a:rPr>
              <a:t>.write(</a:t>
            </a:r>
            <a:r>
              <a:rPr lang="en-GB" sz="1800" b="1" dirty="0">
                <a:solidFill>
                  <a:srgbClr val="6A3E3E"/>
                </a:solidFill>
                <a:latin typeface="Courier New" panose="02070309020205020404" pitchFamily="49" charset="0"/>
              </a:rPr>
              <a:t>line</a:t>
            </a:r>
            <a:r>
              <a:rPr lang="en-GB" sz="1800" b="1" dirty="0">
                <a:solidFill>
                  <a:srgbClr val="000000"/>
                </a:solidFill>
                <a:latin typeface="Courier New" panose="02070309020205020404" pitchFamily="49" charset="0"/>
              </a:rPr>
              <a:t> + </a:t>
            </a:r>
            <a:r>
              <a:rPr lang="en-GB" sz="1800" b="1" dirty="0">
                <a:solidFill>
                  <a:srgbClr val="2A00FF"/>
                </a:solidFill>
                <a:latin typeface="Courier New" panose="02070309020205020404" pitchFamily="49" charset="0"/>
              </a:rPr>
              <a:t>"\n"</a:t>
            </a:r>
            <a:r>
              <a:rPr lang="en-GB" sz="1800" b="1" dirty="0">
                <a:solidFill>
                  <a:srgbClr val="000000"/>
                </a:solidFill>
                <a:latin typeface="Courier New" panose="02070309020205020404" pitchFamily="49" charset="0"/>
              </a:rPr>
              <a:t>);</a:t>
            </a:r>
          </a:p>
          <a:p>
            <a:pPr lvl="1"/>
            <a:r>
              <a:rPr lang="en-GB" sz="1800" b="1" dirty="0">
                <a:solidFill>
                  <a:srgbClr val="000000"/>
                </a:solidFill>
                <a:latin typeface="Courier New" panose="02070309020205020404" pitchFamily="49" charset="0"/>
              </a:rPr>
              <a:t>}</a:t>
            </a:r>
          </a:p>
          <a:p>
            <a:pPr lvl="1"/>
            <a:r>
              <a:rPr lang="en-GB" sz="1800" b="1" dirty="0">
                <a:solidFill>
                  <a:srgbClr val="6A3E3E"/>
                </a:solidFill>
                <a:latin typeface="Courier New" panose="02070309020205020404" pitchFamily="49" charset="0"/>
              </a:rPr>
              <a:t>bfrIn</a:t>
            </a:r>
            <a:r>
              <a:rPr lang="en-GB" sz="1800" b="1" dirty="0">
                <a:solidFill>
                  <a:srgbClr val="000000"/>
                </a:solidFill>
                <a:latin typeface="Courier New" panose="02070309020205020404" pitchFamily="49" charset="0"/>
              </a:rPr>
              <a:t>.close();</a:t>
            </a:r>
          </a:p>
          <a:p>
            <a:pPr lvl="1"/>
            <a:r>
              <a:rPr lang="en-GB" sz="1800" b="1" dirty="0">
                <a:solidFill>
                  <a:srgbClr val="6A3E3E"/>
                </a:solidFill>
                <a:latin typeface="Courier New" panose="02070309020205020404" pitchFamily="49" charset="0"/>
              </a:rPr>
              <a:t>bfwOut</a:t>
            </a:r>
            <a:r>
              <a:rPr lang="en-GB" sz="1800" b="1" dirty="0">
                <a:solidFill>
                  <a:srgbClr val="000000"/>
                </a:solidFill>
                <a:latin typeface="Courier New" panose="02070309020205020404" pitchFamily="49" charset="0"/>
              </a:rPr>
              <a:t>.close();</a:t>
            </a:r>
          </a:p>
          <a:p>
            <a:r>
              <a:rPr lang="en-GB" sz="1800" b="1" dirty="0">
                <a:solidFill>
                  <a:srgbClr val="000000"/>
                </a:solidFill>
                <a:latin typeface="Courier New" panose="02070309020205020404" pitchFamily="49" charset="0"/>
              </a:rPr>
              <a:t>}</a:t>
            </a:r>
            <a:endParaRPr lang="en-US" sz="1800" b="1" kern="0" dirty="0">
              <a:solidFill>
                <a:srgbClr val="000000"/>
              </a:solidFill>
              <a:latin typeface="Lucida Console" pitchFamily="49" charset="0"/>
              <a:cs typeface="Courier New" pitchFamily="49" charset="0"/>
            </a:endParaRPr>
          </a:p>
        </p:txBody>
      </p:sp>
    </p:spTree>
    <p:extLst>
      <p:ext uri="{BB962C8B-B14F-4D97-AF65-F5344CB8AC3E}">
        <p14:creationId xmlns:p14="http://schemas.microsoft.com/office/powerpoint/2010/main" val="3822525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Generics And Collections</a:t>
            </a:r>
          </a:p>
        </p:txBody>
      </p:sp>
    </p:spTree>
    <p:extLst>
      <p:ext uri="{BB962C8B-B14F-4D97-AF65-F5344CB8AC3E}">
        <p14:creationId xmlns:p14="http://schemas.microsoft.com/office/powerpoint/2010/main" val="1188148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Generics add stability to your code by making more bugs detectable at compile time.</a:t>
            </a:r>
          </a:p>
          <a:p>
            <a:endParaRPr lang="en-GB" dirty="0"/>
          </a:p>
          <a:p>
            <a:r>
              <a:rPr lang="en-GB" dirty="0"/>
              <a:t>If we have a method that takes an Object it will accept everything except a primitive. If at the end we cast the Object to an Integer and we are passing in a String then we get a runtime exception.</a:t>
            </a:r>
          </a:p>
          <a:p>
            <a:endParaRPr lang="en-GB" dirty="0"/>
          </a:p>
          <a:p>
            <a:r>
              <a:rPr lang="en-GB" dirty="0"/>
              <a:t>If we provide a type &lt;T&gt; then we allow the compiler to check for that type.</a:t>
            </a:r>
          </a:p>
          <a:p>
            <a:endParaRPr lang="en-GB" dirty="0"/>
          </a:p>
        </p:txBody>
      </p:sp>
      <p:sp>
        <p:nvSpPr>
          <p:cNvPr id="3" name="Title 2"/>
          <p:cNvSpPr>
            <a:spLocks noGrp="1"/>
          </p:cNvSpPr>
          <p:nvPr>
            <p:ph type="title"/>
          </p:nvPr>
        </p:nvSpPr>
        <p:spPr/>
        <p:txBody>
          <a:bodyPr>
            <a:normAutofit/>
          </a:bodyPr>
          <a:lstStyle/>
          <a:p>
            <a:r>
              <a:rPr lang="en-GB" dirty="0"/>
              <a:t>Generics</a:t>
            </a:r>
          </a:p>
        </p:txBody>
      </p:sp>
      <p:sp>
        <p:nvSpPr>
          <p:cNvPr id="6" name="Content Placeholder 4"/>
          <p:cNvSpPr txBox="1">
            <a:spLocks/>
          </p:cNvSpPr>
          <p:nvPr/>
        </p:nvSpPr>
        <p:spPr>
          <a:xfrm>
            <a:off x="6634619" y="1929600"/>
            <a:ext cx="4637726" cy="4546800"/>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buClrTx/>
              <a:defRPr/>
            </a:pPr>
            <a:r>
              <a:rPr lang="en-GB" sz="1800" b="1" dirty="0">
                <a:solidFill>
                  <a:srgbClr val="7F0055"/>
                </a:solidFill>
              </a:rPr>
              <a:t>public</a:t>
            </a:r>
            <a:r>
              <a:rPr lang="en-GB" sz="1800" b="1" dirty="0">
                <a:solidFill>
                  <a:srgbClr val="000000"/>
                </a:solidFill>
              </a:rPr>
              <a:t> </a:t>
            </a:r>
            <a:r>
              <a:rPr lang="en-GB" sz="1800" b="1" dirty="0">
                <a:solidFill>
                  <a:srgbClr val="7F0055"/>
                </a:solidFill>
              </a:rPr>
              <a:t>class</a:t>
            </a:r>
            <a:r>
              <a:rPr lang="en-GB" sz="1800" b="1" dirty="0">
                <a:solidFill>
                  <a:srgbClr val="000000"/>
                </a:solidFill>
              </a:rPr>
              <a:t> Cage</a:t>
            </a:r>
            <a:r>
              <a:rPr lang="en-GB" sz="1800" dirty="0">
                <a:solidFill>
                  <a:srgbClr val="000000"/>
                </a:solidFill>
              </a:rPr>
              <a:t>&lt;T&gt;</a:t>
            </a:r>
          </a:p>
          <a:p>
            <a:pPr defTabSz="914400">
              <a:buClrTx/>
              <a:defRPr/>
            </a:pPr>
            <a:r>
              <a:rPr lang="en-GB" sz="1800" dirty="0">
                <a:solidFill>
                  <a:srgbClr val="000000"/>
                </a:solidFill>
              </a:rPr>
              <a:t>{</a:t>
            </a:r>
          </a:p>
          <a:p>
            <a:pPr defTabSz="914400">
              <a:buClrTx/>
              <a:defRPr/>
            </a:pPr>
            <a:r>
              <a:rPr lang="en-GB" sz="1800" b="1" dirty="0">
                <a:solidFill>
                  <a:srgbClr val="7F0055"/>
                </a:solidFill>
              </a:rPr>
              <a:t>  private</a:t>
            </a:r>
            <a:r>
              <a:rPr lang="en-GB" sz="1800" b="1" dirty="0">
                <a:solidFill>
                  <a:srgbClr val="000000"/>
                </a:solidFill>
              </a:rPr>
              <a:t> T </a:t>
            </a:r>
            <a:r>
              <a:rPr lang="en-GB" sz="1800" dirty="0">
                <a:solidFill>
                  <a:srgbClr val="0000C0"/>
                </a:solidFill>
              </a:rPr>
              <a:t>object</a:t>
            </a:r>
            <a:r>
              <a:rPr lang="en-GB" sz="1800" dirty="0">
                <a:solidFill>
                  <a:srgbClr val="000000"/>
                </a:solidFill>
              </a:rPr>
              <a:t>;</a:t>
            </a:r>
          </a:p>
          <a:p>
            <a:pPr defTabSz="914400">
              <a:buClrTx/>
              <a:defRPr/>
            </a:pPr>
            <a:endParaRPr lang="en-GB" sz="1800" dirty="0">
              <a:solidFill>
                <a:srgbClr val="141E23"/>
              </a:solidFill>
            </a:endParaRPr>
          </a:p>
          <a:p>
            <a:pPr defTabSz="914400">
              <a:buClrTx/>
              <a:defRPr/>
            </a:pPr>
            <a:r>
              <a:rPr lang="en-GB" sz="1800" b="1" dirty="0">
                <a:solidFill>
                  <a:srgbClr val="7F0055"/>
                </a:solidFill>
              </a:rPr>
              <a:t>  public</a:t>
            </a:r>
            <a:r>
              <a:rPr lang="en-GB" sz="1800" b="1" dirty="0">
                <a:solidFill>
                  <a:srgbClr val="000000"/>
                </a:solidFill>
              </a:rPr>
              <a:t> </a:t>
            </a:r>
            <a:r>
              <a:rPr lang="en-GB" sz="1800" b="1" dirty="0">
                <a:solidFill>
                  <a:srgbClr val="7F0055"/>
                </a:solidFill>
              </a:rPr>
              <a:t>void</a:t>
            </a:r>
            <a:r>
              <a:rPr lang="en-GB" sz="1800" b="1" dirty="0">
                <a:solidFill>
                  <a:srgbClr val="000000"/>
                </a:solidFill>
              </a:rPr>
              <a:t> </a:t>
            </a:r>
            <a:r>
              <a:rPr lang="en-GB" sz="1800" dirty="0">
                <a:solidFill>
                  <a:srgbClr val="000000"/>
                </a:solidFill>
              </a:rPr>
              <a:t>add(T </a:t>
            </a:r>
            <a:r>
              <a:rPr lang="en-GB" sz="1800" dirty="0">
                <a:solidFill>
                  <a:srgbClr val="6A3E3E"/>
                </a:solidFill>
              </a:rPr>
              <a:t>object</a:t>
            </a:r>
            <a:r>
              <a:rPr lang="en-GB" sz="1800" dirty="0">
                <a:solidFill>
                  <a:srgbClr val="000000"/>
                </a:solidFill>
              </a:rPr>
              <a:t>)</a:t>
            </a:r>
          </a:p>
          <a:p>
            <a:pPr defTabSz="914400">
              <a:buClrTx/>
              <a:defRPr/>
            </a:pPr>
            <a:r>
              <a:rPr lang="en-GB" sz="1800" dirty="0">
                <a:solidFill>
                  <a:srgbClr val="000000"/>
                </a:solidFill>
              </a:rPr>
              <a:t>  { </a:t>
            </a:r>
          </a:p>
          <a:p>
            <a:pPr defTabSz="914400">
              <a:buClrTx/>
              <a:defRPr/>
            </a:pPr>
            <a:r>
              <a:rPr lang="en-GB" sz="1800" b="1" dirty="0">
                <a:solidFill>
                  <a:srgbClr val="7F0055"/>
                </a:solidFill>
              </a:rPr>
              <a:t>	</a:t>
            </a:r>
            <a:r>
              <a:rPr lang="en-GB" sz="1800" b="1" dirty="0" err="1">
                <a:solidFill>
                  <a:srgbClr val="7F0055"/>
                </a:solidFill>
              </a:rPr>
              <a:t>this</a:t>
            </a:r>
            <a:r>
              <a:rPr lang="en-GB" sz="1800" dirty="0" err="1">
                <a:solidFill>
                  <a:srgbClr val="000000"/>
                </a:solidFill>
              </a:rPr>
              <a:t>.</a:t>
            </a:r>
            <a:r>
              <a:rPr lang="en-GB" sz="1800" dirty="0" err="1">
                <a:solidFill>
                  <a:srgbClr val="0000C0"/>
                </a:solidFill>
              </a:rPr>
              <a:t>object</a:t>
            </a:r>
            <a:r>
              <a:rPr lang="en-GB" sz="1800" b="1" dirty="0">
                <a:solidFill>
                  <a:srgbClr val="000000"/>
                </a:solidFill>
              </a:rPr>
              <a:t> </a:t>
            </a:r>
            <a:r>
              <a:rPr lang="en-GB" sz="1800" dirty="0">
                <a:solidFill>
                  <a:srgbClr val="000000"/>
                </a:solidFill>
              </a:rPr>
              <a:t>= </a:t>
            </a:r>
            <a:r>
              <a:rPr lang="en-GB" sz="1800" dirty="0">
                <a:solidFill>
                  <a:srgbClr val="6A3E3E"/>
                </a:solidFill>
              </a:rPr>
              <a:t>object</a:t>
            </a:r>
            <a:r>
              <a:rPr lang="en-GB" sz="1800" dirty="0">
                <a:solidFill>
                  <a:srgbClr val="000000"/>
                </a:solidFill>
              </a:rPr>
              <a:t>;</a:t>
            </a:r>
          </a:p>
          <a:p>
            <a:pPr defTabSz="914400">
              <a:buClrTx/>
              <a:defRPr/>
            </a:pPr>
            <a:r>
              <a:rPr lang="en-GB" sz="1800" dirty="0">
                <a:solidFill>
                  <a:srgbClr val="000000"/>
                </a:solidFill>
              </a:rPr>
              <a:t>  }</a:t>
            </a:r>
          </a:p>
          <a:p>
            <a:pPr defTabSz="914400">
              <a:buClrTx/>
              <a:defRPr/>
            </a:pPr>
            <a:endParaRPr lang="en-GB" sz="1800" dirty="0">
              <a:solidFill>
                <a:srgbClr val="141E23"/>
              </a:solidFill>
            </a:endParaRPr>
          </a:p>
          <a:p>
            <a:pPr defTabSz="914400">
              <a:buClrTx/>
              <a:defRPr/>
            </a:pPr>
            <a:r>
              <a:rPr lang="en-GB" sz="1800" b="1" dirty="0">
                <a:solidFill>
                  <a:srgbClr val="7F0055"/>
                </a:solidFill>
              </a:rPr>
              <a:t>  public</a:t>
            </a:r>
            <a:r>
              <a:rPr lang="en-GB" sz="1800" b="1" dirty="0">
                <a:solidFill>
                  <a:srgbClr val="000000"/>
                </a:solidFill>
              </a:rPr>
              <a:t> </a:t>
            </a:r>
            <a:r>
              <a:rPr lang="en-GB" sz="1800" dirty="0">
                <a:solidFill>
                  <a:srgbClr val="000000"/>
                </a:solidFill>
              </a:rPr>
              <a:t>T get()</a:t>
            </a:r>
          </a:p>
          <a:p>
            <a:pPr defTabSz="914400">
              <a:buClrTx/>
              <a:defRPr/>
            </a:pPr>
            <a:r>
              <a:rPr lang="en-GB" sz="1800" dirty="0">
                <a:solidFill>
                  <a:srgbClr val="000000"/>
                </a:solidFill>
              </a:rPr>
              <a:t>  { </a:t>
            </a:r>
          </a:p>
          <a:p>
            <a:pPr defTabSz="914400">
              <a:buClrTx/>
              <a:defRPr/>
            </a:pPr>
            <a:r>
              <a:rPr lang="en-GB" sz="1800" b="1" dirty="0">
                <a:solidFill>
                  <a:srgbClr val="7F0055"/>
                </a:solidFill>
              </a:rPr>
              <a:t>	return</a:t>
            </a:r>
            <a:r>
              <a:rPr lang="en-GB" sz="1800" b="1" dirty="0">
                <a:solidFill>
                  <a:srgbClr val="000000"/>
                </a:solidFill>
              </a:rPr>
              <a:t> </a:t>
            </a:r>
            <a:r>
              <a:rPr lang="en-GB" sz="1800" dirty="0">
                <a:solidFill>
                  <a:srgbClr val="0000C0"/>
                </a:solidFill>
              </a:rPr>
              <a:t>object</a:t>
            </a:r>
            <a:r>
              <a:rPr lang="en-GB" sz="1800" dirty="0">
                <a:solidFill>
                  <a:srgbClr val="000000"/>
                </a:solidFill>
              </a:rPr>
              <a:t>;</a:t>
            </a:r>
          </a:p>
          <a:p>
            <a:pPr defTabSz="914400">
              <a:buClrTx/>
              <a:defRPr/>
            </a:pPr>
            <a:r>
              <a:rPr lang="en-GB" sz="1800" dirty="0">
                <a:solidFill>
                  <a:srgbClr val="000000"/>
                </a:solidFill>
              </a:rPr>
              <a:t>  }</a:t>
            </a:r>
          </a:p>
          <a:p>
            <a:pPr defTabSz="914400">
              <a:buClrTx/>
              <a:defRPr/>
            </a:pPr>
            <a:r>
              <a:rPr lang="en-GB" sz="1800" dirty="0">
                <a:solidFill>
                  <a:srgbClr val="000000"/>
                </a:solidFill>
              </a:rPr>
              <a:t>}</a:t>
            </a:r>
            <a:endParaRPr lang="en-GB" sz="1800" dirty="0">
              <a:solidFill>
                <a:srgbClr val="141E23"/>
              </a:solidFill>
            </a:endParaRPr>
          </a:p>
          <a:p>
            <a:pPr>
              <a:buClr>
                <a:srgbClr val="0A1419">
                  <a:lumMod val="90000"/>
                  <a:lumOff val="10000"/>
                </a:srgbClr>
              </a:buClr>
              <a:defRPr/>
            </a:pPr>
            <a:endParaRPr lang="en-GB" sz="1800" dirty="0">
              <a:solidFill>
                <a:srgbClr val="F7F7F7">
                  <a:lumMod val="25000"/>
                </a:srgbClr>
              </a:solidFill>
            </a:endParaRPr>
          </a:p>
        </p:txBody>
      </p:sp>
    </p:spTree>
    <p:extLst>
      <p:ext uri="{BB962C8B-B14F-4D97-AF65-F5344CB8AC3E}">
        <p14:creationId xmlns:p14="http://schemas.microsoft.com/office/powerpoint/2010/main" val="10135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i="1" dirty="0"/>
              <a:t>Debugging</a:t>
            </a:r>
            <a:r>
              <a:rPr lang="en-GB" dirty="0"/>
              <a:t> allows you to run a program interactively while watching the source code and the variables during the execution.</a:t>
            </a:r>
          </a:p>
          <a:p>
            <a:r>
              <a:rPr lang="en-GB" dirty="0"/>
              <a:t>A </a:t>
            </a:r>
            <a:r>
              <a:rPr lang="en-GB" i="1" dirty="0"/>
              <a:t>breakpoint</a:t>
            </a:r>
            <a:r>
              <a:rPr lang="en-GB" dirty="0"/>
              <a:t> in the source code specifies where the execution of the program should stop during debugging. Once the program is stopped you can investigate variables, for example checking their actual value.</a:t>
            </a:r>
            <a:endParaRPr lang="en-GB" dirty="0">
              <a:solidFill>
                <a:srgbClr val="00519C"/>
              </a:solidFill>
            </a:endParaRPr>
          </a:p>
          <a:p>
            <a:r>
              <a:rPr lang="en-GB" dirty="0">
                <a:solidFill>
                  <a:srgbClr val="00519C"/>
                </a:solidFill>
              </a:rPr>
              <a:t>Sometimes we make assumptions that a variable is a particular value, debugging allows us to check exact values during run-time.</a:t>
            </a:r>
          </a:p>
          <a:p>
            <a:endParaRPr lang="en-GB" dirty="0">
              <a:solidFill>
                <a:srgbClr val="00519C"/>
              </a:solidFill>
            </a:endParaRPr>
          </a:p>
          <a:p>
            <a:r>
              <a:rPr lang="en-GB" b="1" dirty="0">
                <a:solidFill>
                  <a:srgbClr val="00519C"/>
                </a:solidFill>
              </a:rPr>
              <a:t>Never make assumptions.</a:t>
            </a:r>
          </a:p>
        </p:txBody>
      </p:sp>
      <p:sp>
        <p:nvSpPr>
          <p:cNvPr id="3" name="Title 2"/>
          <p:cNvSpPr>
            <a:spLocks noGrp="1"/>
          </p:cNvSpPr>
          <p:nvPr>
            <p:ph type="title"/>
          </p:nvPr>
        </p:nvSpPr>
        <p:spPr/>
        <p:txBody>
          <a:bodyPr>
            <a:normAutofit/>
          </a:bodyPr>
          <a:lstStyle/>
          <a:p>
            <a:r>
              <a:rPr lang="en-GB" dirty="0"/>
              <a:t>Debugging</a:t>
            </a:r>
          </a:p>
        </p:txBody>
      </p:sp>
    </p:spTree>
    <p:extLst>
      <p:ext uri="{BB962C8B-B14F-4D97-AF65-F5344CB8AC3E}">
        <p14:creationId xmlns:p14="http://schemas.microsoft.com/office/powerpoint/2010/main" val="1630913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also known as an “Array Double Ended Queue”, pronounced as “</a:t>
            </a:r>
            <a:r>
              <a:rPr lang="en-GB" dirty="0" err="1"/>
              <a:t>ArrayDeck</a:t>
            </a:r>
            <a:r>
              <a:rPr lang="en-GB" dirty="0"/>
              <a:t>”</a:t>
            </a:r>
          </a:p>
          <a:p>
            <a:r>
              <a:rPr lang="en-GB" dirty="0"/>
              <a:t> </a:t>
            </a:r>
            <a:r>
              <a:rPr lang="en-GB" b="1" dirty="0"/>
              <a:t>is a special kind of a </a:t>
            </a:r>
            <a:r>
              <a:rPr lang="en-GB" b="1" dirty="0" err="1"/>
              <a:t>growable</a:t>
            </a:r>
            <a:r>
              <a:rPr lang="en-GB" b="1" dirty="0"/>
              <a:t> array that allows us to add or remove an element from both sides.</a:t>
            </a:r>
          </a:p>
          <a:p>
            <a:r>
              <a:rPr lang="en-GB" b="1" dirty="0"/>
              <a:t>Can be used as a stack or a queue</a:t>
            </a:r>
          </a:p>
          <a:p>
            <a:endParaRPr lang="en-GB" b="1" dirty="0"/>
          </a:p>
          <a:p>
            <a:endParaRPr lang="en-GB" dirty="0"/>
          </a:p>
        </p:txBody>
      </p:sp>
      <p:sp>
        <p:nvSpPr>
          <p:cNvPr id="3" name="Content Placeholder 2"/>
          <p:cNvSpPr>
            <a:spLocks noGrp="1"/>
          </p:cNvSpPr>
          <p:nvPr>
            <p:ph sz="quarter" idx="16"/>
          </p:nvPr>
        </p:nvSpPr>
        <p:spPr/>
        <p:txBody>
          <a:bodyPr/>
          <a:lstStyle/>
          <a:p>
            <a:r>
              <a:rPr lang="en-GB" b="1" dirty="0"/>
              <a:t>Notes on </a:t>
            </a:r>
            <a:r>
              <a:rPr lang="en-GB" b="1" dirty="0" err="1"/>
              <a:t>Deque</a:t>
            </a:r>
            <a:endParaRPr lang="en-GB" b="1" dirty="0"/>
          </a:p>
          <a:p>
            <a:r>
              <a:rPr lang="en-GB" dirty="0"/>
              <a:t>Null elements are not accepted</a:t>
            </a:r>
          </a:p>
          <a:p>
            <a:r>
              <a:rPr lang="en-GB" dirty="0"/>
              <a:t>Works significantly faster than the synchronized </a:t>
            </a:r>
            <a:r>
              <a:rPr lang="en-GB" i="1" dirty="0"/>
              <a:t>Stack</a:t>
            </a:r>
            <a:endParaRPr lang="en-GB" dirty="0"/>
          </a:p>
          <a:p>
            <a:r>
              <a:rPr lang="en-GB" dirty="0"/>
              <a:t>Is a faster queue than </a:t>
            </a:r>
            <a:r>
              <a:rPr lang="en-GB" i="1" dirty="0" err="1"/>
              <a:t>LinkedList</a:t>
            </a:r>
            <a:r>
              <a:rPr lang="en-GB" dirty="0"/>
              <a:t> due to the better locality of reference</a:t>
            </a:r>
          </a:p>
          <a:p>
            <a:r>
              <a:rPr lang="en-GB" dirty="0"/>
              <a:t>An </a:t>
            </a:r>
            <a:r>
              <a:rPr lang="en-GB" i="1" dirty="0"/>
              <a:t>Iterator</a:t>
            </a:r>
            <a:r>
              <a:rPr lang="en-GB" dirty="0"/>
              <a:t> returned by an </a:t>
            </a:r>
            <a:r>
              <a:rPr lang="en-GB" i="1" dirty="0" err="1"/>
              <a:t>ArrayDeque</a:t>
            </a:r>
            <a:r>
              <a:rPr lang="en-GB" dirty="0"/>
              <a:t> is fail-fast</a:t>
            </a:r>
          </a:p>
          <a:p>
            <a:r>
              <a:rPr lang="en-GB" i="1" dirty="0" err="1"/>
              <a:t>ArrayDeque</a:t>
            </a:r>
            <a:r>
              <a:rPr lang="en-GB" dirty="0"/>
              <a:t> automatically doubles the size of an array when head and tail pointer meets each other while adding an element</a:t>
            </a:r>
          </a:p>
          <a:p>
            <a:endParaRPr lang="en-GB" dirty="0"/>
          </a:p>
        </p:txBody>
      </p:sp>
      <p:sp>
        <p:nvSpPr>
          <p:cNvPr id="4" name="Title 3"/>
          <p:cNvSpPr>
            <a:spLocks noGrp="1"/>
          </p:cNvSpPr>
          <p:nvPr>
            <p:ph type="title"/>
          </p:nvPr>
        </p:nvSpPr>
        <p:spPr/>
        <p:txBody>
          <a:bodyPr>
            <a:normAutofit/>
          </a:bodyPr>
          <a:lstStyle/>
          <a:p>
            <a:r>
              <a:rPr lang="en-GB" dirty="0" err="1"/>
              <a:t>ArrayDeque</a:t>
            </a:r>
            <a:endParaRPr lang="en-GB" dirty="0"/>
          </a:p>
        </p:txBody>
      </p:sp>
    </p:spTree>
    <p:extLst>
      <p:ext uri="{BB962C8B-B14F-4D97-AF65-F5344CB8AC3E}">
        <p14:creationId xmlns:p14="http://schemas.microsoft.com/office/powerpoint/2010/main" val="2667588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a:t>ArrayDeque</a:t>
            </a:r>
            <a:endParaRPr lang="en-GB" dirty="0"/>
          </a:p>
        </p:txBody>
      </p:sp>
      <p:pic>
        <p:nvPicPr>
          <p:cNvPr id="1026" name="Picture 2" descr="https://www.baeldung.com/wp-content/uploads/2017/11/ArrayDeque.jpg"/>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931138" y="1663200"/>
            <a:ext cx="9331220" cy="424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52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i="1" dirty="0"/>
              <a:t>Comparable</a:t>
            </a:r>
            <a:r>
              <a:rPr lang="en-GB" b="1" dirty="0"/>
              <a:t> is an interface defining a strategy of comparing an object with other objects of the same type. This is called the class’s “natural ordering”.</a:t>
            </a:r>
          </a:p>
          <a:p>
            <a:r>
              <a:rPr lang="en-GB" dirty="0"/>
              <a:t>In order to be able to sort – we must define our </a:t>
            </a:r>
            <a:r>
              <a:rPr lang="en-GB" i="1" dirty="0"/>
              <a:t>Player</a:t>
            </a:r>
            <a:r>
              <a:rPr lang="en-GB" dirty="0"/>
              <a:t> object as comparable by implementing the </a:t>
            </a:r>
            <a:r>
              <a:rPr lang="en-GB" i="1" dirty="0"/>
              <a:t>Comparable</a:t>
            </a:r>
            <a:r>
              <a:rPr lang="en-GB" dirty="0"/>
              <a:t> interface:</a:t>
            </a:r>
          </a:p>
          <a:p>
            <a:r>
              <a:rPr lang="en-GB" b="1" dirty="0"/>
              <a:t>The sorting order is decided by the return value of the </a:t>
            </a:r>
            <a:r>
              <a:rPr lang="en-GB" b="1" i="1" dirty="0" err="1"/>
              <a:t>compareTo</a:t>
            </a:r>
            <a:r>
              <a:rPr lang="en-GB" b="1" i="1" dirty="0"/>
              <a:t>()</a:t>
            </a:r>
            <a:r>
              <a:rPr lang="en-GB" dirty="0"/>
              <a:t> </a:t>
            </a:r>
            <a:r>
              <a:rPr lang="en-GB" b="1" dirty="0"/>
              <a:t>method.</a:t>
            </a:r>
          </a:p>
          <a:p>
            <a:r>
              <a:rPr lang="en-GB" dirty="0"/>
              <a:t>The method returns a number indicating whether the object being compared is less than, equal to or greater than the object being passed as an argument.</a:t>
            </a:r>
          </a:p>
        </p:txBody>
      </p:sp>
      <p:sp>
        <p:nvSpPr>
          <p:cNvPr id="3" name="Content Placeholder 2"/>
          <p:cNvSpPr>
            <a:spLocks noGrp="1"/>
          </p:cNvSpPr>
          <p:nvPr>
            <p:ph sz="quarter" idx="16"/>
          </p:nvPr>
        </p:nvSpPr>
        <p:spPr/>
        <p:txBody>
          <a:bodyPr/>
          <a:lstStyle/>
          <a:p>
            <a:endParaRPr lang="en-GB"/>
          </a:p>
        </p:txBody>
      </p:sp>
      <p:sp>
        <p:nvSpPr>
          <p:cNvPr id="4" name="Title 3"/>
          <p:cNvSpPr>
            <a:spLocks noGrp="1"/>
          </p:cNvSpPr>
          <p:nvPr>
            <p:ph type="title"/>
          </p:nvPr>
        </p:nvSpPr>
        <p:spPr/>
        <p:txBody>
          <a:bodyPr>
            <a:normAutofit/>
          </a:bodyPr>
          <a:lstStyle/>
          <a:p>
            <a:r>
              <a:rPr lang="en-GB" dirty="0"/>
              <a:t>Comparisons</a:t>
            </a:r>
          </a:p>
        </p:txBody>
      </p:sp>
    </p:spTree>
    <p:extLst>
      <p:ext uri="{BB962C8B-B14F-4D97-AF65-F5344CB8AC3E}">
        <p14:creationId xmlns:p14="http://schemas.microsoft.com/office/powerpoint/2010/main" val="1308241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Firstly we create a class that implements our Comparator Interface.</a:t>
            </a:r>
          </a:p>
          <a:p>
            <a:r>
              <a:rPr lang="en-GB" dirty="0"/>
              <a:t>This class we need the override the </a:t>
            </a:r>
            <a:r>
              <a:rPr lang="en-GB" i="1" dirty="0"/>
              <a:t>compare(arg1,arg2)</a:t>
            </a:r>
            <a:r>
              <a:rPr lang="en-GB" dirty="0"/>
              <a:t> method</a:t>
            </a:r>
          </a:p>
        </p:txBody>
      </p:sp>
      <p:sp>
        <p:nvSpPr>
          <p:cNvPr id="3" name="Content Placeholder 2"/>
          <p:cNvSpPr>
            <a:spLocks noGrp="1"/>
          </p:cNvSpPr>
          <p:nvPr>
            <p:ph sz="quarter" idx="16"/>
          </p:nvPr>
        </p:nvSpPr>
        <p:spPr/>
        <p:txBody>
          <a:bodyPr/>
          <a:lstStyle/>
          <a:p>
            <a:endParaRPr lang="en-GB"/>
          </a:p>
        </p:txBody>
      </p:sp>
      <p:sp>
        <p:nvSpPr>
          <p:cNvPr id="4" name="Title 3"/>
          <p:cNvSpPr>
            <a:spLocks noGrp="1"/>
          </p:cNvSpPr>
          <p:nvPr>
            <p:ph type="title"/>
          </p:nvPr>
        </p:nvSpPr>
        <p:spPr/>
        <p:txBody>
          <a:bodyPr>
            <a:normAutofit/>
          </a:bodyPr>
          <a:lstStyle/>
          <a:p>
            <a:r>
              <a:rPr lang="en-GB" dirty="0"/>
              <a:t>Comparators</a:t>
            </a:r>
          </a:p>
        </p:txBody>
      </p:sp>
    </p:spTree>
    <p:extLst>
      <p:ext uri="{BB962C8B-B14F-4D97-AF65-F5344CB8AC3E}">
        <p14:creationId xmlns:p14="http://schemas.microsoft.com/office/powerpoint/2010/main" val="643487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a:t>The </a:t>
            </a:r>
            <a:r>
              <a:rPr lang="en-GB" b="1" i="1" dirty="0"/>
              <a:t>Comparable</a:t>
            </a:r>
            <a:r>
              <a:rPr lang="en-GB" b="1" dirty="0"/>
              <a:t> interface is a good choice when used for defining the default ordering </a:t>
            </a:r>
            <a:r>
              <a:rPr lang="en-GB" dirty="0"/>
              <a:t>or, in other words, if it’s the main way of comparing objects.</a:t>
            </a:r>
          </a:p>
          <a:p>
            <a:r>
              <a:rPr lang="en-GB" dirty="0"/>
              <a:t>Sometimes, we can’t modify the source code of the class whose objects we want to sort, thus making the use of </a:t>
            </a:r>
            <a:r>
              <a:rPr lang="en-GB" i="1" dirty="0"/>
              <a:t>Comparable </a:t>
            </a:r>
            <a:r>
              <a:rPr lang="en-GB" dirty="0"/>
              <a:t>impossible</a:t>
            </a:r>
          </a:p>
          <a:p>
            <a:r>
              <a:rPr lang="en-GB" dirty="0"/>
              <a:t>Using </a:t>
            </a:r>
            <a:r>
              <a:rPr lang="en-GB" i="1" dirty="0"/>
              <a:t>Comparators</a:t>
            </a:r>
            <a:r>
              <a:rPr lang="en-GB" dirty="0"/>
              <a:t> allows us to avoid adding additional code to our domain classes</a:t>
            </a:r>
          </a:p>
          <a:p>
            <a:r>
              <a:rPr lang="en-GB" dirty="0"/>
              <a:t>We can define multiple different comparison strategies which isn’t possible when using </a:t>
            </a:r>
            <a:r>
              <a:rPr lang="en-GB" i="1" dirty="0"/>
              <a:t>Comparable</a:t>
            </a:r>
            <a:endParaRPr lang="en-GB" dirty="0"/>
          </a:p>
          <a:p>
            <a:endParaRPr lang="en-GB" dirty="0"/>
          </a:p>
        </p:txBody>
      </p:sp>
      <p:sp>
        <p:nvSpPr>
          <p:cNvPr id="3" name="Content Placeholder 2"/>
          <p:cNvSpPr>
            <a:spLocks noGrp="1"/>
          </p:cNvSpPr>
          <p:nvPr>
            <p:ph sz="quarter" idx="16"/>
          </p:nvPr>
        </p:nvSpPr>
        <p:spPr/>
        <p:txBody>
          <a:bodyPr/>
          <a:lstStyle/>
          <a:p>
            <a:endParaRPr lang="en-GB"/>
          </a:p>
        </p:txBody>
      </p:sp>
      <p:sp>
        <p:nvSpPr>
          <p:cNvPr id="4" name="Title 3"/>
          <p:cNvSpPr>
            <a:spLocks noGrp="1"/>
          </p:cNvSpPr>
          <p:nvPr>
            <p:ph type="title"/>
          </p:nvPr>
        </p:nvSpPr>
        <p:spPr/>
        <p:txBody>
          <a:bodyPr>
            <a:normAutofit/>
          </a:bodyPr>
          <a:lstStyle/>
          <a:p>
            <a:r>
              <a:rPr lang="en-GB" b="1" i="1" dirty="0"/>
              <a:t>Comparator</a:t>
            </a:r>
            <a:r>
              <a:rPr lang="en-GB" b="1" dirty="0"/>
              <a:t> Vs </a:t>
            </a:r>
            <a:r>
              <a:rPr lang="en-GB" b="1" i="1" dirty="0"/>
              <a:t>Comparable</a:t>
            </a:r>
            <a:endParaRPr lang="en-GB" b="1" dirty="0"/>
          </a:p>
        </p:txBody>
      </p:sp>
    </p:spTree>
    <p:extLst>
      <p:ext uri="{BB962C8B-B14F-4D97-AF65-F5344CB8AC3E}">
        <p14:creationId xmlns:p14="http://schemas.microsoft.com/office/powerpoint/2010/main" val="2107097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Optionals</a:t>
            </a:r>
          </a:p>
        </p:txBody>
      </p:sp>
    </p:spTree>
    <p:extLst>
      <p:ext uri="{BB962C8B-B14F-4D97-AF65-F5344CB8AC3E}">
        <p14:creationId xmlns:p14="http://schemas.microsoft.com/office/powerpoint/2010/main" val="1720033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BA960-23A7-4E79-9071-2C3191AF26A5}"/>
              </a:ext>
            </a:extLst>
          </p:cNvPr>
          <p:cNvSpPr>
            <a:spLocks noGrp="1"/>
          </p:cNvSpPr>
          <p:nvPr>
            <p:ph type="body" sz="quarter" idx="15"/>
          </p:nvPr>
        </p:nvSpPr>
        <p:spPr/>
        <p:txBody>
          <a:bodyPr/>
          <a:lstStyle/>
          <a:p>
            <a:r>
              <a:rPr lang="en-GB" dirty="0"/>
              <a:t>The main issue this class is intended to tackle is the infamous </a:t>
            </a:r>
            <a:r>
              <a:rPr lang="en-GB" i="1" dirty="0" err="1"/>
              <a:t>NullPointerException</a:t>
            </a:r>
            <a:r>
              <a:rPr lang="en-GB" dirty="0"/>
              <a:t> </a:t>
            </a:r>
          </a:p>
          <a:p>
            <a:endParaRPr lang="en-GB" dirty="0"/>
          </a:p>
          <a:p>
            <a:r>
              <a:rPr lang="en-GB" dirty="0"/>
              <a:t>Essentially, this is a wrapper class that contains an optional value, meaning it can either contain an object or it can simply be empty.</a:t>
            </a:r>
          </a:p>
          <a:p>
            <a:endParaRPr lang="en-GB" dirty="0"/>
          </a:p>
          <a:p>
            <a:r>
              <a:rPr lang="en-GB" dirty="0"/>
              <a:t>Optional </a:t>
            </a:r>
            <a:r>
              <a:rPr lang="en-GB" b="1" dirty="0"/>
              <a:t>should be used mostly as the return type</a:t>
            </a:r>
            <a:r>
              <a:rPr lang="en-GB" dirty="0"/>
              <a:t> of functions that might not return a value.</a:t>
            </a:r>
          </a:p>
          <a:p>
            <a:endParaRPr lang="en-GB" dirty="0"/>
          </a:p>
          <a:p>
            <a:r>
              <a:rPr lang="en-GB" b="1" i="1" dirty="0"/>
              <a:t>A Practical example of the benefit of </a:t>
            </a:r>
            <a:r>
              <a:rPr lang="en-GB" b="1" i="1" dirty="0" err="1"/>
              <a:t>Optionals</a:t>
            </a:r>
            <a:r>
              <a:rPr lang="en-GB" b="1" i="1" dirty="0"/>
              <a:t> would be when interfacing with a Database.</a:t>
            </a:r>
            <a:endParaRPr lang="en-GB" dirty="0"/>
          </a:p>
          <a:p>
            <a:endParaRPr lang="en-GB" dirty="0"/>
          </a:p>
        </p:txBody>
      </p:sp>
      <p:sp>
        <p:nvSpPr>
          <p:cNvPr id="3" name="Title 2">
            <a:extLst>
              <a:ext uri="{FF2B5EF4-FFF2-40B4-BE49-F238E27FC236}">
                <a16:creationId xmlns:a16="http://schemas.microsoft.com/office/drawing/2014/main" id="{FCF943B0-20A8-4551-A860-064326403703}"/>
              </a:ext>
            </a:extLst>
          </p:cNvPr>
          <p:cNvSpPr>
            <a:spLocks noGrp="1"/>
          </p:cNvSpPr>
          <p:nvPr>
            <p:ph type="title"/>
          </p:nvPr>
        </p:nvSpPr>
        <p:spPr/>
        <p:txBody>
          <a:bodyPr/>
          <a:lstStyle/>
          <a:p>
            <a:r>
              <a:rPr lang="en-GB" dirty="0" err="1"/>
              <a:t>Optionals</a:t>
            </a:r>
            <a:endParaRPr lang="en-GB" dirty="0"/>
          </a:p>
        </p:txBody>
      </p:sp>
    </p:spTree>
    <p:extLst>
      <p:ext uri="{BB962C8B-B14F-4D97-AF65-F5344CB8AC3E}">
        <p14:creationId xmlns:p14="http://schemas.microsoft.com/office/powerpoint/2010/main" val="3584883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5AD44-44DF-4066-96B4-DD8C852B1ECC}"/>
              </a:ext>
            </a:extLst>
          </p:cNvPr>
          <p:cNvSpPr>
            <a:spLocks noGrp="1"/>
          </p:cNvSpPr>
          <p:nvPr>
            <p:ph type="body" sz="quarter" idx="15"/>
          </p:nvPr>
        </p:nvSpPr>
        <p:spPr/>
        <p:txBody>
          <a:bodyPr/>
          <a:lstStyle/>
          <a:p>
            <a:r>
              <a:rPr lang="en-GB" dirty="0"/>
              <a:t>Imagine a Person Class with 3 attributes (e.g. age, name, address)</a:t>
            </a:r>
          </a:p>
          <a:p>
            <a:r>
              <a:rPr lang="en-GB" dirty="0"/>
              <a:t>If we had multiple Constructors for this class and had not set default values for each attribute.</a:t>
            </a:r>
          </a:p>
          <a:p>
            <a:r>
              <a:rPr lang="en-GB" dirty="0"/>
              <a:t>It is possible that we can create a Person that has no ‘address’ value.</a:t>
            </a:r>
          </a:p>
          <a:p>
            <a:endParaRPr lang="en-GB" dirty="0"/>
          </a:p>
          <a:p>
            <a:r>
              <a:rPr lang="en-GB" dirty="0"/>
              <a:t>P1.getAddress() </a:t>
            </a:r>
          </a:p>
          <a:p>
            <a:r>
              <a:rPr lang="en-GB" dirty="0"/>
              <a:t>NULLPOINTEREXCEPTION</a:t>
            </a:r>
          </a:p>
          <a:p>
            <a:endParaRPr lang="en-GB" dirty="0"/>
          </a:p>
        </p:txBody>
      </p:sp>
      <p:sp>
        <p:nvSpPr>
          <p:cNvPr id="3" name="Title 2">
            <a:extLst>
              <a:ext uri="{FF2B5EF4-FFF2-40B4-BE49-F238E27FC236}">
                <a16:creationId xmlns:a16="http://schemas.microsoft.com/office/drawing/2014/main" id="{5CD596A9-1DB6-4DF1-A96A-ADC4FE323536}"/>
              </a:ext>
            </a:extLst>
          </p:cNvPr>
          <p:cNvSpPr>
            <a:spLocks noGrp="1"/>
          </p:cNvSpPr>
          <p:nvPr>
            <p:ph type="title"/>
          </p:nvPr>
        </p:nvSpPr>
        <p:spPr/>
        <p:txBody>
          <a:bodyPr/>
          <a:lstStyle/>
          <a:p>
            <a:r>
              <a:rPr lang="en-GB" dirty="0"/>
              <a:t>Problem</a:t>
            </a:r>
          </a:p>
        </p:txBody>
      </p:sp>
    </p:spTree>
    <p:extLst>
      <p:ext uri="{BB962C8B-B14F-4D97-AF65-F5344CB8AC3E}">
        <p14:creationId xmlns:p14="http://schemas.microsoft.com/office/powerpoint/2010/main" val="1590940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8A2FE6-A9A5-4AEF-8CD1-4B8E97E66834}"/>
              </a:ext>
            </a:extLst>
          </p:cNvPr>
          <p:cNvSpPr>
            <a:spLocks noGrp="1"/>
          </p:cNvSpPr>
          <p:nvPr>
            <p:ph type="body" sz="quarter" idx="15"/>
          </p:nvPr>
        </p:nvSpPr>
        <p:spPr/>
        <p:txBody>
          <a:bodyPr/>
          <a:lstStyle/>
          <a:p>
            <a:pPr marL="0" indent="0">
              <a:buNone/>
            </a:pPr>
            <a:r>
              <a:rPr lang="en-GB" dirty="0"/>
              <a:t>// </a:t>
            </a:r>
            <a:r>
              <a:rPr lang="en-GB" dirty="0" err="1"/>
              <a:t>Optional.ofNullable</a:t>
            </a:r>
            <a:r>
              <a:rPr lang="en-GB" dirty="0"/>
              <a:t> - allows passed parameter to be null.</a:t>
            </a:r>
          </a:p>
          <a:p>
            <a:pPr marL="0" indent="0">
              <a:buNone/>
            </a:pPr>
            <a:r>
              <a:rPr lang="en-GB" b="1" dirty="0"/>
              <a:t>Optional&lt;Integer&gt; a = </a:t>
            </a:r>
            <a:r>
              <a:rPr lang="en-GB" b="1" dirty="0" err="1"/>
              <a:t>Optional.</a:t>
            </a:r>
            <a:r>
              <a:rPr lang="en-GB" b="1" i="1" dirty="0" err="1"/>
              <a:t>ofNullable</a:t>
            </a:r>
            <a:r>
              <a:rPr lang="en-GB" b="1" i="1" dirty="0"/>
              <a:t>(value1);</a:t>
            </a:r>
          </a:p>
          <a:p>
            <a:pPr marL="0" indent="0">
              <a:buNone/>
            </a:pPr>
            <a:endParaRPr lang="en-GB" dirty="0"/>
          </a:p>
          <a:p>
            <a:pPr marL="0" indent="0">
              <a:buNone/>
            </a:pPr>
            <a:r>
              <a:rPr lang="en-GB" dirty="0"/>
              <a:t>// </a:t>
            </a:r>
            <a:r>
              <a:rPr lang="en-GB" dirty="0" err="1"/>
              <a:t>Optional.of</a:t>
            </a:r>
            <a:r>
              <a:rPr lang="en-GB" dirty="0"/>
              <a:t> - throws </a:t>
            </a:r>
            <a:r>
              <a:rPr lang="en-GB" dirty="0" err="1"/>
              <a:t>NullPointerException</a:t>
            </a:r>
            <a:r>
              <a:rPr lang="en-GB" dirty="0"/>
              <a:t> if passed parameter is null</a:t>
            </a:r>
          </a:p>
          <a:p>
            <a:pPr marL="0" indent="0">
              <a:buNone/>
            </a:pPr>
            <a:r>
              <a:rPr lang="en-GB" b="1" dirty="0"/>
              <a:t>Optional&lt;Integer&gt; b = </a:t>
            </a:r>
            <a:r>
              <a:rPr lang="en-GB" b="1" dirty="0" err="1"/>
              <a:t>Optional.</a:t>
            </a:r>
            <a:r>
              <a:rPr lang="en-GB" b="1" i="1" dirty="0" err="1"/>
              <a:t>of</a:t>
            </a:r>
            <a:r>
              <a:rPr lang="en-GB" b="1" i="1" dirty="0"/>
              <a:t>(value2);</a:t>
            </a:r>
            <a:endParaRPr lang="en-GB" dirty="0"/>
          </a:p>
          <a:p>
            <a:endParaRPr lang="en-GB" dirty="0"/>
          </a:p>
        </p:txBody>
      </p:sp>
      <p:sp>
        <p:nvSpPr>
          <p:cNvPr id="3" name="Title 2">
            <a:extLst>
              <a:ext uri="{FF2B5EF4-FFF2-40B4-BE49-F238E27FC236}">
                <a16:creationId xmlns:a16="http://schemas.microsoft.com/office/drawing/2014/main" id="{4D30F4C9-B592-45EE-90AE-0CE6E390FCA2}"/>
              </a:ext>
            </a:extLst>
          </p:cNvPr>
          <p:cNvSpPr>
            <a:spLocks noGrp="1"/>
          </p:cNvSpPr>
          <p:nvPr>
            <p:ph type="title"/>
          </p:nvPr>
        </p:nvSpPr>
        <p:spPr/>
        <p:txBody>
          <a:bodyPr>
            <a:normAutofit/>
          </a:bodyPr>
          <a:lstStyle/>
          <a:p>
            <a:r>
              <a:rPr lang="en-GB" dirty="0"/>
              <a:t>Optional Examples</a:t>
            </a:r>
          </a:p>
        </p:txBody>
      </p:sp>
    </p:spTree>
    <p:extLst>
      <p:ext uri="{BB962C8B-B14F-4D97-AF65-F5344CB8AC3E}">
        <p14:creationId xmlns:p14="http://schemas.microsoft.com/office/powerpoint/2010/main" val="153228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1D083-0BAE-41D3-AF65-AB4A59FA5B0A}"/>
              </a:ext>
            </a:extLst>
          </p:cNvPr>
          <p:cNvSpPr>
            <a:spLocks noGrp="1"/>
          </p:cNvSpPr>
          <p:nvPr>
            <p:ph type="body" sz="quarter" idx="15"/>
          </p:nvPr>
        </p:nvSpPr>
        <p:spPr>
          <a:xfrm>
            <a:off x="414000" y="1784199"/>
            <a:ext cx="11404800" cy="4813199"/>
          </a:xfrm>
        </p:spPr>
        <p:txBody>
          <a:bodyPr numCol="2"/>
          <a:lstStyle/>
          <a:p>
            <a:pPr marL="0" indent="0">
              <a:buNone/>
            </a:pPr>
            <a:r>
              <a:rPr lang="en-GB" sz="1200" b="1" dirty="0"/>
              <a:t>Integer a = null;</a:t>
            </a:r>
            <a:endParaRPr lang="en-GB" sz="1200" dirty="0"/>
          </a:p>
          <a:p>
            <a:pPr marL="0" indent="0">
              <a:buNone/>
            </a:pPr>
            <a:r>
              <a:rPr lang="en-GB" sz="1200" b="1" dirty="0"/>
              <a:t>Integer b = 0;</a:t>
            </a:r>
            <a:endParaRPr lang="en-GB" sz="1200" dirty="0"/>
          </a:p>
          <a:p>
            <a:pPr marL="0" indent="0">
              <a:buNone/>
            </a:pPr>
            <a:r>
              <a:rPr lang="en-GB" sz="1200" b="1" dirty="0"/>
              <a:t>If (a != null &amp;&amp; b != null){</a:t>
            </a:r>
          </a:p>
          <a:p>
            <a:pPr marL="0" indent="0">
              <a:buNone/>
            </a:pPr>
            <a:r>
              <a:rPr lang="en-GB" sz="1200" b="1" dirty="0"/>
              <a:t>	</a:t>
            </a:r>
            <a:r>
              <a:rPr lang="en-GB" sz="1200" b="1" dirty="0" err="1"/>
              <a:t>System.out.println</a:t>
            </a:r>
            <a:r>
              <a:rPr lang="en-GB" sz="1200" b="1" dirty="0"/>
              <a:t>(</a:t>
            </a:r>
            <a:r>
              <a:rPr lang="en-GB" sz="1200" b="1" dirty="0" err="1"/>
              <a:t>a+b</a:t>
            </a:r>
            <a:r>
              <a:rPr lang="en-GB" sz="1200" b="1" dirty="0"/>
              <a:t>);</a:t>
            </a:r>
          </a:p>
          <a:p>
            <a:pPr marL="0" indent="0">
              <a:buNone/>
            </a:pPr>
            <a:r>
              <a:rPr lang="en-GB" sz="1200" b="1" dirty="0"/>
              <a:t>}else if{a == null){</a:t>
            </a:r>
          </a:p>
          <a:p>
            <a:pPr marL="0" indent="0">
              <a:buNone/>
            </a:pPr>
            <a:r>
              <a:rPr lang="en-GB" sz="1200" b="1" dirty="0"/>
              <a:t>	</a:t>
            </a:r>
            <a:r>
              <a:rPr lang="en-GB" sz="1200" b="1" dirty="0" err="1"/>
              <a:t>System.out.println</a:t>
            </a:r>
            <a:r>
              <a:rPr lang="en-GB" sz="1200" b="1" dirty="0"/>
              <a:t>(10+b);</a:t>
            </a:r>
          </a:p>
          <a:p>
            <a:pPr marL="0" indent="0">
              <a:buNone/>
            </a:pPr>
            <a:r>
              <a:rPr lang="en-GB" sz="1200" b="1" dirty="0"/>
              <a:t>} else if{b == null){</a:t>
            </a:r>
          </a:p>
          <a:p>
            <a:pPr marL="0" indent="0">
              <a:buNone/>
            </a:pPr>
            <a:r>
              <a:rPr lang="en-GB" sz="1200" b="1" dirty="0"/>
              <a:t>	</a:t>
            </a:r>
            <a:r>
              <a:rPr lang="en-GB" sz="1200" b="1" dirty="0" err="1"/>
              <a:t>System.out.println</a:t>
            </a:r>
            <a:r>
              <a:rPr lang="en-GB" sz="1200" b="1" dirty="0"/>
              <a:t>(a+10);</a:t>
            </a:r>
          </a:p>
          <a:p>
            <a:pPr marL="0" indent="0">
              <a:buNone/>
            </a:pPr>
            <a:r>
              <a:rPr lang="en-GB" sz="1200" b="1" dirty="0"/>
              <a:t>} else {</a:t>
            </a:r>
          </a:p>
          <a:p>
            <a:pPr marL="0" indent="0">
              <a:buNone/>
            </a:pPr>
            <a:r>
              <a:rPr lang="en-GB" sz="1200" b="1" dirty="0"/>
              <a:t>	</a:t>
            </a:r>
            <a:r>
              <a:rPr lang="en-GB" sz="1200" b="1" dirty="0" err="1"/>
              <a:t>System.out.println</a:t>
            </a:r>
            <a:r>
              <a:rPr lang="en-GB" sz="1200" b="1" dirty="0"/>
              <a:t>(10+10);</a:t>
            </a:r>
          </a:p>
          <a:p>
            <a:pPr marL="0" indent="0">
              <a:buNone/>
            </a:pPr>
            <a:r>
              <a:rPr lang="en-GB" sz="1200" b="1" dirty="0"/>
              <a:t>}</a:t>
            </a:r>
          </a:p>
          <a:p>
            <a:pPr marL="0" indent="0">
              <a:buNone/>
            </a:pPr>
            <a:r>
              <a:rPr lang="en-GB" sz="1200" b="1" dirty="0"/>
              <a:t>Integer a = null;</a:t>
            </a:r>
            <a:endParaRPr lang="en-GB" sz="1200" dirty="0"/>
          </a:p>
          <a:p>
            <a:pPr marL="0" indent="0">
              <a:buNone/>
            </a:pPr>
            <a:r>
              <a:rPr lang="en-GB" sz="1200" b="1" dirty="0"/>
              <a:t>Integer b = 0;</a:t>
            </a:r>
          </a:p>
          <a:p>
            <a:pPr marL="0" indent="0">
              <a:buNone/>
            </a:pPr>
            <a:endParaRPr lang="en-GB" sz="1200" dirty="0"/>
          </a:p>
          <a:p>
            <a:pPr marL="0" indent="0">
              <a:buNone/>
            </a:pPr>
            <a:r>
              <a:rPr lang="en-GB" sz="1200" b="1" dirty="0"/>
              <a:t>Optional&lt;Integer&gt; </a:t>
            </a:r>
            <a:r>
              <a:rPr lang="en-GB" sz="1200" b="1" dirty="0" err="1"/>
              <a:t>optA</a:t>
            </a:r>
            <a:r>
              <a:rPr lang="en-GB" sz="1200" b="1" dirty="0"/>
              <a:t> = </a:t>
            </a:r>
            <a:r>
              <a:rPr lang="en-GB" sz="1200" b="1" dirty="0" err="1"/>
              <a:t>Optional.</a:t>
            </a:r>
            <a:r>
              <a:rPr lang="en-GB" sz="1200" b="1" i="1" dirty="0" err="1"/>
              <a:t>ofNullable</a:t>
            </a:r>
            <a:r>
              <a:rPr lang="en-GB" sz="1200" b="1" i="1" dirty="0"/>
              <a:t>(a);</a:t>
            </a:r>
            <a:endParaRPr lang="en-GB" sz="1200" dirty="0"/>
          </a:p>
          <a:p>
            <a:pPr marL="0" indent="0">
              <a:buNone/>
            </a:pPr>
            <a:r>
              <a:rPr lang="en-GB" sz="1200" b="1" dirty="0"/>
              <a:t>Optional&lt;Integer&gt; </a:t>
            </a:r>
            <a:r>
              <a:rPr lang="en-GB" sz="1200" b="1" dirty="0" err="1"/>
              <a:t>optB</a:t>
            </a:r>
            <a:r>
              <a:rPr lang="en-GB" sz="1200" b="1" dirty="0"/>
              <a:t> = </a:t>
            </a:r>
            <a:r>
              <a:rPr lang="en-GB" sz="1200" b="1" dirty="0" err="1"/>
              <a:t>Optional.</a:t>
            </a:r>
            <a:r>
              <a:rPr lang="en-GB" sz="1200" b="1" i="1" dirty="0" err="1"/>
              <a:t>ofNullable</a:t>
            </a:r>
            <a:r>
              <a:rPr lang="en-GB" sz="1200" b="1" i="1" dirty="0"/>
              <a:t>(b);</a:t>
            </a:r>
          </a:p>
          <a:p>
            <a:pPr marL="0" indent="0">
              <a:buNone/>
            </a:pPr>
            <a:endParaRPr lang="en-GB" sz="1200" dirty="0"/>
          </a:p>
          <a:p>
            <a:pPr marL="0" indent="0">
              <a:buNone/>
            </a:pPr>
            <a:r>
              <a:rPr lang="en-GB" sz="1200" b="1" dirty="0" err="1"/>
              <a:t>System.</a:t>
            </a:r>
            <a:r>
              <a:rPr lang="en-GB" sz="1200" b="1" i="1" dirty="0" err="1"/>
              <a:t>out.println</a:t>
            </a:r>
            <a:r>
              <a:rPr lang="en-GB" sz="1200" b="1" i="1" dirty="0"/>
              <a:t>(</a:t>
            </a:r>
            <a:r>
              <a:rPr lang="en-GB" sz="1200" b="1" i="1" dirty="0" err="1"/>
              <a:t>optB.orElse</a:t>
            </a:r>
            <a:r>
              <a:rPr lang="en-GB" sz="1200" b="1" i="1" dirty="0"/>
              <a:t>(3) + </a:t>
            </a:r>
            <a:r>
              <a:rPr lang="en-GB" sz="1200" b="1" i="1" dirty="0" err="1"/>
              <a:t>optA.orElse</a:t>
            </a:r>
            <a:r>
              <a:rPr lang="en-GB" sz="1200" b="1" i="1" dirty="0"/>
              <a:t>(3));</a:t>
            </a:r>
            <a:endParaRPr lang="en-GB" sz="1200" dirty="0"/>
          </a:p>
          <a:p>
            <a:pPr marL="0" indent="0">
              <a:buNone/>
            </a:pPr>
            <a:endParaRPr lang="en-GB" sz="1200" dirty="0"/>
          </a:p>
          <a:p>
            <a:endParaRPr lang="en-GB" sz="1200" dirty="0"/>
          </a:p>
        </p:txBody>
      </p:sp>
      <p:sp>
        <p:nvSpPr>
          <p:cNvPr id="3" name="Title 2">
            <a:extLst>
              <a:ext uri="{FF2B5EF4-FFF2-40B4-BE49-F238E27FC236}">
                <a16:creationId xmlns:a16="http://schemas.microsoft.com/office/drawing/2014/main" id="{8D8664A8-8E4D-411E-953D-33DAD0231493}"/>
              </a:ext>
            </a:extLst>
          </p:cNvPr>
          <p:cNvSpPr>
            <a:spLocks noGrp="1"/>
          </p:cNvSpPr>
          <p:nvPr>
            <p:ph type="title"/>
          </p:nvPr>
        </p:nvSpPr>
        <p:spPr/>
        <p:txBody>
          <a:bodyPr/>
          <a:lstStyle/>
          <a:p>
            <a:r>
              <a:rPr lang="en-GB" dirty="0"/>
              <a:t>Optional Examples</a:t>
            </a:r>
          </a:p>
        </p:txBody>
      </p:sp>
    </p:spTree>
    <p:extLst>
      <p:ext uri="{BB962C8B-B14F-4D97-AF65-F5344CB8AC3E}">
        <p14:creationId xmlns:p14="http://schemas.microsoft.com/office/powerpoint/2010/main" val="289497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61236" y="2488555"/>
            <a:ext cx="6667018" cy="1539889"/>
          </a:xfrm>
          <a:prstGeom prst="rect">
            <a:avLst/>
          </a:prstGeom>
        </p:spPr>
      </p:pic>
      <p:sp>
        <p:nvSpPr>
          <p:cNvPr id="2" name="Text Placeholder 1"/>
          <p:cNvSpPr>
            <a:spLocks noGrp="1"/>
          </p:cNvSpPr>
          <p:nvPr>
            <p:ph type="body" sz="quarter" idx="15"/>
          </p:nvPr>
        </p:nvSpPr>
        <p:spPr/>
        <p:txBody>
          <a:bodyPr/>
          <a:lstStyle/>
          <a:p>
            <a:r>
              <a:rPr lang="en-GB" dirty="0"/>
              <a:t>To set a breakpoint, Right Click -&gt; Toggle Breakpoint in margin</a:t>
            </a:r>
          </a:p>
          <a:p>
            <a:endParaRPr lang="en-GB" dirty="0"/>
          </a:p>
          <a:p>
            <a:endParaRPr lang="en-GB" dirty="0"/>
          </a:p>
          <a:p>
            <a:endParaRPr lang="en-GB" dirty="0"/>
          </a:p>
          <a:p>
            <a:endParaRPr lang="en-GB" dirty="0"/>
          </a:p>
          <a:p>
            <a:endParaRPr lang="en-GB" dirty="0"/>
          </a:p>
          <a:p>
            <a:r>
              <a:rPr lang="en-GB" dirty="0"/>
              <a:t>You can then run the application with debug using F11.</a:t>
            </a:r>
          </a:p>
        </p:txBody>
      </p:sp>
      <p:sp>
        <p:nvSpPr>
          <p:cNvPr id="3" name="Title 2"/>
          <p:cNvSpPr>
            <a:spLocks noGrp="1"/>
          </p:cNvSpPr>
          <p:nvPr>
            <p:ph type="title"/>
          </p:nvPr>
        </p:nvSpPr>
        <p:spPr/>
        <p:txBody>
          <a:bodyPr>
            <a:normAutofit/>
          </a:bodyPr>
          <a:lstStyle/>
          <a:p>
            <a:r>
              <a:rPr lang="en-GB" dirty="0"/>
              <a:t>Setting Breakpoints</a:t>
            </a:r>
          </a:p>
        </p:txBody>
      </p:sp>
    </p:spTree>
    <p:extLst>
      <p:ext uri="{BB962C8B-B14F-4D97-AF65-F5344CB8AC3E}">
        <p14:creationId xmlns:p14="http://schemas.microsoft.com/office/powerpoint/2010/main" val="806063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JDBC</a:t>
            </a:r>
          </a:p>
        </p:txBody>
      </p:sp>
    </p:spTree>
    <p:extLst>
      <p:ext uri="{BB962C8B-B14F-4D97-AF65-F5344CB8AC3E}">
        <p14:creationId xmlns:p14="http://schemas.microsoft.com/office/powerpoint/2010/main" val="1721958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JDBC API allows us to connect to SQL databases from our Java applications.</a:t>
            </a:r>
          </a:p>
          <a:p>
            <a:endParaRPr lang="en-GB" dirty="0"/>
          </a:p>
          <a:p>
            <a:r>
              <a:rPr lang="en-GB" dirty="0"/>
              <a:t>Using a JDBC driver, with the location of the database and the credentials for accessing that database we can query the database for data and perform the CRUD functions.</a:t>
            </a:r>
          </a:p>
        </p:txBody>
      </p:sp>
      <p:sp>
        <p:nvSpPr>
          <p:cNvPr id="3" name="Title 2"/>
          <p:cNvSpPr>
            <a:spLocks noGrp="1"/>
          </p:cNvSpPr>
          <p:nvPr>
            <p:ph type="title"/>
          </p:nvPr>
        </p:nvSpPr>
        <p:spPr/>
        <p:txBody>
          <a:bodyPr>
            <a:normAutofit/>
          </a:bodyPr>
          <a:lstStyle/>
          <a:p>
            <a:r>
              <a:rPr lang="en-GB" dirty="0"/>
              <a:t>JDBC</a:t>
            </a:r>
          </a:p>
        </p:txBody>
      </p:sp>
      <p:sp>
        <p:nvSpPr>
          <p:cNvPr id="6" name="Content Placeholder 4"/>
          <p:cNvSpPr txBox="1">
            <a:spLocks/>
          </p:cNvSpPr>
          <p:nvPr/>
        </p:nvSpPr>
        <p:spPr>
          <a:xfrm>
            <a:off x="6306023" y="1989377"/>
            <a:ext cx="5298544" cy="4388318"/>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a:solidFill>
                  <a:srgbClr val="7F0055"/>
                </a:solidFill>
                <a:latin typeface="Consolas"/>
              </a:rPr>
              <a:t>public</a:t>
            </a:r>
            <a:r>
              <a:rPr lang="en-GB" sz="1800" b="1" dirty="0">
                <a:solidFill>
                  <a:srgbClr val="000000"/>
                </a:solidFill>
                <a:latin typeface="Consolas"/>
              </a:rPr>
              <a:t> </a:t>
            </a:r>
            <a:r>
              <a:rPr lang="en-GB" sz="1800" b="1" dirty="0">
                <a:solidFill>
                  <a:srgbClr val="7F0055"/>
                </a:solidFill>
                <a:latin typeface="Consolas"/>
              </a:rPr>
              <a:t>class</a:t>
            </a:r>
            <a:r>
              <a:rPr lang="en-GB" sz="1800" b="1" dirty="0">
                <a:solidFill>
                  <a:srgbClr val="000000"/>
                </a:solidFill>
                <a:latin typeface="Consolas"/>
              </a:rPr>
              <a:t> </a:t>
            </a:r>
            <a:r>
              <a:rPr lang="en-GB" sz="1800" b="1" dirty="0" err="1">
                <a:solidFill>
                  <a:srgbClr val="000000"/>
                </a:solidFill>
                <a:latin typeface="Consolas"/>
              </a:rPr>
              <a:t>JDBCExample</a:t>
            </a:r>
            <a:endParaRPr lang="en-GB" sz="1800" b="1" dirty="0">
              <a:solidFill>
                <a:srgbClr val="000000"/>
              </a:solidFill>
              <a:latin typeface="Consolas"/>
            </a:endParaRPr>
          </a:p>
          <a:p>
            <a:pPr>
              <a:buClr>
                <a:srgbClr val="0A1419">
                  <a:lumMod val="90000"/>
                  <a:lumOff val="10000"/>
                </a:srgbClr>
              </a:buClr>
              <a:defRPr/>
            </a:pPr>
            <a:r>
              <a:rPr lang="en-GB" sz="1800" b="1" dirty="0">
                <a:solidFill>
                  <a:srgbClr val="000000"/>
                </a:solidFill>
                <a:latin typeface="Consolas"/>
              </a:rPr>
              <a:t>{</a:t>
            </a:r>
          </a:p>
          <a:p>
            <a:pPr>
              <a:buClr>
                <a:srgbClr val="0A1419">
                  <a:lumMod val="90000"/>
                  <a:lumOff val="10000"/>
                </a:srgbClr>
              </a:buClr>
              <a:defRPr/>
            </a:pPr>
            <a:r>
              <a:rPr lang="en-GB" sz="1800" b="1" dirty="0">
                <a:solidFill>
                  <a:srgbClr val="7F0055"/>
                </a:solidFill>
                <a:latin typeface="Consolas"/>
              </a:rPr>
              <a:t>  static</a:t>
            </a:r>
            <a:r>
              <a:rPr lang="en-GB" sz="1800" b="1" dirty="0">
                <a:solidFill>
                  <a:srgbClr val="000000"/>
                </a:solidFill>
                <a:latin typeface="Consolas"/>
              </a:rPr>
              <a:t> </a:t>
            </a:r>
            <a:r>
              <a:rPr lang="en-GB" sz="1800" b="1" dirty="0">
                <a:solidFill>
                  <a:srgbClr val="7F0055"/>
                </a:solidFill>
                <a:latin typeface="Consolas"/>
              </a:rPr>
              <a:t>final</a:t>
            </a:r>
            <a:r>
              <a:rPr lang="en-GB" sz="1800" b="1" dirty="0">
                <a:solidFill>
                  <a:srgbClr val="000000"/>
                </a:solidFill>
                <a:latin typeface="Consolas"/>
              </a:rPr>
              <a:t> </a:t>
            </a:r>
            <a:r>
              <a:rPr lang="en-GB" sz="1800" b="1" dirty="0">
                <a:solidFill>
                  <a:srgbClr val="000000"/>
                </a:solidFill>
                <a:highlight>
                  <a:srgbClr val="D4D4D4"/>
                </a:highlight>
                <a:latin typeface="Consolas"/>
              </a:rPr>
              <a:t>String </a:t>
            </a:r>
            <a:r>
              <a:rPr lang="en-GB" sz="1800" b="1" i="1" dirty="0">
                <a:solidFill>
                  <a:srgbClr val="0000C0"/>
                </a:solidFill>
                <a:highlight>
                  <a:srgbClr val="D4D4D4"/>
                </a:highlight>
                <a:latin typeface="Consolas"/>
              </a:rPr>
              <a:t>JDBC_DRIVER</a:t>
            </a:r>
            <a:r>
              <a:rPr lang="en-GB" sz="1800" b="1" i="1" dirty="0">
                <a:solidFill>
                  <a:srgbClr val="000000"/>
                </a:solidFill>
                <a:highlight>
                  <a:srgbClr val="D4D4D4"/>
                </a:highlight>
                <a:latin typeface="Consolas"/>
              </a:rPr>
              <a:t> = </a:t>
            </a:r>
            <a:br>
              <a:rPr lang="en-GB" sz="1800" b="1" i="1" dirty="0">
                <a:solidFill>
                  <a:srgbClr val="000000"/>
                </a:solidFill>
                <a:highlight>
                  <a:srgbClr val="D4D4D4"/>
                </a:highlight>
                <a:latin typeface="Consolas"/>
              </a:rPr>
            </a:br>
            <a:r>
              <a:rPr lang="en-GB" sz="1800" b="1" i="1" dirty="0">
                <a:solidFill>
                  <a:srgbClr val="000000"/>
                </a:solidFill>
                <a:highlight>
                  <a:srgbClr val="D4D4D4"/>
                </a:highlight>
                <a:latin typeface="Consolas"/>
              </a:rPr>
              <a:t>    </a:t>
            </a:r>
            <a:r>
              <a:rPr lang="en-GB" sz="1800" b="1" i="1" dirty="0">
                <a:solidFill>
                  <a:srgbClr val="2A00FF"/>
                </a:solidFill>
                <a:highlight>
                  <a:srgbClr val="D4D4D4"/>
                </a:highlight>
                <a:latin typeface="Consolas"/>
              </a:rPr>
              <a:t>"</a:t>
            </a:r>
            <a:r>
              <a:rPr lang="en-GB" sz="1800" b="1" i="1" dirty="0" err="1">
                <a:solidFill>
                  <a:srgbClr val="2A00FF"/>
                </a:solidFill>
                <a:highlight>
                  <a:srgbClr val="D4D4D4"/>
                </a:highlight>
                <a:latin typeface="Consolas"/>
              </a:rPr>
              <a:t>com.mysql.jdbc.Driver</a:t>
            </a:r>
            <a:r>
              <a:rPr lang="en-GB" sz="1800" b="1" i="1" dirty="0">
                <a:solidFill>
                  <a:srgbClr val="2A00FF"/>
                </a:solidFill>
                <a:highlight>
                  <a:srgbClr val="D4D4D4"/>
                </a:highlight>
                <a:latin typeface="Consolas"/>
              </a:rPr>
              <a:t>"</a:t>
            </a:r>
            <a:r>
              <a:rPr lang="en-GB" sz="1800" b="1" i="1" dirty="0">
                <a:solidFill>
                  <a:srgbClr val="000000"/>
                </a:solidFill>
                <a:highlight>
                  <a:srgbClr val="D4D4D4"/>
                </a:highlight>
                <a:latin typeface="Consolas"/>
              </a:rPr>
              <a:t>;</a:t>
            </a:r>
          </a:p>
          <a:p>
            <a:pPr>
              <a:buClr>
                <a:srgbClr val="0A1419">
                  <a:lumMod val="90000"/>
                  <a:lumOff val="10000"/>
                </a:srgbClr>
              </a:buClr>
              <a:defRPr/>
            </a:pPr>
            <a:r>
              <a:rPr lang="en-GB" sz="1800" b="1" dirty="0">
                <a:solidFill>
                  <a:srgbClr val="7F0055"/>
                </a:solidFill>
                <a:latin typeface="Consolas"/>
              </a:rPr>
              <a:t>  static</a:t>
            </a:r>
            <a:r>
              <a:rPr lang="en-GB" sz="1800" b="1" dirty="0">
                <a:solidFill>
                  <a:srgbClr val="000000"/>
                </a:solidFill>
                <a:latin typeface="Consolas"/>
              </a:rPr>
              <a:t> </a:t>
            </a:r>
            <a:r>
              <a:rPr lang="en-GB" sz="1800" b="1" dirty="0">
                <a:solidFill>
                  <a:srgbClr val="7F0055"/>
                </a:solidFill>
                <a:latin typeface="Consolas"/>
              </a:rPr>
              <a:t>final</a:t>
            </a:r>
            <a:r>
              <a:rPr lang="en-GB" sz="1800" b="1" dirty="0">
                <a:solidFill>
                  <a:srgbClr val="000000"/>
                </a:solidFill>
                <a:latin typeface="Consolas"/>
              </a:rPr>
              <a:t> </a:t>
            </a:r>
            <a:r>
              <a:rPr lang="en-GB" sz="1800" b="1" dirty="0">
                <a:solidFill>
                  <a:srgbClr val="000000"/>
                </a:solidFill>
                <a:highlight>
                  <a:srgbClr val="D4D4D4"/>
                </a:highlight>
                <a:latin typeface="Consolas"/>
              </a:rPr>
              <a:t>String </a:t>
            </a:r>
            <a:r>
              <a:rPr lang="en-GB" sz="1800" b="1" i="1" dirty="0">
                <a:solidFill>
                  <a:srgbClr val="0000C0"/>
                </a:solidFill>
                <a:highlight>
                  <a:srgbClr val="D4D4D4"/>
                </a:highlight>
                <a:latin typeface="Consolas"/>
              </a:rPr>
              <a:t>DB_URL</a:t>
            </a:r>
            <a:r>
              <a:rPr lang="en-GB" sz="1800" b="1" i="1" dirty="0">
                <a:solidFill>
                  <a:srgbClr val="000000"/>
                </a:solidFill>
                <a:highlight>
                  <a:srgbClr val="D4D4D4"/>
                </a:highlight>
                <a:latin typeface="Consolas"/>
              </a:rPr>
              <a:t> =   </a:t>
            </a:r>
            <a:br>
              <a:rPr lang="en-GB" sz="1800" b="1" i="1" dirty="0">
                <a:solidFill>
                  <a:srgbClr val="000000"/>
                </a:solidFill>
                <a:highlight>
                  <a:srgbClr val="D4D4D4"/>
                </a:highlight>
                <a:latin typeface="Consolas"/>
              </a:rPr>
            </a:br>
            <a:r>
              <a:rPr lang="en-GB" sz="1800" b="1" i="1" dirty="0">
                <a:solidFill>
                  <a:srgbClr val="000000"/>
                </a:solidFill>
                <a:highlight>
                  <a:srgbClr val="D4D4D4"/>
                </a:highlight>
                <a:latin typeface="Consolas"/>
              </a:rPr>
              <a:t>    </a:t>
            </a:r>
            <a:r>
              <a:rPr lang="en-GB" sz="1800" b="1" i="1" dirty="0">
                <a:solidFill>
                  <a:srgbClr val="2A00FF"/>
                </a:solidFill>
                <a:highlight>
                  <a:srgbClr val="D4D4D4"/>
                </a:highlight>
                <a:latin typeface="Consolas"/>
              </a:rPr>
              <a:t>"</a:t>
            </a:r>
            <a:r>
              <a:rPr lang="en-GB" sz="1800" b="1" i="1" dirty="0" err="1">
                <a:solidFill>
                  <a:srgbClr val="2A00FF"/>
                </a:solidFill>
                <a:highlight>
                  <a:srgbClr val="D4D4D4"/>
                </a:highlight>
                <a:latin typeface="Consolas"/>
              </a:rPr>
              <a:t>jdbc:mysql</a:t>
            </a:r>
            <a:r>
              <a:rPr lang="en-GB" sz="1800" b="1" i="1" dirty="0">
                <a:solidFill>
                  <a:srgbClr val="2A00FF"/>
                </a:solidFill>
                <a:highlight>
                  <a:srgbClr val="D4D4D4"/>
                </a:highlight>
                <a:latin typeface="Consolas"/>
              </a:rPr>
              <a:t>://localhost/</a:t>
            </a:r>
            <a:r>
              <a:rPr lang="en-GB" sz="1800" b="1" i="1" dirty="0" err="1">
                <a:solidFill>
                  <a:srgbClr val="2A00FF"/>
                </a:solidFill>
                <a:highlight>
                  <a:srgbClr val="D4D4D4"/>
                </a:highlight>
                <a:latin typeface="Consolas"/>
              </a:rPr>
              <a:t>dbexample</a:t>
            </a:r>
            <a:r>
              <a:rPr lang="en-GB" sz="1800" b="1" i="1" dirty="0">
                <a:solidFill>
                  <a:srgbClr val="2A00FF"/>
                </a:solidFill>
                <a:highlight>
                  <a:srgbClr val="D4D4D4"/>
                </a:highlight>
                <a:latin typeface="Consolas"/>
              </a:rPr>
              <a:t>"</a:t>
            </a:r>
            <a:r>
              <a:rPr lang="en-GB" sz="1800" b="1" i="1" dirty="0">
                <a:solidFill>
                  <a:srgbClr val="000000"/>
                </a:solidFill>
                <a:highlight>
                  <a:srgbClr val="D4D4D4"/>
                </a:highlight>
                <a:latin typeface="Consolas"/>
              </a:rPr>
              <a:t>;</a:t>
            </a:r>
          </a:p>
          <a:p>
            <a:pPr>
              <a:buClr>
                <a:srgbClr val="0A1419">
                  <a:lumMod val="90000"/>
                  <a:lumOff val="10000"/>
                </a:srgbClr>
              </a:buClr>
              <a:defRPr/>
            </a:pPr>
            <a:endParaRPr lang="en-GB" sz="1800" b="1" dirty="0">
              <a:solidFill>
                <a:srgbClr val="F7F7F7">
                  <a:lumMod val="25000"/>
                </a:srgbClr>
              </a:solidFill>
              <a:latin typeface="Consolas"/>
            </a:endParaRPr>
          </a:p>
          <a:p>
            <a:pPr>
              <a:buClr>
                <a:srgbClr val="0A1419">
                  <a:lumMod val="90000"/>
                  <a:lumOff val="10000"/>
                </a:srgbClr>
              </a:buClr>
              <a:defRPr/>
            </a:pPr>
            <a:r>
              <a:rPr lang="en-GB" sz="1800" b="1" dirty="0">
                <a:solidFill>
                  <a:srgbClr val="7F0055"/>
                </a:solidFill>
                <a:latin typeface="Consolas"/>
              </a:rPr>
              <a:t>  static</a:t>
            </a:r>
            <a:r>
              <a:rPr lang="en-GB" sz="1800" b="1" dirty="0">
                <a:solidFill>
                  <a:srgbClr val="000000"/>
                </a:solidFill>
                <a:latin typeface="Consolas"/>
              </a:rPr>
              <a:t> </a:t>
            </a:r>
            <a:r>
              <a:rPr lang="en-GB" sz="1800" b="1" dirty="0">
                <a:solidFill>
                  <a:srgbClr val="7F0055"/>
                </a:solidFill>
                <a:latin typeface="Consolas"/>
              </a:rPr>
              <a:t>final</a:t>
            </a:r>
            <a:r>
              <a:rPr lang="en-GB" sz="1800" b="1" dirty="0">
                <a:solidFill>
                  <a:srgbClr val="000000"/>
                </a:solidFill>
                <a:latin typeface="Consolas"/>
              </a:rPr>
              <a:t> </a:t>
            </a:r>
            <a:r>
              <a:rPr lang="en-GB" sz="1800" b="1" dirty="0">
                <a:solidFill>
                  <a:srgbClr val="000000"/>
                </a:solidFill>
                <a:highlight>
                  <a:srgbClr val="D4D4D4"/>
                </a:highlight>
                <a:latin typeface="Consolas"/>
              </a:rPr>
              <a:t>String </a:t>
            </a:r>
            <a:r>
              <a:rPr lang="en-GB" sz="1800" b="1" i="1" dirty="0">
                <a:solidFill>
                  <a:srgbClr val="0000C0"/>
                </a:solidFill>
                <a:highlight>
                  <a:srgbClr val="D4D4D4"/>
                </a:highlight>
                <a:latin typeface="Consolas"/>
              </a:rPr>
              <a:t>USER</a:t>
            </a:r>
            <a:r>
              <a:rPr lang="en-GB" sz="1800" b="1" i="1" dirty="0">
                <a:solidFill>
                  <a:srgbClr val="000000"/>
                </a:solidFill>
                <a:highlight>
                  <a:srgbClr val="D4D4D4"/>
                </a:highlight>
                <a:latin typeface="Consolas"/>
              </a:rPr>
              <a:t> = </a:t>
            </a:r>
            <a:r>
              <a:rPr lang="en-GB" sz="1800" b="1" i="1" dirty="0">
                <a:solidFill>
                  <a:srgbClr val="2A00FF"/>
                </a:solidFill>
                <a:highlight>
                  <a:srgbClr val="D4D4D4"/>
                </a:highlight>
                <a:latin typeface="Consolas"/>
              </a:rPr>
              <a:t>"username"</a:t>
            </a:r>
            <a:r>
              <a:rPr lang="en-GB" sz="1800" b="1" i="1" dirty="0">
                <a:solidFill>
                  <a:srgbClr val="000000"/>
                </a:solidFill>
                <a:highlight>
                  <a:srgbClr val="D4D4D4"/>
                </a:highlight>
                <a:latin typeface="Consolas"/>
              </a:rPr>
              <a:t>;</a:t>
            </a:r>
          </a:p>
          <a:p>
            <a:pPr>
              <a:buClr>
                <a:srgbClr val="0A1419">
                  <a:lumMod val="90000"/>
                  <a:lumOff val="10000"/>
                </a:srgbClr>
              </a:buClr>
              <a:defRPr/>
            </a:pPr>
            <a:r>
              <a:rPr lang="en-GB" sz="1800" b="1" dirty="0">
                <a:solidFill>
                  <a:srgbClr val="7F0055"/>
                </a:solidFill>
                <a:latin typeface="Consolas"/>
              </a:rPr>
              <a:t>  static</a:t>
            </a:r>
            <a:r>
              <a:rPr lang="en-GB" sz="1800" b="1" dirty="0">
                <a:solidFill>
                  <a:srgbClr val="000000"/>
                </a:solidFill>
                <a:latin typeface="Consolas"/>
              </a:rPr>
              <a:t> </a:t>
            </a:r>
            <a:r>
              <a:rPr lang="en-GB" sz="1800" b="1" dirty="0">
                <a:solidFill>
                  <a:srgbClr val="7F0055"/>
                </a:solidFill>
                <a:latin typeface="Consolas"/>
              </a:rPr>
              <a:t>final</a:t>
            </a:r>
            <a:r>
              <a:rPr lang="en-GB" sz="1800" b="1" dirty="0">
                <a:solidFill>
                  <a:srgbClr val="000000"/>
                </a:solidFill>
                <a:latin typeface="Consolas"/>
              </a:rPr>
              <a:t> </a:t>
            </a:r>
            <a:r>
              <a:rPr lang="en-GB" sz="1800" b="1" dirty="0">
                <a:solidFill>
                  <a:srgbClr val="000000"/>
                </a:solidFill>
                <a:highlight>
                  <a:srgbClr val="D4D4D4"/>
                </a:highlight>
                <a:latin typeface="Consolas"/>
              </a:rPr>
              <a:t>String </a:t>
            </a:r>
            <a:r>
              <a:rPr lang="en-GB" sz="1800" b="1" i="1" dirty="0">
                <a:solidFill>
                  <a:srgbClr val="0000C0"/>
                </a:solidFill>
                <a:highlight>
                  <a:srgbClr val="D4D4D4"/>
                </a:highlight>
                <a:latin typeface="Consolas"/>
              </a:rPr>
              <a:t>PASS</a:t>
            </a:r>
            <a:r>
              <a:rPr lang="en-GB" sz="1800" b="1" i="1" dirty="0">
                <a:solidFill>
                  <a:srgbClr val="000000"/>
                </a:solidFill>
                <a:highlight>
                  <a:srgbClr val="D4D4D4"/>
                </a:highlight>
                <a:latin typeface="Consolas"/>
              </a:rPr>
              <a:t> = </a:t>
            </a:r>
            <a:r>
              <a:rPr lang="en-GB" sz="1800" b="1" i="1" dirty="0">
                <a:solidFill>
                  <a:srgbClr val="2A00FF"/>
                </a:solidFill>
                <a:highlight>
                  <a:srgbClr val="D4D4D4"/>
                </a:highlight>
                <a:latin typeface="Consolas"/>
              </a:rPr>
              <a:t>"password"</a:t>
            </a:r>
            <a:r>
              <a:rPr lang="en-GB" sz="1800" b="1" i="1" dirty="0">
                <a:solidFill>
                  <a:srgbClr val="000000"/>
                </a:solidFill>
                <a:highlight>
                  <a:srgbClr val="D4D4D4"/>
                </a:highlight>
                <a:latin typeface="Consolas"/>
              </a:rPr>
              <a:t>;</a:t>
            </a:r>
            <a:endParaRPr lang="en-GB" sz="1800" b="1" dirty="0">
              <a:solidFill>
                <a:srgbClr val="F7F7F7">
                  <a:lumMod val="25000"/>
                </a:srgbClr>
              </a:solidFill>
            </a:endParaRPr>
          </a:p>
          <a:p>
            <a:pPr>
              <a:buClr>
                <a:srgbClr val="0A1419">
                  <a:lumMod val="90000"/>
                  <a:lumOff val="10000"/>
                </a:srgbClr>
              </a:buClr>
              <a:defRPr/>
            </a:pPr>
            <a:endParaRPr lang="en-GB" sz="1800" b="1" dirty="0">
              <a:solidFill>
                <a:srgbClr val="F7F7F7">
                  <a:lumMod val="25000"/>
                </a:srgbClr>
              </a:solidFill>
            </a:endParaRPr>
          </a:p>
        </p:txBody>
      </p:sp>
    </p:spTree>
    <p:extLst>
      <p:ext uri="{BB962C8B-B14F-4D97-AF65-F5344CB8AC3E}">
        <p14:creationId xmlns:p14="http://schemas.microsoft.com/office/powerpoint/2010/main" val="781704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first thing we need to do is open the connection to the database.</a:t>
            </a:r>
          </a:p>
          <a:p>
            <a:endParaRPr lang="en-GB" dirty="0"/>
          </a:p>
        </p:txBody>
      </p:sp>
      <p:sp>
        <p:nvSpPr>
          <p:cNvPr id="3" name="Title 2"/>
          <p:cNvSpPr>
            <a:spLocks noGrp="1"/>
          </p:cNvSpPr>
          <p:nvPr>
            <p:ph type="title"/>
          </p:nvPr>
        </p:nvSpPr>
        <p:spPr/>
        <p:txBody>
          <a:bodyPr>
            <a:normAutofit/>
          </a:bodyPr>
          <a:lstStyle/>
          <a:p>
            <a:r>
              <a:rPr lang="en-GB" dirty="0"/>
              <a:t>Opening a connection</a:t>
            </a:r>
          </a:p>
        </p:txBody>
      </p:sp>
      <p:sp>
        <p:nvSpPr>
          <p:cNvPr id="6" name="Content Placeholder 4"/>
          <p:cNvSpPr txBox="1">
            <a:spLocks/>
          </p:cNvSpPr>
          <p:nvPr/>
        </p:nvSpPr>
        <p:spPr>
          <a:xfrm>
            <a:off x="6430484" y="1929600"/>
            <a:ext cx="5305783" cy="3457047"/>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a:solidFill>
                  <a:srgbClr val="7F0055"/>
                </a:solidFill>
                <a:latin typeface="Consolas"/>
              </a:rPr>
              <a:t>public</a:t>
            </a:r>
            <a:r>
              <a:rPr lang="en-GB" sz="1800" b="1" dirty="0">
                <a:solidFill>
                  <a:srgbClr val="000000"/>
                </a:solidFill>
                <a:latin typeface="Consolas"/>
              </a:rPr>
              <a:t> </a:t>
            </a:r>
            <a:r>
              <a:rPr lang="en-GB" sz="1800" b="1" dirty="0">
                <a:solidFill>
                  <a:srgbClr val="7F0055"/>
                </a:solidFill>
                <a:latin typeface="Consolas"/>
              </a:rPr>
              <a:t>void</a:t>
            </a:r>
            <a:r>
              <a:rPr lang="en-GB" sz="1800" b="1" dirty="0">
                <a:solidFill>
                  <a:srgbClr val="000000"/>
                </a:solidFill>
                <a:latin typeface="Consolas"/>
              </a:rPr>
              <a:t> </a:t>
            </a:r>
            <a:r>
              <a:rPr lang="en-GB" sz="1800" b="1" dirty="0" err="1">
                <a:solidFill>
                  <a:srgbClr val="000000"/>
                </a:solidFill>
                <a:latin typeface="Consolas"/>
              </a:rPr>
              <a:t>accessDB</a:t>
            </a:r>
            <a:r>
              <a:rPr lang="en-GB" sz="1800" b="1" dirty="0">
                <a:solidFill>
                  <a:srgbClr val="000000"/>
                </a:solidFill>
                <a:latin typeface="Consolas"/>
              </a:rPr>
              <a:t>() {</a:t>
            </a:r>
          </a:p>
          <a:p>
            <a:pPr>
              <a:buClr>
                <a:srgbClr val="0A1419">
                  <a:lumMod val="90000"/>
                  <a:lumOff val="10000"/>
                </a:srgbClr>
              </a:buClr>
              <a:defRPr/>
            </a:pPr>
            <a:r>
              <a:rPr lang="en-GB" sz="1800" b="1" dirty="0">
                <a:solidFill>
                  <a:srgbClr val="000000"/>
                </a:solidFill>
                <a:latin typeface="Consolas"/>
              </a:rPr>
              <a:t>  Connection </a:t>
            </a:r>
            <a:r>
              <a:rPr lang="en-GB" sz="1800" b="1" dirty="0">
                <a:solidFill>
                  <a:srgbClr val="6A3E3E"/>
                </a:solidFill>
                <a:latin typeface="Consolas"/>
              </a:rPr>
              <a:t>conn</a:t>
            </a:r>
            <a:r>
              <a:rPr lang="en-GB" sz="1800" b="1" dirty="0">
                <a:solidFill>
                  <a:srgbClr val="000000"/>
                </a:solidFill>
                <a:latin typeface="Consolas"/>
              </a:rPr>
              <a:t> = </a:t>
            </a:r>
            <a:r>
              <a:rPr lang="en-GB" sz="1800" b="1" dirty="0">
                <a:solidFill>
                  <a:srgbClr val="7F0055"/>
                </a:solidFill>
                <a:latin typeface="Consolas"/>
              </a:rPr>
              <a:t>null</a:t>
            </a:r>
            <a:r>
              <a:rPr lang="en-GB" sz="1800" b="1" dirty="0">
                <a:solidFill>
                  <a:srgbClr val="000000"/>
                </a:solidFill>
                <a:latin typeface="Consolas"/>
              </a:rPr>
              <a:t>;</a:t>
            </a:r>
          </a:p>
          <a:p>
            <a:pPr>
              <a:buClr>
                <a:srgbClr val="0A1419">
                  <a:lumMod val="90000"/>
                  <a:lumOff val="10000"/>
                </a:srgbClr>
              </a:buClr>
              <a:defRPr/>
            </a:pPr>
            <a:r>
              <a:rPr lang="en-GB" sz="1800" b="1" dirty="0">
                <a:solidFill>
                  <a:srgbClr val="000000"/>
                </a:solidFill>
                <a:latin typeface="Consolas"/>
              </a:rPr>
              <a:t>  Statement </a:t>
            </a:r>
            <a:r>
              <a:rPr lang="en-GB" sz="1800" b="1" dirty="0" err="1">
                <a:solidFill>
                  <a:srgbClr val="6A3E3E"/>
                </a:solidFill>
                <a:latin typeface="Consolas"/>
              </a:rPr>
              <a:t>stmt</a:t>
            </a:r>
            <a:r>
              <a:rPr lang="en-GB" sz="1800" b="1" dirty="0">
                <a:solidFill>
                  <a:srgbClr val="000000"/>
                </a:solidFill>
                <a:latin typeface="Consolas"/>
              </a:rPr>
              <a:t> = </a:t>
            </a:r>
            <a:r>
              <a:rPr lang="en-GB" sz="1800" b="1" dirty="0">
                <a:solidFill>
                  <a:srgbClr val="7F0055"/>
                </a:solidFill>
                <a:latin typeface="Consolas"/>
              </a:rPr>
              <a:t>null</a:t>
            </a:r>
            <a:r>
              <a:rPr lang="en-GB" sz="1800" b="1" dirty="0">
                <a:solidFill>
                  <a:srgbClr val="000000"/>
                </a:solidFill>
                <a:latin typeface="Consolas"/>
              </a:rPr>
              <a:t>;</a:t>
            </a:r>
          </a:p>
          <a:p>
            <a:pPr>
              <a:buClr>
                <a:srgbClr val="0A1419">
                  <a:lumMod val="90000"/>
                  <a:lumOff val="10000"/>
                </a:srgbClr>
              </a:buClr>
              <a:defRPr/>
            </a:pPr>
            <a:r>
              <a:rPr lang="en-GB" sz="1800" b="1" dirty="0">
                <a:solidFill>
                  <a:srgbClr val="000000"/>
                </a:solidFill>
                <a:latin typeface="Consolas"/>
              </a:rPr>
              <a:t>…</a:t>
            </a:r>
          </a:p>
          <a:p>
            <a:pPr>
              <a:buClr>
                <a:srgbClr val="0A1419">
                  <a:lumMod val="90000"/>
                  <a:lumOff val="10000"/>
                </a:srgbClr>
              </a:buClr>
              <a:defRPr/>
            </a:pPr>
            <a:r>
              <a:rPr lang="en-GB" sz="1800" b="1" dirty="0" err="1">
                <a:solidFill>
                  <a:srgbClr val="000000"/>
                </a:solidFill>
                <a:latin typeface="Consolas"/>
              </a:rPr>
              <a:t>Class.</a:t>
            </a:r>
            <a:r>
              <a:rPr lang="en-GB" sz="1800" b="1" i="1" dirty="0" err="1">
                <a:solidFill>
                  <a:srgbClr val="000000"/>
                </a:solidFill>
                <a:latin typeface="Consolas"/>
              </a:rPr>
              <a:t>forName</a:t>
            </a:r>
            <a:r>
              <a:rPr lang="en-GB" sz="1800" b="1" i="1" dirty="0">
                <a:solidFill>
                  <a:srgbClr val="000000"/>
                </a:solidFill>
                <a:latin typeface="Consolas"/>
              </a:rPr>
              <a:t>(</a:t>
            </a:r>
            <a:r>
              <a:rPr lang="en-GB" sz="1800" b="1" i="1" dirty="0">
                <a:solidFill>
                  <a:srgbClr val="2A00FF"/>
                </a:solidFill>
                <a:latin typeface="Consolas"/>
              </a:rPr>
              <a:t>“</a:t>
            </a:r>
            <a:r>
              <a:rPr lang="en-GB" sz="1800" b="1" i="1" dirty="0" err="1">
                <a:solidFill>
                  <a:srgbClr val="2A00FF"/>
                </a:solidFill>
                <a:latin typeface="Consolas"/>
              </a:rPr>
              <a:t>com.mysql.jdbc.Driver</a:t>
            </a:r>
            <a:r>
              <a:rPr lang="en-GB" sz="1800" b="1" i="1" dirty="0">
                <a:solidFill>
                  <a:srgbClr val="2A00FF"/>
                </a:solidFill>
                <a:latin typeface="Consolas"/>
              </a:rPr>
              <a:t>”</a:t>
            </a:r>
            <a:r>
              <a:rPr lang="en-GB" sz="1800" b="1" i="1" dirty="0">
                <a:solidFill>
                  <a:srgbClr val="000000"/>
                </a:solidFill>
                <a:latin typeface="Consolas"/>
              </a:rPr>
              <a:t>);</a:t>
            </a:r>
            <a:endParaRPr lang="en-GB" sz="1800" b="1" dirty="0">
              <a:solidFill>
                <a:srgbClr val="F7F7F7">
                  <a:lumMod val="25000"/>
                </a:srgbClr>
              </a:solidFill>
              <a:latin typeface="Consolas"/>
            </a:endParaRPr>
          </a:p>
          <a:p>
            <a:pPr>
              <a:buClr>
                <a:srgbClr val="0A1419">
                  <a:lumMod val="90000"/>
                  <a:lumOff val="10000"/>
                </a:srgbClr>
              </a:buClr>
              <a:defRPr/>
            </a:pPr>
            <a:r>
              <a:rPr lang="en-GB" sz="1800" b="1" dirty="0">
                <a:solidFill>
                  <a:srgbClr val="000000"/>
                </a:solidFill>
                <a:latin typeface="Consolas"/>
              </a:rPr>
              <a:t>    System.</a:t>
            </a:r>
            <a:r>
              <a:rPr lang="en-GB" sz="1800" b="1" i="1" dirty="0">
                <a:solidFill>
                  <a:srgbClr val="0000C0"/>
                </a:solidFill>
                <a:latin typeface="Consolas"/>
              </a:rPr>
              <a:t>out</a:t>
            </a:r>
            <a:r>
              <a:rPr lang="en-GB" sz="1800" b="1" i="1" dirty="0">
                <a:solidFill>
                  <a:srgbClr val="000000"/>
                </a:solidFill>
                <a:latin typeface="Consolas"/>
              </a:rPr>
              <a:t>.println(</a:t>
            </a:r>
            <a:r>
              <a:rPr lang="en-GB" sz="1800" b="1" i="1" dirty="0">
                <a:solidFill>
                  <a:srgbClr val="2A00FF"/>
                </a:solidFill>
                <a:latin typeface="Consolas"/>
              </a:rPr>
              <a:t>“Connecting to database...”</a:t>
            </a:r>
            <a:r>
              <a:rPr lang="en-GB" sz="1800" b="1" i="1" dirty="0">
                <a:solidFill>
                  <a:srgbClr val="000000"/>
                </a:solidFill>
                <a:latin typeface="Consolas"/>
              </a:rPr>
              <a:t>);</a:t>
            </a:r>
          </a:p>
          <a:p>
            <a:pPr>
              <a:buClr>
                <a:srgbClr val="0A1419">
                  <a:lumMod val="90000"/>
                  <a:lumOff val="10000"/>
                </a:srgbClr>
              </a:buClr>
              <a:defRPr/>
            </a:pPr>
            <a:r>
              <a:rPr lang="en-GB" sz="1800" b="1" dirty="0">
                <a:solidFill>
                  <a:srgbClr val="6A3E3E"/>
                </a:solidFill>
                <a:latin typeface="Consolas"/>
              </a:rPr>
              <a:t>    conn</a:t>
            </a:r>
            <a:r>
              <a:rPr lang="en-GB" sz="1800" b="1" dirty="0">
                <a:solidFill>
                  <a:srgbClr val="000000"/>
                </a:solidFill>
                <a:latin typeface="Consolas"/>
              </a:rPr>
              <a:t> = </a:t>
            </a:r>
            <a:r>
              <a:rPr lang="en-GB" sz="1800" b="1" dirty="0" err="1">
                <a:solidFill>
                  <a:srgbClr val="000000"/>
                </a:solidFill>
                <a:latin typeface="Consolas"/>
              </a:rPr>
              <a:t>DriverManager.</a:t>
            </a:r>
            <a:r>
              <a:rPr lang="en-GB" sz="1800" b="1" i="1" dirty="0" err="1">
                <a:solidFill>
                  <a:srgbClr val="000000"/>
                </a:solidFill>
                <a:latin typeface="Consolas"/>
              </a:rPr>
              <a:t>getConnection</a:t>
            </a:r>
            <a:r>
              <a:rPr lang="en-GB" sz="1800" b="1" i="1" dirty="0">
                <a:solidFill>
                  <a:srgbClr val="000000"/>
                </a:solidFill>
                <a:latin typeface="Consolas"/>
              </a:rPr>
              <a:t>(</a:t>
            </a:r>
            <a:r>
              <a:rPr lang="en-GB" sz="1800" b="1" i="1" dirty="0">
                <a:solidFill>
                  <a:srgbClr val="0000C0"/>
                </a:solidFill>
                <a:latin typeface="Consolas"/>
              </a:rPr>
              <a:t>DB_URL</a:t>
            </a:r>
            <a:r>
              <a:rPr lang="en-GB" sz="1800" b="1" i="1" dirty="0">
                <a:solidFill>
                  <a:srgbClr val="000000"/>
                </a:solidFill>
                <a:latin typeface="Consolas"/>
              </a:rPr>
              <a:t>, </a:t>
            </a:r>
            <a:r>
              <a:rPr lang="en-GB" sz="1800" b="1" i="1" dirty="0">
                <a:solidFill>
                  <a:srgbClr val="0000C0"/>
                </a:solidFill>
                <a:latin typeface="Consolas"/>
              </a:rPr>
              <a:t>USER</a:t>
            </a:r>
            <a:r>
              <a:rPr lang="en-GB" sz="1800" b="1" i="1" dirty="0">
                <a:solidFill>
                  <a:srgbClr val="000000"/>
                </a:solidFill>
                <a:latin typeface="Consolas"/>
              </a:rPr>
              <a:t>, </a:t>
            </a:r>
            <a:r>
              <a:rPr lang="en-GB" sz="1800" b="1" i="1" dirty="0">
                <a:solidFill>
                  <a:srgbClr val="0000C0"/>
                </a:solidFill>
                <a:latin typeface="Consolas"/>
              </a:rPr>
              <a:t>PASS</a:t>
            </a:r>
            <a:r>
              <a:rPr lang="en-GB" sz="1800" b="1" i="1" dirty="0">
                <a:solidFill>
                  <a:srgbClr val="000000"/>
                </a:solidFill>
                <a:latin typeface="Consolas"/>
              </a:rPr>
              <a:t>);</a:t>
            </a:r>
          </a:p>
          <a:p>
            <a:pPr>
              <a:buClr>
                <a:srgbClr val="0A1419">
                  <a:lumMod val="90000"/>
                  <a:lumOff val="10000"/>
                </a:srgbClr>
              </a:buClr>
              <a:defRPr/>
            </a:pPr>
            <a:r>
              <a:rPr lang="en-GB" sz="1800" b="1" i="1" dirty="0">
                <a:solidFill>
                  <a:srgbClr val="000000"/>
                </a:solidFill>
                <a:latin typeface="Consolas"/>
              </a:rPr>
              <a:t>…</a:t>
            </a:r>
          </a:p>
        </p:txBody>
      </p:sp>
    </p:spTree>
    <p:extLst>
      <p:ext uri="{BB962C8B-B14F-4D97-AF65-F5344CB8AC3E}">
        <p14:creationId xmlns:p14="http://schemas.microsoft.com/office/powerpoint/2010/main" val="292411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create a new entry into the table Languages using the connection we opened earlier.</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a:bodyPr>
          <a:lstStyle/>
          <a:p>
            <a:r>
              <a:rPr lang="en-GB" dirty="0"/>
              <a:t>C - Create</a:t>
            </a:r>
          </a:p>
        </p:txBody>
      </p:sp>
      <p:sp>
        <p:nvSpPr>
          <p:cNvPr id="7" name="Content Placeholder 4"/>
          <p:cNvSpPr txBox="1">
            <a:spLocks/>
          </p:cNvSpPr>
          <p:nvPr/>
        </p:nvSpPr>
        <p:spPr>
          <a:xfrm>
            <a:off x="6353310" y="1929600"/>
            <a:ext cx="5445548" cy="2749976"/>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a:solidFill>
                  <a:srgbClr val="000000"/>
                </a:solidFill>
                <a:latin typeface="Consolas"/>
              </a:rPr>
              <a:t>System.</a:t>
            </a:r>
            <a:r>
              <a:rPr lang="en-GB" sz="1800" b="1" i="1" dirty="0">
                <a:solidFill>
                  <a:srgbClr val="0000C0"/>
                </a:solidFill>
                <a:latin typeface="Consolas"/>
              </a:rPr>
              <a:t>out</a:t>
            </a:r>
            <a:r>
              <a:rPr lang="en-GB" sz="1800" b="1" i="1" dirty="0">
                <a:solidFill>
                  <a:srgbClr val="000000"/>
                </a:solidFill>
                <a:latin typeface="Consolas"/>
              </a:rPr>
              <a:t>.println(</a:t>
            </a:r>
            <a:r>
              <a:rPr lang="en-GB" sz="1800" b="1" i="1" dirty="0">
                <a:solidFill>
                  <a:srgbClr val="2A00FF"/>
                </a:solidFill>
                <a:latin typeface="Consolas"/>
              </a:rPr>
              <a:t>“Inserting records into the table...”</a:t>
            </a:r>
            <a:r>
              <a:rPr lang="en-GB" sz="1800" b="1" i="1" dirty="0">
                <a:solidFill>
                  <a:srgbClr val="000000"/>
                </a:solidFill>
                <a:latin typeface="Consolas"/>
              </a:rPr>
              <a:t>);</a:t>
            </a:r>
          </a:p>
          <a:p>
            <a:pPr>
              <a:buClr>
                <a:srgbClr val="0A1419">
                  <a:lumMod val="90000"/>
                  <a:lumOff val="10000"/>
                </a:srgbClr>
              </a:buClr>
              <a:defRPr/>
            </a:pPr>
            <a:r>
              <a:rPr lang="en-GB" sz="1800" b="1" dirty="0" err="1">
                <a:solidFill>
                  <a:srgbClr val="6A3E3E"/>
                </a:solidFill>
                <a:latin typeface="Consolas"/>
              </a:rPr>
              <a:t>stmt</a:t>
            </a:r>
            <a:r>
              <a:rPr lang="en-GB" sz="1800" b="1" dirty="0">
                <a:solidFill>
                  <a:srgbClr val="000000"/>
                </a:solidFill>
                <a:latin typeface="Consolas"/>
              </a:rPr>
              <a:t> = </a:t>
            </a:r>
            <a:r>
              <a:rPr lang="en-GB" sz="1800" b="1" dirty="0" err="1">
                <a:solidFill>
                  <a:srgbClr val="6A3E3E"/>
                </a:solidFill>
                <a:latin typeface="Consolas"/>
              </a:rPr>
              <a:t>conn</a:t>
            </a:r>
            <a:r>
              <a:rPr lang="en-GB" sz="1800" b="1" dirty="0" err="1">
                <a:solidFill>
                  <a:srgbClr val="000000"/>
                </a:solidFill>
                <a:latin typeface="Consolas"/>
              </a:rPr>
              <a:t>.createStatement</a:t>
            </a:r>
            <a:r>
              <a:rPr lang="en-GB" sz="1800" b="1" dirty="0">
                <a:solidFill>
                  <a:srgbClr val="000000"/>
                </a:solidFill>
                <a:latin typeface="Consolas"/>
              </a:rPr>
              <a:t>();</a:t>
            </a:r>
          </a:p>
          <a:p>
            <a:pPr>
              <a:buClr>
                <a:srgbClr val="0A1419">
                  <a:lumMod val="90000"/>
                  <a:lumOff val="10000"/>
                </a:srgbClr>
              </a:buClr>
              <a:defRPr/>
            </a:pPr>
            <a:r>
              <a:rPr lang="en-GB" sz="1800" b="1" dirty="0">
                <a:solidFill>
                  <a:srgbClr val="000000"/>
                </a:solidFill>
                <a:latin typeface="Consolas"/>
              </a:rPr>
              <a:t>String </a:t>
            </a:r>
            <a:r>
              <a:rPr lang="en-GB" sz="1800" b="1" dirty="0" err="1">
                <a:solidFill>
                  <a:srgbClr val="6A3E3E"/>
                </a:solidFill>
                <a:latin typeface="Consolas"/>
              </a:rPr>
              <a:t>sql</a:t>
            </a:r>
            <a:r>
              <a:rPr lang="en-GB" sz="1800" b="1" dirty="0">
                <a:solidFill>
                  <a:srgbClr val="000000"/>
                </a:solidFill>
                <a:latin typeface="Consolas"/>
              </a:rPr>
              <a:t> = </a:t>
            </a:r>
            <a:r>
              <a:rPr lang="en-GB" sz="1800" b="1" dirty="0">
                <a:solidFill>
                  <a:srgbClr val="2A00FF"/>
                </a:solidFill>
                <a:latin typeface="Consolas"/>
              </a:rPr>
              <a:t>“INSERT INTO Languages “</a:t>
            </a:r>
            <a:r>
              <a:rPr lang="en-GB" sz="1800" b="1" dirty="0">
                <a:solidFill>
                  <a:srgbClr val="000000"/>
                </a:solidFill>
                <a:latin typeface="Consolas"/>
              </a:rPr>
              <a:t> + </a:t>
            </a:r>
            <a:r>
              <a:rPr lang="en-GB" sz="1800" b="1" dirty="0">
                <a:solidFill>
                  <a:srgbClr val="2A00FF"/>
                </a:solidFill>
                <a:latin typeface="Consolas"/>
              </a:rPr>
              <a:t>“VALUES (1, 'Java', 1992)”</a:t>
            </a:r>
            <a:r>
              <a:rPr lang="en-GB" sz="1800" b="1" dirty="0">
                <a:solidFill>
                  <a:srgbClr val="000000"/>
                </a:solidFill>
                <a:latin typeface="Consolas"/>
              </a:rPr>
              <a:t>;</a:t>
            </a:r>
          </a:p>
          <a:p>
            <a:pPr>
              <a:buClr>
                <a:srgbClr val="0A1419">
                  <a:lumMod val="90000"/>
                  <a:lumOff val="10000"/>
                </a:srgbClr>
              </a:buClr>
              <a:defRPr/>
            </a:pPr>
            <a:r>
              <a:rPr lang="en-GB" sz="1800" b="1" dirty="0" err="1">
                <a:solidFill>
                  <a:srgbClr val="6A3E3E"/>
                </a:solidFill>
                <a:latin typeface="Consolas"/>
              </a:rPr>
              <a:t>stmt</a:t>
            </a:r>
            <a:r>
              <a:rPr lang="en-GB" sz="1800" b="1" dirty="0" err="1">
                <a:solidFill>
                  <a:srgbClr val="000000"/>
                </a:solidFill>
                <a:latin typeface="Consolas"/>
              </a:rPr>
              <a:t>.executeUpdate</a:t>
            </a:r>
            <a:r>
              <a:rPr lang="en-GB" sz="1800" b="1" dirty="0">
                <a:solidFill>
                  <a:srgbClr val="000000"/>
                </a:solidFill>
                <a:latin typeface="Consolas"/>
              </a:rPr>
              <a:t>(</a:t>
            </a:r>
            <a:r>
              <a:rPr lang="en-GB" sz="1800" b="1" dirty="0" err="1">
                <a:solidFill>
                  <a:srgbClr val="6A3E3E"/>
                </a:solidFill>
                <a:latin typeface="Consolas"/>
              </a:rPr>
              <a:t>sql</a:t>
            </a:r>
            <a:r>
              <a:rPr lang="en-GB" sz="1800" b="1" dirty="0">
                <a:solidFill>
                  <a:srgbClr val="000000"/>
                </a:solidFill>
                <a:latin typeface="Consolas"/>
              </a:rPr>
              <a:t>);</a:t>
            </a:r>
          </a:p>
          <a:p>
            <a:pPr>
              <a:buClr>
                <a:srgbClr val="0A1419">
                  <a:lumMod val="90000"/>
                  <a:lumOff val="10000"/>
                </a:srgbClr>
              </a:buClr>
              <a:defRPr/>
            </a:pPr>
            <a:r>
              <a:rPr lang="en-GB" sz="1800" b="1" dirty="0">
                <a:solidFill>
                  <a:srgbClr val="000000"/>
                </a:solidFill>
                <a:latin typeface="Consolas"/>
              </a:rPr>
              <a:t>System.</a:t>
            </a:r>
            <a:r>
              <a:rPr lang="en-GB" sz="1800" b="1" i="1" dirty="0">
                <a:solidFill>
                  <a:srgbClr val="0000C0"/>
                </a:solidFill>
                <a:latin typeface="Consolas"/>
              </a:rPr>
              <a:t>out</a:t>
            </a:r>
            <a:r>
              <a:rPr lang="en-GB" sz="1800" b="1" i="1" dirty="0">
                <a:solidFill>
                  <a:srgbClr val="000000"/>
                </a:solidFill>
                <a:latin typeface="Consolas"/>
              </a:rPr>
              <a:t>.println(</a:t>
            </a:r>
            <a:r>
              <a:rPr lang="en-GB" sz="1800" b="1" i="1" dirty="0">
                <a:solidFill>
                  <a:srgbClr val="2A00FF"/>
                </a:solidFill>
                <a:latin typeface="Consolas"/>
              </a:rPr>
              <a:t>“Inserted records into the table...”</a:t>
            </a:r>
            <a:r>
              <a:rPr lang="en-GB" sz="1800" b="1" i="1" dirty="0">
                <a:solidFill>
                  <a:srgbClr val="000000"/>
                </a:solidFill>
                <a:latin typeface="Consolas"/>
              </a:rPr>
              <a:t>);</a:t>
            </a:r>
            <a:endParaRPr lang="en-GB" sz="1800" b="1" dirty="0">
              <a:solidFill>
                <a:srgbClr val="F7F7F7">
                  <a:lumMod val="25000"/>
                </a:srgbClr>
              </a:solidFill>
            </a:endParaRPr>
          </a:p>
          <a:p>
            <a:pPr>
              <a:buClr>
                <a:srgbClr val="0A1419">
                  <a:lumMod val="90000"/>
                  <a:lumOff val="10000"/>
                </a:srgbClr>
              </a:buClr>
              <a:defRPr/>
            </a:pPr>
            <a:endParaRPr lang="en-GB" sz="1800" b="1" dirty="0">
              <a:solidFill>
                <a:srgbClr val="F7F7F7">
                  <a:lumMod val="25000"/>
                </a:srgbClr>
              </a:solidFill>
            </a:endParaRPr>
          </a:p>
        </p:txBody>
      </p:sp>
    </p:spTree>
    <p:extLst>
      <p:ext uri="{BB962C8B-B14F-4D97-AF65-F5344CB8AC3E}">
        <p14:creationId xmlns:p14="http://schemas.microsoft.com/office/powerpoint/2010/main" val="1555371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R - Read</a:t>
            </a:r>
          </a:p>
        </p:txBody>
      </p:sp>
      <p:sp>
        <p:nvSpPr>
          <p:cNvPr id="7" name="Content Placeholder 4"/>
          <p:cNvSpPr txBox="1">
            <a:spLocks/>
          </p:cNvSpPr>
          <p:nvPr/>
        </p:nvSpPr>
        <p:spPr>
          <a:xfrm>
            <a:off x="685770" y="2130255"/>
            <a:ext cx="10536411" cy="3938036"/>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2000" b="1" dirty="0">
                <a:solidFill>
                  <a:srgbClr val="000000"/>
                </a:solidFill>
                <a:latin typeface="Consolas"/>
              </a:rPr>
              <a:t>System.</a:t>
            </a:r>
            <a:r>
              <a:rPr lang="en-GB" sz="2000" b="1" i="1" dirty="0">
                <a:solidFill>
                  <a:srgbClr val="0000C0"/>
                </a:solidFill>
                <a:latin typeface="Consolas"/>
              </a:rPr>
              <a:t>out</a:t>
            </a:r>
            <a:r>
              <a:rPr lang="en-GB" sz="2000" b="1" i="1" dirty="0">
                <a:solidFill>
                  <a:srgbClr val="000000"/>
                </a:solidFill>
                <a:latin typeface="Consolas"/>
              </a:rPr>
              <a:t>.println(</a:t>
            </a:r>
            <a:r>
              <a:rPr lang="en-GB" sz="2000" b="1" i="1" dirty="0">
                <a:solidFill>
                  <a:srgbClr val="2A00FF"/>
                </a:solidFill>
                <a:latin typeface="Consolas"/>
              </a:rPr>
              <a:t>"Creating statement..."</a:t>
            </a:r>
            <a:r>
              <a:rPr lang="en-GB" sz="2000" b="1" i="1" dirty="0">
                <a:solidFill>
                  <a:srgbClr val="000000"/>
                </a:solidFill>
                <a:latin typeface="Consolas"/>
              </a:rPr>
              <a:t>);</a:t>
            </a:r>
          </a:p>
          <a:p>
            <a:pPr>
              <a:buClr>
                <a:srgbClr val="0A1419">
                  <a:lumMod val="90000"/>
                  <a:lumOff val="10000"/>
                </a:srgbClr>
              </a:buClr>
              <a:defRPr/>
            </a:pPr>
            <a:r>
              <a:rPr lang="en-GB" sz="2000" b="1" dirty="0" err="1">
                <a:solidFill>
                  <a:srgbClr val="6A3E3E"/>
                </a:solidFill>
                <a:latin typeface="Consolas"/>
              </a:rPr>
              <a:t>stmt</a:t>
            </a:r>
            <a:r>
              <a:rPr lang="en-GB" sz="2000" b="1" dirty="0">
                <a:solidFill>
                  <a:srgbClr val="000000"/>
                </a:solidFill>
                <a:latin typeface="Consolas"/>
              </a:rPr>
              <a:t> = </a:t>
            </a:r>
            <a:r>
              <a:rPr lang="en-GB" sz="2000" b="1" dirty="0" err="1">
                <a:solidFill>
                  <a:srgbClr val="6A3E3E"/>
                </a:solidFill>
                <a:latin typeface="Consolas"/>
              </a:rPr>
              <a:t>conn</a:t>
            </a:r>
            <a:r>
              <a:rPr lang="en-GB" sz="2000" b="1" dirty="0" err="1">
                <a:solidFill>
                  <a:srgbClr val="000000"/>
                </a:solidFill>
                <a:latin typeface="Consolas"/>
              </a:rPr>
              <a:t>.createStatement</a:t>
            </a:r>
            <a:r>
              <a:rPr lang="en-GB" sz="2000" b="1" dirty="0">
                <a:solidFill>
                  <a:srgbClr val="000000"/>
                </a:solidFill>
                <a:latin typeface="Consolas"/>
              </a:rPr>
              <a:t>();</a:t>
            </a:r>
          </a:p>
          <a:p>
            <a:pPr>
              <a:buClr>
                <a:srgbClr val="0A1419">
                  <a:lumMod val="90000"/>
                  <a:lumOff val="10000"/>
                </a:srgbClr>
              </a:buClr>
              <a:defRPr/>
            </a:pPr>
            <a:r>
              <a:rPr lang="en-GB" sz="2000" b="1" dirty="0">
                <a:solidFill>
                  <a:srgbClr val="000000"/>
                </a:solidFill>
                <a:latin typeface="Consolas"/>
              </a:rPr>
              <a:t>String </a:t>
            </a:r>
            <a:r>
              <a:rPr lang="en-GB" sz="2000" b="1" dirty="0">
                <a:solidFill>
                  <a:srgbClr val="6A3E3E"/>
                </a:solidFill>
                <a:latin typeface="Consolas"/>
              </a:rPr>
              <a:t>sql2</a:t>
            </a:r>
            <a:r>
              <a:rPr lang="en-GB" sz="2000" b="1" dirty="0">
                <a:solidFill>
                  <a:srgbClr val="000000"/>
                </a:solidFill>
                <a:latin typeface="Consolas"/>
              </a:rPr>
              <a:t> = </a:t>
            </a:r>
            <a:r>
              <a:rPr lang="en-GB" sz="2000" b="1" dirty="0">
                <a:solidFill>
                  <a:srgbClr val="2A00FF"/>
                </a:solidFill>
                <a:latin typeface="Consolas"/>
              </a:rPr>
              <a:t>"SELECT id, name, date FROM Languages"</a:t>
            </a:r>
            <a:r>
              <a:rPr lang="en-GB" sz="2000" b="1" dirty="0">
                <a:solidFill>
                  <a:srgbClr val="000000"/>
                </a:solidFill>
                <a:latin typeface="Consolas"/>
              </a:rPr>
              <a:t>;</a:t>
            </a:r>
          </a:p>
          <a:p>
            <a:pPr>
              <a:buClr>
                <a:srgbClr val="0A1419">
                  <a:lumMod val="90000"/>
                  <a:lumOff val="10000"/>
                </a:srgbClr>
              </a:buClr>
              <a:defRPr/>
            </a:pPr>
            <a:r>
              <a:rPr lang="en-GB" sz="2000" b="1" dirty="0" err="1">
                <a:solidFill>
                  <a:srgbClr val="000000"/>
                </a:solidFill>
                <a:latin typeface="Consolas"/>
              </a:rPr>
              <a:t>ResultSet</a:t>
            </a:r>
            <a:r>
              <a:rPr lang="en-GB" sz="2000" b="1" dirty="0">
                <a:solidFill>
                  <a:srgbClr val="000000"/>
                </a:solidFill>
                <a:latin typeface="Consolas"/>
              </a:rPr>
              <a:t> </a:t>
            </a:r>
            <a:r>
              <a:rPr lang="en-GB" sz="2000" b="1" dirty="0" err="1">
                <a:solidFill>
                  <a:srgbClr val="6A3E3E"/>
                </a:solidFill>
                <a:latin typeface="Consolas"/>
              </a:rPr>
              <a:t>rs</a:t>
            </a:r>
            <a:r>
              <a:rPr lang="en-GB" sz="2000" b="1" dirty="0">
                <a:solidFill>
                  <a:srgbClr val="000000"/>
                </a:solidFill>
                <a:latin typeface="Consolas"/>
              </a:rPr>
              <a:t> = </a:t>
            </a:r>
            <a:r>
              <a:rPr lang="en-GB" sz="2000" b="1" dirty="0" err="1">
                <a:solidFill>
                  <a:srgbClr val="6A3E3E"/>
                </a:solidFill>
                <a:latin typeface="Consolas"/>
              </a:rPr>
              <a:t>stmt</a:t>
            </a:r>
            <a:r>
              <a:rPr lang="en-GB" sz="2000" b="1" dirty="0" err="1">
                <a:solidFill>
                  <a:srgbClr val="000000"/>
                </a:solidFill>
                <a:latin typeface="Consolas"/>
              </a:rPr>
              <a:t>.executeQuery</a:t>
            </a:r>
            <a:r>
              <a:rPr lang="en-GB" sz="2000" b="1" dirty="0">
                <a:solidFill>
                  <a:srgbClr val="000000"/>
                </a:solidFill>
                <a:latin typeface="Consolas"/>
              </a:rPr>
              <a:t>(</a:t>
            </a:r>
            <a:r>
              <a:rPr lang="en-GB" sz="2000" b="1" dirty="0">
                <a:solidFill>
                  <a:srgbClr val="6A3E3E"/>
                </a:solidFill>
                <a:latin typeface="Consolas"/>
              </a:rPr>
              <a:t>sql2</a:t>
            </a:r>
            <a:r>
              <a:rPr lang="en-GB" sz="2000" b="1" dirty="0">
                <a:solidFill>
                  <a:srgbClr val="000000"/>
                </a:solidFill>
                <a:latin typeface="Consolas"/>
              </a:rPr>
              <a:t>);</a:t>
            </a:r>
          </a:p>
          <a:p>
            <a:pPr>
              <a:buClr>
                <a:srgbClr val="0A1419">
                  <a:lumMod val="90000"/>
                  <a:lumOff val="10000"/>
                </a:srgbClr>
              </a:buClr>
              <a:defRPr/>
            </a:pPr>
            <a:r>
              <a:rPr lang="en-GB" sz="2000" b="1" dirty="0">
                <a:solidFill>
                  <a:srgbClr val="7F0055"/>
                </a:solidFill>
                <a:latin typeface="Consolas"/>
              </a:rPr>
              <a:t>while</a:t>
            </a:r>
            <a:r>
              <a:rPr lang="en-GB" sz="2000" b="1" dirty="0">
                <a:solidFill>
                  <a:srgbClr val="000000"/>
                </a:solidFill>
                <a:latin typeface="Consolas"/>
              </a:rPr>
              <a:t> (</a:t>
            </a:r>
            <a:r>
              <a:rPr lang="en-GB" sz="2000" b="1" dirty="0" err="1">
                <a:solidFill>
                  <a:srgbClr val="6A3E3E"/>
                </a:solidFill>
                <a:latin typeface="Consolas"/>
              </a:rPr>
              <a:t>rs</a:t>
            </a:r>
            <a:r>
              <a:rPr lang="en-GB" sz="2000" b="1" dirty="0" err="1">
                <a:solidFill>
                  <a:srgbClr val="000000"/>
                </a:solidFill>
                <a:latin typeface="Consolas"/>
              </a:rPr>
              <a:t>.next</a:t>
            </a:r>
            <a:r>
              <a:rPr lang="en-GB" sz="2000" b="1" dirty="0">
                <a:solidFill>
                  <a:srgbClr val="000000"/>
                </a:solidFill>
                <a:latin typeface="Consolas"/>
              </a:rPr>
              <a:t>()) {</a:t>
            </a:r>
          </a:p>
          <a:p>
            <a:pPr>
              <a:buClr>
                <a:srgbClr val="0A1419">
                  <a:lumMod val="90000"/>
                  <a:lumOff val="10000"/>
                </a:srgbClr>
              </a:buClr>
              <a:defRPr/>
            </a:pPr>
            <a:r>
              <a:rPr lang="en-GB" sz="2000" b="1" dirty="0">
                <a:solidFill>
                  <a:srgbClr val="7F0055"/>
                </a:solidFill>
                <a:latin typeface="Consolas"/>
              </a:rPr>
              <a:t>  int</a:t>
            </a:r>
            <a:r>
              <a:rPr lang="en-GB" sz="2000" b="1" dirty="0">
                <a:solidFill>
                  <a:srgbClr val="000000"/>
                </a:solidFill>
                <a:latin typeface="Consolas"/>
              </a:rPr>
              <a:t> </a:t>
            </a:r>
            <a:r>
              <a:rPr lang="en-GB" sz="2000" b="1" dirty="0">
                <a:solidFill>
                  <a:srgbClr val="6A3E3E"/>
                </a:solidFill>
                <a:latin typeface="Consolas"/>
              </a:rPr>
              <a:t>id</a:t>
            </a:r>
            <a:r>
              <a:rPr lang="en-GB" sz="2000" b="1" dirty="0">
                <a:solidFill>
                  <a:srgbClr val="000000"/>
                </a:solidFill>
                <a:latin typeface="Consolas"/>
              </a:rPr>
              <a:t> = </a:t>
            </a:r>
            <a:r>
              <a:rPr lang="en-GB" sz="2000" b="1" dirty="0" err="1">
                <a:solidFill>
                  <a:srgbClr val="6A3E3E"/>
                </a:solidFill>
                <a:latin typeface="Consolas"/>
              </a:rPr>
              <a:t>rs</a:t>
            </a:r>
            <a:r>
              <a:rPr lang="en-GB" sz="2000" b="1" dirty="0" err="1">
                <a:solidFill>
                  <a:srgbClr val="000000"/>
                </a:solidFill>
                <a:latin typeface="Consolas"/>
              </a:rPr>
              <a:t>.getInt</a:t>
            </a:r>
            <a:r>
              <a:rPr lang="en-GB" sz="2000" b="1" dirty="0">
                <a:solidFill>
                  <a:srgbClr val="000000"/>
                </a:solidFill>
                <a:latin typeface="Consolas"/>
              </a:rPr>
              <a:t>(</a:t>
            </a:r>
            <a:r>
              <a:rPr lang="en-GB" sz="2000" b="1" dirty="0">
                <a:solidFill>
                  <a:srgbClr val="2A00FF"/>
                </a:solidFill>
                <a:latin typeface="Consolas"/>
              </a:rPr>
              <a:t>"id"</a:t>
            </a:r>
            <a:r>
              <a:rPr lang="en-GB" sz="2000" b="1" dirty="0">
                <a:solidFill>
                  <a:srgbClr val="000000"/>
                </a:solidFill>
                <a:latin typeface="Consolas"/>
              </a:rPr>
              <a:t>);</a:t>
            </a:r>
          </a:p>
          <a:p>
            <a:pPr>
              <a:buClr>
                <a:srgbClr val="0A1419">
                  <a:lumMod val="90000"/>
                  <a:lumOff val="10000"/>
                </a:srgbClr>
              </a:buClr>
              <a:defRPr/>
            </a:pPr>
            <a:r>
              <a:rPr lang="en-GB" sz="2000" b="1" dirty="0">
                <a:solidFill>
                  <a:srgbClr val="000000"/>
                </a:solidFill>
                <a:latin typeface="Consolas"/>
              </a:rPr>
              <a:t>  String </a:t>
            </a:r>
            <a:r>
              <a:rPr lang="en-GB" sz="2000" b="1" dirty="0">
                <a:solidFill>
                  <a:srgbClr val="6A3E3E"/>
                </a:solidFill>
                <a:latin typeface="Consolas"/>
              </a:rPr>
              <a:t>name</a:t>
            </a:r>
            <a:r>
              <a:rPr lang="en-GB" sz="2000" b="1" dirty="0">
                <a:solidFill>
                  <a:srgbClr val="000000"/>
                </a:solidFill>
                <a:latin typeface="Consolas"/>
              </a:rPr>
              <a:t> = </a:t>
            </a:r>
            <a:r>
              <a:rPr lang="en-GB" sz="2000" b="1" dirty="0" err="1">
                <a:solidFill>
                  <a:srgbClr val="6A3E3E"/>
                </a:solidFill>
                <a:latin typeface="Consolas"/>
              </a:rPr>
              <a:t>rs</a:t>
            </a:r>
            <a:r>
              <a:rPr lang="en-GB" sz="2000" b="1" dirty="0" err="1">
                <a:solidFill>
                  <a:srgbClr val="000000"/>
                </a:solidFill>
                <a:latin typeface="Consolas"/>
              </a:rPr>
              <a:t>.getString</a:t>
            </a:r>
            <a:r>
              <a:rPr lang="en-GB" sz="2000" b="1" dirty="0">
                <a:solidFill>
                  <a:srgbClr val="000000"/>
                </a:solidFill>
                <a:latin typeface="Consolas"/>
              </a:rPr>
              <a:t>(</a:t>
            </a:r>
            <a:r>
              <a:rPr lang="en-GB" sz="2000" b="1" dirty="0">
                <a:solidFill>
                  <a:srgbClr val="2A00FF"/>
                </a:solidFill>
                <a:latin typeface="Consolas"/>
              </a:rPr>
              <a:t>"name"</a:t>
            </a:r>
            <a:r>
              <a:rPr lang="en-GB" sz="2000" b="1" dirty="0">
                <a:solidFill>
                  <a:srgbClr val="000000"/>
                </a:solidFill>
                <a:latin typeface="Consolas"/>
              </a:rPr>
              <a:t>);</a:t>
            </a:r>
          </a:p>
          <a:p>
            <a:pPr>
              <a:buClr>
                <a:srgbClr val="0A1419">
                  <a:lumMod val="90000"/>
                  <a:lumOff val="10000"/>
                </a:srgbClr>
              </a:buClr>
              <a:defRPr/>
            </a:pPr>
            <a:r>
              <a:rPr lang="en-GB" sz="2000" b="1" dirty="0">
                <a:solidFill>
                  <a:srgbClr val="7F0055"/>
                </a:solidFill>
                <a:latin typeface="Consolas"/>
              </a:rPr>
              <a:t>  int</a:t>
            </a:r>
            <a:r>
              <a:rPr lang="en-GB" sz="2000" b="1" dirty="0">
                <a:solidFill>
                  <a:srgbClr val="000000"/>
                </a:solidFill>
                <a:latin typeface="Consolas"/>
              </a:rPr>
              <a:t> </a:t>
            </a:r>
            <a:r>
              <a:rPr lang="en-GB" sz="2000" b="1" dirty="0">
                <a:solidFill>
                  <a:srgbClr val="6A3E3E"/>
                </a:solidFill>
                <a:latin typeface="Consolas"/>
              </a:rPr>
              <a:t>date</a:t>
            </a:r>
            <a:r>
              <a:rPr lang="en-GB" sz="2000" b="1" dirty="0">
                <a:solidFill>
                  <a:srgbClr val="000000"/>
                </a:solidFill>
                <a:latin typeface="Consolas"/>
              </a:rPr>
              <a:t> = </a:t>
            </a:r>
            <a:r>
              <a:rPr lang="en-GB" sz="2000" b="1" dirty="0" err="1">
                <a:solidFill>
                  <a:srgbClr val="6A3E3E"/>
                </a:solidFill>
                <a:latin typeface="Consolas"/>
              </a:rPr>
              <a:t>rs</a:t>
            </a:r>
            <a:r>
              <a:rPr lang="en-GB" sz="2000" b="1" dirty="0" err="1">
                <a:solidFill>
                  <a:srgbClr val="000000"/>
                </a:solidFill>
                <a:latin typeface="Consolas"/>
              </a:rPr>
              <a:t>.getInt</a:t>
            </a:r>
            <a:r>
              <a:rPr lang="en-GB" sz="2000" b="1" dirty="0">
                <a:solidFill>
                  <a:srgbClr val="000000"/>
                </a:solidFill>
                <a:latin typeface="Consolas"/>
              </a:rPr>
              <a:t>(</a:t>
            </a:r>
            <a:r>
              <a:rPr lang="en-GB" sz="2000" b="1" dirty="0">
                <a:solidFill>
                  <a:srgbClr val="2A00FF"/>
                </a:solidFill>
                <a:latin typeface="Consolas"/>
              </a:rPr>
              <a:t>"date"</a:t>
            </a:r>
            <a:r>
              <a:rPr lang="en-GB" sz="2000" b="1" dirty="0">
                <a:solidFill>
                  <a:srgbClr val="000000"/>
                </a:solidFill>
                <a:latin typeface="Consolas"/>
              </a:rPr>
              <a:t>);</a:t>
            </a:r>
          </a:p>
          <a:p>
            <a:pPr>
              <a:buClr>
                <a:srgbClr val="0A1419">
                  <a:lumMod val="90000"/>
                  <a:lumOff val="10000"/>
                </a:srgbClr>
              </a:buClr>
              <a:defRPr/>
            </a:pPr>
            <a:r>
              <a:rPr lang="en-GB" sz="2000" b="1" dirty="0">
                <a:solidFill>
                  <a:srgbClr val="000000"/>
                </a:solidFill>
                <a:latin typeface="Consolas"/>
              </a:rPr>
              <a:t>  System.</a:t>
            </a:r>
            <a:r>
              <a:rPr lang="en-GB" sz="2000" b="1" i="1" dirty="0">
                <a:solidFill>
                  <a:srgbClr val="0000C0"/>
                </a:solidFill>
                <a:latin typeface="Consolas"/>
              </a:rPr>
              <a:t>out</a:t>
            </a:r>
            <a:r>
              <a:rPr lang="en-GB" sz="2000" b="1" i="1" dirty="0">
                <a:solidFill>
                  <a:srgbClr val="000000"/>
                </a:solidFill>
                <a:latin typeface="Consolas"/>
              </a:rPr>
              <a:t>.println(</a:t>
            </a:r>
            <a:r>
              <a:rPr lang="en-GB" sz="2000" b="1" i="1" dirty="0">
                <a:solidFill>
                  <a:srgbClr val="2A00FF"/>
                </a:solidFill>
                <a:latin typeface="Consolas"/>
              </a:rPr>
              <a:t>"ID: "</a:t>
            </a:r>
            <a:r>
              <a:rPr lang="en-GB" sz="2000" b="1" i="1" dirty="0">
                <a:solidFill>
                  <a:srgbClr val="000000"/>
                </a:solidFill>
                <a:latin typeface="Consolas"/>
              </a:rPr>
              <a:t> + </a:t>
            </a:r>
            <a:r>
              <a:rPr lang="en-GB" sz="2000" b="1" i="1" dirty="0">
                <a:solidFill>
                  <a:srgbClr val="6A3E3E"/>
                </a:solidFill>
                <a:latin typeface="Consolas"/>
              </a:rPr>
              <a:t>id</a:t>
            </a:r>
            <a:r>
              <a:rPr lang="en-GB" sz="2000" b="1" i="1" dirty="0">
                <a:solidFill>
                  <a:srgbClr val="000000"/>
                </a:solidFill>
                <a:latin typeface="Consolas"/>
              </a:rPr>
              <a:t> + </a:t>
            </a:r>
            <a:r>
              <a:rPr lang="en-GB" sz="2000" b="1" i="1" dirty="0">
                <a:solidFill>
                  <a:srgbClr val="2A00FF"/>
                </a:solidFill>
                <a:latin typeface="Consolas"/>
              </a:rPr>
              <a:t>", name: "</a:t>
            </a:r>
            <a:r>
              <a:rPr lang="en-GB" sz="2000" b="1" i="1" dirty="0">
                <a:solidFill>
                  <a:srgbClr val="000000"/>
                </a:solidFill>
                <a:latin typeface="Consolas"/>
              </a:rPr>
              <a:t> + </a:t>
            </a:r>
            <a:r>
              <a:rPr lang="en-GB" sz="2000" b="1" i="1" dirty="0">
                <a:solidFill>
                  <a:srgbClr val="6A3E3E"/>
                </a:solidFill>
                <a:latin typeface="Consolas"/>
              </a:rPr>
              <a:t>name</a:t>
            </a:r>
            <a:r>
              <a:rPr lang="en-GB" sz="2000" b="1" i="1" dirty="0">
                <a:solidFill>
                  <a:srgbClr val="000000"/>
                </a:solidFill>
                <a:latin typeface="Consolas"/>
              </a:rPr>
              <a:t> + </a:t>
            </a:r>
            <a:r>
              <a:rPr lang="en-GB" sz="2000" b="1" i="1" dirty="0">
                <a:solidFill>
                  <a:srgbClr val="2A00FF"/>
                </a:solidFill>
                <a:latin typeface="Consolas"/>
              </a:rPr>
              <a:t>", date: "</a:t>
            </a:r>
            <a:r>
              <a:rPr lang="en-GB" sz="2000" b="1" i="1" dirty="0">
                <a:solidFill>
                  <a:srgbClr val="000000"/>
                </a:solidFill>
                <a:latin typeface="Consolas"/>
              </a:rPr>
              <a:t> + </a:t>
            </a:r>
            <a:r>
              <a:rPr lang="en-GB" sz="2000" b="1" i="1" dirty="0">
                <a:solidFill>
                  <a:srgbClr val="6A3E3E"/>
                </a:solidFill>
                <a:latin typeface="Consolas"/>
              </a:rPr>
              <a:t>date</a:t>
            </a:r>
            <a:r>
              <a:rPr lang="en-GB" sz="2000" b="1" i="1" dirty="0">
                <a:solidFill>
                  <a:srgbClr val="000000"/>
                </a:solidFill>
                <a:latin typeface="Consolas"/>
              </a:rPr>
              <a:t>);</a:t>
            </a:r>
          </a:p>
          <a:p>
            <a:pPr>
              <a:buClr>
                <a:srgbClr val="0A1419">
                  <a:lumMod val="90000"/>
                  <a:lumOff val="10000"/>
                </a:srgbClr>
              </a:buClr>
              <a:defRPr/>
            </a:pPr>
            <a:r>
              <a:rPr lang="en-GB" sz="2000" b="1" dirty="0">
                <a:solidFill>
                  <a:srgbClr val="000000"/>
                </a:solidFill>
                <a:latin typeface="Consolas"/>
              </a:rPr>
              <a:t>  }</a:t>
            </a:r>
          </a:p>
          <a:p>
            <a:pPr>
              <a:buClr>
                <a:srgbClr val="0A1419">
                  <a:lumMod val="90000"/>
                  <a:lumOff val="10000"/>
                </a:srgbClr>
              </a:buClr>
              <a:defRPr/>
            </a:pPr>
            <a:r>
              <a:rPr lang="en-GB" sz="2000" b="1" dirty="0" err="1">
                <a:solidFill>
                  <a:srgbClr val="6A3E3E"/>
                </a:solidFill>
                <a:latin typeface="Consolas"/>
              </a:rPr>
              <a:t>rs</a:t>
            </a:r>
            <a:r>
              <a:rPr lang="en-GB" sz="2000" b="1" dirty="0" err="1">
                <a:solidFill>
                  <a:srgbClr val="000000"/>
                </a:solidFill>
                <a:latin typeface="Consolas"/>
              </a:rPr>
              <a:t>.close</a:t>
            </a:r>
            <a:r>
              <a:rPr lang="en-GB" sz="2000" b="1" dirty="0">
                <a:solidFill>
                  <a:srgbClr val="000000"/>
                </a:solidFill>
                <a:latin typeface="Consolas"/>
              </a:rPr>
              <a:t>();</a:t>
            </a:r>
            <a:endParaRPr lang="en-GB" sz="2000" b="1" dirty="0">
              <a:solidFill>
                <a:srgbClr val="F7F7F7">
                  <a:lumMod val="25000"/>
                </a:srgbClr>
              </a:solidFill>
            </a:endParaRPr>
          </a:p>
        </p:txBody>
      </p:sp>
    </p:spTree>
    <p:extLst>
      <p:ext uri="{BB962C8B-B14F-4D97-AF65-F5344CB8AC3E}">
        <p14:creationId xmlns:p14="http://schemas.microsoft.com/office/powerpoint/2010/main" val="35677147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update an existing entry in the table Languages using the connection we opened earlier.</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a:bodyPr>
          <a:lstStyle/>
          <a:p>
            <a:r>
              <a:rPr lang="en-GB" dirty="0"/>
              <a:t>U - Update</a:t>
            </a:r>
          </a:p>
        </p:txBody>
      </p:sp>
      <p:sp>
        <p:nvSpPr>
          <p:cNvPr id="7" name="Content Placeholder 4"/>
          <p:cNvSpPr txBox="1">
            <a:spLocks/>
          </p:cNvSpPr>
          <p:nvPr/>
        </p:nvSpPr>
        <p:spPr>
          <a:xfrm>
            <a:off x="6529144" y="1929600"/>
            <a:ext cx="5161160" cy="2705141"/>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a:solidFill>
                  <a:srgbClr val="000000"/>
                </a:solidFill>
                <a:latin typeface="Consolas"/>
              </a:rPr>
              <a:t>System.</a:t>
            </a:r>
            <a:r>
              <a:rPr lang="en-GB" sz="1800" b="1" i="1" dirty="0">
                <a:solidFill>
                  <a:srgbClr val="0000C0"/>
                </a:solidFill>
                <a:latin typeface="Consolas"/>
              </a:rPr>
              <a:t>out</a:t>
            </a:r>
            <a:r>
              <a:rPr lang="en-GB" sz="1800" b="1" i="1" dirty="0">
                <a:solidFill>
                  <a:srgbClr val="000000"/>
                </a:solidFill>
                <a:latin typeface="Consolas"/>
              </a:rPr>
              <a:t>.println(</a:t>
            </a:r>
            <a:r>
              <a:rPr lang="en-GB" sz="1800" b="1" i="1" dirty="0">
                <a:solidFill>
                  <a:srgbClr val="2A00FF"/>
                </a:solidFill>
                <a:latin typeface="Consolas"/>
              </a:rPr>
              <a:t>“Creating statement...”</a:t>
            </a:r>
            <a:r>
              <a:rPr lang="en-GB" sz="1800" b="1" i="1" dirty="0">
                <a:solidFill>
                  <a:srgbClr val="000000"/>
                </a:solidFill>
                <a:latin typeface="Consolas"/>
              </a:rPr>
              <a:t>);</a:t>
            </a:r>
          </a:p>
          <a:p>
            <a:pPr>
              <a:buClr>
                <a:srgbClr val="0A1419">
                  <a:lumMod val="90000"/>
                  <a:lumOff val="10000"/>
                </a:srgbClr>
              </a:buClr>
              <a:defRPr/>
            </a:pPr>
            <a:r>
              <a:rPr lang="en-GB" sz="1800" b="1" dirty="0" err="1">
                <a:solidFill>
                  <a:srgbClr val="6A3E3E"/>
                </a:solidFill>
                <a:latin typeface="Consolas"/>
              </a:rPr>
              <a:t>stmt</a:t>
            </a:r>
            <a:r>
              <a:rPr lang="en-GB" sz="1800" b="1" dirty="0">
                <a:solidFill>
                  <a:srgbClr val="000000"/>
                </a:solidFill>
                <a:latin typeface="Consolas"/>
              </a:rPr>
              <a:t> = </a:t>
            </a:r>
            <a:r>
              <a:rPr lang="en-GB" sz="1800" b="1" dirty="0" err="1">
                <a:solidFill>
                  <a:srgbClr val="6A3E3E"/>
                </a:solidFill>
                <a:latin typeface="Consolas"/>
              </a:rPr>
              <a:t>conn</a:t>
            </a:r>
            <a:r>
              <a:rPr lang="en-GB" sz="1800" b="1" dirty="0" err="1">
                <a:solidFill>
                  <a:srgbClr val="000000"/>
                </a:solidFill>
                <a:latin typeface="Consolas"/>
              </a:rPr>
              <a:t>.createStatement</a:t>
            </a:r>
            <a:r>
              <a:rPr lang="en-GB" sz="1800" b="1" dirty="0">
                <a:solidFill>
                  <a:srgbClr val="000000"/>
                </a:solidFill>
                <a:latin typeface="Consolas"/>
              </a:rPr>
              <a:t>();</a:t>
            </a:r>
          </a:p>
          <a:p>
            <a:pPr>
              <a:buClr>
                <a:srgbClr val="0A1419">
                  <a:lumMod val="90000"/>
                  <a:lumOff val="10000"/>
                </a:srgbClr>
              </a:buClr>
              <a:defRPr/>
            </a:pPr>
            <a:r>
              <a:rPr lang="en-GB" sz="1800" b="1" dirty="0">
                <a:solidFill>
                  <a:srgbClr val="000000"/>
                </a:solidFill>
                <a:latin typeface="Consolas"/>
              </a:rPr>
              <a:t>String </a:t>
            </a:r>
            <a:r>
              <a:rPr lang="en-GB" sz="1800" b="1" dirty="0">
                <a:solidFill>
                  <a:srgbClr val="6A3E3E"/>
                </a:solidFill>
                <a:latin typeface="Consolas"/>
              </a:rPr>
              <a:t>sql3</a:t>
            </a:r>
            <a:r>
              <a:rPr lang="en-GB" sz="1800" b="1" dirty="0">
                <a:solidFill>
                  <a:srgbClr val="000000"/>
                </a:solidFill>
                <a:latin typeface="Consolas"/>
              </a:rPr>
              <a:t> = </a:t>
            </a:r>
            <a:r>
              <a:rPr lang="en-GB" sz="1800" b="1" dirty="0">
                <a:solidFill>
                  <a:srgbClr val="2A00FF"/>
                </a:solidFill>
                <a:latin typeface="Consolas"/>
              </a:rPr>
              <a:t>“UPDATE Languages “</a:t>
            </a:r>
            <a:r>
              <a:rPr lang="en-GB" sz="1800" b="1" dirty="0">
                <a:solidFill>
                  <a:srgbClr val="000000"/>
                </a:solidFill>
                <a:latin typeface="Consolas"/>
              </a:rPr>
              <a:t> + </a:t>
            </a:r>
            <a:r>
              <a:rPr lang="en-GB" sz="1800" b="1" dirty="0">
                <a:solidFill>
                  <a:srgbClr val="2A00FF"/>
                </a:solidFill>
                <a:latin typeface="Consolas"/>
              </a:rPr>
              <a:t>“SET date = 1994 WHERE id in (1, 2)”</a:t>
            </a:r>
            <a:r>
              <a:rPr lang="en-GB" sz="1800" b="1" dirty="0">
                <a:solidFill>
                  <a:srgbClr val="000000"/>
                </a:solidFill>
                <a:latin typeface="Consolas"/>
              </a:rPr>
              <a:t>;</a:t>
            </a:r>
          </a:p>
          <a:p>
            <a:pPr>
              <a:buClr>
                <a:srgbClr val="0A1419">
                  <a:lumMod val="90000"/>
                  <a:lumOff val="10000"/>
                </a:srgbClr>
              </a:buClr>
              <a:defRPr/>
            </a:pPr>
            <a:r>
              <a:rPr lang="en-GB" sz="1800" b="1" dirty="0" err="1">
                <a:solidFill>
                  <a:srgbClr val="6A3E3E"/>
                </a:solidFill>
                <a:latin typeface="Consolas"/>
              </a:rPr>
              <a:t>stmt</a:t>
            </a:r>
            <a:r>
              <a:rPr lang="en-GB" sz="1800" b="1" dirty="0" err="1">
                <a:solidFill>
                  <a:srgbClr val="000000"/>
                </a:solidFill>
                <a:latin typeface="Consolas"/>
              </a:rPr>
              <a:t>.executeUpdate</a:t>
            </a:r>
            <a:r>
              <a:rPr lang="en-GB" sz="1800" b="1" dirty="0">
                <a:solidFill>
                  <a:srgbClr val="000000"/>
                </a:solidFill>
                <a:latin typeface="Consolas"/>
              </a:rPr>
              <a:t>(</a:t>
            </a:r>
            <a:r>
              <a:rPr lang="en-GB" sz="1800" b="1" dirty="0">
                <a:solidFill>
                  <a:srgbClr val="6A3E3E"/>
                </a:solidFill>
                <a:latin typeface="Consolas"/>
              </a:rPr>
              <a:t>sql3</a:t>
            </a:r>
            <a:r>
              <a:rPr lang="en-GB" sz="1800" b="1" dirty="0">
                <a:solidFill>
                  <a:srgbClr val="000000"/>
                </a:solidFill>
                <a:latin typeface="Consolas"/>
              </a:rPr>
              <a:t>);</a:t>
            </a:r>
            <a:endParaRPr lang="en-GB" sz="1800" b="1" dirty="0">
              <a:solidFill>
                <a:srgbClr val="F7F7F7">
                  <a:lumMod val="25000"/>
                </a:srgbClr>
              </a:solidFill>
            </a:endParaRPr>
          </a:p>
        </p:txBody>
      </p:sp>
    </p:spTree>
    <p:extLst>
      <p:ext uri="{BB962C8B-B14F-4D97-AF65-F5344CB8AC3E}">
        <p14:creationId xmlns:p14="http://schemas.microsoft.com/office/powerpoint/2010/main" val="1424304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This block of code will delete an entry in the table Languages using the connection we opened earlier.</a:t>
            </a:r>
          </a:p>
          <a:p>
            <a:endParaRPr lang="en-GB" dirty="0"/>
          </a:p>
          <a:p>
            <a:r>
              <a:rPr lang="en-GB" dirty="0"/>
              <a:t>Be careful with the delete operation as you can easily delete the wrong entry by mistake.</a:t>
            </a:r>
          </a:p>
          <a:p>
            <a:endParaRPr lang="en-GB" dirty="0"/>
          </a:p>
          <a:p>
            <a:r>
              <a:rPr lang="en-GB" dirty="0"/>
              <a:t>First it will create a statement,</a:t>
            </a:r>
          </a:p>
          <a:p>
            <a:r>
              <a:rPr lang="en-GB" dirty="0"/>
              <a:t>Then it will take the SQL query as a String.</a:t>
            </a:r>
          </a:p>
          <a:p>
            <a:r>
              <a:rPr lang="en-GB" dirty="0"/>
              <a:t>Finally it will Execute that query.</a:t>
            </a:r>
          </a:p>
        </p:txBody>
      </p:sp>
      <p:sp>
        <p:nvSpPr>
          <p:cNvPr id="3" name="Title 2"/>
          <p:cNvSpPr>
            <a:spLocks noGrp="1"/>
          </p:cNvSpPr>
          <p:nvPr>
            <p:ph type="title"/>
          </p:nvPr>
        </p:nvSpPr>
        <p:spPr/>
        <p:txBody>
          <a:bodyPr>
            <a:normAutofit/>
          </a:bodyPr>
          <a:lstStyle/>
          <a:p>
            <a:r>
              <a:rPr lang="en-GB" dirty="0"/>
              <a:t>D - Delete</a:t>
            </a:r>
          </a:p>
        </p:txBody>
      </p:sp>
      <p:sp>
        <p:nvSpPr>
          <p:cNvPr id="7" name="Content Placeholder 4"/>
          <p:cNvSpPr txBox="1">
            <a:spLocks/>
          </p:cNvSpPr>
          <p:nvPr/>
        </p:nvSpPr>
        <p:spPr>
          <a:xfrm>
            <a:off x="6299287" y="1929600"/>
            <a:ext cx="5704291" cy="2459313"/>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b="1" dirty="0">
                <a:solidFill>
                  <a:srgbClr val="000000"/>
                </a:solidFill>
                <a:latin typeface="Consolas"/>
              </a:rPr>
              <a:t>System.</a:t>
            </a:r>
            <a:r>
              <a:rPr lang="en-GB" sz="1800" b="1" i="1" dirty="0">
                <a:solidFill>
                  <a:srgbClr val="0000C0"/>
                </a:solidFill>
                <a:latin typeface="Consolas"/>
              </a:rPr>
              <a:t>out</a:t>
            </a:r>
            <a:r>
              <a:rPr lang="en-GB" sz="1800" b="1" i="1" dirty="0">
                <a:solidFill>
                  <a:srgbClr val="000000"/>
                </a:solidFill>
                <a:latin typeface="Consolas"/>
              </a:rPr>
              <a:t>.println(</a:t>
            </a:r>
            <a:r>
              <a:rPr lang="en-GB" sz="1800" b="1" i="1" dirty="0">
                <a:solidFill>
                  <a:srgbClr val="2A00FF"/>
                </a:solidFill>
                <a:latin typeface="Consolas"/>
              </a:rPr>
              <a:t>“Creating statement...”</a:t>
            </a:r>
            <a:r>
              <a:rPr lang="en-GB" sz="1800" b="1" i="1" dirty="0">
                <a:solidFill>
                  <a:srgbClr val="000000"/>
                </a:solidFill>
                <a:latin typeface="Consolas"/>
              </a:rPr>
              <a:t>);</a:t>
            </a:r>
          </a:p>
          <a:p>
            <a:pPr>
              <a:buClr>
                <a:srgbClr val="0A1419">
                  <a:lumMod val="90000"/>
                  <a:lumOff val="10000"/>
                </a:srgbClr>
              </a:buClr>
              <a:defRPr/>
            </a:pPr>
            <a:r>
              <a:rPr lang="en-GB" sz="1800" b="1" dirty="0" err="1">
                <a:solidFill>
                  <a:srgbClr val="6A3E3E"/>
                </a:solidFill>
                <a:latin typeface="Consolas"/>
              </a:rPr>
              <a:t>stmt</a:t>
            </a:r>
            <a:r>
              <a:rPr lang="en-GB" sz="1800" b="1" dirty="0">
                <a:solidFill>
                  <a:srgbClr val="000000"/>
                </a:solidFill>
                <a:latin typeface="Consolas"/>
              </a:rPr>
              <a:t> = </a:t>
            </a:r>
            <a:r>
              <a:rPr lang="en-GB" sz="1800" b="1" dirty="0" err="1">
                <a:solidFill>
                  <a:srgbClr val="6A3E3E"/>
                </a:solidFill>
                <a:latin typeface="Consolas"/>
              </a:rPr>
              <a:t>conn</a:t>
            </a:r>
            <a:r>
              <a:rPr lang="en-GB" sz="1800" b="1" dirty="0" err="1">
                <a:solidFill>
                  <a:srgbClr val="000000"/>
                </a:solidFill>
                <a:latin typeface="Consolas"/>
              </a:rPr>
              <a:t>.createStatement</a:t>
            </a:r>
            <a:r>
              <a:rPr lang="en-GB" sz="1800" b="1" dirty="0">
                <a:solidFill>
                  <a:srgbClr val="000000"/>
                </a:solidFill>
                <a:latin typeface="Consolas"/>
              </a:rPr>
              <a:t>();</a:t>
            </a:r>
          </a:p>
          <a:p>
            <a:pPr>
              <a:buClr>
                <a:srgbClr val="0A1419">
                  <a:lumMod val="90000"/>
                  <a:lumOff val="10000"/>
                </a:srgbClr>
              </a:buClr>
              <a:defRPr/>
            </a:pPr>
            <a:r>
              <a:rPr lang="en-GB" sz="1800" b="1" dirty="0">
                <a:solidFill>
                  <a:srgbClr val="000000"/>
                </a:solidFill>
                <a:latin typeface="Consolas"/>
              </a:rPr>
              <a:t>String </a:t>
            </a:r>
            <a:r>
              <a:rPr lang="en-GB" sz="1800" b="1" dirty="0">
                <a:solidFill>
                  <a:srgbClr val="6A3E3E"/>
                </a:solidFill>
                <a:latin typeface="Consolas"/>
              </a:rPr>
              <a:t>sql4</a:t>
            </a:r>
            <a:r>
              <a:rPr lang="en-GB" sz="1800" b="1" dirty="0">
                <a:solidFill>
                  <a:srgbClr val="000000"/>
                </a:solidFill>
                <a:latin typeface="Consolas"/>
              </a:rPr>
              <a:t> = </a:t>
            </a:r>
            <a:r>
              <a:rPr lang="en-GB" sz="1800" b="1" dirty="0">
                <a:solidFill>
                  <a:srgbClr val="2A00FF"/>
                </a:solidFill>
                <a:latin typeface="Consolas"/>
              </a:rPr>
              <a:t>“DELETE FROM Languages ”</a:t>
            </a:r>
            <a:r>
              <a:rPr lang="en-GB" sz="1800" b="1" dirty="0">
                <a:solidFill>
                  <a:srgbClr val="000000"/>
                </a:solidFill>
                <a:latin typeface="Consolas"/>
              </a:rPr>
              <a:t> + </a:t>
            </a:r>
            <a:r>
              <a:rPr lang="en-GB" sz="1800" b="1" dirty="0">
                <a:solidFill>
                  <a:srgbClr val="2A00FF"/>
                </a:solidFill>
                <a:latin typeface="Consolas"/>
              </a:rPr>
              <a:t>“WHERE id = 1”</a:t>
            </a:r>
            <a:r>
              <a:rPr lang="en-GB" sz="1800" b="1" dirty="0">
                <a:solidFill>
                  <a:srgbClr val="000000"/>
                </a:solidFill>
                <a:latin typeface="Consolas"/>
              </a:rPr>
              <a:t>;</a:t>
            </a:r>
          </a:p>
          <a:p>
            <a:pPr>
              <a:buClr>
                <a:srgbClr val="0A1419">
                  <a:lumMod val="90000"/>
                  <a:lumOff val="10000"/>
                </a:srgbClr>
              </a:buClr>
              <a:defRPr/>
            </a:pPr>
            <a:r>
              <a:rPr lang="en-GB" sz="1800" b="1" dirty="0" err="1">
                <a:solidFill>
                  <a:srgbClr val="6A3E3E"/>
                </a:solidFill>
                <a:latin typeface="Consolas"/>
              </a:rPr>
              <a:t>stmt</a:t>
            </a:r>
            <a:r>
              <a:rPr lang="en-GB" sz="1800" b="1" dirty="0" err="1">
                <a:solidFill>
                  <a:srgbClr val="000000"/>
                </a:solidFill>
                <a:latin typeface="Consolas"/>
              </a:rPr>
              <a:t>.executeUpdate</a:t>
            </a:r>
            <a:r>
              <a:rPr lang="en-GB" sz="1800" b="1" dirty="0">
                <a:solidFill>
                  <a:srgbClr val="000000"/>
                </a:solidFill>
                <a:latin typeface="Consolas"/>
              </a:rPr>
              <a:t>(</a:t>
            </a:r>
            <a:r>
              <a:rPr lang="en-GB" sz="1800" b="1" dirty="0">
                <a:solidFill>
                  <a:srgbClr val="6A3E3E"/>
                </a:solidFill>
                <a:latin typeface="Consolas"/>
              </a:rPr>
              <a:t>sql4</a:t>
            </a:r>
            <a:r>
              <a:rPr lang="en-GB" sz="1800" b="1" dirty="0">
                <a:solidFill>
                  <a:srgbClr val="000000"/>
                </a:solidFill>
                <a:latin typeface="Consolas"/>
              </a:rPr>
              <a:t>);</a:t>
            </a:r>
            <a:endParaRPr lang="en-GB" sz="1800" b="1" dirty="0">
              <a:solidFill>
                <a:srgbClr val="F7F7F7">
                  <a:lumMod val="25000"/>
                </a:srgbClr>
              </a:solidFill>
            </a:endParaRPr>
          </a:p>
        </p:txBody>
      </p:sp>
    </p:spTree>
    <p:extLst>
      <p:ext uri="{BB962C8B-B14F-4D97-AF65-F5344CB8AC3E}">
        <p14:creationId xmlns:p14="http://schemas.microsoft.com/office/powerpoint/2010/main" val="1903283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last thing we need to do is close the connection to the database.</a:t>
            </a:r>
          </a:p>
          <a:p>
            <a:endParaRPr lang="en-GB" dirty="0"/>
          </a:p>
          <a:p>
            <a:r>
              <a:rPr lang="en-GB" dirty="0"/>
              <a:t>We will catch all of the exceptions that may be thrown.</a:t>
            </a:r>
          </a:p>
          <a:p>
            <a:endParaRPr lang="en-GB" dirty="0"/>
          </a:p>
          <a:p>
            <a:r>
              <a:rPr lang="en-GB" dirty="0"/>
              <a:t>We will then check that the connections are open and if so, close them.</a:t>
            </a:r>
          </a:p>
        </p:txBody>
      </p:sp>
      <p:sp>
        <p:nvSpPr>
          <p:cNvPr id="3" name="Title 2"/>
          <p:cNvSpPr>
            <a:spLocks noGrp="1"/>
          </p:cNvSpPr>
          <p:nvPr>
            <p:ph type="title"/>
          </p:nvPr>
        </p:nvSpPr>
        <p:spPr/>
        <p:txBody>
          <a:bodyPr>
            <a:normAutofit/>
          </a:bodyPr>
          <a:lstStyle/>
          <a:p>
            <a:r>
              <a:rPr lang="en-GB" dirty="0"/>
              <a:t>Closing the connection</a:t>
            </a:r>
          </a:p>
        </p:txBody>
      </p:sp>
      <p:sp>
        <p:nvSpPr>
          <p:cNvPr id="7" name="Content Placeholder 4"/>
          <p:cNvSpPr txBox="1">
            <a:spLocks/>
          </p:cNvSpPr>
          <p:nvPr/>
        </p:nvSpPr>
        <p:spPr>
          <a:xfrm>
            <a:off x="6635667" y="1669502"/>
            <a:ext cx="4987552" cy="4776000"/>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800" dirty="0">
                <a:solidFill>
                  <a:srgbClr val="000000"/>
                </a:solidFill>
                <a:latin typeface="Consolas"/>
              </a:rPr>
              <a:t>} </a:t>
            </a:r>
            <a:r>
              <a:rPr lang="en-GB" sz="1800" b="1" dirty="0">
                <a:solidFill>
                  <a:srgbClr val="7F0055"/>
                </a:solidFill>
                <a:latin typeface="Consolas"/>
              </a:rPr>
              <a:t>catch</a:t>
            </a:r>
            <a:r>
              <a:rPr lang="en-GB" sz="1800" b="1" dirty="0">
                <a:solidFill>
                  <a:srgbClr val="000000"/>
                </a:solidFill>
                <a:latin typeface="Consolas"/>
              </a:rPr>
              <a:t> </a:t>
            </a:r>
            <a:r>
              <a:rPr lang="en-GB" sz="1800" dirty="0">
                <a:solidFill>
                  <a:srgbClr val="000000"/>
                </a:solidFill>
                <a:latin typeface="Consolas"/>
              </a:rPr>
              <a:t>(</a:t>
            </a:r>
            <a:r>
              <a:rPr lang="en-GB" sz="1800" dirty="0" err="1">
                <a:solidFill>
                  <a:srgbClr val="000000"/>
                </a:solidFill>
                <a:latin typeface="Consolas"/>
              </a:rPr>
              <a:t>SQLException</a:t>
            </a:r>
            <a:r>
              <a:rPr lang="en-GB" sz="1800" dirty="0">
                <a:solidFill>
                  <a:srgbClr val="000000"/>
                </a:solidFill>
                <a:latin typeface="Consolas"/>
              </a:rPr>
              <a:t> </a:t>
            </a:r>
            <a:r>
              <a:rPr lang="en-GB" sz="1800" dirty="0" err="1">
                <a:solidFill>
                  <a:srgbClr val="6A3E3E"/>
                </a:solidFill>
                <a:latin typeface="Consolas"/>
              </a:rPr>
              <a:t>sqle</a:t>
            </a:r>
            <a:r>
              <a:rPr lang="en-GB" sz="1800" dirty="0">
                <a:solidFill>
                  <a:srgbClr val="000000"/>
                </a:solidFill>
                <a:latin typeface="Consolas"/>
              </a:rPr>
              <a:t>) {</a:t>
            </a:r>
          </a:p>
          <a:p>
            <a:pPr>
              <a:buClr>
                <a:srgbClr val="0A1419">
                  <a:lumMod val="90000"/>
                  <a:lumOff val="10000"/>
                </a:srgbClr>
              </a:buClr>
              <a:defRPr/>
            </a:pPr>
            <a:r>
              <a:rPr lang="en-GB" sz="1800" dirty="0">
                <a:solidFill>
                  <a:srgbClr val="6A3E3E"/>
                </a:solidFill>
                <a:latin typeface="Consolas"/>
              </a:rPr>
              <a:t>  </a:t>
            </a:r>
            <a:r>
              <a:rPr lang="en-GB" sz="1800" dirty="0" err="1">
                <a:solidFill>
                  <a:srgbClr val="6A3E3E"/>
                </a:solidFill>
                <a:latin typeface="Consolas"/>
              </a:rPr>
              <a:t>sqle</a:t>
            </a:r>
            <a:r>
              <a:rPr lang="en-GB" sz="1800" dirty="0" err="1">
                <a:solidFill>
                  <a:srgbClr val="000000"/>
                </a:solidFill>
                <a:latin typeface="Consolas"/>
              </a:rPr>
              <a:t>.printStackTrace</a:t>
            </a:r>
            <a:r>
              <a:rPr lang="en-GB" sz="1800" dirty="0">
                <a:solidFill>
                  <a:srgbClr val="000000"/>
                </a:solidFill>
                <a:latin typeface="Consolas"/>
              </a:rPr>
              <a:t>();</a:t>
            </a:r>
          </a:p>
          <a:p>
            <a:pPr>
              <a:buClr>
                <a:srgbClr val="0A1419">
                  <a:lumMod val="90000"/>
                  <a:lumOff val="10000"/>
                </a:srgbClr>
              </a:buClr>
              <a:defRPr/>
            </a:pPr>
            <a:r>
              <a:rPr lang="en-GB" sz="1800" dirty="0">
                <a:solidFill>
                  <a:srgbClr val="000000"/>
                </a:solidFill>
                <a:latin typeface="Consolas"/>
              </a:rPr>
              <a:t>} </a:t>
            </a:r>
            <a:r>
              <a:rPr lang="en-GB" sz="1800" b="1" dirty="0">
                <a:solidFill>
                  <a:srgbClr val="7F0055"/>
                </a:solidFill>
                <a:latin typeface="Consolas"/>
              </a:rPr>
              <a:t>catch</a:t>
            </a:r>
            <a:r>
              <a:rPr lang="en-GB" sz="1800" b="1" dirty="0">
                <a:solidFill>
                  <a:srgbClr val="000000"/>
                </a:solidFill>
                <a:latin typeface="Consolas"/>
              </a:rPr>
              <a:t> </a:t>
            </a:r>
            <a:r>
              <a:rPr lang="en-GB" sz="1800" dirty="0">
                <a:solidFill>
                  <a:srgbClr val="000000"/>
                </a:solidFill>
                <a:latin typeface="Consolas"/>
              </a:rPr>
              <a:t>(Exception </a:t>
            </a:r>
            <a:r>
              <a:rPr lang="en-GB" sz="1800" dirty="0">
                <a:solidFill>
                  <a:srgbClr val="6A3E3E"/>
                </a:solidFill>
                <a:latin typeface="Consolas"/>
              </a:rPr>
              <a:t>e</a:t>
            </a:r>
            <a:r>
              <a:rPr lang="en-GB" sz="1800" dirty="0">
                <a:solidFill>
                  <a:srgbClr val="000000"/>
                </a:solidFill>
                <a:latin typeface="Consolas"/>
              </a:rPr>
              <a:t>) {</a:t>
            </a:r>
          </a:p>
          <a:p>
            <a:pPr>
              <a:buClr>
                <a:srgbClr val="0A1419">
                  <a:lumMod val="90000"/>
                  <a:lumOff val="10000"/>
                </a:srgbClr>
              </a:buClr>
              <a:defRPr/>
            </a:pPr>
            <a:r>
              <a:rPr lang="en-GB" sz="1800" dirty="0">
                <a:solidFill>
                  <a:srgbClr val="6A3E3E"/>
                </a:solidFill>
                <a:latin typeface="Consolas"/>
              </a:rPr>
              <a:t>  </a:t>
            </a:r>
            <a:r>
              <a:rPr lang="en-GB" sz="1800" dirty="0" err="1">
                <a:solidFill>
                  <a:srgbClr val="6A3E3E"/>
                </a:solidFill>
                <a:latin typeface="Consolas"/>
              </a:rPr>
              <a:t>e</a:t>
            </a:r>
            <a:r>
              <a:rPr lang="en-GB" sz="1800" dirty="0" err="1">
                <a:solidFill>
                  <a:srgbClr val="000000"/>
                </a:solidFill>
                <a:latin typeface="Consolas"/>
              </a:rPr>
              <a:t>.printStackTrace</a:t>
            </a:r>
            <a:r>
              <a:rPr lang="en-GB" sz="1800" dirty="0">
                <a:solidFill>
                  <a:srgbClr val="000000"/>
                </a:solidFill>
                <a:latin typeface="Consolas"/>
              </a:rPr>
              <a:t>();</a:t>
            </a:r>
          </a:p>
          <a:p>
            <a:pPr>
              <a:buClr>
                <a:srgbClr val="0A1419">
                  <a:lumMod val="90000"/>
                  <a:lumOff val="10000"/>
                </a:srgbClr>
              </a:buClr>
              <a:defRPr/>
            </a:pPr>
            <a:r>
              <a:rPr lang="en-GB" sz="1800" dirty="0">
                <a:solidFill>
                  <a:srgbClr val="000000"/>
                </a:solidFill>
                <a:latin typeface="Consolas"/>
              </a:rPr>
              <a:t>} </a:t>
            </a:r>
            <a:r>
              <a:rPr lang="en-GB" sz="1800" b="1" dirty="0">
                <a:solidFill>
                  <a:srgbClr val="7F0055"/>
                </a:solidFill>
                <a:latin typeface="Consolas"/>
              </a:rPr>
              <a:t>finally</a:t>
            </a:r>
            <a:r>
              <a:rPr lang="en-GB" sz="1800" b="1" dirty="0">
                <a:solidFill>
                  <a:srgbClr val="000000"/>
                </a:solidFill>
                <a:latin typeface="Consolas"/>
              </a:rPr>
              <a:t> </a:t>
            </a:r>
            <a:r>
              <a:rPr lang="en-GB" sz="1800" dirty="0">
                <a:solidFill>
                  <a:srgbClr val="000000"/>
                </a:solidFill>
                <a:latin typeface="Consolas"/>
              </a:rPr>
              <a:t>{</a:t>
            </a:r>
          </a:p>
          <a:p>
            <a:pPr>
              <a:buClr>
                <a:srgbClr val="0A1419">
                  <a:lumMod val="90000"/>
                  <a:lumOff val="10000"/>
                </a:srgbClr>
              </a:buClr>
              <a:defRPr/>
            </a:pPr>
            <a:r>
              <a:rPr lang="en-GB" sz="1800" b="1" dirty="0">
                <a:solidFill>
                  <a:srgbClr val="7F0055"/>
                </a:solidFill>
                <a:latin typeface="Consolas"/>
              </a:rPr>
              <a:t>  try</a:t>
            </a:r>
            <a:r>
              <a:rPr lang="en-GB" sz="1800" b="1" dirty="0">
                <a:solidFill>
                  <a:srgbClr val="000000"/>
                </a:solidFill>
                <a:latin typeface="Consolas"/>
              </a:rPr>
              <a:t> </a:t>
            </a:r>
            <a:r>
              <a:rPr lang="en-GB" sz="1800" dirty="0">
                <a:solidFill>
                  <a:srgbClr val="000000"/>
                </a:solidFill>
                <a:latin typeface="Consolas"/>
              </a:rPr>
              <a:t>{</a:t>
            </a:r>
          </a:p>
          <a:p>
            <a:pPr>
              <a:buClr>
                <a:srgbClr val="0A1419">
                  <a:lumMod val="90000"/>
                  <a:lumOff val="10000"/>
                </a:srgbClr>
              </a:buClr>
              <a:defRPr/>
            </a:pPr>
            <a:r>
              <a:rPr lang="en-GB" sz="1800" b="1" dirty="0">
                <a:solidFill>
                  <a:srgbClr val="7F0055"/>
                </a:solidFill>
                <a:latin typeface="Consolas"/>
              </a:rPr>
              <a:t>    if</a:t>
            </a:r>
            <a:r>
              <a:rPr lang="en-GB" sz="1800" b="1" dirty="0">
                <a:solidFill>
                  <a:srgbClr val="000000"/>
                </a:solidFill>
                <a:latin typeface="Consolas"/>
              </a:rPr>
              <a:t> </a:t>
            </a:r>
            <a:r>
              <a:rPr lang="en-GB" sz="1800" dirty="0">
                <a:solidFill>
                  <a:srgbClr val="000000"/>
                </a:solidFill>
                <a:latin typeface="Consolas"/>
              </a:rPr>
              <a:t>(</a:t>
            </a:r>
            <a:r>
              <a:rPr lang="en-GB" sz="1800" dirty="0" err="1">
                <a:solidFill>
                  <a:srgbClr val="6A3E3E"/>
                </a:solidFill>
                <a:latin typeface="Consolas"/>
              </a:rPr>
              <a:t>stmt</a:t>
            </a:r>
            <a:r>
              <a:rPr lang="en-GB" sz="1800" dirty="0">
                <a:solidFill>
                  <a:srgbClr val="000000"/>
                </a:solidFill>
                <a:latin typeface="Consolas"/>
              </a:rPr>
              <a:t> != </a:t>
            </a:r>
            <a:r>
              <a:rPr lang="en-GB" sz="1800" b="1" dirty="0">
                <a:solidFill>
                  <a:srgbClr val="7F0055"/>
                </a:solidFill>
                <a:latin typeface="Consolas"/>
              </a:rPr>
              <a:t>null</a:t>
            </a:r>
            <a:r>
              <a:rPr lang="en-GB" sz="1800" dirty="0">
                <a:solidFill>
                  <a:srgbClr val="000000"/>
                </a:solidFill>
                <a:latin typeface="Consolas"/>
              </a:rPr>
              <a:t>)</a:t>
            </a:r>
          </a:p>
          <a:p>
            <a:pPr>
              <a:buClr>
                <a:srgbClr val="0A1419">
                  <a:lumMod val="90000"/>
                  <a:lumOff val="10000"/>
                </a:srgbClr>
              </a:buClr>
              <a:defRPr/>
            </a:pPr>
            <a:r>
              <a:rPr lang="en-GB" sz="1800" dirty="0">
                <a:solidFill>
                  <a:srgbClr val="6A3E3E"/>
                </a:solidFill>
                <a:latin typeface="Consolas"/>
              </a:rPr>
              <a:t>     </a:t>
            </a:r>
            <a:r>
              <a:rPr lang="en-GB" sz="1800" dirty="0" err="1">
                <a:solidFill>
                  <a:srgbClr val="6A3E3E"/>
                </a:solidFill>
                <a:latin typeface="Consolas"/>
              </a:rPr>
              <a:t>conn</a:t>
            </a:r>
            <a:r>
              <a:rPr lang="en-GB" sz="1800" dirty="0" err="1">
                <a:solidFill>
                  <a:srgbClr val="000000"/>
                </a:solidFill>
                <a:latin typeface="Consolas"/>
              </a:rPr>
              <a:t>.close</a:t>
            </a:r>
            <a:r>
              <a:rPr lang="en-GB" sz="1800" dirty="0">
                <a:solidFill>
                  <a:srgbClr val="000000"/>
                </a:solidFill>
                <a:latin typeface="Consolas"/>
              </a:rPr>
              <a:t>();</a:t>
            </a:r>
          </a:p>
          <a:p>
            <a:pPr>
              <a:buClr>
                <a:srgbClr val="0A1419">
                  <a:lumMod val="90000"/>
                  <a:lumOff val="10000"/>
                </a:srgbClr>
              </a:buClr>
              <a:defRPr/>
            </a:pPr>
            <a:r>
              <a:rPr lang="en-GB" sz="1800" dirty="0">
                <a:solidFill>
                  <a:srgbClr val="000000"/>
                </a:solidFill>
                <a:latin typeface="Consolas"/>
              </a:rPr>
              <a:t>  } </a:t>
            </a:r>
            <a:r>
              <a:rPr lang="en-GB" sz="1800" b="1" dirty="0">
                <a:solidFill>
                  <a:srgbClr val="7F0055"/>
                </a:solidFill>
                <a:latin typeface="Consolas"/>
              </a:rPr>
              <a:t>catch</a:t>
            </a:r>
            <a:r>
              <a:rPr lang="en-GB" sz="1800" b="1" dirty="0">
                <a:solidFill>
                  <a:srgbClr val="000000"/>
                </a:solidFill>
                <a:latin typeface="Consolas"/>
              </a:rPr>
              <a:t> </a:t>
            </a:r>
            <a:r>
              <a:rPr lang="en-GB" sz="1800" dirty="0">
                <a:solidFill>
                  <a:srgbClr val="000000"/>
                </a:solidFill>
                <a:latin typeface="Consolas"/>
              </a:rPr>
              <a:t>(</a:t>
            </a:r>
            <a:r>
              <a:rPr lang="en-GB" sz="1800" dirty="0" err="1">
                <a:solidFill>
                  <a:srgbClr val="000000"/>
                </a:solidFill>
                <a:latin typeface="Consolas"/>
              </a:rPr>
              <a:t>SQLException</a:t>
            </a:r>
            <a:r>
              <a:rPr lang="en-GB" sz="1800" dirty="0">
                <a:solidFill>
                  <a:srgbClr val="000000"/>
                </a:solidFill>
                <a:latin typeface="Consolas"/>
              </a:rPr>
              <a:t> </a:t>
            </a:r>
            <a:r>
              <a:rPr lang="en-GB" sz="1800" dirty="0">
                <a:solidFill>
                  <a:srgbClr val="6A3E3E"/>
                </a:solidFill>
                <a:latin typeface="Consolas"/>
              </a:rPr>
              <a:t>se</a:t>
            </a:r>
            <a:r>
              <a:rPr lang="en-GB" sz="1800" dirty="0">
                <a:solidFill>
                  <a:srgbClr val="000000"/>
                </a:solidFill>
                <a:latin typeface="Consolas"/>
              </a:rPr>
              <a:t>) { }</a:t>
            </a:r>
          </a:p>
          <a:p>
            <a:pPr>
              <a:buClr>
                <a:srgbClr val="0A1419">
                  <a:lumMod val="90000"/>
                  <a:lumOff val="10000"/>
                </a:srgbClr>
              </a:buClr>
              <a:defRPr/>
            </a:pPr>
            <a:r>
              <a:rPr lang="en-GB" sz="1800" b="1" dirty="0">
                <a:solidFill>
                  <a:srgbClr val="7F0055"/>
                </a:solidFill>
                <a:latin typeface="Consolas"/>
              </a:rPr>
              <a:t>  try</a:t>
            </a:r>
            <a:r>
              <a:rPr lang="en-GB" sz="1800" b="1" dirty="0">
                <a:solidFill>
                  <a:srgbClr val="000000"/>
                </a:solidFill>
                <a:latin typeface="Consolas"/>
              </a:rPr>
              <a:t> </a:t>
            </a:r>
            <a:r>
              <a:rPr lang="en-GB" sz="1800" dirty="0">
                <a:solidFill>
                  <a:srgbClr val="000000"/>
                </a:solidFill>
                <a:latin typeface="Consolas"/>
              </a:rPr>
              <a:t>{</a:t>
            </a:r>
          </a:p>
          <a:p>
            <a:pPr>
              <a:buClr>
                <a:srgbClr val="0A1419">
                  <a:lumMod val="90000"/>
                  <a:lumOff val="10000"/>
                </a:srgbClr>
              </a:buClr>
              <a:defRPr/>
            </a:pPr>
            <a:r>
              <a:rPr lang="en-GB" sz="1800" b="1" dirty="0">
                <a:solidFill>
                  <a:srgbClr val="7F0055"/>
                </a:solidFill>
                <a:latin typeface="Consolas"/>
              </a:rPr>
              <a:t>    if</a:t>
            </a:r>
            <a:r>
              <a:rPr lang="en-GB" sz="1800" b="1" dirty="0">
                <a:solidFill>
                  <a:srgbClr val="000000"/>
                </a:solidFill>
                <a:latin typeface="Consolas"/>
              </a:rPr>
              <a:t> </a:t>
            </a:r>
            <a:r>
              <a:rPr lang="en-GB" sz="1800" dirty="0">
                <a:solidFill>
                  <a:srgbClr val="000000"/>
                </a:solidFill>
                <a:latin typeface="Consolas"/>
              </a:rPr>
              <a:t>(</a:t>
            </a:r>
            <a:r>
              <a:rPr lang="en-GB" sz="1800" dirty="0">
                <a:solidFill>
                  <a:srgbClr val="6A3E3E"/>
                </a:solidFill>
                <a:latin typeface="Consolas"/>
              </a:rPr>
              <a:t>conn</a:t>
            </a:r>
            <a:r>
              <a:rPr lang="en-GB" sz="1800" dirty="0">
                <a:solidFill>
                  <a:srgbClr val="000000"/>
                </a:solidFill>
                <a:latin typeface="Consolas"/>
              </a:rPr>
              <a:t> != </a:t>
            </a:r>
            <a:r>
              <a:rPr lang="en-GB" sz="1800" b="1" dirty="0">
                <a:solidFill>
                  <a:srgbClr val="7F0055"/>
                </a:solidFill>
                <a:latin typeface="Consolas"/>
              </a:rPr>
              <a:t>null</a:t>
            </a:r>
            <a:r>
              <a:rPr lang="en-GB" sz="1800" dirty="0">
                <a:solidFill>
                  <a:srgbClr val="000000"/>
                </a:solidFill>
                <a:latin typeface="Consolas"/>
              </a:rPr>
              <a:t>)</a:t>
            </a:r>
          </a:p>
          <a:p>
            <a:pPr>
              <a:buClr>
                <a:srgbClr val="0A1419">
                  <a:lumMod val="90000"/>
                  <a:lumOff val="10000"/>
                </a:srgbClr>
              </a:buClr>
              <a:defRPr/>
            </a:pPr>
            <a:r>
              <a:rPr lang="en-GB" sz="1800" dirty="0">
                <a:solidFill>
                  <a:srgbClr val="6A3E3E"/>
                </a:solidFill>
                <a:latin typeface="Consolas"/>
              </a:rPr>
              <a:t>      </a:t>
            </a:r>
            <a:r>
              <a:rPr lang="en-GB" sz="1800" dirty="0" err="1">
                <a:solidFill>
                  <a:srgbClr val="6A3E3E"/>
                </a:solidFill>
                <a:latin typeface="Consolas"/>
              </a:rPr>
              <a:t>conn</a:t>
            </a:r>
            <a:r>
              <a:rPr lang="en-GB" sz="1800" dirty="0" err="1">
                <a:solidFill>
                  <a:srgbClr val="000000"/>
                </a:solidFill>
                <a:latin typeface="Consolas"/>
              </a:rPr>
              <a:t>.close</a:t>
            </a:r>
            <a:r>
              <a:rPr lang="en-GB" sz="1800" dirty="0">
                <a:solidFill>
                  <a:srgbClr val="000000"/>
                </a:solidFill>
                <a:latin typeface="Consolas"/>
              </a:rPr>
              <a:t>();</a:t>
            </a:r>
          </a:p>
          <a:p>
            <a:pPr>
              <a:buClr>
                <a:srgbClr val="0A1419">
                  <a:lumMod val="90000"/>
                  <a:lumOff val="10000"/>
                </a:srgbClr>
              </a:buClr>
              <a:defRPr/>
            </a:pPr>
            <a:r>
              <a:rPr lang="en-GB" sz="1800" dirty="0">
                <a:solidFill>
                  <a:srgbClr val="000000"/>
                </a:solidFill>
                <a:latin typeface="Consolas"/>
              </a:rPr>
              <a:t>  } </a:t>
            </a:r>
            <a:r>
              <a:rPr lang="en-GB" sz="1800" b="1" dirty="0">
                <a:solidFill>
                  <a:srgbClr val="7F0055"/>
                </a:solidFill>
                <a:latin typeface="Consolas"/>
              </a:rPr>
              <a:t>catch</a:t>
            </a:r>
            <a:r>
              <a:rPr lang="en-GB" sz="1800" b="1" dirty="0">
                <a:solidFill>
                  <a:srgbClr val="000000"/>
                </a:solidFill>
                <a:latin typeface="Consolas"/>
              </a:rPr>
              <a:t> </a:t>
            </a:r>
            <a:r>
              <a:rPr lang="en-GB" sz="1800" dirty="0">
                <a:solidFill>
                  <a:srgbClr val="000000"/>
                </a:solidFill>
                <a:latin typeface="Consolas"/>
              </a:rPr>
              <a:t>(</a:t>
            </a:r>
            <a:r>
              <a:rPr lang="en-GB" sz="1800" dirty="0" err="1">
                <a:solidFill>
                  <a:srgbClr val="000000"/>
                </a:solidFill>
                <a:latin typeface="Consolas"/>
              </a:rPr>
              <a:t>SQLException</a:t>
            </a:r>
            <a:r>
              <a:rPr lang="en-GB" sz="1800" dirty="0">
                <a:solidFill>
                  <a:srgbClr val="000000"/>
                </a:solidFill>
                <a:latin typeface="Consolas"/>
              </a:rPr>
              <a:t> </a:t>
            </a:r>
            <a:r>
              <a:rPr lang="en-GB" sz="1800" dirty="0">
                <a:solidFill>
                  <a:srgbClr val="6A3E3E"/>
                </a:solidFill>
                <a:latin typeface="Consolas"/>
              </a:rPr>
              <a:t>se</a:t>
            </a:r>
            <a:r>
              <a:rPr lang="en-GB" sz="1800" dirty="0">
                <a:solidFill>
                  <a:srgbClr val="000000"/>
                </a:solidFill>
                <a:latin typeface="Consolas"/>
              </a:rPr>
              <a:t>) {</a:t>
            </a:r>
          </a:p>
          <a:p>
            <a:pPr>
              <a:buClr>
                <a:srgbClr val="0A1419">
                  <a:lumMod val="90000"/>
                  <a:lumOff val="10000"/>
                </a:srgbClr>
              </a:buClr>
              <a:defRPr/>
            </a:pPr>
            <a:r>
              <a:rPr lang="en-GB" sz="1800" dirty="0">
                <a:solidFill>
                  <a:srgbClr val="6A3E3E"/>
                </a:solidFill>
                <a:latin typeface="Consolas"/>
              </a:rPr>
              <a:t>    </a:t>
            </a:r>
            <a:r>
              <a:rPr lang="en-GB" sz="1800" dirty="0" err="1">
                <a:solidFill>
                  <a:srgbClr val="6A3E3E"/>
                </a:solidFill>
                <a:latin typeface="Consolas"/>
              </a:rPr>
              <a:t>se</a:t>
            </a:r>
            <a:r>
              <a:rPr lang="en-GB" sz="1800" dirty="0" err="1">
                <a:solidFill>
                  <a:srgbClr val="000000"/>
                </a:solidFill>
                <a:latin typeface="Consolas"/>
              </a:rPr>
              <a:t>.printStackTrace</a:t>
            </a:r>
            <a:r>
              <a:rPr lang="en-GB" sz="1800" dirty="0">
                <a:solidFill>
                  <a:srgbClr val="000000"/>
                </a:solidFill>
                <a:latin typeface="Consolas"/>
              </a:rPr>
              <a:t>();</a:t>
            </a:r>
          </a:p>
          <a:p>
            <a:pPr>
              <a:buClr>
                <a:srgbClr val="0A1419">
                  <a:lumMod val="90000"/>
                  <a:lumOff val="10000"/>
                </a:srgbClr>
              </a:buClr>
              <a:defRPr/>
            </a:pPr>
            <a:r>
              <a:rPr lang="en-GB" sz="1800" dirty="0">
                <a:solidFill>
                  <a:srgbClr val="000000"/>
                </a:solidFill>
                <a:latin typeface="Consolas"/>
              </a:rPr>
              <a:t>  }</a:t>
            </a:r>
          </a:p>
          <a:p>
            <a:pPr>
              <a:buClr>
                <a:srgbClr val="0A1419">
                  <a:lumMod val="90000"/>
                  <a:lumOff val="10000"/>
                </a:srgbClr>
              </a:buClr>
              <a:defRPr/>
            </a:pPr>
            <a:r>
              <a:rPr lang="en-GB" sz="1800" dirty="0">
                <a:solidFill>
                  <a:srgbClr val="000000"/>
                </a:solidFill>
                <a:latin typeface="Consolas"/>
              </a:rPr>
              <a:t>}</a:t>
            </a:r>
          </a:p>
          <a:p>
            <a:pPr>
              <a:buClr>
                <a:srgbClr val="0A1419">
                  <a:lumMod val="90000"/>
                  <a:lumOff val="10000"/>
                </a:srgbClr>
              </a:buClr>
              <a:defRPr/>
            </a:pPr>
            <a:r>
              <a:rPr lang="en-GB" sz="1800" dirty="0">
                <a:solidFill>
                  <a:srgbClr val="000000"/>
                </a:solidFill>
                <a:latin typeface="Consolas"/>
              </a:rPr>
              <a:t>System.</a:t>
            </a:r>
            <a:r>
              <a:rPr lang="en-GB" sz="1800" b="1" i="1" dirty="0">
                <a:solidFill>
                  <a:srgbClr val="0000C0"/>
                </a:solidFill>
                <a:latin typeface="Consolas"/>
              </a:rPr>
              <a:t>out</a:t>
            </a:r>
            <a:r>
              <a:rPr lang="en-GB" sz="1800" i="1" dirty="0">
                <a:solidFill>
                  <a:srgbClr val="000000"/>
                </a:solidFill>
                <a:latin typeface="Consolas"/>
              </a:rPr>
              <a:t>.println(</a:t>
            </a:r>
            <a:r>
              <a:rPr lang="en-GB" sz="1800" i="1" dirty="0">
                <a:solidFill>
                  <a:srgbClr val="2A00FF"/>
                </a:solidFill>
                <a:latin typeface="Consolas"/>
              </a:rPr>
              <a:t>“Goodbye!”</a:t>
            </a:r>
            <a:r>
              <a:rPr lang="en-GB" sz="1800" i="1" dirty="0">
                <a:solidFill>
                  <a:srgbClr val="000000"/>
                </a:solidFill>
                <a:latin typeface="Consolas"/>
              </a:rPr>
              <a:t>);</a:t>
            </a:r>
            <a:endParaRPr lang="en-GB" sz="1800" dirty="0">
              <a:solidFill>
                <a:srgbClr val="000000"/>
              </a:solidFill>
              <a:latin typeface="Consolas"/>
            </a:endParaRPr>
          </a:p>
          <a:p>
            <a:pPr>
              <a:buClr>
                <a:srgbClr val="0A1419">
                  <a:lumMod val="90000"/>
                  <a:lumOff val="10000"/>
                </a:srgbClr>
              </a:buClr>
              <a:defRPr/>
            </a:pPr>
            <a:endParaRPr lang="en-GB" sz="1800" dirty="0">
              <a:solidFill>
                <a:srgbClr val="F7F7F7">
                  <a:lumMod val="25000"/>
                </a:srgbClr>
              </a:solidFill>
            </a:endParaRPr>
          </a:p>
        </p:txBody>
      </p:sp>
    </p:spTree>
    <p:extLst>
      <p:ext uri="{BB962C8B-B14F-4D97-AF65-F5344CB8AC3E}">
        <p14:creationId xmlns:p14="http://schemas.microsoft.com/office/powerpoint/2010/main" val="2266003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Logging is used to keep a history of system related messages during the operation of a system.</a:t>
            </a:r>
          </a:p>
          <a:p>
            <a:endParaRPr lang="en-GB" dirty="0"/>
          </a:p>
          <a:p>
            <a:r>
              <a:rPr lang="en-GB" dirty="0"/>
              <a:t>The </a:t>
            </a:r>
            <a:r>
              <a:rPr lang="en-GB" dirty="0" err="1"/>
              <a:t>Java.util.Logging</a:t>
            </a:r>
            <a:r>
              <a:rPr lang="en-GB" dirty="0"/>
              <a:t> package contains the classes associated with logging including the Level class which is used to define the lowest severity of messages which should be written to the log.</a:t>
            </a:r>
          </a:p>
        </p:txBody>
      </p:sp>
      <p:sp>
        <p:nvSpPr>
          <p:cNvPr id="4" name="Content Placeholder 3"/>
          <p:cNvSpPr>
            <a:spLocks noGrp="1"/>
          </p:cNvSpPr>
          <p:nvPr>
            <p:ph sz="quarter" idx="16"/>
          </p:nvPr>
        </p:nvSpPr>
        <p:spPr/>
        <p:txBody>
          <a:bodyPr/>
          <a:lstStyle/>
          <a:p>
            <a:r>
              <a:rPr lang="en-GB" dirty="0"/>
              <a:t>The Levels of severity are:</a:t>
            </a:r>
          </a:p>
          <a:p>
            <a:pPr marL="285750" indent="-285750"/>
            <a:r>
              <a:rPr lang="en-GB" dirty="0">
                <a:solidFill>
                  <a:srgbClr val="0C3C8A"/>
                </a:solidFill>
              </a:rPr>
              <a:t>Severe</a:t>
            </a:r>
            <a:r>
              <a:rPr lang="en-GB" dirty="0"/>
              <a:t> – The world is ending </a:t>
            </a:r>
          </a:p>
          <a:p>
            <a:pPr marL="285750" indent="-285750"/>
            <a:r>
              <a:rPr lang="en-GB" dirty="0">
                <a:solidFill>
                  <a:srgbClr val="0C3C8A"/>
                </a:solidFill>
              </a:rPr>
              <a:t>Warning</a:t>
            </a:r>
            <a:r>
              <a:rPr lang="en-GB" dirty="0"/>
              <a:t> – Mild Panic</a:t>
            </a:r>
          </a:p>
          <a:p>
            <a:pPr marL="285750" indent="-285750"/>
            <a:r>
              <a:rPr lang="en-GB" dirty="0">
                <a:solidFill>
                  <a:srgbClr val="0C3C8A"/>
                </a:solidFill>
              </a:rPr>
              <a:t>Info</a:t>
            </a:r>
            <a:r>
              <a:rPr lang="en-GB" dirty="0"/>
              <a:t> – Things you may need to know</a:t>
            </a:r>
          </a:p>
          <a:p>
            <a:pPr marL="285750" indent="-285750"/>
            <a:r>
              <a:rPr lang="en-GB" dirty="0" err="1">
                <a:solidFill>
                  <a:srgbClr val="0C3C8A"/>
                </a:solidFill>
              </a:rPr>
              <a:t>Config</a:t>
            </a:r>
            <a:r>
              <a:rPr lang="en-GB" dirty="0">
                <a:solidFill>
                  <a:srgbClr val="0C3C8A"/>
                </a:solidFill>
              </a:rPr>
              <a:t> </a:t>
            </a:r>
            <a:r>
              <a:rPr lang="en-GB" dirty="0"/>
              <a:t>– Deployment information</a:t>
            </a:r>
          </a:p>
          <a:p>
            <a:pPr marL="285750" indent="-285750"/>
            <a:r>
              <a:rPr lang="en-GB" dirty="0">
                <a:solidFill>
                  <a:srgbClr val="0C3C8A"/>
                </a:solidFill>
              </a:rPr>
              <a:t>Fine</a:t>
            </a:r>
            <a:r>
              <a:rPr lang="en-GB" dirty="0"/>
              <a:t> – Debugging information</a:t>
            </a:r>
          </a:p>
          <a:p>
            <a:pPr marL="285750" indent="-285750"/>
            <a:r>
              <a:rPr lang="en-GB" dirty="0">
                <a:solidFill>
                  <a:srgbClr val="0C3C8A"/>
                </a:solidFill>
              </a:rPr>
              <a:t>Finer</a:t>
            </a:r>
            <a:r>
              <a:rPr lang="en-GB" dirty="0"/>
              <a:t> – Things you may need to know</a:t>
            </a:r>
          </a:p>
          <a:p>
            <a:pPr marL="285750" indent="-285750"/>
            <a:r>
              <a:rPr lang="en-GB" dirty="0">
                <a:solidFill>
                  <a:srgbClr val="0C3C8A"/>
                </a:solidFill>
              </a:rPr>
              <a:t>Finest</a:t>
            </a:r>
            <a:r>
              <a:rPr lang="en-GB" dirty="0"/>
              <a:t> – Nitty-gritty details</a:t>
            </a:r>
          </a:p>
          <a:p>
            <a:endParaRPr lang="en-GB" dirty="0"/>
          </a:p>
        </p:txBody>
      </p:sp>
      <p:sp>
        <p:nvSpPr>
          <p:cNvPr id="3" name="Title 2"/>
          <p:cNvSpPr>
            <a:spLocks noGrp="1"/>
          </p:cNvSpPr>
          <p:nvPr>
            <p:ph type="title"/>
          </p:nvPr>
        </p:nvSpPr>
        <p:spPr/>
        <p:txBody>
          <a:bodyPr>
            <a:normAutofit/>
          </a:bodyPr>
          <a:lstStyle/>
          <a:p>
            <a:r>
              <a:rPr lang="en-GB" dirty="0"/>
              <a:t>Logging</a:t>
            </a:r>
          </a:p>
        </p:txBody>
      </p:sp>
    </p:spTree>
    <p:extLst>
      <p:ext uri="{BB962C8B-B14F-4D97-AF65-F5344CB8AC3E}">
        <p14:creationId xmlns:p14="http://schemas.microsoft.com/office/powerpoint/2010/main" val="18273911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Loggers work by utilising handlers to output their data in the appropriate location.</a:t>
            </a:r>
          </a:p>
          <a:p>
            <a:endParaRPr lang="en-GB" dirty="0"/>
          </a:p>
          <a:p>
            <a:r>
              <a:rPr lang="en-GB" dirty="0"/>
              <a:t>You can also create your own handlers from scratch or even just re-write some of the existing ones to better suit your application.</a:t>
            </a:r>
          </a:p>
        </p:txBody>
      </p:sp>
      <p:sp>
        <p:nvSpPr>
          <p:cNvPr id="4" name="Content Placeholder 3"/>
          <p:cNvSpPr>
            <a:spLocks noGrp="1"/>
          </p:cNvSpPr>
          <p:nvPr>
            <p:ph sz="quarter" idx="16"/>
          </p:nvPr>
        </p:nvSpPr>
        <p:spPr/>
        <p:txBody>
          <a:bodyPr/>
          <a:lstStyle/>
          <a:p>
            <a:pPr marL="0" indent="0">
              <a:buNone/>
            </a:pPr>
            <a:r>
              <a:rPr lang="en-GB" b="1" dirty="0"/>
              <a:t>The Types of Handlers are:</a:t>
            </a:r>
          </a:p>
          <a:p>
            <a:pPr marL="285750" indent="-285750"/>
            <a:r>
              <a:rPr lang="en-GB" dirty="0" err="1">
                <a:solidFill>
                  <a:srgbClr val="0C3C8A"/>
                </a:solidFill>
              </a:rPr>
              <a:t>StreamHandler</a:t>
            </a:r>
            <a:r>
              <a:rPr lang="en-GB" dirty="0">
                <a:solidFill>
                  <a:srgbClr val="0C3C8A"/>
                </a:solidFill>
              </a:rPr>
              <a:t>: </a:t>
            </a:r>
            <a:r>
              <a:rPr lang="en-GB" dirty="0">
                <a:solidFill>
                  <a:schemeClr val="tx1"/>
                </a:solidFill>
              </a:rPr>
              <a:t>A simple handler for writing formatted records to an </a:t>
            </a:r>
            <a:r>
              <a:rPr lang="en-GB" dirty="0" err="1">
                <a:solidFill>
                  <a:schemeClr val="tx1"/>
                </a:solidFill>
              </a:rPr>
              <a:t>OutputStream</a:t>
            </a:r>
            <a:r>
              <a:rPr lang="en-GB" dirty="0">
                <a:solidFill>
                  <a:schemeClr val="tx1"/>
                </a:solidFill>
              </a:rPr>
              <a:t>.</a:t>
            </a:r>
          </a:p>
          <a:p>
            <a:pPr marL="285750" indent="-285750"/>
            <a:r>
              <a:rPr lang="en-GB" dirty="0" err="1">
                <a:solidFill>
                  <a:srgbClr val="0C3C8A"/>
                </a:solidFill>
              </a:rPr>
              <a:t>ConsoleHandler</a:t>
            </a:r>
            <a:r>
              <a:rPr lang="en-GB" dirty="0">
                <a:solidFill>
                  <a:schemeClr val="tx1"/>
                </a:solidFill>
              </a:rPr>
              <a:t>: A simple handler for writing formatted records to </a:t>
            </a:r>
            <a:r>
              <a:rPr lang="en-GB" dirty="0" err="1">
                <a:solidFill>
                  <a:schemeClr val="tx1"/>
                </a:solidFill>
              </a:rPr>
              <a:t>System.err</a:t>
            </a:r>
            <a:endParaRPr lang="en-GB" dirty="0">
              <a:solidFill>
                <a:schemeClr val="tx1"/>
              </a:solidFill>
            </a:endParaRPr>
          </a:p>
          <a:p>
            <a:pPr marL="285750" indent="-285750"/>
            <a:r>
              <a:rPr lang="en-GB" dirty="0" err="1">
                <a:solidFill>
                  <a:srgbClr val="0C3C8A"/>
                </a:solidFill>
              </a:rPr>
              <a:t>FileHandler</a:t>
            </a:r>
            <a:r>
              <a:rPr lang="en-GB" dirty="0">
                <a:solidFill>
                  <a:schemeClr val="tx1"/>
                </a:solidFill>
              </a:rPr>
              <a:t>: A handler that writes formatted log records either to a single file, or to a set of rotating log files.</a:t>
            </a:r>
          </a:p>
          <a:p>
            <a:pPr marL="285750" indent="-285750"/>
            <a:r>
              <a:rPr lang="en-GB" dirty="0" err="1">
                <a:solidFill>
                  <a:srgbClr val="0C3C8A"/>
                </a:solidFill>
              </a:rPr>
              <a:t>SocketHandler</a:t>
            </a:r>
            <a:r>
              <a:rPr lang="en-GB" dirty="0">
                <a:solidFill>
                  <a:srgbClr val="0C3C8A"/>
                </a:solidFill>
              </a:rPr>
              <a:t>: </a:t>
            </a:r>
            <a:r>
              <a:rPr lang="en-GB" dirty="0">
                <a:solidFill>
                  <a:schemeClr val="tx1"/>
                </a:solidFill>
              </a:rPr>
              <a:t>A handler that writes formatted log records to remote TCP ports.</a:t>
            </a:r>
          </a:p>
          <a:p>
            <a:pPr marL="285750" indent="-285750"/>
            <a:r>
              <a:rPr lang="en-GB" dirty="0" err="1">
                <a:solidFill>
                  <a:srgbClr val="0C3C8A"/>
                </a:solidFill>
              </a:rPr>
              <a:t>MemoryHandler</a:t>
            </a:r>
            <a:r>
              <a:rPr lang="en-GB" dirty="0">
                <a:solidFill>
                  <a:schemeClr val="tx1"/>
                </a:solidFill>
              </a:rPr>
              <a:t>: A handler that buffers log records in memory.</a:t>
            </a:r>
          </a:p>
        </p:txBody>
      </p:sp>
      <p:sp>
        <p:nvSpPr>
          <p:cNvPr id="3" name="Title 2"/>
          <p:cNvSpPr>
            <a:spLocks noGrp="1"/>
          </p:cNvSpPr>
          <p:nvPr>
            <p:ph type="title"/>
          </p:nvPr>
        </p:nvSpPr>
        <p:spPr/>
        <p:txBody>
          <a:bodyPr>
            <a:normAutofit/>
          </a:bodyPr>
          <a:lstStyle/>
          <a:p>
            <a:r>
              <a:rPr lang="en-GB" dirty="0"/>
              <a:t>Logging - Handlers</a:t>
            </a:r>
          </a:p>
        </p:txBody>
      </p:sp>
    </p:spTree>
    <p:extLst>
      <p:ext uri="{BB962C8B-B14F-4D97-AF65-F5344CB8AC3E}">
        <p14:creationId xmlns:p14="http://schemas.microsoft.com/office/powerpoint/2010/main" val="81555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There are buttons in the toolbar to control debug mode, or:</a:t>
            </a:r>
          </a:p>
          <a:p>
            <a:endParaRPr lang="en-GB" dirty="0"/>
          </a:p>
          <a:p>
            <a:pPr lvl="1"/>
            <a:r>
              <a:rPr lang="en-GB" dirty="0"/>
              <a:t>F5 – Executes the currently selected line, will step into methods.</a:t>
            </a:r>
          </a:p>
          <a:p>
            <a:pPr lvl="1"/>
            <a:endParaRPr lang="en-GB" dirty="0"/>
          </a:p>
          <a:p>
            <a:pPr lvl="1"/>
            <a:r>
              <a:rPr lang="en-GB" dirty="0"/>
              <a:t>F6 -  Steps over method calls.</a:t>
            </a:r>
          </a:p>
          <a:p>
            <a:pPr lvl="1"/>
            <a:endParaRPr lang="en-GB" dirty="0"/>
          </a:p>
          <a:p>
            <a:pPr lvl="1"/>
            <a:r>
              <a:rPr lang="en-GB" dirty="0"/>
              <a:t>F7 – finished the execution of the current method and returns to the caller of the method.</a:t>
            </a:r>
          </a:p>
          <a:p>
            <a:pPr lvl="1"/>
            <a:endParaRPr lang="en-GB" dirty="0"/>
          </a:p>
          <a:p>
            <a:pPr lvl="1"/>
            <a:r>
              <a:rPr lang="en-GB" dirty="0"/>
              <a:t>F8 – resume the program until it reaches the end of the program or next breakpoint.</a:t>
            </a:r>
          </a:p>
        </p:txBody>
      </p:sp>
      <p:sp>
        <p:nvSpPr>
          <p:cNvPr id="3" name="Title 2"/>
          <p:cNvSpPr>
            <a:spLocks noGrp="1"/>
          </p:cNvSpPr>
          <p:nvPr>
            <p:ph type="title"/>
          </p:nvPr>
        </p:nvSpPr>
        <p:spPr/>
        <p:txBody>
          <a:bodyPr>
            <a:normAutofit/>
          </a:bodyPr>
          <a:lstStyle/>
          <a:p>
            <a:r>
              <a:rPr lang="en-GB" dirty="0"/>
              <a:t>Controlling the program execution</a:t>
            </a:r>
          </a:p>
        </p:txBody>
      </p:sp>
    </p:spTree>
    <p:extLst>
      <p:ext uri="{BB962C8B-B14F-4D97-AF65-F5344CB8AC3E}">
        <p14:creationId xmlns:p14="http://schemas.microsoft.com/office/powerpoint/2010/main" val="37802501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solidFill>
                  <a:schemeClr val="tx1"/>
                </a:solidFill>
              </a:rPr>
              <a:t>Loggers output according to formatters that are applied to them.</a:t>
            </a:r>
          </a:p>
          <a:p>
            <a:endParaRPr lang="en-GB" dirty="0">
              <a:solidFill>
                <a:schemeClr val="tx1"/>
              </a:solidFill>
            </a:endParaRPr>
          </a:p>
          <a:p>
            <a:r>
              <a:rPr lang="en-GB" dirty="0">
                <a:solidFill>
                  <a:schemeClr val="tx1"/>
                </a:solidFill>
              </a:rPr>
              <a:t>Java SE provides two standard Formatters</a:t>
            </a:r>
          </a:p>
          <a:p>
            <a:endParaRPr lang="en-GB" dirty="0">
              <a:solidFill>
                <a:schemeClr val="tx1"/>
              </a:solidFill>
            </a:endParaRPr>
          </a:p>
          <a:p>
            <a:r>
              <a:rPr lang="en-GB" dirty="0">
                <a:solidFill>
                  <a:schemeClr val="tx1"/>
                </a:solidFill>
              </a:rPr>
              <a:t>Like with handlers, you can develop your own formatters easily.</a:t>
            </a:r>
          </a:p>
          <a:p>
            <a:endParaRPr lang="en-GB" dirty="0">
              <a:solidFill>
                <a:schemeClr val="tx1"/>
              </a:solidFill>
            </a:endParaRPr>
          </a:p>
        </p:txBody>
      </p:sp>
      <p:sp>
        <p:nvSpPr>
          <p:cNvPr id="4" name="Content Placeholder 3"/>
          <p:cNvSpPr>
            <a:spLocks noGrp="1"/>
          </p:cNvSpPr>
          <p:nvPr>
            <p:ph sz="quarter" idx="16"/>
          </p:nvPr>
        </p:nvSpPr>
        <p:spPr/>
        <p:txBody>
          <a:bodyPr/>
          <a:lstStyle/>
          <a:p>
            <a:pPr marL="0" indent="0">
              <a:buNone/>
            </a:pPr>
            <a:r>
              <a:rPr lang="en-GB" b="1" dirty="0"/>
              <a:t>The Types of Formatters are:</a:t>
            </a:r>
            <a:endParaRPr lang="en-GB" dirty="0">
              <a:solidFill>
                <a:srgbClr val="0C3C8A"/>
              </a:solidFill>
            </a:endParaRPr>
          </a:p>
          <a:p>
            <a:pPr marL="285750" indent="-285750"/>
            <a:r>
              <a:rPr lang="en-GB" dirty="0" err="1">
                <a:solidFill>
                  <a:srgbClr val="0C3C8A"/>
                </a:solidFill>
              </a:rPr>
              <a:t>SimpleFormatter</a:t>
            </a:r>
            <a:r>
              <a:rPr lang="en-GB" dirty="0">
                <a:solidFill>
                  <a:srgbClr val="0C3C8A"/>
                </a:solidFill>
              </a:rPr>
              <a:t>: </a:t>
            </a:r>
            <a:r>
              <a:rPr lang="en-GB" dirty="0">
                <a:solidFill>
                  <a:schemeClr val="tx1"/>
                </a:solidFill>
              </a:rPr>
              <a:t>Writes brief "human-readable" summaries of log records.</a:t>
            </a:r>
          </a:p>
          <a:p>
            <a:pPr marL="285750" indent="-285750"/>
            <a:r>
              <a:rPr lang="en-GB" dirty="0" err="1">
                <a:solidFill>
                  <a:srgbClr val="0C3C8A"/>
                </a:solidFill>
              </a:rPr>
              <a:t>XMLFormatter</a:t>
            </a:r>
            <a:r>
              <a:rPr lang="en-GB" dirty="0">
                <a:solidFill>
                  <a:srgbClr val="0C3C8A"/>
                </a:solidFill>
              </a:rPr>
              <a:t>: </a:t>
            </a:r>
            <a:r>
              <a:rPr lang="en-GB" dirty="0">
                <a:solidFill>
                  <a:schemeClr val="tx1"/>
                </a:solidFill>
              </a:rPr>
              <a:t>Writes detailed XML-structured information.</a:t>
            </a:r>
          </a:p>
          <a:p>
            <a:pPr marL="285750" indent="-285750"/>
            <a:endParaRPr lang="en-GB" dirty="0">
              <a:solidFill>
                <a:schemeClr val="tx1"/>
              </a:solidFill>
            </a:endParaRPr>
          </a:p>
        </p:txBody>
      </p:sp>
      <p:sp>
        <p:nvSpPr>
          <p:cNvPr id="3" name="Title 2"/>
          <p:cNvSpPr>
            <a:spLocks noGrp="1"/>
          </p:cNvSpPr>
          <p:nvPr>
            <p:ph type="title"/>
          </p:nvPr>
        </p:nvSpPr>
        <p:spPr/>
        <p:txBody>
          <a:bodyPr>
            <a:normAutofit/>
          </a:bodyPr>
          <a:lstStyle/>
          <a:p>
            <a:r>
              <a:rPr lang="en-GB" dirty="0"/>
              <a:t>Logging - Formatters</a:t>
            </a:r>
          </a:p>
        </p:txBody>
      </p:sp>
    </p:spTree>
    <p:extLst>
      <p:ext uri="{BB962C8B-B14F-4D97-AF65-F5344CB8AC3E}">
        <p14:creationId xmlns:p14="http://schemas.microsoft.com/office/powerpoint/2010/main" val="1775014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Each class will need its own logger as the level of granularity needed in the logs will change from class to class.</a:t>
            </a:r>
          </a:p>
          <a:p>
            <a:endParaRPr lang="en-GB" dirty="0"/>
          </a:p>
          <a:p>
            <a:r>
              <a:rPr lang="en-GB" dirty="0"/>
              <a:t>Typically a static Logger will be created in each class as each instance will use the same logger.</a:t>
            </a:r>
          </a:p>
        </p:txBody>
      </p:sp>
      <p:sp>
        <p:nvSpPr>
          <p:cNvPr id="3" name="Title 2"/>
          <p:cNvSpPr>
            <a:spLocks noGrp="1"/>
          </p:cNvSpPr>
          <p:nvPr>
            <p:ph type="title"/>
          </p:nvPr>
        </p:nvSpPr>
        <p:spPr/>
        <p:txBody>
          <a:bodyPr>
            <a:normAutofit/>
          </a:bodyPr>
          <a:lstStyle/>
          <a:p>
            <a:r>
              <a:rPr lang="en-GB" dirty="0"/>
              <a:t>Logging - Example</a:t>
            </a:r>
          </a:p>
        </p:txBody>
      </p:sp>
      <p:sp>
        <p:nvSpPr>
          <p:cNvPr id="6" name="Content Placeholder 4"/>
          <p:cNvSpPr txBox="1">
            <a:spLocks/>
          </p:cNvSpPr>
          <p:nvPr/>
        </p:nvSpPr>
        <p:spPr>
          <a:xfrm>
            <a:off x="6247444" y="170376"/>
            <a:ext cx="5689632" cy="6306024"/>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500" b="1" dirty="0">
                <a:solidFill>
                  <a:srgbClr val="7F0055"/>
                </a:solidFill>
                <a:latin typeface="Courier New" panose="02070309020205020404" pitchFamily="49" charset="0"/>
              </a:rPr>
              <a:t>public</a:t>
            </a:r>
            <a:r>
              <a:rPr lang="en-GB" sz="1500" b="1" dirty="0">
                <a:solidFill>
                  <a:srgbClr val="000000"/>
                </a:solidFill>
                <a:latin typeface="Courier New" panose="02070309020205020404" pitchFamily="49" charset="0"/>
              </a:rPr>
              <a:t> </a:t>
            </a:r>
            <a:r>
              <a:rPr lang="en-GB" sz="1500" b="1" dirty="0">
                <a:solidFill>
                  <a:srgbClr val="7F0055"/>
                </a:solidFill>
                <a:latin typeface="Courier New" panose="02070309020205020404" pitchFamily="49" charset="0"/>
              </a:rPr>
              <a:t>class</a:t>
            </a:r>
            <a:r>
              <a:rPr lang="en-GB" sz="1500" b="1" dirty="0">
                <a:solidFill>
                  <a:srgbClr val="000000"/>
                </a:solidFill>
                <a:latin typeface="Courier New" panose="02070309020205020404" pitchFamily="49" charset="0"/>
              </a:rPr>
              <a:t> </a:t>
            </a:r>
            <a:r>
              <a:rPr lang="en-GB" sz="1500" b="1" dirty="0" err="1">
                <a:solidFill>
                  <a:srgbClr val="000000"/>
                </a:solidFill>
                <a:latin typeface="Courier New" panose="02070309020205020404" pitchFamily="49" charset="0"/>
              </a:rPr>
              <a:t>testLog</a:t>
            </a:r>
            <a:r>
              <a:rPr lang="en-GB" sz="1500" b="1" dirty="0">
                <a:solidFill>
                  <a:srgbClr val="000000"/>
                </a:solidFill>
                <a:latin typeface="Courier New" panose="02070309020205020404" pitchFamily="49" charset="0"/>
              </a:rPr>
              <a:t> {</a:t>
            </a:r>
          </a:p>
          <a:p>
            <a:pPr>
              <a:buClr>
                <a:srgbClr val="0A1419">
                  <a:lumMod val="90000"/>
                  <a:lumOff val="10000"/>
                </a:srgbClr>
              </a:buClr>
              <a:defRPr/>
            </a:pPr>
            <a:endParaRPr lang="en-GB" sz="1500" dirty="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a:solidFill>
                  <a:srgbClr val="7F0055"/>
                </a:solidFill>
                <a:latin typeface="Courier New" panose="02070309020205020404" pitchFamily="49" charset="0"/>
              </a:rPr>
              <a:t>private</a:t>
            </a:r>
            <a:r>
              <a:rPr lang="en-GB" sz="1500" b="1" dirty="0">
                <a:solidFill>
                  <a:srgbClr val="000000"/>
                </a:solidFill>
                <a:latin typeface="Courier New" panose="02070309020205020404" pitchFamily="49" charset="0"/>
              </a:rPr>
              <a:t> </a:t>
            </a:r>
            <a:r>
              <a:rPr lang="en-GB" sz="1500" b="1" dirty="0">
                <a:solidFill>
                  <a:srgbClr val="7F0055"/>
                </a:solidFill>
                <a:latin typeface="Courier New" panose="02070309020205020404" pitchFamily="49" charset="0"/>
              </a:rPr>
              <a:t>static</a:t>
            </a:r>
            <a:r>
              <a:rPr lang="en-GB" sz="1500" b="1" dirty="0">
                <a:solidFill>
                  <a:srgbClr val="000000"/>
                </a:solidFill>
                <a:latin typeface="Courier New" panose="02070309020205020404" pitchFamily="49" charset="0"/>
              </a:rPr>
              <a:t> Logger </a:t>
            </a:r>
            <a:r>
              <a:rPr lang="en-GB" sz="1500" b="1" i="1" dirty="0" err="1">
                <a:solidFill>
                  <a:srgbClr val="0000C0"/>
                </a:solidFill>
                <a:latin typeface="Courier New" panose="02070309020205020404" pitchFamily="49" charset="0"/>
              </a:rPr>
              <a:t>logger</a:t>
            </a:r>
            <a:r>
              <a:rPr lang="en-GB" sz="1500" b="1" i="1" dirty="0">
                <a:solidFill>
                  <a:srgbClr val="000000"/>
                </a:solidFill>
                <a:latin typeface="Courier New" panose="02070309020205020404" pitchFamily="49" charset="0"/>
              </a:rPr>
              <a:t> = </a:t>
            </a:r>
            <a:r>
              <a:rPr lang="en-GB" sz="1500" b="1" i="1" dirty="0" err="1">
                <a:solidFill>
                  <a:srgbClr val="000000"/>
                </a:solidFill>
                <a:latin typeface="Courier New" panose="02070309020205020404" pitchFamily="49" charset="0"/>
              </a:rPr>
              <a:t>Logger.getLogger</a:t>
            </a:r>
            <a:r>
              <a:rPr lang="en-GB" sz="1500" b="1" i="1" dirty="0">
                <a:solidFill>
                  <a:srgbClr val="000000"/>
                </a:solidFill>
                <a:latin typeface="Courier New" panose="02070309020205020404" pitchFamily="49" charset="0"/>
              </a:rPr>
              <a:t>(</a:t>
            </a:r>
            <a:r>
              <a:rPr lang="en-GB" sz="1500" b="1" i="1" dirty="0" err="1">
                <a:solidFill>
                  <a:srgbClr val="000000"/>
                </a:solidFill>
                <a:latin typeface="Courier New" panose="02070309020205020404" pitchFamily="49" charset="0"/>
              </a:rPr>
              <a:t>testLog.</a:t>
            </a:r>
            <a:r>
              <a:rPr lang="en-GB" sz="1500" b="1" i="1" dirty="0" err="1">
                <a:solidFill>
                  <a:srgbClr val="7F0055"/>
                </a:solidFill>
                <a:latin typeface="Courier New" panose="02070309020205020404" pitchFamily="49" charset="0"/>
              </a:rPr>
              <a:t>class</a:t>
            </a:r>
            <a:r>
              <a:rPr lang="en-GB" sz="1500" b="1" i="1" dirty="0" err="1">
                <a:solidFill>
                  <a:srgbClr val="000000"/>
                </a:solidFill>
                <a:latin typeface="Courier New" panose="02070309020205020404" pitchFamily="49" charset="0"/>
              </a:rPr>
              <a:t>.getName</a:t>
            </a:r>
            <a:r>
              <a:rPr lang="en-GB" sz="1500" b="1" i="1" dirty="0">
                <a:solidFill>
                  <a:srgbClr val="000000"/>
                </a:solidFill>
                <a:latin typeface="Courier New" panose="02070309020205020404" pitchFamily="49" charset="0"/>
              </a:rPr>
              <a:t>());</a:t>
            </a:r>
          </a:p>
          <a:p>
            <a:pPr>
              <a:buClr>
                <a:srgbClr val="0A1419">
                  <a:lumMod val="90000"/>
                  <a:lumOff val="10000"/>
                </a:srgbClr>
              </a:buClr>
              <a:defRPr/>
            </a:pPr>
            <a:endParaRPr lang="en-GB" sz="1500" dirty="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a:solidFill>
                  <a:srgbClr val="7F0055"/>
                </a:solidFill>
                <a:latin typeface="Courier New" panose="02070309020205020404" pitchFamily="49" charset="0"/>
              </a:rPr>
              <a:t>public</a:t>
            </a:r>
            <a:r>
              <a:rPr lang="en-GB" sz="1500" b="1" dirty="0">
                <a:solidFill>
                  <a:srgbClr val="000000"/>
                </a:solidFill>
                <a:latin typeface="Courier New" panose="02070309020205020404" pitchFamily="49" charset="0"/>
              </a:rPr>
              <a:t> </a:t>
            </a:r>
            <a:r>
              <a:rPr lang="en-GB" sz="1500" b="1" dirty="0">
                <a:solidFill>
                  <a:srgbClr val="7F0055"/>
                </a:solidFill>
                <a:latin typeface="Courier New" panose="02070309020205020404" pitchFamily="49" charset="0"/>
              </a:rPr>
              <a:t>void</a:t>
            </a:r>
            <a:r>
              <a:rPr lang="en-GB" sz="1500" b="1" dirty="0">
                <a:solidFill>
                  <a:srgbClr val="000000"/>
                </a:solidFill>
                <a:latin typeface="Courier New" panose="02070309020205020404" pitchFamily="49" charset="0"/>
              </a:rPr>
              <a:t> </a:t>
            </a:r>
            <a:r>
              <a:rPr lang="en-GB" sz="1500" b="1" dirty="0" err="1">
                <a:solidFill>
                  <a:srgbClr val="000000"/>
                </a:solidFill>
                <a:latin typeface="Courier New" panose="02070309020205020404" pitchFamily="49" charset="0"/>
              </a:rPr>
              <a:t>SomeMethod</a:t>
            </a:r>
            <a:r>
              <a:rPr lang="en-GB" sz="1500" b="1" dirty="0">
                <a:solidFill>
                  <a:srgbClr val="000000"/>
                </a:solidFill>
                <a:latin typeface="Courier New" panose="02070309020205020404" pitchFamily="49" charset="0"/>
              </a:rPr>
              <a:t>(){</a:t>
            </a:r>
          </a:p>
          <a:p>
            <a:pPr>
              <a:buClr>
                <a:srgbClr val="0A1419">
                  <a:lumMod val="90000"/>
                  <a:lumOff val="10000"/>
                </a:srgbClr>
              </a:buClr>
              <a:defRPr/>
            </a:pPr>
            <a:r>
              <a:rPr lang="en-GB" sz="1500" dirty="0" err="1">
                <a:solidFill>
                  <a:srgbClr val="000000"/>
                </a:solidFill>
                <a:latin typeface="Courier New" panose="02070309020205020404" pitchFamily="49" charset="0"/>
              </a:rPr>
              <a:t>FileHandler</a:t>
            </a:r>
            <a:r>
              <a:rPr lang="en-GB" sz="1500" dirty="0">
                <a:solidFill>
                  <a:srgbClr val="000000"/>
                </a:solidFill>
                <a:latin typeface="Courier New" panose="02070309020205020404" pitchFamily="49" charset="0"/>
              </a:rPr>
              <a:t> </a:t>
            </a:r>
            <a:r>
              <a:rPr lang="en-GB" sz="1500" dirty="0" err="1">
                <a:solidFill>
                  <a:srgbClr val="6A3E3E"/>
                </a:solidFill>
                <a:latin typeface="Courier New" panose="02070309020205020404" pitchFamily="49" charset="0"/>
              </a:rPr>
              <a:t>fh</a:t>
            </a:r>
            <a:r>
              <a:rPr lang="en-GB" sz="1500" dirty="0">
                <a:solidFill>
                  <a:srgbClr val="000000"/>
                </a:solidFill>
                <a:latin typeface="Courier New" panose="02070309020205020404" pitchFamily="49" charset="0"/>
              </a:rPr>
              <a:t>;</a:t>
            </a:r>
          </a:p>
          <a:p>
            <a:pPr>
              <a:buClr>
                <a:srgbClr val="0A1419">
                  <a:lumMod val="90000"/>
                  <a:lumOff val="10000"/>
                </a:srgbClr>
              </a:buClr>
              <a:defRPr/>
            </a:pPr>
            <a:endParaRPr lang="en-GB" sz="1500" dirty="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b="1" dirty="0">
                <a:solidFill>
                  <a:srgbClr val="7F0055"/>
                </a:solidFill>
                <a:latin typeface="Courier New" panose="02070309020205020404" pitchFamily="49" charset="0"/>
              </a:rPr>
              <a:t>try</a:t>
            </a:r>
            <a:r>
              <a:rPr lang="en-GB" sz="1500" b="1" dirty="0">
                <a:solidFill>
                  <a:srgbClr val="000000"/>
                </a:solidFill>
                <a:latin typeface="Courier New" panose="02070309020205020404" pitchFamily="49" charset="0"/>
              </a:rPr>
              <a:t> {</a:t>
            </a:r>
          </a:p>
          <a:p>
            <a:pPr>
              <a:buClr>
                <a:srgbClr val="0A1419">
                  <a:lumMod val="90000"/>
                  <a:lumOff val="10000"/>
                </a:srgbClr>
              </a:buClr>
              <a:defRPr/>
            </a:pPr>
            <a:r>
              <a:rPr lang="en-GB" sz="1500" dirty="0">
                <a:solidFill>
                  <a:srgbClr val="3F7F5F"/>
                </a:solidFill>
                <a:latin typeface="Courier New" panose="02070309020205020404" pitchFamily="49" charset="0"/>
              </a:rPr>
              <a:t>//create a file handler with a text path</a:t>
            </a:r>
          </a:p>
          <a:p>
            <a:pPr>
              <a:buClr>
                <a:srgbClr val="0A1419">
                  <a:lumMod val="90000"/>
                  <a:lumOff val="10000"/>
                </a:srgbClr>
              </a:buClr>
              <a:defRPr/>
            </a:pPr>
            <a:r>
              <a:rPr lang="en-GB" sz="1500" dirty="0" err="1">
                <a:solidFill>
                  <a:srgbClr val="6A3E3E"/>
                </a:solidFill>
                <a:latin typeface="Courier New" panose="02070309020205020404" pitchFamily="49" charset="0"/>
              </a:rPr>
              <a:t>fh</a:t>
            </a:r>
            <a:r>
              <a:rPr lang="en-GB" sz="1500" dirty="0">
                <a:solidFill>
                  <a:srgbClr val="000000"/>
                </a:solidFill>
                <a:latin typeface="Courier New" panose="02070309020205020404" pitchFamily="49" charset="0"/>
              </a:rPr>
              <a:t> = </a:t>
            </a:r>
            <a:r>
              <a:rPr lang="en-GB" sz="1500" b="1" dirty="0">
                <a:solidFill>
                  <a:srgbClr val="7F0055"/>
                </a:solidFill>
                <a:latin typeface="Courier New" panose="02070309020205020404" pitchFamily="49" charset="0"/>
              </a:rPr>
              <a:t>new</a:t>
            </a:r>
            <a:r>
              <a:rPr lang="en-GB" sz="1500" b="1" dirty="0">
                <a:solidFill>
                  <a:srgbClr val="000000"/>
                </a:solidFill>
                <a:latin typeface="Courier New" panose="02070309020205020404" pitchFamily="49" charset="0"/>
              </a:rPr>
              <a:t> </a:t>
            </a:r>
            <a:r>
              <a:rPr lang="en-GB" sz="1500" b="1" dirty="0" err="1">
                <a:solidFill>
                  <a:srgbClr val="000000"/>
                </a:solidFill>
                <a:latin typeface="Courier New" panose="02070309020205020404" pitchFamily="49" charset="0"/>
              </a:rPr>
              <a:t>FileHandler</a:t>
            </a:r>
            <a:r>
              <a:rPr lang="en-GB" sz="1500" b="1" dirty="0">
                <a:solidFill>
                  <a:srgbClr val="000000"/>
                </a:solidFill>
                <a:latin typeface="Courier New" panose="02070309020205020404" pitchFamily="49" charset="0"/>
              </a:rPr>
              <a:t>(</a:t>
            </a:r>
            <a:r>
              <a:rPr lang="en-GB" sz="1500" b="1" dirty="0">
                <a:solidFill>
                  <a:srgbClr val="2A00FF"/>
                </a:solidFill>
                <a:latin typeface="Courier New" panose="02070309020205020404" pitchFamily="49" charset="0"/>
              </a:rPr>
              <a:t>"mylog.txt"</a:t>
            </a:r>
            <a:r>
              <a:rPr lang="en-GB" sz="1500" b="1" dirty="0">
                <a:solidFill>
                  <a:srgbClr val="000000"/>
                </a:solidFill>
                <a:latin typeface="Courier New" panose="02070309020205020404" pitchFamily="49" charset="0"/>
              </a:rPr>
              <a:t>);</a:t>
            </a:r>
          </a:p>
          <a:p>
            <a:pPr>
              <a:buClr>
                <a:srgbClr val="0A1419">
                  <a:lumMod val="90000"/>
                  <a:lumOff val="10000"/>
                </a:srgbClr>
              </a:buClr>
              <a:defRPr/>
            </a:pPr>
            <a:r>
              <a:rPr lang="en-GB" sz="1500" dirty="0">
                <a:solidFill>
                  <a:srgbClr val="3F7F5F"/>
                </a:solidFill>
                <a:latin typeface="Courier New" panose="02070309020205020404" pitchFamily="49" charset="0"/>
              </a:rPr>
              <a:t>//Assign it a simple formatter (or </a:t>
            </a:r>
            <a:r>
              <a:rPr lang="en-GB" sz="1500" u="sng" dirty="0">
                <a:solidFill>
                  <a:srgbClr val="3F7F5F"/>
                </a:solidFill>
                <a:latin typeface="Courier New" panose="02070309020205020404" pitchFamily="49" charset="0"/>
              </a:rPr>
              <a:t>xml, or custom)</a:t>
            </a:r>
          </a:p>
          <a:p>
            <a:pPr>
              <a:buClr>
                <a:srgbClr val="0A1419">
                  <a:lumMod val="90000"/>
                  <a:lumOff val="10000"/>
                </a:srgbClr>
              </a:buClr>
              <a:defRPr/>
            </a:pPr>
            <a:r>
              <a:rPr lang="en-GB" sz="1500" dirty="0" err="1">
                <a:solidFill>
                  <a:srgbClr val="6A3E3E"/>
                </a:solidFill>
                <a:latin typeface="Courier New" panose="02070309020205020404" pitchFamily="49" charset="0"/>
              </a:rPr>
              <a:t>fh</a:t>
            </a:r>
            <a:r>
              <a:rPr lang="en-GB" sz="1500" dirty="0" err="1">
                <a:solidFill>
                  <a:srgbClr val="000000"/>
                </a:solidFill>
                <a:latin typeface="Courier New" panose="02070309020205020404" pitchFamily="49" charset="0"/>
              </a:rPr>
              <a:t>.setFormatter</a:t>
            </a:r>
            <a:r>
              <a:rPr lang="en-GB" sz="1500" dirty="0">
                <a:solidFill>
                  <a:srgbClr val="000000"/>
                </a:solidFill>
                <a:latin typeface="Courier New" panose="02070309020205020404" pitchFamily="49" charset="0"/>
              </a:rPr>
              <a:t>(</a:t>
            </a:r>
            <a:r>
              <a:rPr lang="en-GB" sz="1500" b="1" dirty="0">
                <a:solidFill>
                  <a:srgbClr val="7F0055"/>
                </a:solidFill>
                <a:latin typeface="Courier New" panose="02070309020205020404" pitchFamily="49" charset="0"/>
              </a:rPr>
              <a:t>new</a:t>
            </a:r>
            <a:r>
              <a:rPr lang="en-GB" sz="1500" b="1" dirty="0">
                <a:solidFill>
                  <a:srgbClr val="000000"/>
                </a:solidFill>
                <a:latin typeface="Courier New" panose="02070309020205020404" pitchFamily="49" charset="0"/>
              </a:rPr>
              <a:t> </a:t>
            </a:r>
            <a:r>
              <a:rPr lang="en-GB" sz="1500" b="1" dirty="0" err="1">
                <a:solidFill>
                  <a:srgbClr val="000000"/>
                </a:solidFill>
                <a:latin typeface="Courier New" panose="02070309020205020404" pitchFamily="49" charset="0"/>
              </a:rPr>
              <a:t>SimpleFormatter</a:t>
            </a:r>
            <a:r>
              <a:rPr lang="en-GB" sz="1500" b="1" dirty="0">
                <a:solidFill>
                  <a:srgbClr val="000000"/>
                </a:solidFill>
                <a:latin typeface="Courier New" panose="02070309020205020404" pitchFamily="49" charset="0"/>
              </a:rPr>
              <a:t>());</a:t>
            </a:r>
          </a:p>
          <a:p>
            <a:pPr>
              <a:buClr>
                <a:srgbClr val="0A1419">
                  <a:lumMod val="90000"/>
                  <a:lumOff val="10000"/>
                </a:srgbClr>
              </a:buClr>
              <a:defRPr/>
            </a:pPr>
            <a:r>
              <a:rPr lang="en-GB" sz="1500" i="1" dirty="0" err="1">
                <a:solidFill>
                  <a:srgbClr val="0000C0"/>
                </a:solidFill>
                <a:latin typeface="Courier New" panose="02070309020205020404" pitchFamily="49" charset="0"/>
              </a:rPr>
              <a:t>logger</a:t>
            </a:r>
            <a:r>
              <a:rPr lang="en-GB" sz="1500" i="1" dirty="0" err="1">
                <a:solidFill>
                  <a:srgbClr val="000000"/>
                </a:solidFill>
                <a:latin typeface="Courier New" panose="02070309020205020404" pitchFamily="49" charset="0"/>
              </a:rPr>
              <a:t>.addHandler</a:t>
            </a:r>
            <a:r>
              <a:rPr lang="en-GB" sz="1500" i="1" dirty="0">
                <a:solidFill>
                  <a:srgbClr val="000000"/>
                </a:solidFill>
                <a:latin typeface="Courier New" panose="02070309020205020404" pitchFamily="49" charset="0"/>
              </a:rPr>
              <a:t>(</a:t>
            </a:r>
            <a:r>
              <a:rPr lang="en-GB" sz="1500" i="1" dirty="0" err="1">
                <a:solidFill>
                  <a:srgbClr val="6A3E3E"/>
                </a:solidFill>
                <a:latin typeface="Courier New" panose="02070309020205020404" pitchFamily="49" charset="0"/>
              </a:rPr>
              <a:t>fh</a:t>
            </a:r>
            <a:r>
              <a:rPr lang="en-GB" sz="1500" i="1" dirty="0">
                <a:solidFill>
                  <a:srgbClr val="000000"/>
                </a:solidFill>
                <a:latin typeface="Courier New" panose="02070309020205020404" pitchFamily="49" charset="0"/>
              </a:rPr>
              <a:t>);</a:t>
            </a:r>
          </a:p>
          <a:p>
            <a:pPr>
              <a:buClr>
                <a:srgbClr val="0A1419">
                  <a:lumMod val="90000"/>
                  <a:lumOff val="10000"/>
                </a:srgbClr>
              </a:buClr>
              <a:defRPr/>
            </a:pPr>
            <a:r>
              <a:rPr lang="en-GB" sz="1500" dirty="0">
                <a:solidFill>
                  <a:srgbClr val="3F7F5F"/>
                </a:solidFill>
                <a:latin typeface="Courier New" panose="02070309020205020404" pitchFamily="49" charset="0"/>
              </a:rPr>
              <a:t>//set the level at what you want it to output at.</a:t>
            </a:r>
          </a:p>
          <a:p>
            <a:pPr>
              <a:buClr>
                <a:srgbClr val="0A1419">
                  <a:lumMod val="90000"/>
                  <a:lumOff val="10000"/>
                </a:srgbClr>
              </a:buClr>
              <a:defRPr/>
            </a:pPr>
            <a:r>
              <a:rPr lang="en-GB" sz="1500" dirty="0">
                <a:solidFill>
                  <a:srgbClr val="3F7F5F"/>
                </a:solidFill>
                <a:latin typeface="Courier New" panose="02070309020205020404" pitchFamily="49" charset="0"/>
              </a:rPr>
              <a:t>//could be 'ALL' if you wanted to output everything</a:t>
            </a:r>
          </a:p>
          <a:p>
            <a:pPr>
              <a:buClr>
                <a:srgbClr val="0A1419">
                  <a:lumMod val="90000"/>
                  <a:lumOff val="10000"/>
                </a:srgbClr>
              </a:buClr>
              <a:defRPr/>
            </a:pPr>
            <a:r>
              <a:rPr lang="en-GB" sz="1500" i="1" dirty="0" err="1">
                <a:solidFill>
                  <a:srgbClr val="0000C0"/>
                </a:solidFill>
                <a:latin typeface="Courier New" panose="02070309020205020404" pitchFamily="49" charset="0"/>
              </a:rPr>
              <a:t>logger</a:t>
            </a:r>
            <a:r>
              <a:rPr lang="en-GB" sz="1500" i="1" dirty="0" err="1">
                <a:solidFill>
                  <a:srgbClr val="000000"/>
                </a:solidFill>
                <a:latin typeface="Courier New" panose="02070309020205020404" pitchFamily="49" charset="0"/>
              </a:rPr>
              <a:t>.setLevel</a:t>
            </a:r>
            <a:r>
              <a:rPr lang="en-GB" sz="1500" i="1" dirty="0">
                <a:solidFill>
                  <a:srgbClr val="000000"/>
                </a:solidFill>
                <a:latin typeface="Courier New" panose="02070309020205020404" pitchFamily="49" charset="0"/>
              </a:rPr>
              <a:t>(</a:t>
            </a:r>
            <a:r>
              <a:rPr lang="en-GB" sz="1500" i="1" dirty="0" err="1">
                <a:solidFill>
                  <a:srgbClr val="000000"/>
                </a:solidFill>
                <a:latin typeface="Courier New" panose="02070309020205020404" pitchFamily="49" charset="0"/>
              </a:rPr>
              <a:t>Level.</a:t>
            </a:r>
            <a:r>
              <a:rPr lang="en-GB" sz="1500" b="1" i="1" dirty="0" err="1">
                <a:solidFill>
                  <a:srgbClr val="0000C0"/>
                </a:solidFill>
                <a:latin typeface="Courier New" panose="02070309020205020404" pitchFamily="49" charset="0"/>
              </a:rPr>
              <a:t>FINE</a:t>
            </a:r>
            <a:r>
              <a:rPr lang="en-GB" sz="1500" b="1" i="1" dirty="0">
                <a:solidFill>
                  <a:srgbClr val="000000"/>
                </a:solidFill>
                <a:latin typeface="Courier New" panose="02070309020205020404" pitchFamily="49" charset="0"/>
              </a:rPr>
              <a:t>);</a:t>
            </a:r>
          </a:p>
          <a:p>
            <a:pPr>
              <a:buClr>
                <a:srgbClr val="0A1419">
                  <a:lumMod val="90000"/>
                  <a:lumOff val="10000"/>
                </a:srgbClr>
              </a:buClr>
              <a:defRPr/>
            </a:pPr>
            <a:endParaRPr lang="en-GB" sz="1500" dirty="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i="1" dirty="0">
                <a:solidFill>
                  <a:srgbClr val="0000C0"/>
                </a:solidFill>
                <a:latin typeface="Courier New" panose="02070309020205020404" pitchFamily="49" charset="0"/>
              </a:rPr>
              <a:t>logger</a:t>
            </a:r>
            <a:r>
              <a:rPr lang="en-GB" sz="1500" i="1" dirty="0">
                <a:solidFill>
                  <a:srgbClr val="000000"/>
                </a:solidFill>
                <a:latin typeface="Courier New" panose="02070309020205020404" pitchFamily="49" charset="0"/>
              </a:rPr>
              <a:t>.log(</a:t>
            </a:r>
            <a:r>
              <a:rPr lang="en-GB" sz="1500" i="1" dirty="0" err="1">
                <a:solidFill>
                  <a:srgbClr val="000000"/>
                </a:solidFill>
                <a:latin typeface="Courier New" panose="02070309020205020404" pitchFamily="49" charset="0"/>
              </a:rPr>
              <a:t>Level.</a:t>
            </a:r>
            <a:r>
              <a:rPr lang="en-GB" sz="1500" b="1" i="1" dirty="0" err="1">
                <a:solidFill>
                  <a:srgbClr val="0000C0"/>
                </a:solidFill>
                <a:latin typeface="Courier New" panose="02070309020205020404" pitchFamily="49" charset="0"/>
              </a:rPr>
              <a:t>FINE</a:t>
            </a:r>
            <a:r>
              <a:rPr lang="en-GB" sz="1500" b="1" i="1" dirty="0">
                <a:solidFill>
                  <a:srgbClr val="000000"/>
                </a:solidFill>
                <a:latin typeface="Courier New" panose="02070309020205020404" pitchFamily="49" charset="0"/>
              </a:rPr>
              <a:t>, </a:t>
            </a:r>
            <a:r>
              <a:rPr lang="en-GB" sz="1500" b="1" i="1" dirty="0">
                <a:solidFill>
                  <a:srgbClr val="2A00FF"/>
                </a:solidFill>
                <a:latin typeface="Courier New" panose="02070309020205020404" pitchFamily="49" charset="0"/>
              </a:rPr>
              <a:t>"Cool stuff"</a:t>
            </a:r>
            <a:r>
              <a:rPr lang="en-GB" sz="1500" b="1" i="1" dirty="0">
                <a:solidFill>
                  <a:srgbClr val="000000"/>
                </a:solidFill>
                <a:latin typeface="Courier New" panose="02070309020205020404" pitchFamily="49" charset="0"/>
              </a:rPr>
              <a:t>);</a:t>
            </a:r>
          </a:p>
          <a:p>
            <a:pPr>
              <a:buClr>
                <a:srgbClr val="0A1419">
                  <a:lumMod val="90000"/>
                  <a:lumOff val="10000"/>
                </a:srgbClr>
              </a:buClr>
              <a:defRPr/>
            </a:pPr>
            <a:r>
              <a:rPr lang="en-GB" sz="1500" dirty="0">
                <a:solidFill>
                  <a:srgbClr val="000000"/>
                </a:solidFill>
                <a:latin typeface="Courier New" panose="02070309020205020404" pitchFamily="49" charset="0"/>
              </a:rPr>
              <a:t> </a:t>
            </a:r>
            <a:r>
              <a:rPr lang="en-GB" sz="1500" dirty="0">
                <a:solidFill>
                  <a:srgbClr val="3F7F5F"/>
                </a:solidFill>
                <a:latin typeface="Courier New" panose="02070309020205020404" pitchFamily="49" charset="0"/>
              </a:rPr>
              <a:t>//Does the same as the previous line</a:t>
            </a:r>
          </a:p>
          <a:p>
            <a:pPr>
              <a:buClr>
                <a:srgbClr val="0A1419">
                  <a:lumMod val="90000"/>
                  <a:lumOff val="10000"/>
                </a:srgbClr>
              </a:buClr>
              <a:defRPr/>
            </a:pPr>
            <a:r>
              <a:rPr lang="en-GB" sz="1500" i="1" dirty="0" err="1">
                <a:solidFill>
                  <a:srgbClr val="0000C0"/>
                </a:solidFill>
                <a:latin typeface="Courier New" panose="02070309020205020404" pitchFamily="49" charset="0"/>
              </a:rPr>
              <a:t>logger</a:t>
            </a:r>
            <a:r>
              <a:rPr lang="en-GB" sz="1500" i="1" dirty="0" err="1">
                <a:solidFill>
                  <a:srgbClr val="000000"/>
                </a:solidFill>
                <a:latin typeface="Courier New" panose="02070309020205020404" pitchFamily="49" charset="0"/>
              </a:rPr>
              <a:t>.fine</a:t>
            </a:r>
            <a:r>
              <a:rPr lang="en-GB" sz="1500" i="1" dirty="0">
                <a:solidFill>
                  <a:srgbClr val="000000"/>
                </a:solidFill>
                <a:latin typeface="Courier New" panose="02070309020205020404" pitchFamily="49" charset="0"/>
              </a:rPr>
              <a:t>(</a:t>
            </a:r>
            <a:r>
              <a:rPr lang="en-GB" sz="1500" i="1" dirty="0">
                <a:solidFill>
                  <a:srgbClr val="2A00FF"/>
                </a:solidFill>
                <a:latin typeface="Courier New" panose="02070309020205020404" pitchFamily="49" charset="0"/>
              </a:rPr>
              <a:t>"Cool Stuff"</a:t>
            </a:r>
            <a:r>
              <a:rPr lang="en-GB" sz="1500" i="1" dirty="0">
                <a:solidFill>
                  <a:srgbClr val="000000"/>
                </a:solidFill>
                <a:latin typeface="Courier New" panose="02070309020205020404" pitchFamily="49" charset="0"/>
              </a:rPr>
              <a:t>);</a:t>
            </a:r>
          </a:p>
          <a:p>
            <a:pPr>
              <a:buClr>
                <a:srgbClr val="0A1419">
                  <a:lumMod val="90000"/>
                  <a:lumOff val="10000"/>
                </a:srgbClr>
              </a:buClr>
              <a:defRPr/>
            </a:pPr>
            <a:endParaRPr lang="en-GB" sz="1500" dirty="0">
              <a:solidFill>
                <a:srgbClr val="F7F7F7">
                  <a:lumMod val="25000"/>
                </a:srgbClr>
              </a:solidFill>
              <a:latin typeface="Courier New" panose="02070309020205020404" pitchFamily="49" charset="0"/>
            </a:endParaRPr>
          </a:p>
          <a:p>
            <a:pPr>
              <a:buClr>
                <a:srgbClr val="0A1419">
                  <a:lumMod val="90000"/>
                  <a:lumOff val="10000"/>
                </a:srgbClr>
              </a:buClr>
              <a:defRPr/>
            </a:pPr>
            <a:r>
              <a:rPr lang="en-GB" sz="1500" dirty="0">
                <a:solidFill>
                  <a:srgbClr val="000000"/>
                </a:solidFill>
                <a:latin typeface="Courier New" panose="02070309020205020404" pitchFamily="49" charset="0"/>
              </a:rPr>
              <a:t>} </a:t>
            </a:r>
            <a:r>
              <a:rPr lang="en-GB" sz="1500" b="1" dirty="0">
                <a:solidFill>
                  <a:srgbClr val="7F0055"/>
                </a:solidFill>
                <a:latin typeface="Courier New" panose="02070309020205020404" pitchFamily="49" charset="0"/>
              </a:rPr>
              <a:t>catch</a:t>
            </a:r>
            <a:r>
              <a:rPr lang="en-GB" sz="1500" b="1" dirty="0">
                <a:solidFill>
                  <a:srgbClr val="000000"/>
                </a:solidFill>
                <a:latin typeface="Courier New" panose="02070309020205020404" pitchFamily="49" charset="0"/>
              </a:rPr>
              <a:t> (Exception </a:t>
            </a:r>
            <a:r>
              <a:rPr lang="en-GB" sz="1500" b="1" dirty="0">
                <a:solidFill>
                  <a:srgbClr val="6A3E3E"/>
                </a:solidFill>
                <a:latin typeface="Courier New" panose="02070309020205020404" pitchFamily="49" charset="0"/>
              </a:rPr>
              <a:t>e</a:t>
            </a:r>
            <a:r>
              <a:rPr lang="en-GB" sz="1500" b="1" dirty="0">
                <a:solidFill>
                  <a:srgbClr val="000000"/>
                </a:solidFill>
                <a:latin typeface="Courier New" panose="02070309020205020404" pitchFamily="49" charset="0"/>
              </a:rPr>
              <a:t>) {</a:t>
            </a:r>
          </a:p>
          <a:p>
            <a:pPr>
              <a:buClr>
                <a:srgbClr val="0A1419">
                  <a:lumMod val="90000"/>
                  <a:lumOff val="10000"/>
                </a:srgbClr>
              </a:buClr>
              <a:defRPr/>
            </a:pPr>
            <a:r>
              <a:rPr lang="en-GB" sz="1500" i="1" dirty="0" err="1">
                <a:solidFill>
                  <a:srgbClr val="0000C0"/>
                </a:solidFill>
                <a:latin typeface="Courier New" panose="02070309020205020404" pitchFamily="49" charset="0"/>
              </a:rPr>
              <a:t>logger</a:t>
            </a:r>
            <a:r>
              <a:rPr lang="en-GB" sz="1500" i="1" dirty="0" err="1">
                <a:solidFill>
                  <a:srgbClr val="000000"/>
                </a:solidFill>
                <a:latin typeface="Courier New" panose="02070309020205020404" pitchFamily="49" charset="0"/>
              </a:rPr>
              <a:t>.severe</a:t>
            </a:r>
            <a:r>
              <a:rPr lang="en-GB" sz="1500" i="1" dirty="0">
                <a:solidFill>
                  <a:srgbClr val="000000"/>
                </a:solidFill>
                <a:latin typeface="Courier New" panose="02070309020205020404" pitchFamily="49" charset="0"/>
              </a:rPr>
              <a:t>(</a:t>
            </a:r>
            <a:r>
              <a:rPr lang="en-GB" sz="1500" i="1" dirty="0">
                <a:solidFill>
                  <a:srgbClr val="2A00FF"/>
                </a:solidFill>
                <a:latin typeface="Courier New" panose="02070309020205020404" pitchFamily="49" charset="0"/>
              </a:rPr>
              <a:t>"Error!!"</a:t>
            </a:r>
            <a:r>
              <a:rPr lang="en-GB" sz="1500" i="1" dirty="0">
                <a:solidFill>
                  <a:srgbClr val="000000"/>
                </a:solidFill>
                <a:latin typeface="Courier New" panose="02070309020205020404" pitchFamily="49" charset="0"/>
              </a:rPr>
              <a:t> + </a:t>
            </a:r>
            <a:r>
              <a:rPr lang="en-GB" sz="1500" i="1" dirty="0" err="1">
                <a:solidFill>
                  <a:srgbClr val="6A3E3E"/>
                </a:solidFill>
                <a:latin typeface="Courier New" panose="02070309020205020404" pitchFamily="49" charset="0"/>
              </a:rPr>
              <a:t>e</a:t>
            </a:r>
            <a:r>
              <a:rPr lang="en-GB" sz="1500" i="1" dirty="0" err="1">
                <a:solidFill>
                  <a:srgbClr val="000000"/>
                </a:solidFill>
                <a:latin typeface="Courier New" panose="02070309020205020404" pitchFamily="49" charset="0"/>
              </a:rPr>
              <a:t>.toString</a:t>
            </a:r>
            <a:r>
              <a:rPr lang="en-GB" sz="1500" i="1" dirty="0">
                <a:solidFill>
                  <a:srgbClr val="000000"/>
                </a:solidFill>
                <a:latin typeface="Courier New" panose="02070309020205020404" pitchFamily="49" charset="0"/>
              </a:rPr>
              <a:t>());</a:t>
            </a:r>
          </a:p>
          <a:p>
            <a:pPr>
              <a:buClr>
                <a:srgbClr val="0A1419">
                  <a:lumMod val="90000"/>
                  <a:lumOff val="10000"/>
                </a:srgbClr>
              </a:buClr>
              <a:defRPr/>
            </a:pPr>
            <a:r>
              <a:rPr lang="en-GB" sz="15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634874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Enumerated types are used as a clean way of storing data that has a finite number of valid values.</a:t>
            </a:r>
          </a:p>
          <a:p>
            <a:endParaRPr lang="en-GB" dirty="0"/>
          </a:p>
          <a:p>
            <a:r>
              <a:rPr lang="en-GB" dirty="0" err="1"/>
              <a:t>Enums</a:t>
            </a:r>
            <a:r>
              <a:rPr lang="en-GB" dirty="0"/>
              <a:t> should be defined in their own file to allow reuse across your application.</a:t>
            </a:r>
          </a:p>
          <a:p>
            <a:endParaRPr lang="en-GB" dirty="0"/>
          </a:p>
        </p:txBody>
      </p:sp>
      <p:sp>
        <p:nvSpPr>
          <p:cNvPr id="3" name="Title 2"/>
          <p:cNvSpPr>
            <a:spLocks noGrp="1"/>
          </p:cNvSpPr>
          <p:nvPr>
            <p:ph type="title"/>
          </p:nvPr>
        </p:nvSpPr>
        <p:spPr/>
        <p:txBody>
          <a:bodyPr>
            <a:normAutofit/>
          </a:bodyPr>
          <a:lstStyle/>
          <a:p>
            <a:r>
              <a:rPr lang="en-GB" dirty="0" err="1"/>
              <a:t>Enums</a:t>
            </a:r>
            <a:endParaRPr lang="en-GB" dirty="0"/>
          </a:p>
        </p:txBody>
      </p:sp>
      <p:sp>
        <p:nvSpPr>
          <p:cNvPr id="7" name="Content Placeholder 4"/>
          <p:cNvSpPr txBox="1">
            <a:spLocks/>
          </p:cNvSpPr>
          <p:nvPr/>
        </p:nvSpPr>
        <p:spPr>
          <a:xfrm>
            <a:off x="6639509" y="1929600"/>
            <a:ext cx="4727737" cy="4202259"/>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0A1419">
                  <a:lumMod val="90000"/>
                  <a:lumOff val="10000"/>
                </a:srgbClr>
              </a:buClr>
              <a:defRPr/>
            </a:pPr>
            <a:r>
              <a:rPr lang="en-GB" sz="1600" b="1" dirty="0">
                <a:solidFill>
                  <a:srgbClr val="7F0055"/>
                </a:solidFill>
                <a:latin typeface="Consolas"/>
              </a:rPr>
              <a:t>public</a:t>
            </a:r>
            <a:r>
              <a:rPr lang="en-GB" sz="1600" b="1" dirty="0">
                <a:solidFill>
                  <a:srgbClr val="000000"/>
                </a:solidFill>
                <a:latin typeface="Consolas"/>
              </a:rPr>
              <a:t> </a:t>
            </a:r>
            <a:r>
              <a:rPr lang="en-GB" sz="1600" b="1" dirty="0" err="1">
                <a:solidFill>
                  <a:srgbClr val="7F0055"/>
                </a:solidFill>
                <a:latin typeface="Consolas"/>
              </a:rPr>
              <a:t>enum</a:t>
            </a:r>
            <a:r>
              <a:rPr lang="en-GB" sz="1600" b="1" dirty="0">
                <a:solidFill>
                  <a:srgbClr val="000000"/>
                </a:solidFill>
                <a:latin typeface="Consolas"/>
              </a:rPr>
              <a:t> Day {</a:t>
            </a:r>
          </a:p>
          <a:p>
            <a:pPr>
              <a:buClr>
                <a:srgbClr val="0A1419">
                  <a:lumMod val="90000"/>
                  <a:lumOff val="10000"/>
                </a:srgbClr>
              </a:buClr>
              <a:defRPr/>
            </a:pPr>
            <a:r>
              <a:rPr lang="en-GB" sz="1600" b="1" i="1" dirty="0">
                <a:solidFill>
                  <a:srgbClr val="0000C0"/>
                </a:solidFill>
                <a:latin typeface="Consolas"/>
              </a:rPr>
              <a:t>  MONDAY</a:t>
            </a:r>
            <a:r>
              <a:rPr lang="en-GB" sz="1600" b="1" dirty="0">
                <a:solidFill>
                  <a:srgbClr val="000000"/>
                </a:solidFill>
                <a:latin typeface="Consolas"/>
              </a:rPr>
              <a:t>,</a:t>
            </a:r>
            <a:r>
              <a:rPr lang="en-GB" sz="1600" b="1" i="1" dirty="0">
                <a:solidFill>
                  <a:srgbClr val="000000"/>
                </a:solidFill>
                <a:latin typeface="Consolas"/>
              </a:rPr>
              <a:t> </a:t>
            </a:r>
            <a:r>
              <a:rPr lang="en-GB" sz="1600" b="1" i="1" dirty="0">
                <a:solidFill>
                  <a:srgbClr val="0000C0"/>
                </a:solidFill>
                <a:latin typeface="Consolas"/>
              </a:rPr>
              <a:t>TUESDAY</a:t>
            </a:r>
            <a:r>
              <a:rPr lang="en-GB" sz="1600" b="1" dirty="0">
                <a:solidFill>
                  <a:srgbClr val="000000"/>
                </a:solidFill>
                <a:latin typeface="Consolas"/>
              </a:rPr>
              <a:t>,</a:t>
            </a:r>
            <a:r>
              <a:rPr lang="en-GB" sz="1600" b="1" i="1" dirty="0">
                <a:solidFill>
                  <a:srgbClr val="000000"/>
                </a:solidFill>
                <a:latin typeface="Consolas"/>
              </a:rPr>
              <a:t> </a:t>
            </a:r>
            <a:r>
              <a:rPr lang="en-GB" sz="1600" b="1" i="1" dirty="0">
                <a:solidFill>
                  <a:srgbClr val="0000C0"/>
                </a:solidFill>
                <a:latin typeface="Consolas"/>
              </a:rPr>
              <a:t>WEDNESDAY</a:t>
            </a:r>
            <a:r>
              <a:rPr lang="en-GB" sz="1600" b="1" dirty="0">
                <a:solidFill>
                  <a:srgbClr val="000000"/>
                </a:solidFill>
                <a:latin typeface="Consolas"/>
              </a:rPr>
              <a:t>,</a:t>
            </a:r>
            <a:r>
              <a:rPr lang="en-GB" sz="1600" b="1" i="1" dirty="0">
                <a:solidFill>
                  <a:srgbClr val="000000"/>
                </a:solidFill>
                <a:latin typeface="Consolas"/>
              </a:rPr>
              <a:t> </a:t>
            </a:r>
            <a:r>
              <a:rPr lang="en-GB" sz="1600" b="1" i="1" dirty="0">
                <a:solidFill>
                  <a:srgbClr val="0000C0"/>
                </a:solidFill>
                <a:latin typeface="Consolas"/>
              </a:rPr>
              <a:t>THURSDAY</a:t>
            </a:r>
            <a:r>
              <a:rPr lang="en-GB" sz="1600" b="1" dirty="0">
                <a:solidFill>
                  <a:srgbClr val="000000"/>
                </a:solidFill>
                <a:latin typeface="Consolas"/>
              </a:rPr>
              <a:t>,</a:t>
            </a:r>
            <a:r>
              <a:rPr lang="en-GB" sz="1600" b="1" i="1" dirty="0">
                <a:solidFill>
                  <a:srgbClr val="000000"/>
                </a:solidFill>
                <a:latin typeface="Consolas"/>
              </a:rPr>
              <a:t> </a:t>
            </a:r>
            <a:br>
              <a:rPr lang="en-GB" sz="1600" b="1" i="1" dirty="0">
                <a:solidFill>
                  <a:srgbClr val="000000"/>
                </a:solidFill>
                <a:latin typeface="Consolas"/>
              </a:rPr>
            </a:br>
            <a:r>
              <a:rPr lang="en-GB" sz="1600" b="1" i="1" dirty="0">
                <a:solidFill>
                  <a:srgbClr val="000000"/>
                </a:solidFill>
                <a:latin typeface="Consolas"/>
              </a:rPr>
              <a:t>  </a:t>
            </a:r>
            <a:r>
              <a:rPr lang="en-GB" sz="1600" b="1" i="1" dirty="0">
                <a:solidFill>
                  <a:srgbClr val="0000C0"/>
                </a:solidFill>
                <a:latin typeface="Consolas"/>
              </a:rPr>
              <a:t>FRIDAY</a:t>
            </a:r>
            <a:r>
              <a:rPr lang="en-GB" sz="1600" b="1" dirty="0">
                <a:solidFill>
                  <a:srgbClr val="000000"/>
                </a:solidFill>
                <a:latin typeface="Consolas"/>
              </a:rPr>
              <a:t>,</a:t>
            </a:r>
            <a:r>
              <a:rPr lang="en-GB" sz="1600" b="1" i="1" dirty="0">
                <a:solidFill>
                  <a:srgbClr val="000000"/>
                </a:solidFill>
                <a:latin typeface="Consolas"/>
              </a:rPr>
              <a:t> </a:t>
            </a:r>
            <a:r>
              <a:rPr lang="en-GB" sz="1600" b="1" i="1" dirty="0">
                <a:solidFill>
                  <a:srgbClr val="0000C0"/>
                </a:solidFill>
                <a:latin typeface="Consolas"/>
              </a:rPr>
              <a:t>SATURDAY</a:t>
            </a:r>
            <a:r>
              <a:rPr lang="en-GB" sz="1600" b="1" dirty="0">
                <a:solidFill>
                  <a:srgbClr val="000000"/>
                </a:solidFill>
                <a:latin typeface="Consolas"/>
              </a:rPr>
              <a:t>,</a:t>
            </a:r>
            <a:r>
              <a:rPr lang="en-GB" sz="1600" b="1" i="1" dirty="0">
                <a:solidFill>
                  <a:srgbClr val="000000"/>
                </a:solidFill>
                <a:latin typeface="Consolas"/>
              </a:rPr>
              <a:t> </a:t>
            </a:r>
            <a:r>
              <a:rPr lang="en-GB" sz="1600" b="1" i="1" dirty="0">
                <a:solidFill>
                  <a:srgbClr val="0000C0"/>
                </a:solidFill>
                <a:highlight>
                  <a:srgbClr val="D4D4D4"/>
                </a:highlight>
                <a:latin typeface="Consolas"/>
              </a:rPr>
              <a:t>SUNDAY</a:t>
            </a:r>
          </a:p>
          <a:p>
            <a:pPr>
              <a:buClr>
                <a:srgbClr val="0A1419">
                  <a:lumMod val="90000"/>
                  <a:lumOff val="10000"/>
                </a:srgbClr>
              </a:buClr>
              <a:defRPr/>
            </a:pPr>
            <a:r>
              <a:rPr lang="en-GB" sz="1600" b="1" dirty="0">
                <a:solidFill>
                  <a:srgbClr val="000000"/>
                </a:solidFill>
                <a:latin typeface="Consolas"/>
              </a:rPr>
              <a:t>}</a:t>
            </a:r>
            <a:endParaRPr lang="en-GB" sz="1600" b="1" dirty="0">
              <a:solidFill>
                <a:srgbClr val="F7F7F7">
                  <a:lumMod val="25000"/>
                </a:srgbClr>
              </a:solidFill>
            </a:endParaRPr>
          </a:p>
          <a:p>
            <a:pPr>
              <a:buClr>
                <a:srgbClr val="0A1419">
                  <a:lumMod val="90000"/>
                  <a:lumOff val="10000"/>
                </a:srgbClr>
              </a:buClr>
              <a:defRPr/>
            </a:pPr>
            <a:endParaRPr lang="en-GB" sz="1600" b="1" dirty="0">
              <a:solidFill>
                <a:srgbClr val="F7F7F7">
                  <a:lumMod val="25000"/>
                </a:srgbClr>
              </a:solidFill>
            </a:endParaRPr>
          </a:p>
          <a:p>
            <a:pPr>
              <a:buClr>
                <a:srgbClr val="0A1419">
                  <a:lumMod val="90000"/>
                  <a:lumOff val="10000"/>
                </a:srgbClr>
              </a:buClr>
              <a:defRPr/>
            </a:pPr>
            <a:endParaRPr lang="en-GB" sz="1600" b="1" dirty="0">
              <a:solidFill>
                <a:srgbClr val="F7F7F7">
                  <a:lumMod val="25000"/>
                </a:srgbClr>
              </a:solidFill>
            </a:endParaRPr>
          </a:p>
          <a:p>
            <a:pPr>
              <a:buClr>
                <a:srgbClr val="0A1419">
                  <a:lumMod val="90000"/>
                  <a:lumOff val="10000"/>
                </a:srgbClr>
              </a:buClr>
              <a:defRPr/>
            </a:pPr>
            <a:r>
              <a:rPr lang="en-GB" sz="1600" b="1" dirty="0">
                <a:solidFill>
                  <a:srgbClr val="F7F7F7">
                    <a:lumMod val="25000"/>
                  </a:srgbClr>
                </a:solidFill>
              </a:rPr>
              <a:t>----------------------------------------</a:t>
            </a:r>
          </a:p>
          <a:p>
            <a:pPr>
              <a:buClr>
                <a:srgbClr val="0A1419">
                  <a:lumMod val="90000"/>
                  <a:lumOff val="10000"/>
                </a:srgbClr>
              </a:buClr>
              <a:defRPr/>
            </a:pPr>
            <a:endParaRPr lang="en-GB" sz="1600" b="1" dirty="0">
              <a:solidFill>
                <a:srgbClr val="F7F7F7">
                  <a:lumMod val="25000"/>
                </a:srgbClr>
              </a:solidFill>
            </a:endParaRPr>
          </a:p>
          <a:p>
            <a:pPr>
              <a:buClr>
                <a:srgbClr val="0A1419">
                  <a:lumMod val="90000"/>
                  <a:lumOff val="10000"/>
                </a:srgbClr>
              </a:buClr>
              <a:defRPr/>
            </a:pPr>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 </a:t>
            </a:r>
            <a:r>
              <a:rPr lang="en-GB" sz="1600" b="1" dirty="0" err="1">
                <a:solidFill>
                  <a:srgbClr val="000000"/>
                </a:solidFill>
                <a:latin typeface="Consolas"/>
              </a:rPr>
              <a:t>ExampleMethod</a:t>
            </a:r>
            <a:endParaRPr lang="en-GB" sz="1600" b="1" dirty="0">
              <a:solidFill>
                <a:srgbClr val="000000"/>
              </a:solidFill>
              <a:latin typeface="Consolas"/>
            </a:endParaRPr>
          </a:p>
          <a:p>
            <a:pPr>
              <a:buClr>
                <a:srgbClr val="0A1419">
                  <a:lumMod val="90000"/>
                  <a:lumOff val="10000"/>
                </a:srgbClr>
              </a:buClr>
              <a:defRPr/>
            </a:pPr>
            <a:r>
              <a:rPr lang="en-GB" sz="1600" b="1" dirty="0">
                <a:solidFill>
                  <a:srgbClr val="000000"/>
                </a:solidFill>
                <a:latin typeface="Consolas"/>
              </a:rPr>
              <a:t>{</a:t>
            </a:r>
          </a:p>
          <a:p>
            <a:pPr>
              <a:buClr>
                <a:srgbClr val="0A1419">
                  <a:lumMod val="90000"/>
                  <a:lumOff val="10000"/>
                </a:srgbClr>
              </a:buClr>
              <a:defRPr/>
            </a:pPr>
            <a:r>
              <a:rPr lang="en-GB" sz="1600" b="1" dirty="0">
                <a:solidFill>
                  <a:srgbClr val="000000"/>
                </a:solidFill>
                <a:latin typeface="Courier New" panose="02070309020205020404" pitchFamily="49" charset="0"/>
              </a:rPr>
              <a:t>  Day </a:t>
            </a:r>
            <a:r>
              <a:rPr lang="en-GB" sz="1600" b="1" dirty="0" err="1">
                <a:solidFill>
                  <a:srgbClr val="6A3E3E"/>
                </a:solidFill>
                <a:latin typeface="Courier New" panose="02070309020205020404" pitchFamily="49" charset="0"/>
              </a:rPr>
              <a:t>day</a:t>
            </a:r>
            <a:r>
              <a:rPr lang="en-GB" sz="1600" b="1" dirty="0">
                <a:solidFill>
                  <a:srgbClr val="000000"/>
                </a:solidFill>
                <a:latin typeface="Courier New" panose="02070309020205020404" pitchFamily="49" charset="0"/>
              </a:rPr>
              <a:t> = </a:t>
            </a:r>
            <a:r>
              <a:rPr lang="en-GB" sz="1600" b="1" dirty="0" err="1">
                <a:solidFill>
                  <a:srgbClr val="000000"/>
                </a:solidFill>
                <a:latin typeface="Courier New" panose="02070309020205020404" pitchFamily="49" charset="0"/>
              </a:rPr>
              <a:t>Day.</a:t>
            </a:r>
            <a:r>
              <a:rPr lang="en-GB" sz="1600" b="1" i="1" dirty="0" err="1">
                <a:solidFill>
                  <a:srgbClr val="0000C0"/>
                </a:solidFill>
                <a:latin typeface="Courier New" panose="02070309020205020404" pitchFamily="49" charset="0"/>
              </a:rPr>
              <a:t>FRIDAY</a:t>
            </a:r>
            <a:r>
              <a:rPr lang="en-GB" sz="1600" b="1" i="1" dirty="0">
                <a:solidFill>
                  <a:srgbClr val="000000"/>
                </a:solidFill>
                <a:latin typeface="Courier New" panose="02070309020205020404" pitchFamily="49" charset="0"/>
              </a:rPr>
              <a:t>;</a:t>
            </a:r>
          </a:p>
          <a:p>
            <a:pPr>
              <a:buClr>
                <a:srgbClr val="0A1419">
                  <a:lumMod val="90000"/>
                  <a:lumOff val="10000"/>
                </a:srgbClr>
              </a:buClr>
              <a:defRPr/>
            </a:pPr>
            <a:endParaRPr lang="en-GB" sz="1600" b="1" i="1" dirty="0">
              <a:solidFill>
                <a:srgbClr val="000000"/>
              </a:solidFill>
              <a:latin typeface="Courier New" panose="02070309020205020404" pitchFamily="49" charset="0"/>
            </a:endParaRPr>
          </a:p>
          <a:p>
            <a:pPr>
              <a:buClr>
                <a:srgbClr val="0A1419">
                  <a:lumMod val="90000"/>
                  <a:lumOff val="10000"/>
                </a:srgbClr>
              </a:buClr>
              <a:defRPr/>
            </a:pPr>
            <a:r>
              <a:rPr lang="en-GB" sz="1600" b="1" dirty="0">
                <a:solidFill>
                  <a:srgbClr val="7F0055"/>
                </a:solidFill>
                <a:latin typeface="Courier New" panose="02070309020205020404" pitchFamily="49" charset="0"/>
              </a:rPr>
              <a:t>  if</a:t>
            </a:r>
            <a:r>
              <a:rPr lang="en-GB" sz="1600" b="1" dirty="0">
                <a:solidFill>
                  <a:srgbClr val="000000"/>
                </a:solidFill>
                <a:latin typeface="Courier New" panose="02070309020205020404" pitchFamily="49" charset="0"/>
              </a:rPr>
              <a:t>(</a:t>
            </a:r>
            <a:r>
              <a:rPr lang="en-GB" sz="1600" b="1" dirty="0">
                <a:solidFill>
                  <a:srgbClr val="6A3E3E"/>
                </a:solidFill>
                <a:latin typeface="Courier New" panose="02070309020205020404" pitchFamily="49" charset="0"/>
              </a:rPr>
              <a:t>day</a:t>
            </a:r>
            <a:r>
              <a:rPr lang="en-GB" sz="1600" b="1" dirty="0">
                <a:solidFill>
                  <a:srgbClr val="000000"/>
                </a:solidFill>
                <a:latin typeface="Courier New" panose="02070309020205020404" pitchFamily="49" charset="0"/>
              </a:rPr>
              <a:t> == </a:t>
            </a:r>
            <a:r>
              <a:rPr lang="en-GB" sz="1600" b="1" dirty="0" err="1">
                <a:solidFill>
                  <a:srgbClr val="000000"/>
                </a:solidFill>
                <a:latin typeface="Courier New" panose="02070309020205020404" pitchFamily="49" charset="0"/>
              </a:rPr>
              <a:t>Day.</a:t>
            </a:r>
            <a:r>
              <a:rPr lang="en-GB" sz="1600" b="1" i="1" dirty="0" err="1">
                <a:solidFill>
                  <a:srgbClr val="0000C0"/>
                </a:solidFill>
                <a:latin typeface="Courier New" panose="02070309020205020404" pitchFamily="49" charset="0"/>
              </a:rPr>
              <a:t>FRIDAY</a:t>
            </a:r>
            <a:r>
              <a:rPr lang="en-GB" sz="1600" b="1" i="1" dirty="0">
                <a:solidFill>
                  <a:srgbClr val="000000"/>
                </a:solidFill>
                <a:latin typeface="Courier New" panose="02070309020205020404" pitchFamily="49" charset="0"/>
              </a:rPr>
              <a:t>){</a:t>
            </a:r>
          </a:p>
          <a:p>
            <a:pPr>
              <a:buClr>
                <a:srgbClr val="0A1419">
                  <a:lumMod val="90000"/>
                  <a:lumOff val="10000"/>
                </a:srgbClr>
              </a:buClr>
              <a:defRPr/>
            </a:pPr>
            <a:r>
              <a:rPr lang="en-GB" sz="1600" b="1" dirty="0">
                <a:solidFill>
                  <a:srgbClr val="3F7F5F"/>
                </a:solidFill>
                <a:latin typeface="Courier New" panose="02070309020205020404" pitchFamily="49" charset="0"/>
              </a:rPr>
              <a:t>	//its </a:t>
            </a:r>
            <a:r>
              <a:rPr lang="en-GB" sz="1600" b="1" u="sng" dirty="0" err="1">
                <a:solidFill>
                  <a:srgbClr val="3F7F5F"/>
                </a:solidFill>
                <a:latin typeface="Courier New" panose="02070309020205020404" pitchFamily="49" charset="0"/>
              </a:rPr>
              <a:t>friday</a:t>
            </a:r>
            <a:r>
              <a:rPr lang="en-GB" sz="1600" b="1" u="sng" dirty="0">
                <a:solidFill>
                  <a:srgbClr val="3F7F5F"/>
                </a:solidFill>
                <a:latin typeface="Courier New" panose="02070309020205020404" pitchFamily="49" charset="0"/>
              </a:rPr>
              <a:t>!</a:t>
            </a:r>
          </a:p>
          <a:p>
            <a:pPr>
              <a:buClr>
                <a:srgbClr val="0A1419">
                  <a:lumMod val="90000"/>
                  <a:lumOff val="10000"/>
                </a:srgbClr>
              </a:buClr>
              <a:defRPr/>
            </a:pPr>
            <a:r>
              <a:rPr lang="en-GB" sz="1600" b="1" dirty="0">
                <a:solidFill>
                  <a:srgbClr val="000000"/>
                </a:solidFill>
                <a:latin typeface="Courier New" panose="02070309020205020404" pitchFamily="49" charset="0"/>
              </a:rPr>
              <a:t>  }</a:t>
            </a:r>
          </a:p>
          <a:p>
            <a:pPr>
              <a:buClr>
                <a:srgbClr val="0A1419">
                  <a:lumMod val="90000"/>
                  <a:lumOff val="10000"/>
                </a:srgbClr>
              </a:buClr>
              <a:defRPr/>
            </a:pPr>
            <a:r>
              <a:rPr lang="en-GB" sz="1600" b="1" dirty="0">
                <a:solidFill>
                  <a:srgbClr val="000000"/>
                </a:solidFill>
                <a:latin typeface="Courier New" panose="02070309020205020404" pitchFamily="49" charset="0"/>
              </a:rPr>
              <a:t>}</a:t>
            </a:r>
            <a:endParaRPr lang="en-GB" sz="1600" b="1" dirty="0">
              <a:solidFill>
                <a:srgbClr val="F7F7F7">
                  <a:lumMod val="25000"/>
                </a:srgbClr>
              </a:solidFill>
            </a:endParaRPr>
          </a:p>
        </p:txBody>
      </p:sp>
    </p:spTree>
    <p:extLst>
      <p:ext uri="{BB962C8B-B14F-4D97-AF65-F5344CB8AC3E}">
        <p14:creationId xmlns:p14="http://schemas.microsoft.com/office/powerpoint/2010/main" val="26592141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64849"/>
            <a:ext cx="5024274" cy="4694549"/>
          </a:xfrm>
        </p:spPr>
        <p:txBody>
          <a:bodyPr/>
          <a:lstStyle/>
          <a:p>
            <a:r>
              <a:rPr lang="en-GB" dirty="0" err="1"/>
              <a:t>HashMaps</a:t>
            </a:r>
            <a:r>
              <a:rPr lang="en-GB" dirty="0"/>
              <a:t> are an alternative to Normal Collections such as List implementations</a:t>
            </a:r>
          </a:p>
          <a:p>
            <a:r>
              <a:rPr lang="en-GB" dirty="0"/>
              <a:t>Generally much faster </a:t>
            </a:r>
          </a:p>
          <a:p>
            <a:r>
              <a:rPr lang="en-GB" dirty="0"/>
              <a:t>Necessary when you’re searching for elements a lot with LOTS of data</a:t>
            </a:r>
          </a:p>
          <a:p>
            <a:r>
              <a:rPr lang="en-GB" dirty="0"/>
              <a:t>Unorganised</a:t>
            </a:r>
          </a:p>
          <a:p>
            <a:r>
              <a:rPr lang="en-GB" dirty="0"/>
              <a:t>Awkward to iterate through, designed for searching for something that you know what your looking for.</a:t>
            </a:r>
          </a:p>
          <a:p>
            <a:r>
              <a:rPr lang="en-GB" dirty="0"/>
              <a:t>A map will ‘map’ one key to a value</a:t>
            </a:r>
          </a:p>
          <a:p>
            <a:r>
              <a:rPr lang="en-GB" dirty="0"/>
              <a:t>You will give it a key and ask for value</a:t>
            </a:r>
          </a:p>
          <a:p>
            <a:endParaRPr lang="en-GB" dirty="0"/>
          </a:p>
          <a:p>
            <a:endParaRPr lang="en-GB" dirty="0"/>
          </a:p>
        </p:txBody>
      </p:sp>
      <p:sp>
        <p:nvSpPr>
          <p:cNvPr id="3" name="Title 2"/>
          <p:cNvSpPr>
            <a:spLocks noGrp="1"/>
          </p:cNvSpPr>
          <p:nvPr>
            <p:ph type="title"/>
          </p:nvPr>
        </p:nvSpPr>
        <p:spPr/>
        <p:txBody>
          <a:bodyPr>
            <a:normAutofit/>
          </a:bodyPr>
          <a:lstStyle/>
          <a:p>
            <a:r>
              <a:rPr lang="en-GB" dirty="0" err="1"/>
              <a:t>HashMaps</a:t>
            </a:r>
            <a:r>
              <a:rPr lang="en-GB" dirty="0"/>
              <a:t>/</a:t>
            </a:r>
            <a:r>
              <a:rPr lang="en-GB" dirty="0" err="1"/>
              <a:t>Hashset</a:t>
            </a:r>
            <a:endParaRPr lang="en-GB" dirty="0"/>
          </a:p>
        </p:txBody>
      </p:sp>
      <p:pic>
        <p:nvPicPr>
          <p:cNvPr id="1026" name="Picture 2" descr="https://i.stack.imgur.com/O4ly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08" y="1929600"/>
            <a:ext cx="5876520" cy="3530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67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929600"/>
            <a:ext cx="5592662" cy="4546800"/>
          </a:xfrm>
          <a:solidFill>
            <a:schemeClr val="bg2"/>
          </a:solidFill>
        </p:spPr>
        <p:txBody>
          <a:bodyPr/>
          <a:lstStyle/>
          <a:p>
            <a:pPr marL="0" indent="0">
              <a:buNone/>
            </a:pPr>
            <a:r>
              <a:rPr lang="en-GB" sz="1600" dirty="0" err="1">
                <a:solidFill>
                  <a:srgbClr val="000000"/>
                </a:solidFill>
                <a:latin typeface="Courier New" panose="02070309020205020404" pitchFamily="49" charset="0"/>
              </a:rPr>
              <a:t>HashMap</a:t>
            </a:r>
            <a:r>
              <a:rPr lang="en-GB" sz="1600" dirty="0">
                <a:solidFill>
                  <a:srgbClr val="000000"/>
                </a:solidFill>
                <a:latin typeface="Courier New" panose="02070309020205020404" pitchFamily="49" charset="0"/>
              </a:rPr>
              <a:t>&lt;Integer, String&gt; </a:t>
            </a:r>
            <a:r>
              <a:rPr lang="en-GB" sz="1600" dirty="0">
                <a:solidFill>
                  <a:srgbClr val="6A3E3E"/>
                </a:solidFill>
                <a:latin typeface="Courier New" panose="02070309020205020404" pitchFamily="49" charset="0"/>
              </a:rPr>
              <a:t>map</a:t>
            </a:r>
            <a:r>
              <a:rPr lang="en-GB" sz="1600"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t>
            </a:r>
            <a:r>
              <a:rPr lang="en-GB" sz="1600" b="1" dirty="0" err="1">
                <a:solidFill>
                  <a:srgbClr val="000000"/>
                </a:solidFill>
                <a:latin typeface="Courier New" panose="02070309020205020404" pitchFamily="49" charset="0"/>
              </a:rPr>
              <a:t>HashMap</a:t>
            </a:r>
            <a:r>
              <a:rPr lang="en-GB" sz="1600" b="1" dirty="0">
                <a:solidFill>
                  <a:srgbClr val="000000"/>
                </a:solidFill>
                <a:latin typeface="Courier New" panose="02070309020205020404" pitchFamily="49" charset="0"/>
              </a:rPr>
              <a:t>&lt;&gt;();</a:t>
            </a:r>
          </a:p>
          <a:p>
            <a:pPr marL="0" indent="0">
              <a:buNone/>
            </a:pPr>
            <a:r>
              <a:rPr lang="en-GB" sz="1600" dirty="0" err="1" smtClean="0">
                <a:solidFill>
                  <a:srgbClr val="6A3E3E"/>
                </a:solidFill>
                <a:latin typeface="Courier New" panose="02070309020205020404" pitchFamily="49" charset="0"/>
              </a:rPr>
              <a:t>map</a:t>
            </a:r>
            <a:r>
              <a:rPr lang="en-GB" sz="1600" dirty="0" err="1" smtClean="0">
                <a:solidFill>
                  <a:srgbClr val="000000"/>
                </a:solidFill>
                <a:latin typeface="Courier New" panose="02070309020205020404" pitchFamily="49" charset="0"/>
              </a:rPr>
              <a:t>.put</a:t>
            </a:r>
            <a:r>
              <a:rPr lang="en-GB" sz="1600" dirty="0" smtClean="0">
                <a:solidFill>
                  <a:srgbClr val="000000"/>
                </a:solidFill>
                <a:latin typeface="Courier New" panose="02070309020205020404" pitchFamily="49" charset="0"/>
              </a:rPr>
              <a:t>(1</a:t>
            </a:r>
            <a:r>
              <a:rPr lang="en-GB" sz="1600" dirty="0">
                <a:solidFill>
                  <a:srgbClr val="000000"/>
                </a:solidFill>
                <a:latin typeface="Courier New" panose="02070309020205020404" pitchFamily="49" charset="0"/>
              </a:rPr>
              <a:t>, </a:t>
            </a:r>
            <a:r>
              <a:rPr lang="en-GB" sz="1600" dirty="0">
                <a:solidFill>
                  <a:srgbClr val="2A00FF"/>
                </a:solidFill>
                <a:latin typeface="Courier New" panose="02070309020205020404" pitchFamily="49" charset="0"/>
              </a:rPr>
              <a:t>"Elliott"</a:t>
            </a:r>
            <a:r>
              <a:rPr lang="en-GB" sz="1600" dirty="0">
                <a:solidFill>
                  <a:srgbClr val="000000"/>
                </a:solidFill>
                <a:latin typeface="Courier New" panose="02070309020205020404" pitchFamily="49" charset="0"/>
              </a:rPr>
              <a:t>);</a:t>
            </a:r>
          </a:p>
          <a:p>
            <a:pPr marL="0" indent="0">
              <a:buNone/>
            </a:pPr>
            <a:r>
              <a:rPr lang="en-GB" sz="1600" dirty="0" err="1">
                <a:solidFill>
                  <a:srgbClr val="6A3E3E"/>
                </a:solidFill>
                <a:latin typeface="Courier New" panose="02070309020205020404" pitchFamily="49" charset="0"/>
              </a:rPr>
              <a:t>map</a:t>
            </a:r>
            <a:r>
              <a:rPr lang="en-GB" sz="1600" dirty="0" err="1">
                <a:solidFill>
                  <a:srgbClr val="000000"/>
                </a:solidFill>
                <a:latin typeface="Courier New" panose="02070309020205020404" pitchFamily="49" charset="0"/>
              </a:rPr>
              <a:t>.put</a:t>
            </a:r>
            <a:r>
              <a:rPr lang="en-GB" sz="1600" dirty="0">
                <a:solidFill>
                  <a:srgbClr val="000000"/>
                </a:solidFill>
                <a:latin typeface="Courier New" panose="02070309020205020404" pitchFamily="49" charset="0"/>
              </a:rPr>
              <a:t>(2, </a:t>
            </a:r>
            <a:r>
              <a:rPr lang="en-GB" sz="1600" dirty="0">
                <a:solidFill>
                  <a:srgbClr val="2A00FF"/>
                </a:solidFill>
                <a:latin typeface="Courier New" panose="02070309020205020404" pitchFamily="49" charset="0"/>
              </a:rPr>
              <a:t>"Gareth"</a:t>
            </a:r>
            <a:r>
              <a:rPr lang="en-GB" sz="1600" dirty="0">
                <a:solidFill>
                  <a:srgbClr val="000000"/>
                </a:solidFill>
                <a:latin typeface="Courier New" panose="02070309020205020404" pitchFamily="49" charset="0"/>
              </a:rPr>
              <a:t>);</a:t>
            </a:r>
          </a:p>
          <a:p>
            <a:pPr marL="0" indent="0">
              <a:buNone/>
            </a:pPr>
            <a:r>
              <a:rPr lang="en-GB" sz="1600" dirty="0" err="1">
                <a:solidFill>
                  <a:srgbClr val="6A3E3E"/>
                </a:solidFill>
                <a:latin typeface="Courier New" panose="02070309020205020404" pitchFamily="49" charset="0"/>
              </a:rPr>
              <a:t>map</a:t>
            </a:r>
            <a:r>
              <a:rPr lang="en-GB" sz="1600" dirty="0" err="1">
                <a:solidFill>
                  <a:srgbClr val="000000"/>
                </a:solidFill>
                <a:latin typeface="Courier New" panose="02070309020205020404" pitchFamily="49" charset="0"/>
              </a:rPr>
              <a:t>.put</a:t>
            </a:r>
            <a:r>
              <a:rPr lang="en-GB" sz="1600" dirty="0">
                <a:solidFill>
                  <a:srgbClr val="000000"/>
                </a:solidFill>
                <a:latin typeface="Courier New" panose="02070309020205020404" pitchFamily="49" charset="0"/>
              </a:rPr>
              <a:t>(12, </a:t>
            </a:r>
            <a:r>
              <a:rPr lang="en-GB" sz="1600" dirty="0">
                <a:solidFill>
                  <a:srgbClr val="2A00FF"/>
                </a:solidFill>
                <a:latin typeface="Courier New" panose="02070309020205020404" pitchFamily="49" charset="0"/>
              </a:rPr>
              <a:t>"Dev"</a:t>
            </a:r>
            <a:r>
              <a:rPr lang="en-GB" sz="1600" dirty="0">
                <a:solidFill>
                  <a:srgbClr val="000000"/>
                </a:solidFill>
                <a:latin typeface="Courier New" panose="02070309020205020404" pitchFamily="49" charset="0"/>
              </a:rPr>
              <a:t>);</a:t>
            </a:r>
          </a:p>
          <a:p>
            <a:pPr marL="0" indent="0">
              <a:buNone/>
            </a:pPr>
            <a:r>
              <a:rPr lang="en-GB" sz="1600" dirty="0" err="1" smtClean="0">
                <a:solidFill>
                  <a:srgbClr val="000000"/>
                </a:solidFill>
                <a:latin typeface="Courier New" panose="02070309020205020404" pitchFamily="49" charset="0"/>
              </a:rPr>
              <a:t>System.</a:t>
            </a:r>
            <a:r>
              <a:rPr lang="en-GB" sz="1600" b="1" i="1" dirty="0" err="1" smtClean="0">
                <a:solidFill>
                  <a:srgbClr val="0000C0"/>
                </a:solidFill>
                <a:latin typeface="Courier New" panose="02070309020205020404" pitchFamily="49" charset="0"/>
              </a:rPr>
              <a:t>out</a:t>
            </a:r>
            <a:r>
              <a:rPr lang="en-GB" sz="1600" b="1" i="1" dirty="0" err="1" smtClean="0">
                <a:solidFill>
                  <a:srgbClr val="000000"/>
                </a:solidFill>
                <a:latin typeface="Courier New" panose="02070309020205020404" pitchFamily="49" charset="0"/>
              </a:rPr>
              <a:t>.println</a:t>
            </a:r>
            <a:r>
              <a:rPr lang="en-GB" sz="1600" b="1" i="1" dirty="0" smtClean="0">
                <a:solidFill>
                  <a:srgbClr val="000000"/>
                </a:solidFill>
                <a:latin typeface="Courier New" panose="02070309020205020404" pitchFamily="49" charset="0"/>
              </a:rPr>
              <a:t>(</a:t>
            </a:r>
            <a:r>
              <a:rPr lang="en-GB" sz="1600" b="1" i="1" dirty="0" err="1" smtClean="0">
                <a:solidFill>
                  <a:srgbClr val="6A3E3E"/>
                </a:solidFill>
                <a:latin typeface="Courier New" panose="02070309020205020404" pitchFamily="49" charset="0"/>
              </a:rPr>
              <a:t>map</a:t>
            </a:r>
            <a:r>
              <a:rPr lang="en-GB" sz="1600" b="1" i="1" dirty="0" err="1" smtClean="0">
                <a:solidFill>
                  <a:srgbClr val="000000"/>
                </a:solidFill>
                <a:latin typeface="Courier New" panose="02070309020205020404" pitchFamily="49" charset="0"/>
              </a:rPr>
              <a:t>.get</a:t>
            </a:r>
            <a:r>
              <a:rPr lang="en-GB" sz="1600" b="1" i="1" dirty="0" smtClean="0">
                <a:solidFill>
                  <a:srgbClr val="000000"/>
                </a:solidFill>
                <a:latin typeface="Courier New" panose="02070309020205020404" pitchFamily="49" charset="0"/>
              </a:rPr>
              <a:t>(1</a:t>
            </a:r>
            <a:r>
              <a:rPr lang="en-GB" sz="1600" b="1" i="1" dirty="0">
                <a:solidFill>
                  <a:srgbClr val="000000"/>
                </a:solidFill>
                <a:latin typeface="Courier New" panose="02070309020205020404" pitchFamily="49" charset="0"/>
              </a:rPr>
              <a:t>)); </a:t>
            </a:r>
            <a:r>
              <a:rPr lang="en-GB" sz="1600" b="1" i="1" dirty="0">
                <a:solidFill>
                  <a:srgbClr val="3F7F5F"/>
                </a:solidFill>
                <a:latin typeface="Courier New" panose="02070309020205020404" pitchFamily="49" charset="0"/>
              </a:rPr>
              <a:t>// </a:t>
            </a:r>
            <a:r>
              <a:rPr lang="en-GB" sz="1600" b="1" i="1" u="sng" dirty="0" err="1">
                <a:solidFill>
                  <a:srgbClr val="3F7F5F"/>
                </a:solidFill>
                <a:latin typeface="Courier New" panose="02070309020205020404" pitchFamily="49" charset="0"/>
              </a:rPr>
              <a:t>elliott</a:t>
            </a:r>
            <a:endParaRPr lang="en-GB" sz="1600" b="1" i="1" u="sng" dirty="0">
              <a:solidFill>
                <a:srgbClr val="3F7F5F"/>
              </a:solidFill>
              <a:latin typeface="Courier New" panose="02070309020205020404" pitchFamily="49" charset="0"/>
            </a:endParaRPr>
          </a:p>
          <a:p>
            <a:pPr marL="0" indent="0">
              <a:buNone/>
            </a:pPr>
            <a:r>
              <a:rPr lang="en-GB" sz="1600"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err="1">
                <a:solidFill>
                  <a:srgbClr val="6A3E3E"/>
                </a:solidFill>
                <a:latin typeface="Courier New" panose="02070309020205020404" pitchFamily="49" charset="0"/>
              </a:rPr>
              <a:t>map</a:t>
            </a:r>
            <a:r>
              <a:rPr lang="en-GB" sz="1600" b="1" i="1" dirty="0" err="1">
                <a:solidFill>
                  <a:srgbClr val="000000"/>
                </a:solidFill>
                <a:latin typeface="Courier New" panose="02070309020205020404" pitchFamily="49" charset="0"/>
              </a:rPr>
              <a:t>.get</a:t>
            </a:r>
            <a:r>
              <a:rPr lang="en-GB" sz="1600" b="1" i="1" dirty="0">
                <a:solidFill>
                  <a:srgbClr val="000000"/>
                </a:solidFill>
                <a:latin typeface="Courier New" panose="02070309020205020404" pitchFamily="49" charset="0"/>
              </a:rPr>
              <a:t>(11)); </a:t>
            </a:r>
            <a:r>
              <a:rPr lang="en-GB" sz="1600" b="1" i="1" dirty="0">
                <a:solidFill>
                  <a:srgbClr val="3F7F5F"/>
                </a:solidFill>
                <a:latin typeface="Courier New" panose="02070309020205020404" pitchFamily="49" charset="0"/>
              </a:rPr>
              <a:t>// null</a:t>
            </a:r>
          </a:p>
          <a:p>
            <a:pPr marL="0" indent="0">
              <a:buNone/>
            </a:pPr>
            <a:r>
              <a:rPr lang="en-GB" sz="1600" dirty="0" err="1" smtClean="0">
                <a:solidFill>
                  <a:srgbClr val="6A3E3E"/>
                </a:solidFill>
                <a:latin typeface="Courier New" panose="02070309020205020404" pitchFamily="49" charset="0"/>
              </a:rPr>
              <a:t>map</a:t>
            </a:r>
            <a:r>
              <a:rPr lang="en-GB" sz="1600" dirty="0" err="1" smtClean="0">
                <a:solidFill>
                  <a:srgbClr val="000000"/>
                </a:solidFill>
                <a:latin typeface="Courier New" panose="02070309020205020404" pitchFamily="49" charset="0"/>
              </a:rPr>
              <a:t>.put</a:t>
            </a:r>
            <a:r>
              <a:rPr lang="en-GB" sz="1600" dirty="0" smtClean="0">
                <a:solidFill>
                  <a:srgbClr val="000000"/>
                </a:solidFill>
                <a:latin typeface="Courier New" panose="02070309020205020404" pitchFamily="49" charset="0"/>
              </a:rPr>
              <a:t>(1</a:t>
            </a:r>
            <a:r>
              <a:rPr lang="en-GB" sz="1600" dirty="0">
                <a:solidFill>
                  <a:srgbClr val="000000"/>
                </a:solidFill>
                <a:latin typeface="Courier New" panose="02070309020205020404" pitchFamily="49" charset="0"/>
              </a:rPr>
              <a:t>, </a:t>
            </a:r>
            <a:r>
              <a:rPr lang="en-GB" sz="1600" dirty="0">
                <a:solidFill>
                  <a:srgbClr val="2A00FF"/>
                </a:solidFill>
                <a:latin typeface="Courier New" panose="02070309020205020404" pitchFamily="49" charset="0"/>
              </a:rPr>
              <a:t>"Jeff"</a:t>
            </a:r>
            <a:r>
              <a:rPr lang="en-GB" sz="1600" dirty="0">
                <a:solidFill>
                  <a:srgbClr val="000000"/>
                </a:solidFill>
                <a:latin typeface="Courier New" panose="02070309020205020404" pitchFamily="49" charset="0"/>
              </a:rPr>
              <a:t>);</a:t>
            </a:r>
          </a:p>
          <a:p>
            <a:pPr marL="0" indent="0">
              <a:buNone/>
            </a:pPr>
            <a:r>
              <a:rPr lang="en-GB" sz="1600"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err="1">
                <a:solidFill>
                  <a:srgbClr val="6A3E3E"/>
                </a:solidFill>
                <a:latin typeface="Courier New" panose="02070309020205020404" pitchFamily="49" charset="0"/>
              </a:rPr>
              <a:t>map</a:t>
            </a:r>
            <a:r>
              <a:rPr lang="en-GB" sz="1600" b="1" i="1" dirty="0" err="1">
                <a:solidFill>
                  <a:srgbClr val="000000"/>
                </a:solidFill>
                <a:latin typeface="Courier New" panose="02070309020205020404" pitchFamily="49" charset="0"/>
              </a:rPr>
              <a:t>.get</a:t>
            </a:r>
            <a:r>
              <a:rPr lang="en-GB" sz="1600" b="1" i="1" dirty="0">
                <a:solidFill>
                  <a:srgbClr val="000000"/>
                </a:solidFill>
                <a:latin typeface="Courier New" panose="02070309020205020404" pitchFamily="49" charset="0"/>
              </a:rPr>
              <a:t>(1));</a:t>
            </a:r>
            <a:r>
              <a:rPr lang="en-GB" sz="1600" b="1" i="1" dirty="0">
                <a:solidFill>
                  <a:srgbClr val="3F7F5F"/>
                </a:solidFill>
                <a:latin typeface="Courier New" panose="02070309020205020404" pitchFamily="49" charset="0"/>
              </a:rPr>
              <a:t>// </a:t>
            </a:r>
            <a:r>
              <a:rPr lang="en-GB" sz="1600" b="1" i="1" u="sng" dirty="0">
                <a:solidFill>
                  <a:srgbClr val="3F7F5F"/>
                </a:solidFill>
                <a:latin typeface="Courier New" panose="02070309020205020404" pitchFamily="49" charset="0"/>
              </a:rPr>
              <a:t>jeff</a:t>
            </a:r>
            <a:endParaRPr lang="en-GB" sz="1600" dirty="0"/>
          </a:p>
        </p:txBody>
      </p:sp>
      <p:sp>
        <p:nvSpPr>
          <p:cNvPr id="3" name="Title 2"/>
          <p:cNvSpPr>
            <a:spLocks noGrp="1"/>
          </p:cNvSpPr>
          <p:nvPr>
            <p:ph type="title"/>
          </p:nvPr>
        </p:nvSpPr>
        <p:spPr/>
        <p:txBody>
          <a:bodyPr>
            <a:normAutofit/>
          </a:bodyPr>
          <a:lstStyle/>
          <a:p>
            <a:r>
              <a:rPr lang="en-GB" dirty="0" err="1"/>
              <a:t>Hashmaps</a:t>
            </a:r>
            <a:r>
              <a:rPr lang="en-GB" dirty="0"/>
              <a:t> – Code example</a:t>
            </a:r>
          </a:p>
        </p:txBody>
      </p:sp>
      <p:sp>
        <p:nvSpPr>
          <p:cNvPr id="4" name="Text Placeholder 1"/>
          <p:cNvSpPr txBox="1">
            <a:spLocks/>
          </p:cNvSpPr>
          <p:nvPr/>
        </p:nvSpPr>
        <p:spPr>
          <a:xfrm>
            <a:off x="6180083" y="1929600"/>
            <a:ext cx="5766083" cy="4546800"/>
          </a:xfrm>
          <a:prstGeom prst="rect">
            <a:avLst/>
          </a:prstGeom>
          <a:solidFill>
            <a:schemeClr val="bg2"/>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solidFill>
                  <a:srgbClr val="000000"/>
                </a:solidFill>
                <a:latin typeface="Courier New" panose="02070309020205020404" pitchFamily="49" charset="0"/>
              </a:rPr>
              <a:t>Iterator&lt;Entry&lt;</a:t>
            </a:r>
            <a:r>
              <a:rPr lang="en-GB" sz="1800" dirty="0">
                <a:solidFill>
                  <a:srgbClr val="000000"/>
                </a:solidFill>
                <a:highlight>
                  <a:srgbClr val="D4D4D4"/>
                </a:highlight>
                <a:latin typeface="Courier New" panose="02070309020205020404" pitchFamily="49" charset="0"/>
              </a:rPr>
              <a:t>Integer, String&gt;&gt; </a:t>
            </a:r>
            <a:r>
              <a:rPr lang="en-GB" sz="1800" dirty="0">
                <a:solidFill>
                  <a:srgbClr val="6A3E3E"/>
                </a:solidFill>
                <a:highlight>
                  <a:srgbClr val="D4D4D4"/>
                </a:highlight>
                <a:latin typeface="Courier New" panose="02070309020205020404" pitchFamily="49" charset="0"/>
              </a:rPr>
              <a:t>it</a:t>
            </a:r>
            <a:r>
              <a:rPr lang="en-GB" sz="1800" dirty="0">
                <a:solidFill>
                  <a:srgbClr val="000000"/>
                </a:solidFill>
                <a:highlight>
                  <a:srgbClr val="D4D4D4"/>
                </a:highlight>
                <a:latin typeface="Courier New" panose="02070309020205020404" pitchFamily="49" charset="0"/>
              </a:rPr>
              <a:t> = </a:t>
            </a:r>
            <a:r>
              <a:rPr lang="en-GB" sz="1800" dirty="0" err="1">
                <a:solidFill>
                  <a:srgbClr val="6A3E3E"/>
                </a:solidFill>
                <a:highlight>
                  <a:srgbClr val="D4D4D4"/>
                </a:highlight>
                <a:latin typeface="Courier New" panose="02070309020205020404" pitchFamily="49" charset="0"/>
              </a:rPr>
              <a:t>map</a:t>
            </a:r>
            <a:r>
              <a:rPr lang="en-GB" sz="1800" dirty="0" err="1">
                <a:solidFill>
                  <a:srgbClr val="000000"/>
                </a:solidFill>
                <a:highlight>
                  <a:srgbClr val="D4D4D4"/>
                </a:highlight>
                <a:latin typeface="Courier New" panose="02070309020205020404" pitchFamily="49" charset="0"/>
              </a:rPr>
              <a:t>.entrySet</a:t>
            </a:r>
            <a:r>
              <a:rPr lang="en-GB" sz="1800" dirty="0">
                <a:solidFill>
                  <a:srgbClr val="000000"/>
                </a:solidFill>
                <a:highlight>
                  <a:srgbClr val="D4D4D4"/>
                </a:highlight>
                <a:latin typeface="Courier New" panose="02070309020205020404" pitchFamily="49" charset="0"/>
              </a:rPr>
              <a:t>().iterator();</a:t>
            </a:r>
          </a:p>
          <a:p>
            <a:pPr marL="0" indent="0">
              <a:buNone/>
            </a:pPr>
            <a:r>
              <a:rPr lang="en-GB" sz="1800" b="1" dirty="0">
                <a:solidFill>
                  <a:srgbClr val="7F0055"/>
                </a:solidFill>
                <a:latin typeface="Courier New" panose="02070309020205020404" pitchFamily="49" charset="0"/>
              </a:rPr>
              <a:t>while</a:t>
            </a:r>
            <a:r>
              <a:rPr lang="en-GB" sz="1800" b="1" dirty="0">
                <a:solidFill>
                  <a:srgbClr val="000000"/>
                </a:solidFill>
                <a:latin typeface="Courier New" panose="02070309020205020404" pitchFamily="49" charset="0"/>
              </a:rPr>
              <a:t> (</a:t>
            </a:r>
            <a:r>
              <a:rPr lang="en-GB" sz="1800" b="1" dirty="0" err="1">
                <a:solidFill>
                  <a:srgbClr val="6A3E3E"/>
                </a:solidFill>
                <a:latin typeface="Courier New" panose="02070309020205020404" pitchFamily="49" charset="0"/>
              </a:rPr>
              <a:t>it</a:t>
            </a:r>
            <a:r>
              <a:rPr lang="en-GB" sz="1800" b="1" dirty="0" err="1">
                <a:solidFill>
                  <a:srgbClr val="000000"/>
                </a:solidFill>
                <a:latin typeface="Courier New" panose="02070309020205020404" pitchFamily="49" charset="0"/>
              </a:rPr>
              <a:t>.hasNext</a:t>
            </a:r>
            <a:r>
              <a:rPr lang="en-GB" sz="1800" b="1" dirty="0">
                <a:solidFill>
                  <a:srgbClr val="000000"/>
                </a:solidFill>
                <a:latin typeface="Courier New" panose="02070309020205020404" pitchFamily="49" charset="0"/>
              </a:rPr>
              <a:t>()) {</a:t>
            </a:r>
          </a:p>
          <a:p>
            <a:pPr marL="0" indent="0">
              <a:buNone/>
            </a:pPr>
            <a:r>
              <a:rPr lang="en-GB" sz="1800" dirty="0">
                <a:solidFill>
                  <a:srgbClr val="000000"/>
                </a:solidFill>
                <a:latin typeface="Courier New" panose="02070309020205020404" pitchFamily="49" charset="0"/>
              </a:rPr>
              <a:t>Entry&lt;</a:t>
            </a:r>
            <a:r>
              <a:rPr lang="en-GB" sz="1800" dirty="0">
                <a:solidFill>
                  <a:srgbClr val="000000"/>
                </a:solidFill>
                <a:highlight>
                  <a:srgbClr val="D4D4D4"/>
                </a:highlight>
                <a:latin typeface="Courier New" panose="02070309020205020404" pitchFamily="49" charset="0"/>
              </a:rPr>
              <a:t>Integer, String&gt; </a:t>
            </a:r>
            <a:r>
              <a:rPr lang="en-GB" sz="1800" dirty="0">
                <a:solidFill>
                  <a:srgbClr val="6A3E3E"/>
                </a:solidFill>
                <a:highlight>
                  <a:srgbClr val="D4D4D4"/>
                </a:highlight>
                <a:latin typeface="Courier New" panose="02070309020205020404" pitchFamily="49" charset="0"/>
              </a:rPr>
              <a:t>entry</a:t>
            </a:r>
            <a:r>
              <a:rPr lang="en-GB" sz="1800" dirty="0">
                <a:solidFill>
                  <a:srgbClr val="000000"/>
                </a:solidFill>
                <a:highlight>
                  <a:srgbClr val="D4D4D4"/>
                </a:highlight>
                <a:latin typeface="Courier New" panose="02070309020205020404" pitchFamily="49" charset="0"/>
              </a:rPr>
              <a:t> = </a:t>
            </a:r>
            <a:r>
              <a:rPr lang="en-GB" sz="1800" dirty="0" err="1">
                <a:solidFill>
                  <a:srgbClr val="6A3E3E"/>
                </a:solidFill>
                <a:highlight>
                  <a:srgbClr val="D4D4D4"/>
                </a:highlight>
                <a:latin typeface="Courier New" panose="02070309020205020404" pitchFamily="49" charset="0"/>
              </a:rPr>
              <a:t>it</a:t>
            </a:r>
            <a:r>
              <a:rPr lang="en-GB" sz="1800" dirty="0" err="1">
                <a:solidFill>
                  <a:srgbClr val="000000"/>
                </a:solidFill>
                <a:highlight>
                  <a:srgbClr val="D4D4D4"/>
                </a:highlight>
                <a:latin typeface="Courier New" panose="02070309020205020404" pitchFamily="49" charset="0"/>
              </a:rPr>
              <a:t>.next</a:t>
            </a:r>
            <a:r>
              <a:rPr lang="en-GB" sz="1800" dirty="0">
                <a:solidFill>
                  <a:srgbClr val="000000"/>
                </a:solidFill>
                <a:highlight>
                  <a:srgbClr val="D4D4D4"/>
                </a:highlight>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p>
          <a:p>
            <a:pPr marL="0" indent="0">
              <a:buNone/>
            </a:pPr>
            <a:r>
              <a:rPr lang="en-GB" sz="1800" dirty="0">
                <a:solidFill>
                  <a:srgbClr val="2A00FF"/>
                </a:solidFill>
                <a:latin typeface="Courier New" panose="02070309020205020404" pitchFamily="49" charset="0"/>
              </a:rPr>
              <a:t>"Key: "</a:t>
            </a:r>
            <a:r>
              <a:rPr lang="en-GB" sz="1800" dirty="0">
                <a:solidFill>
                  <a:srgbClr val="000000"/>
                </a:solidFill>
                <a:latin typeface="Courier New" panose="02070309020205020404" pitchFamily="49" charset="0"/>
              </a:rPr>
              <a:t> + </a:t>
            </a:r>
            <a:r>
              <a:rPr lang="en-GB" sz="1800" dirty="0" err="1">
                <a:solidFill>
                  <a:srgbClr val="6A3E3E"/>
                </a:solidFill>
                <a:latin typeface="Courier New" panose="02070309020205020404" pitchFamily="49" charset="0"/>
              </a:rPr>
              <a:t>entry</a:t>
            </a:r>
            <a:r>
              <a:rPr lang="en-GB" sz="1800" dirty="0" err="1">
                <a:solidFill>
                  <a:srgbClr val="000000"/>
                </a:solidFill>
                <a:latin typeface="Courier New" panose="02070309020205020404" pitchFamily="49" charset="0"/>
              </a:rPr>
              <a:t>.getKey</a:t>
            </a:r>
            <a:r>
              <a:rPr lang="en-GB" sz="1800" dirty="0">
                <a:solidFill>
                  <a:srgbClr val="000000"/>
                </a:solidFill>
                <a:latin typeface="Courier New" panose="02070309020205020404" pitchFamily="49" charset="0"/>
              </a:rPr>
              <a:t>() + </a:t>
            </a:r>
            <a:r>
              <a:rPr lang="en-GB" sz="1800" dirty="0">
                <a:solidFill>
                  <a:srgbClr val="2A00FF"/>
                </a:solidFill>
                <a:latin typeface="Courier New" panose="02070309020205020404" pitchFamily="49" charset="0"/>
              </a:rPr>
              <a:t>" Value: "</a:t>
            </a:r>
            <a:r>
              <a:rPr lang="en-GB" sz="1800" dirty="0">
                <a:solidFill>
                  <a:srgbClr val="000000"/>
                </a:solidFill>
                <a:latin typeface="Courier New" panose="02070309020205020404" pitchFamily="49" charset="0"/>
              </a:rPr>
              <a:t> + </a:t>
            </a:r>
            <a:r>
              <a:rPr lang="en-GB" sz="1800" dirty="0" err="1">
                <a:solidFill>
                  <a:srgbClr val="6A3E3E"/>
                </a:solidFill>
                <a:latin typeface="Courier New" panose="02070309020205020404" pitchFamily="49" charset="0"/>
              </a:rPr>
              <a:t>entry</a:t>
            </a:r>
            <a:r>
              <a:rPr lang="en-GB" sz="1800" dirty="0" err="1">
                <a:solidFill>
                  <a:srgbClr val="000000"/>
                </a:solidFill>
                <a:latin typeface="Courier New" panose="02070309020205020404" pitchFamily="49" charset="0"/>
              </a:rPr>
              <a:t>.getValue</a:t>
            </a:r>
            <a:r>
              <a:rPr lang="en-GB" sz="1800"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endParaRPr lang="en-GB" sz="1800" dirty="0"/>
          </a:p>
        </p:txBody>
      </p:sp>
    </p:spTree>
    <p:extLst>
      <p:ext uri="{BB962C8B-B14F-4D97-AF65-F5344CB8AC3E}">
        <p14:creationId xmlns:p14="http://schemas.microsoft.com/office/powerpoint/2010/main" val="104757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66153"/>
            <a:ext cx="5541632" cy="4910247"/>
          </a:xfrm>
        </p:spPr>
        <p:txBody>
          <a:bodyPr/>
          <a:lstStyle/>
          <a:p>
            <a:r>
              <a:rPr lang="en-GB" sz="1200" dirty="0"/>
              <a:t>Composed of an array of singly linked lists.</a:t>
            </a:r>
          </a:p>
          <a:p>
            <a:r>
              <a:rPr lang="en-GB" sz="1200" dirty="0"/>
              <a:t>Each singly linked list is called a “Bucket”</a:t>
            </a:r>
          </a:p>
          <a:p>
            <a:r>
              <a:rPr lang="en-GB" sz="1200" dirty="0"/>
              <a:t>Works on a Key/Value system</a:t>
            </a:r>
          </a:p>
          <a:p>
            <a:r>
              <a:rPr lang="en-GB" sz="1200" dirty="0"/>
              <a:t>Key is what we identify the data by, value is what is associated with it.</a:t>
            </a:r>
          </a:p>
          <a:p>
            <a:pPr marL="0" indent="0">
              <a:buNone/>
            </a:pPr>
            <a:r>
              <a:rPr lang="en-GB" sz="1200" dirty="0"/>
              <a:t>Think of a dog care system.</a:t>
            </a:r>
          </a:p>
          <a:p>
            <a:pPr marL="0" indent="0">
              <a:buNone/>
            </a:pPr>
            <a:r>
              <a:rPr lang="en-GB" sz="1200" dirty="0"/>
              <a:t>E.g. the Key could be a Person object called Elliott</a:t>
            </a:r>
          </a:p>
          <a:p>
            <a:pPr marL="0" indent="0">
              <a:buNone/>
            </a:pPr>
            <a:r>
              <a:rPr lang="en-GB" sz="1200" dirty="0"/>
              <a:t>And the value could be a Dog object</a:t>
            </a:r>
          </a:p>
          <a:p>
            <a:pPr marL="0" indent="0">
              <a:buNone/>
            </a:pPr>
            <a:r>
              <a:rPr lang="en-GB" sz="1200" b="1" dirty="0" err="1"/>
              <a:t>mapName.put</a:t>
            </a:r>
            <a:r>
              <a:rPr lang="en-GB" sz="1200" b="1" dirty="0"/>
              <a:t>(</a:t>
            </a:r>
            <a:r>
              <a:rPr lang="en-GB" sz="1200" b="1" dirty="0" err="1"/>
              <a:t>elliottObject,dogObject</a:t>
            </a:r>
            <a:r>
              <a:rPr lang="en-GB" sz="1200" b="1" dirty="0"/>
              <a:t>);</a:t>
            </a:r>
          </a:p>
          <a:p>
            <a:pPr marL="0" indent="0">
              <a:buNone/>
            </a:pPr>
            <a:r>
              <a:rPr lang="en-GB" sz="1200" dirty="0"/>
              <a:t>These objects would then be mapped together.</a:t>
            </a:r>
          </a:p>
          <a:p>
            <a:pPr marL="0" indent="0">
              <a:buNone/>
            </a:pPr>
            <a:r>
              <a:rPr lang="en-GB" sz="1200" dirty="0"/>
              <a:t>So when we want to find out which dog is mine, we could retrieve that value by checking the key that is </a:t>
            </a:r>
            <a:r>
              <a:rPr lang="en-GB" sz="1200" dirty="0" err="1"/>
              <a:t>elliottObject</a:t>
            </a:r>
            <a:endParaRPr lang="en-GB" sz="1200" dirty="0"/>
          </a:p>
          <a:p>
            <a:pPr marL="0" indent="0">
              <a:buNone/>
            </a:pPr>
            <a:r>
              <a:rPr lang="en-GB" sz="1200" b="1" dirty="0" err="1"/>
              <a:t>mapName.get</a:t>
            </a:r>
            <a:r>
              <a:rPr lang="en-GB" sz="1200" b="1" dirty="0"/>
              <a:t>(</a:t>
            </a:r>
            <a:r>
              <a:rPr lang="en-GB" sz="1200" b="1" dirty="0" err="1"/>
              <a:t>elliottObject</a:t>
            </a:r>
            <a:r>
              <a:rPr lang="en-GB" sz="1200" b="1" dirty="0"/>
              <a:t>); </a:t>
            </a:r>
            <a:r>
              <a:rPr lang="en-GB" sz="1200" dirty="0"/>
              <a:t>// would return </a:t>
            </a:r>
            <a:r>
              <a:rPr lang="en-GB" sz="1200" dirty="0" err="1"/>
              <a:t>dogObject</a:t>
            </a:r>
            <a:endParaRPr lang="en-GB" sz="1200" dirty="0"/>
          </a:p>
        </p:txBody>
      </p:sp>
      <p:sp>
        <p:nvSpPr>
          <p:cNvPr id="3" name="Title 2"/>
          <p:cNvSpPr>
            <a:spLocks noGrp="1"/>
          </p:cNvSpPr>
          <p:nvPr>
            <p:ph type="title"/>
          </p:nvPr>
        </p:nvSpPr>
        <p:spPr/>
        <p:txBody>
          <a:bodyPr>
            <a:normAutofit/>
          </a:bodyPr>
          <a:lstStyle/>
          <a:p>
            <a:r>
              <a:rPr lang="en-GB" dirty="0" err="1"/>
              <a:t>Hashmaps</a:t>
            </a:r>
            <a:r>
              <a:rPr lang="en-GB" dirty="0"/>
              <a:t> – How do they work?</a:t>
            </a:r>
          </a:p>
        </p:txBody>
      </p:sp>
      <p:pic>
        <p:nvPicPr>
          <p:cNvPr id="2050" name="Picture 2" descr="http://2.bp.blogspot.com/-0QLtQ0fEuqE/Vga1Cx8rTLI/AAAAAAAAD1U/J85FA7LQfn4/s1600/How%2Bto%2Bcheck%2Bif%2Ba%2Bkey%2Bexists%2Bin%2BHashMap%2Bin%2BJav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4502" y="1566153"/>
            <a:ext cx="4723222" cy="5003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5445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671300" y="5421600"/>
            <a:ext cx="15255418" cy="5085435"/>
          </a:xfrm>
        </p:spPr>
        <p:txBody>
          <a:bodyPr/>
          <a:lstStyle/>
          <a:p>
            <a:endParaRPr lang="en-GB" dirty="0"/>
          </a:p>
        </p:txBody>
      </p:sp>
      <p:sp>
        <p:nvSpPr>
          <p:cNvPr id="3" name="Title 2"/>
          <p:cNvSpPr>
            <a:spLocks noGrp="1"/>
          </p:cNvSpPr>
          <p:nvPr>
            <p:ph type="title"/>
          </p:nvPr>
        </p:nvSpPr>
        <p:spPr/>
        <p:txBody>
          <a:bodyPr>
            <a:normAutofit/>
          </a:bodyPr>
          <a:lstStyle/>
          <a:p>
            <a:r>
              <a:rPr lang="en-GB" dirty="0"/>
              <a:t>Big-O Notation</a:t>
            </a:r>
          </a:p>
        </p:txBody>
      </p:sp>
      <p:pic>
        <p:nvPicPr>
          <p:cNvPr id="1026" name="Picture 2" descr="Image result for Big O N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4" y="1663200"/>
            <a:ext cx="8893175" cy="509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94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69-2FC3-48ED-AE83-12225DBC2F4E}"/>
              </a:ext>
            </a:extLst>
          </p:cNvPr>
          <p:cNvSpPr>
            <a:spLocks noGrp="1"/>
          </p:cNvSpPr>
          <p:nvPr>
            <p:ph type="ctrTitle"/>
          </p:nvPr>
        </p:nvSpPr>
        <p:spPr/>
        <p:txBody>
          <a:bodyPr/>
          <a:lstStyle/>
          <a:p>
            <a:r>
              <a:rPr lang="en-GB" dirty="0"/>
              <a:t>Thank you for listening</a:t>
            </a:r>
          </a:p>
        </p:txBody>
      </p:sp>
      <p:sp>
        <p:nvSpPr>
          <p:cNvPr id="3" name="Subtitle 2">
            <a:extLst>
              <a:ext uri="{FF2B5EF4-FFF2-40B4-BE49-F238E27FC236}">
                <a16:creationId xmlns:a16="http://schemas.microsoft.com/office/drawing/2014/main" id="{A268246B-A580-417F-B1FB-3B4A1F27EC3C}"/>
              </a:ext>
            </a:extLst>
          </p:cNvPr>
          <p:cNvSpPr>
            <a:spLocks noGrp="1"/>
          </p:cNvSpPr>
          <p:nvPr>
            <p:ph type="subTitle" idx="1"/>
          </p:nvPr>
        </p:nvSpPr>
        <p:spPr/>
        <p:txBody>
          <a:bodyPr/>
          <a:lstStyle/>
          <a:p>
            <a:r>
              <a:rPr lang="en-GB"/>
              <a:t>Any questions?</a:t>
            </a:r>
          </a:p>
        </p:txBody>
      </p:sp>
    </p:spTree>
    <p:extLst>
      <p:ext uri="{BB962C8B-B14F-4D97-AF65-F5344CB8AC3E}">
        <p14:creationId xmlns:p14="http://schemas.microsoft.com/office/powerpoint/2010/main" val="314588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a:bodyPr>
          <a:lstStyle/>
          <a:p>
            <a:r>
              <a:rPr lang="en-GB" dirty="0"/>
              <a:t>Evaluating Variable Values</a:t>
            </a:r>
          </a:p>
        </p:txBody>
      </p:sp>
      <p:pic>
        <p:nvPicPr>
          <p:cNvPr id="1030" name="Picture 6" descr="Variables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99" y="2605573"/>
            <a:ext cx="9796237" cy="245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97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Design Patterns</a:t>
            </a:r>
          </a:p>
        </p:txBody>
      </p:sp>
    </p:spTree>
    <p:extLst>
      <p:ext uri="{BB962C8B-B14F-4D97-AF65-F5344CB8AC3E}">
        <p14:creationId xmlns:p14="http://schemas.microsoft.com/office/powerpoint/2010/main" val="2120043585"/>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 (1)</Template>
  <TotalTime>185</TotalTime>
  <Words>5120</Words>
  <Application>Microsoft Office PowerPoint</Application>
  <PresentationFormat>Widescreen</PresentationFormat>
  <Paragraphs>889</Paragraphs>
  <Slides>77</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Consolas</vt:lpstr>
      <vt:lpstr>Courier New</vt:lpstr>
      <vt:lpstr>Lucida Console</vt:lpstr>
      <vt:lpstr>MS Mincho</vt:lpstr>
      <vt:lpstr>Segoe UI</vt:lpstr>
      <vt:lpstr>Wingdings</vt:lpstr>
      <vt:lpstr>QAC_Powerpoint_Template</vt:lpstr>
      <vt:lpstr>Java SE – Week 2</vt:lpstr>
      <vt:lpstr>Contents page</vt:lpstr>
      <vt:lpstr>Course objectives</vt:lpstr>
      <vt:lpstr>Debugging</vt:lpstr>
      <vt:lpstr>Debugging</vt:lpstr>
      <vt:lpstr>Setting Breakpoints</vt:lpstr>
      <vt:lpstr>Controlling the program execution</vt:lpstr>
      <vt:lpstr>Evaluating Variable Values</vt:lpstr>
      <vt:lpstr>Design Patterns</vt:lpstr>
      <vt:lpstr>Design Patterns</vt:lpstr>
      <vt:lpstr>Creational</vt:lpstr>
      <vt:lpstr>Structural</vt:lpstr>
      <vt:lpstr>Behavioural</vt:lpstr>
      <vt:lpstr>Builder Pattern</vt:lpstr>
      <vt:lpstr>Builder Pattern - Example</vt:lpstr>
      <vt:lpstr>Builder Pattern - Example</vt:lpstr>
      <vt:lpstr>Other Patterns</vt:lpstr>
      <vt:lpstr>Singleton Design Pattern</vt:lpstr>
      <vt:lpstr>Exceptions</vt:lpstr>
      <vt:lpstr>Exceptions</vt:lpstr>
      <vt:lpstr>Exception Hierarchy</vt:lpstr>
      <vt:lpstr>Checked Exceptions</vt:lpstr>
      <vt:lpstr>UnChecked Exceptions</vt:lpstr>
      <vt:lpstr>Errors</vt:lpstr>
      <vt:lpstr>Handling Exceptions</vt:lpstr>
      <vt:lpstr>Handling Exceptions - Example</vt:lpstr>
      <vt:lpstr>Handling Exceptions– Further Example</vt:lpstr>
      <vt:lpstr>The Throws Clause </vt:lpstr>
      <vt:lpstr>Working with errors</vt:lpstr>
      <vt:lpstr>Working with errors</vt:lpstr>
      <vt:lpstr>Try-with-resources Statement</vt:lpstr>
      <vt:lpstr>Exceptions &amp; Inheritance - Rules</vt:lpstr>
      <vt:lpstr>SOLID Principles</vt:lpstr>
      <vt:lpstr>Symptoms of bad code</vt:lpstr>
      <vt:lpstr>SOLID Principles</vt:lpstr>
      <vt:lpstr>SOLID</vt:lpstr>
      <vt:lpstr>PowerPoint Presentation</vt:lpstr>
      <vt:lpstr>JUnit</vt:lpstr>
      <vt:lpstr>Testing</vt:lpstr>
      <vt:lpstr>Unit Testing</vt:lpstr>
      <vt:lpstr>JUnit Test Methods</vt:lpstr>
      <vt:lpstr>JUnit</vt:lpstr>
      <vt:lpstr>IO</vt:lpstr>
      <vt:lpstr>java.IO</vt:lpstr>
      <vt:lpstr>The two main categories of data streams</vt:lpstr>
      <vt:lpstr>Byte Stream - Example</vt:lpstr>
      <vt:lpstr>Buffered Reader - Example</vt:lpstr>
      <vt:lpstr>Generics And Collections</vt:lpstr>
      <vt:lpstr>Generics</vt:lpstr>
      <vt:lpstr>ArrayDeque</vt:lpstr>
      <vt:lpstr>ArrayDeque</vt:lpstr>
      <vt:lpstr>Comparisons</vt:lpstr>
      <vt:lpstr>Comparators</vt:lpstr>
      <vt:lpstr>Comparator Vs Comparable</vt:lpstr>
      <vt:lpstr>Optionals</vt:lpstr>
      <vt:lpstr>Optionals</vt:lpstr>
      <vt:lpstr>Problem</vt:lpstr>
      <vt:lpstr>Optional Examples</vt:lpstr>
      <vt:lpstr>Optional Examples</vt:lpstr>
      <vt:lpstr>JDBC</vt:lpstr>
      <vt:lpstr>JDBC</vt:lpstr>
      <vt:lpstr>Opening a connection</vt:lpstr>
      <vt:lpstr>C - Create</vt:lpstr>
      <vt:lpstr>R - Read</vt:lpstr>
      <vt:lpstr>U - Update</vt:lpstr>
      <vt:lpstr>D - Delete</vt:lpstr>
      <vt:lpstr>Closing the connection</vt:lpstr>
      <vt:lpstr>Logging</vt:lpstr>
      <vt:lpstr>Logging - Handlers</vt:lpstr>
      <vt:lpstr>Logging - Formatters</vt:lpstr>
      <vt:lpstr>Logging - Example</vt:lpstr>
      <vt:lpstr>Enums</vt:lpstr>
      <vt:lpstr>HashMaps/Hashset</vt:lpstr>
      <vt:lpstr>Hashmaps – Code example</vt:lpstr>
      <vt:lpstr>Hashmaps – How do they work?</vt:lpstr>
      <vt:lpstr>Big-O Notation</vt:lpstr>
      <vt:lpstr>Thank you for listening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Admin</cp:lastModifiedBy>
  <cp:revision>10</cp:revision>
  <dcterms:created xsi:type="dcterms:W3CDTF">2019-03-13T11:45:12Z</dcterms:created>
  <dcterms:modified xsi:type="dcterms:W3CDTF">2019-05-20T06:27:02Z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