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15.xml" ContentType="application/vnd.openxmlformats-officedocument.presentationml.notesSlide+xml"/>
  <Override PartName="/ppt/notesSlides/notesSlide112.xml" ContentType="application/vnd.openxmlformats-officedocument.presentationml.notesSlide+xml"/>
  <Override PartName="/ppt/notesSlides/_rels/notesSlide112.xml.rels" ContentType="application/vnd.openxmlformats-package.relationships+xml"/>
  <Override PartName="/ppt/notesSlides/_rels/notesSlide111.xml.rels" ContentType="application/vnd.openxmlformats-package.relationships+xml"/>
  <Override PartName="/ppt/notesSlides/_rels/notesSlide109.xml.rels" ContentType="application/vnd.openxmlformats-package.relationships+xml"/>
  <Override PartName="/ppt/notesSlides/_rels/notesSlide105.xml.rels" ContentType="application/vnd.openxmlformats-package.relationships+xml"/>
  <Override PartName="/ppt/notesSlides/_rels/notesSlide98.xml.rels" ContentType="application/vnd.openxmlformats-package.relationships+xml"/>
  <Override PartName="/ppt/notesSlides/_rels/notesSlide89.xml.rels" ContentType="application/vnd.openxmlformats-package.relationships+xml"/>
  <Override PartName="/ppt/notesSlides/_rels/notesSlide115.xml.rels" ContentType="application/vnd.openxmlformats-package.relationships+xml"/>
  <Override PartName="/ppt/notesSlides/_rels/notesSlide87.xml.rels" ContentType="application/vnd.openxmlformats-package.relationships+xml"/>
  <Override PartName="/ppt/notesSlides/_rels/notesSlide110.xml.rels" ContentType="application/vnd.openxmlformats-package.relationships+xml"/>
  <Override PartName="/ppt/notesSlides/_rels/notesSlide82.xml.rels" ContentType="application/vnd.openxmlformats-package.relationships+xml"/>
  <Override PartName="/ppt/notesSlides/_rels/notesSlide81.xml.rels" ContentType="application/vnd.openxmlformats-package.relationships+xml"/>
  <Override PartName="/ppt/notesSlides/_rels/notesSlide106.xml.rels" ContentType="application/vnd.openxmlformats-package.relationships+xml"/>
  <Override PartName="/ppt/notesSlides/_rels/notesSlide78.xml.rels" ContentType="application/vnd.openxmlformats-package.relationships+xml"/>
  <Override PartName="/ppt/notesSlides/_rels/notesSlide65.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108.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99.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7.xml.rels" ContentType="application/vnd.openxmlformats-package.relationships+xml"/>
  <Override PartName="/ppt/notesSlides/_rels/notesSlide32.xml.rels" ContentType="application/vnd.openxmlformats-package.relationships+xml"/>
  <Override PartName="/ppt/notesSlides/_rels/notesSlide100.xml.rels" ContentType="application/vnd.openxmlformats-package.relationships+xml"/>
  <Override PartName="/ppt/notesSlides/_rels/notesSlide6.xml.rels" ContentType="application/vnd.openxmlformats-package.relationships+xml"/>
  <Override PartName="/ppt/notesSlides/_rels/notesSlide63.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22.xml.rels" ContentType="application/vnd.openxmlformats-package.relationships+xml"/>
  <Override PartName="/ppt/notesSlides/_rels/notesSlide26.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13.xml.rels" ContentType="application/vnd.openxmlformats-package.relationships+xml"/>
  <Override PartName="/ppt/notesSlides/_rels/notesSlide41.xml.rels" ContentType="application/vnd.openxmlformats-package.relationships+xml"/>
  <Override PartName="/ppt/notesSlides/_rels/notesSlide14.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47.xml.rels" ContentType="application/vnd.openxmlformats-package.relationships+xml"/>
  <Override PartName="/ppt/notesSlides/_rels/notesSlide104.xml.rels" ContentType="application/vnd.openxmlformats-package.relationships+xml"/>
  <Override PartName="/ppt/notesSlides/_rels/notesSlide48.xml.rels" ContentType="application/vnd.openxmlformats-package.relationships+xml"/>
  <Override PartName="/ppt/notesSlides/notesSlide111.xml" ContentType="application/vnd.openxmlformats-officedocument.presentationml.notesSlide+xml"/>
  <Override PartName="/ppt/notesSlides/notesSlide110.xml" ContentType="application/vnd.openxmlformats-officedocument.presentationml.notesSlide+xml"/>
  <Override PartName="/ppt/notesSlides/notesSlide109.xml" ContentType="application/vnd.openxmlformats-officedocument.presentationml.notesSlide+xml"/>
  <Override PartName="/ppt/notesSlides/notesSlide108.xml" ContentType="application/vnd.openxmlformats-officedocument.presentationml.notesSlide+xml"/>
  <Override PartName="/ppt/notesSlides/notesSlide107.xml" ContentType="application/vnd.openxmlformats-officedocument.presentationml.notesSlide+xml"/>
  <Override PartName="/ppt/notesSlides/notesSlide106.xml" ContentType="application/vnd.openxmlformats-officedocument.presentationml.notesSlide+xml"/>
  <Override PartName="/ppt/notesSlides/notesSlide105.xml" ContentType="application/vnd.openxmlformats-officedocument.presentationml.notesSlide+xml"/>
  <Override PartName="/ppt/notesSlides/notesSlide104.xml" ContentType="application/vnd.openxmlformats-officedocument.presentationml.notesSlide+xml"/>
  <Override PartName="/ppt/notesSlides/notesSlide100.xml" ContentType="application/vnd.openxmlformats-officedocument.presentationml.notesSlide+xml"/>
  <Override PartName="/ppt/notesSlides/notesSlide78.xml" ContentType="application/vnd.openxmlformats-officedocument.presentationml.notesSlide+xml"/>
  <Override PartName="/ppt/notesSlides/notesSlide65.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89.xml" ContentType="application/vnd.openxmlformats-officedocument.presentationml.notes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98.xml" ContentType="application/vnd.openxmlformats-officedocument.presentationml.notesSlide+xml"/>
  <Override PartName="/ppt/notesSlides/notesSlide13.xml" ContentType="application/vnd.openxmlformats-officedocument.presentationml.notesSlide+xml"/>
  <Override PartName="/ppt/notesSlides/notesSlide38.xml" ContentType="application/vnd.openxmlformats-officedocument.presentationml.notesSlide+xml"/>
  <Override PartName="/ppt/notesSlides/notesSlide99.xml" ContentType="application/vnd.openxmlformats-officedocument.presentationml.notesSlide+xml"/>
  <Override PartName="/ppt/notesSlides/notesSlide14.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63.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8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81.xml" ContentType="application/vnd.openxmlformats-officedocument.presentationml.notesSlide+xml"/>
  <Override PartName="/ppt/notesSlides/notesSlide21.xml" ContentType="application/vnd.openxmlformats-officedocument.presentationml.notesSlide+xml"/>
  <Override PartName="/ppt/notesSlides/notesSlide46.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82.xml" ContentType="application/vnd.openxmlformats-officedocument.presentationml.notesSlide+xml"/>
  <Override PartName="/ppt/notesSlides/notesSlide22.xml" ContentType="application/vnd.openxmlformats-officedocument.presentationml.notesSlide+xml"/>
  <Override PartName="/ppt/notesSlides/notesSlide47.xml" ContentType="application/vnd.openxmlformats-officedocument.presentationml.notesSlide+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4.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wmf" ContentType="image/x-wmf"/>
  <Override PartName="/ppt/media/image2.wmf" ContentType="image/x-wmf"/>
  <Override PartName="/ppt/media/image6.png" ContentType="image/png"/>
  <Override PartName="/ppt/media/image5.png" ContentType="image/png"/>
  <Override PartName="/ppt/media/image3.png" ContentType="image/png"/>
  <Override PartName="/ppt/media/image4.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3.png" ContentType="image/png"/>
  <Override PartName="/ppt/media/image14.png" ContentType="image/png"/>
  <Override PartName="/ppt/media/image10.png" ContentType="image/png"/>
  <Override PartName="/ppt/media/image11.png" ContentType="image/png"/>
  <Override PartName="/ppt/media/image12.png" ContentType="image/png"/>
  <Override PartName="/ppt/media/image15.png" ContentType="image/png"/>
  <Override PartName="/ppt/media/image1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 Id="rId120" Type="http://schemas.openxmlformats.org/officeDocument/2006/relationships/slide" Target="slides/slide112.xml"/><Relationship Id="rId121" Type="http://schemas.openxmlformats.org/officeDocument/2006/relationships/slide" Target="slides/slide113.xml"/><Relationship Id="rId122" Type="http://schemas.openxmlformats.org/officeDocument/2006/relationships/slide" Target="slides/slide114.xml"/><Relationship Id="rId123" Type="http://schemas.openxmlformats.org/officeDocument/2006/relationships/slide" Target="slides/slide115.xml"/><Relationship Id="rId124" Type="http://schemas.openxmlformats.org/officeDocument/2006/relationships/slide" Target="slides/slide11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39"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240"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 </a:t>
            </a:r>
            <a:endParaRPr b="0" lang="en-GB" sz="1400" spc="-1" strike="noStrike">
              <a:latin typeface="Times New Roman"/>
            </a:endParaRPr>
          </a:p>
        </p:txBody>
      </p:sp>
      <p:sp>
        <p:nvSpPr>
          <p:cNvPr id="241"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 </a:t>
            </a:r>
            <a:endParaRPr b="0" lang="en-GB" sz="1400" spc="-1" strike="noStrike">
              <a:latin typeface="Times New Roman"/>
            </a:endParaRPr>
          </a:p>
        </p:txBody>
      </p:sp>
      <p:sp>
        <p:nvSpPr>
          <p:cNvPr id="242"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 </a:t>
            </a:r>
            <a:endParaRPr b="0" lang="en-GB" sz="1400" spc="-1" strike="noStrike">
              <a:latin typeface="Times New Roman"/>
            </a:endParaRPr>
          </a:p>
        </p:txBody>
      </p:sp>
      <p:sp>
        <p:nvSpPr>
          <p:cNvPr id="2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9647A69-571B-4BB5-99B2-2AC61D3D44E0}"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sldImg"/>
          </p:nvPr>
        </p:nvSpPr>
        <p:spPr>
          <a:xfrm>
            <a:off x="571680" y="581040"/>
            <a:ext cx="5714640" cy="3215880"/>
          </a:xfrm>
          <a:prstGeom prst="rect">
            <a:avLst/>
          </a:prstGeom>
        </p:spPr>
      </p:sp>
      <p:sp>
        <p:nvSpPr>
          <p:cNvPr id="74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Introduction</a:t>
            </a:r>
            <a:endParaRPr b="0" lang="en-GB" sz="2000" spc="-1" strike="noStrike">
              <a:latin typeface="Arial"/>
            </a:endParaRPr>
          </a:p>
          <a:p>
            <a:pPr marL="216000" indent="-216000">
              <a:lnSpc>
                <a:spcPct val="100000"/>
              </a:lnSpc>
            </a:pPr>
            <a:r>
              <a:rPr b="0" lang="en-GB" sz="2000" spc="-1" strike="noStrike">
                <a:latin typeface="Arial"/>
              </a:rPr>
              <a:t>Rules</a:t>
            </a:r>
            <a:endParaRPr b="0" lang="en-GB" sz="2000" spc="-1" strike="noStrike">
              <a:latin typeface="Arial"/>
            </a:endParaRPr>
          </a:p>
          <a:p>
            <a:pPr marL="216000" indent="-216000">
              <a:lnSpc>
                <a:spcPct val="100000"/>
              </a:lnSpc>
            </a:pPr>
            <a:r>
              <a:rPr b="0" lang="en-GB" sz="2000" spc="-1" strike="noStrike">
                <a:latin typeface="Arial"/>
              </a:rPr>
              <a:t>Expectations</a:t>
            </a:r>
            <a:endParaRPr b="0" lang="en-GB" sz="2000" spc="-1" strike="noStrike">
              <a:latin typeface="Arial"/>
            </a:endParaRPr>
          </a:p>
          <a:p>
            <a:pPr marL="216000" indent="-216000">
              <a:lnSpc>
                <a:spcPct val="100000"/>
              </a:lnSpc>
            </a:pPr>
            <a:r>
              <a:rPr b="0" lang="en-GB" sz="2000" spc="-1" strike="noStrike">
                <a:latin typeface="Arial"/>
              </a:rPr>
              <a:t>JVM – what is Java – why do we use it?</a:t>
            </a:r>
            <a:endParaRPr b="0" lang="en-GB"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sldImg"/>
          </p:nvPr>
        </p:nvSpPr>
        <p:spPr>
          <a:xfrm>
            <a:off x="685800" y="1143000"/>
            <a:ext cx="5486040" cy="3085920"/>
          </a:xfrm>
          <a:prstGeom prst="rect">
            <a:avLst/>
          </a:prstGeom>
        </p:spPr>
      </p:sp>
      <p:sp>
        <p:nvSpPr>
          <p:cNvPr id="76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1" lang="en-GB" sz="1200" spc="-1" strike="noStrike">
                <a:solidFill>
                  <a:srgbClr val="000000"/>
                </a:solidFill>
                <a:latin typeface="+mn-lt"/>
                <a:ea typeface="+mn-ea"/>
              </a:rPr>
              <a:t>int increment = 1;</a:t>
            </a:r>
            <a:endParaRPr b="0" lang="en-GB" sz="1200" spc="-1" strike="noStrike">
              <a:latin typeface="Arial"/>
            </a:endParaRPr>
          </a:p>
          <a:p>
            <a:pPr marL="216000" indent="-216000">
              <a:lnSpc>
                <a:spcPct val="100000"/>
              </a:lnSpc>
            </a:pPr>
            <a:r>
              <a:rPr b="1" lang="en-GB" sz="1200" spc="-1" strike="noStrike">
                <a:solidFill>
                  <a:srgbClr val="000000"/>
                </a:solidFill>
                <a:latin typeface="+mn-lt"/>
                <a:ea typeface="+mn-ea"/>
              </a:rPr>
              <a:t>System.</a:t>
            </a:r>
            <a:r>
              <a:rPr b="1" i="1" lang="en-GB" sz="1200" spc="-1" strike="noStrike">
                <a:solidFill>
                  <a:srgbClr val="000000"/>
                </a:solidFill>
                <a:latin typeface="+mn-lt"/>
                <a:ea typeface="+mn-ea"/>
              </a:rPr>
              <a:t>out.println(increment++);</a:t>
            </a:r>
            <a:endParaRPr b="0" lang="en-GB" sz="1200" spc="-1" strike="noStrike">
              <a:latin typeface="Arial"/>
            </a:endParaRPr>
          </a:p>
          <a:p>
            <a:pPr marL="216000" indent="-216000">
              <a:lnSpc>
                <a:spcPct val="100000"/>
              </a:lnSpc>
            </a:pPr>
            <a:r>
              <a:rPr b="1" lang="en-GB" sz="1200" spc="-1" strike="noStrike">
                <a:solidFill>
                  <a:srgbClr val="000000"/>
                </a:solidFill>
                <a:latin typeface="+mn-lt"/>
                <a:ea typeface="+mn-ea"/>
              </a:rPr>
              <a:t>System.</a:t>
            </a:r>
            <a:r>
              <a:rPr b="1" i="1" lang="en-GB" sz="1200" spc="-1" strike="noStrike">
                <a:solidFill>
                  <a:srgbClr val="000000"/>
                </a:solidFill>
                <a:latin typeface="+mn-lt"/>
                <a:ea typeface="+mn-ea"/>
              </a:rPr>
              <a:t>out.println(++increment);</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2000" spc="-1" strike="noStrike">
                <a:solidFill>
                  <a:srgbClr val="000000"/>
                </a:solidFill>
                <a:latin typeface="+mn-lt"/>
                <a:ea typeface="+mn-ea"/>
              </a:rPr>
              <a:t>1</a:t>
            </a:r>
            <a:endParaRPr b="0" lang="en-GB" sz="2000" spc="-1" strike="noStrike">
              <a:latin typeface="Arial"/>
            </a:endParaRPr>
          </a:p>
          <a:p>
            <a:pPr marL="216000" indent="-216000">
              <a:lnSpc>
                <a:spcPct val="100000"/>
              </a:lnSpc>
            </a:pPr>
            <a:r>
              <a:rPr b="0" lang="en-GB" sz="2000" spc="-1" strike="noStrike">
                <a:solidFill>
                  <a:srgbClr val="000000"/>
                </a:solidFill>
                <a:latin typeface="+mn-lt"/>
                <a:ea typeface="+mn-ea"/>
              </a:rPr>
              <a:t>3</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76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3BD1F8C-0EC9-4599-A65E-A6851225FC65}"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sldImg"/>
          </p:nvPr>
        </p:nvSpPr>
        <p:spPr>
          <a:xfrm>
            <a:off x="685800" y="1143000"/>
            <a:ext cx="5486040" cy="3085920"/>
          </a:xfrm>
          <a:prstGeom prst="rect">
            <a:avLst/>
          </a:prstGeom>
        </p:spPr>
      </p:sp>
      <p:sp>
        <p:nvSpPr>
          <p:cNvPr id="85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Before swap p1: Elliott p2: Gareth</a:t>
            </a:r>
            <a:endParaRPr b="0" lang="en-GB" sz="2000" spc="-1" strike="noStrike">
              <a:latin typeface="Arial"/>
            </a:endParaRPr>
          </a:p>
          <a:p>
            <a:pPr>
              <a:lnSpc>
                <a:spcPct val="100000"/>
              </a:lnSpc>
            </a:pPr>
            <a:r>
              <a:rPr b="0" lang="en-GB" sz="2000" spc="-1" strike="noStrike">
                <a:latin typeface="Arial"/>
              </a:rPr>
              <a:t>After Swap  p1: Elliott p2: Gareth</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No change! Any changes to the reference that is passed to the method doesn’t reflect as it’s just a copy of the original reference, both point to the same place but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Probably a great place to draw that example, with the balloons and the pointers.</a:t>
            </a:r>
            <a:endParaRPr b="0" lang="en-GB" sz="2000" spc="-1" strike="noStrike">
              <a:latin typeface="Arial"/>
            </a:endParaRPr>
          </a:p>
        </p:txBody>
      </p:sp>
      <p:sp>
        <p:nvSpPr>
          <p:cNvPr id="85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36E71CA-90EC-4F33-9639-B648F7BD73DD}"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sldImg"/>
          </p:nvPr>
        </p:nvSpPr>
        <p:spPr>
          <a:xfrm>
            <a:off x="685800" y="1143000"/>
            <a:ext cx="5486040" cy="3085920"/>
          </a:xfrm>
          <a:prstGeom prst="rect">
            <a:avLst/>
          </a:prstGeom>
        </p:spPr>
      </p:sp>
      <p:sp>
        <p:nvSpPr>
          <p:cNvPr id="857"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8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F795FBA-2A54-4196-9695-B341D7E06459}"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sldImg"/>
          </p:nvPr>
        </p:nvSpPr>
        <p:spPr>
          <a:xfrm>
            <a:off x="685800" y="1143000"/>
            <a:ext cx="5486040" cy="3085920"/>
          </a:xfrm>
          <a:prstGeom prst="rect">
            <a:avLst/>
          </a:prstGeom>
        </p:spPr>
      </p:sp>
      <p:sp>
        <p:nvSpPr>
          <p:cNvPr id="86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Remember: You can have multiple references to an object, but as soon as the object has 0 references, it pops!</a:t>
            </a:r>
            <a:endParaRPr b="0" lang="en-GB" sz="2000" spc="-1" strike="noStrike">
              <a:latin typeface="Arial"/>
            </a:endParaRPr>
          </a:p>
        </p:txBody>
      </p:sp>
      <p:sp>
        <p:nvSpPr>
          <p:cNvPr id="8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12B32F1-7B81-42AF-A7B1-40AE4D3CA55F}"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sldImg"/>
          </p:nvPr>
        </p:nvSpPr>
        <p:spPr>
          <a:xfrm>
            <a:off x="571680" y="581040"/>
            <a:ext cx="5714640" cy="3215880"/>
          </a:xfrm>
          <a:prstGeom prst="rect">
            <a:avLst/>
          </a:prstGeom>
        </p:spPr>
      </p:sp>
      <p:sp>
        <p:nvSpPr>
          <p:cNvPr id="86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1200" spc="-1" strike="noStrike">
                <a:solidFill>
                  <a:srgbClr val="000000"/>
                </a:solidFill>
                <a:latin typeface="+mn-lt"/>
                <a:ea typeface="+mn-ea"/>
              </a:rPr>
              <a:t>myGarage.listOfVehicles.get(0)</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g1.vehicleArrayList.get(0).isTaxed();</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1" lang="en-GB" sz="1200" spc="-1" strike="noStrike">
                <a:solidFill>
                  <a:srgbClr val="000000"/>
                </a:solidFill>
                <a:latin typeface="+mn-lt"/>
                <a:ea typeface="+mn-ea"/>
              </a:rPr>
              <a:t>Car testCar = (Car) g1.vehicleArrayList.get(0);</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testCar.isTaxed();</a:t>
            </a:r>
            <a:endParaRPr b="0" lang="en-GB" sz="1200" spc="-1" strike="noStrike">
              <a:latin typeface="Arial"/>
            </a:endParaRPr>
          </a:p>
          <a:p>
            <a:pPr marL="216000" indent="-216000">
              <a:lnSpc>
                <a:spcPct val="100000"/>
              </a:lnSpc>
            </a:pPr>
            <a:endParaRPr b="0" lang="en-GB" sz="12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sldImg"/>
          </p:nvPr>
        </p:nvSpPr>
        <p:spPr>
          <a:xfrm>
            <a:off x="571680" y="581040"/>
            <a:ext cx="5714640" cy="3215880"/>
          </a:xfrm>
          <a:prstGeom prst="rect">
            <a:avLst/>
          </a:prstGeom>
        </p:spPr>
      </p:sp>
      <p:sp>
        <p:nvSpPr>
          <p:cNvPr id="86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getCircumference() method, shown in the example, that is defined in Ellipse?</a:t>
            </a:r>
            <a:endParaRPr b="0" lang="en-GB" sz="2000" spc="-1" strike="noStrike">
              <a:latin typeface="Arial"/>
            </a:endParaRPr>
          </a:p>
          <a:p>
            <a:pPr marL="216000" indent="-216000">
              <a:lnSpc>
                <a:spcPct val="100000"/>
              </a:lnSpc>
            </a:pPr>
            <a:r>
              <a:rPr b="0" lang="en-GB" sz="2000" spc="-1" strike="noStrike">
                <a:latin typeface="Arial"/>
              </a:rPr>
              <a:t>In this case, you will need to perform a downcast (a cast down the inheritance tree) using the standard casting syntax. This, of course is fraught with danger. What happens if the getShapeFromPoint() method (shown on the previous slide) returned a Shape reference that actually referenced a Rectangle or a Triangle object? The cast to Ellipse would fail as Ellipse is NOT a kind of Rectangle in our inheritance tree and the JVM would thrown an exception.</a:t>
            </a:r>
            <a:endParaRPr b="0" lang="en-GB" sz="2000" spc="-1" strike="noStrike">
              <a:latin typeface="Arial"/>
            </a:endParaRPr>
          </a:p>
          <a:p>
            <a:pPr marL="216000" indent="-216000">
              <a:lnSpc>
                <a:spcPct val="100000"/>
              </a:lnSpc>
            </a:pPr>
            <a:r>
              <a:rPr b="0" lang="en-GB" sz="2000" spc="-1" strike="noStrike">
                <a:latin typeface="Arial"/>
              </a:rPr>
              <a:t>So, to summarise, it is always possible to use a base reference to refer to a derived object (and to implicitly convert a derived reference to a base reference, which is known as an upcast). Downcasts, however, require explicit casts and extra checking, which is what the operator instanceof provides, as shown on the next two pages.</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sldImg"/>
          </p:nvPr>
        </p:nvSpPr>
        <p:spPr>
          <a:xfrm>
            <a:off x="571680" y="581040"/>
            <a:ext cx="5714640" cy="3215880"/>
          </a:xfrm>
          <a:prstGeom prst="rect">
            <a:avLst/>
          </a:prstGeom>
        </p:spPr>
      </p:sp>
      <p:sp>
        <p:nvSpPr>
          <p:cNvPr id="86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Now every shape we create (Such as rectangle) doesn’t inherently need to have a </a:t>
            </a:r>
            <a:r>
              <a:rPr b="1" lang="en-GB" sz="2000" spc="-1" strike="noStrike">
                <a:latin typeface="Arial"/>
              </a:rPr>
              <a:t>draw()</a:t>
            </a:r>
            <a:r>
              <a:rPr b="0" lang="en-GB" sz="2000" spc="-1" strike="noStrike">
                <a:latin typeface="Arial"/>
              </a:rPr>
              <a:t> function, however we have the option of </a:t>
            </a:r>
            <a:r>
              <a:rPr b="1" lang="en-GB" sz="2000" spc="-1" strike="noStrike">
                <a:latin typeface="Arial"/>
              </a:rPr>
              <a:t>implementing</a:t>
            </a:r>
            <a:r>
              <a:rPr b="0" lang="en-GB" sz="2000" spc="-1" strike="noStrike">
                <a:latin typeface="Arial"/>
              </a:rPr>
              <a:t> that draw function by making the shape </a:t>
            </a:r>
            <a:r>
              <a:rPr b="1" lang="en-GB" sz="2000" spc="-1" strike="noStrike">
                <a:latin typeface="Arial"/>
              </a:rPr>
              <a:t>Renderable</a:t>
            </a:r>
            <a:r>
              <a:rPr b="0" lang="en-GB" sz="2000" spc="-1" strike="noStrike">
                <a:latin typeface="Arial"/>
              </a:rPr>
              <a:t> via implementing that appropriate interface class.</a:t>
            </a:r>
            <a:endParaRPr b="0" lang="en-GB" sz="20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PlaceHolder 1"/>
          <p:cNvSpPr>
            <a:spLocks noGrp="1"/>
          </p:cNvSpPr>
          <p:nvPr>
            <p:ph type="sldImg"/>
          </p:nvPr>
        </p:nvSpPr>
        <p:spPr>
          <a:xfrm>
            <a:off x="685800" y="1143000"/>
            <a:ext cx="5486040" cy="3085920"/>
          </a:xfrm>
          <a:prstGeom prst="rect">
            <a:avLst/>
          </a:prstGeom>
        </p:spPr>
      </p:sp>
      <p:sp>
        <p:nvSpPr>
          <p:cNvPr id="869"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GB" sz="2000" spc="-1" strike="noStrike">
                <a:latin typeface="Arial"/>
              </a:rPr>
              <a:t>So every car has a gearbox, whilst some have automatic working ones and some have manual ones, they both need a way to change gears yet they do them differently, hence why we use an interface to do so.</a:t>
            </a:r>
            <a:endParaRPr b="0" lang="en-GB" sz="2000" spc="-1" strike="noStrike">
              <a:latin typeface="Arial"/>
            </a:endParaRPr>
          </a:p>
          <a:p>
            <a:pPr>
              <a:lnSpc>
                <a:spcPct val="100000"/>
              </a:lnSpc>
            </a:pPr>
            <a:endParaRPr b="0" lang="en-GB" sz="2000" spc="-1" strike="noStrike">
              <a:latin typeface="Arial"/>
            </a:endParaRPr>
          </a:p>
        </p:txBody>
      </p:sp>
      <p:sp>
        <p:nvSpPr>
          <p:cNvPr id="8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A83791A-D50C-48A1-BE79-EC3137524D94}"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sldImg"/>
          </p:nvPr>
        </p:nvSpPr>
        <p:spPr>
          <a:xfrm>
            <a:off x="685800" y="1143000"/>
            <a:ext cx="5486040" cy="3085920"/>
          </a:xfrm>
          <a:prstGeom prst="rect">
            <a:avLst/>
          </a:prstGeom>
        </p:spPr>
      </p:sp>
      <p:sp>
        <p:nvSpPr>
          <p:cNvPr id="769"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7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A1E8734-7DDD-4EDD-B008-1FD66B52BBCE}"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PlaceHolder 1"/>
          <p:cNvSpPr>
            <a:spLocks noGrp="1"/>
          </p:cNvSpPr>
          <p:nvPr>
            <p:ph type="sldImg"/>
          </p:nvPr>
        </p:nvSpPr>
        <p:spPr>
          <a:xfrm>
            <a:off x="685800" y="1143000"/>
            <a:ext cx="5486040" cy="3085920"/>
          </a:xfrm>
          <a:prstGeom prst="rect">
            <a:avLst/>
          </a:prstGeom>
        </p:spPr>
      </p:sp>
      <p:sp>
        <p:nvSpPr>
          <p:cNvPr id="872"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87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6AAD1E6-862F-4CB9-936B-7578647FDB85}"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PlaceHolder 1"/>
          <p:cNvSpPr>
            <a:spLocks noGrp="1"/>
          </p:cNvSpPr>
          <p:nvPr>
            <p:ph type="sldImg"/>
          </p:nvPr>
        </p:nvSpPr>
        <p:spPr>
          <a:xfrm>
            <a:off x="685800" y="1143000"/>
            <a:ext cx="5486040" cy="3085920"/>
          </a:xfrm>
          <a:prstGeom prst="rect">
            <a:avLst/>
          </a:prstGeom>
        </p:spPr>
      </p:sp>
      <p:sp>
        <p:nvSpPr>
          <p:cNvPr id="875"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GB" sz="2000" spc="-1" strike="noStrike">
                <a:latin typeface="Arial"/>
              </a:rPr>
              <a:t>The benefit of this is that there are loads of different types of Lists that all implement the same functions differently, so if later down the line you realise your code didn’t need to use ArrayList but instead could use LinkedList you can simply switch your variable initliazation to LinkedList and your code would still work, however if you declared your list in the second example you would (depending on if you’ve used any of the extra methods) have to go through and change your code.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1" lang="en-GB" sz="2000" spc="-1" strike="noStrike">
                <a:latin typeface="Arial"/>
              </a:rPr>
              <a:t>This is called coding to an interface</a:t>
            </a:r>
            <a:endParaRPr b="0" lang="en-GB" sz="2000" spc="-1" strike="noStrike">
              <a:latin typeface="Arial"/>
            </a:endParaRPr>
          </a:p>
          <a:p>
            <a:pPr>
              <a:lnSpc>
                <a:spcPct val="100000"/>
              </a:lnSpc>
            </a:pPr>
            <a:endParaRPr b="0" lang="en-GB" sz="2000" spc="-1" strike="noStrike">
              <a:latin typeface="Arial"/>
            </a:endParaRPr>
          </a:p>
        </p:txBody>
      </p:sp>
      <p:sp>
        <p:nvSpPr>
          <p:cNvPr id="87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C9C9470-09A6-4D10-95AB-E774CF385F19}"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PlaceHolder 1"/>
          <p:cNvSpPr>
            <a:spLocks noGrp="1"/>
          </p:cNvSpPr>
          <p:nvPr>
            <p:ph type="sldImg"/>
          </p:nvPr>
        </p:nvSpPr>
        <p:spPr>
          <a:xfrm>
            <a:off x="685800" y="1143000"/>
            <a:ext cx="5486040" cy="3085920"/>
          </a:xfrm>
          <a:prstGeom prst="rect">
            <a:avLst/>
          </a:prstGeom>
        </p:spPr>
      </p:sp>
      <p:sp>
        <p:nvSpPr>
          <p:cNvPr id="87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Both of these classes want a way to output their contents, how could we do this via one method? Usually you’d have a super class like Animal that might contain the output method that you could override, but for two objects that aren’t related at all? Hmm..</a:t>
            </a:r>
            <a:endParaRPr b="0" lang="en-GB" sz="2000" spc="-1" strike="noStrike">
              <a:latin typeface="Arial"/>
            </a:endParaRPr>
          </a:p>
        </p:txBody>
      </p:sp>
      <p:sp>
        <p:nvSpPr>
          <p:cNvPr id="87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AF0FD17-057D-4376-87D1-E917E79647A7}"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sldImg"/>
          </p:nvPr>
        </p:nvSpPr>
        <p:spPr>
          <a:xfrm>
            <a:off x="571680" y="581040"/>
            <a:ext cx="5714640" cy="3215880"/>
          </a:xfrm>
          <a:prstGeom prst="rect">
            <a:avLst/>
          </a:prstGeom>
        </p:spPr>
      </p:sp>
      <p:sp>
        <p:nvSpPr>
          <p:cNvPr id="88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endParaRPr b="0" lang="en-GB" sz="2000" spc="-1" strike="noStrike">
              <a:latin typeface="Arial"/>
            </a:endParaRPr>
          </a:p>
          <a:p>
            <a:pPr marL="216000" indent="-216000">
              <a:lnSpc>
                <a:spcPct val="100000"/>
              </a:lnSpc>
            </a:pPr>
            <a:r>
              <a:rPr b="1" lang="en-GB" sz="2000" spc="-1" strike="noStrike">
                <a:latin typeface="Arial"/>
              </a:rPr>
              <a:t>No, </a:t>
            </a:r>
            <a:r>
              <a:rPr b="0" lang="en-GB" sz="2000" spc="-1" strike="noStrike">
                <a:latin typeface="Arial"/>
              </a:rPr>
              <a:t>the answer isn’t to just make the variable static, whilst that would make the code work it is</a:t>
            </a:r>
            <a:r>
              <a:rPr b="1" lang="en-GB" sz="2000" spc="-1" strike="noStrike">
                <a:latin typeface="Arial"/>
              </a:rPr>
              <a:t> not </a:t>
            </a:r>
            <a:r>
              <a:rPr b="0" lang="en-GB" sz="2000" spc="-1" strike="noStrike">
                <a:latin typeface="Arial"/>
              </a:rPr>
              <a:t>the right way to go about it most of the time.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For simple programs you can put the variables/method code in main</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But for a bigger project everything should be separated into classes that the main method would create as objects and then use through that instance.</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sldImg"/>
          </p:nvPr>
        </p:nvSpPr>
        <p:spPr>
          <a:xfrm>
            <a:off x="685800" y="1143000"/>
            <a:ext cx="5486040" cy="3085920"/>
          </a:xfrm>
          <a:prstGeom prst="rect">
            <a:avLst/>
          </a:prstGeom>
        </p:spPr>
      </p:sp>
      <p:sp>
        <p:nvSpPr>
          <p:cNvPr id="77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Pick on trainees to answer this question</a:t>
            </a:r>
            <a:endParaRPr b="0" lang="en-GB" sz="2000" spc="-1" strike="noStrike">
              <a:latin typeface="Arial"/>
            </a:endParaRPr>
          </a:p>
        </p:txBody>
      </p:sp>
      <p:sp>
        <p:nvSpPr>
          <p:cNvPr id="77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D9934FA-B817-4382-A836-025BEA559362}"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sldImg"/>
          </p:nvPr>
        </p:nvSpPr>
        <p:spPr>
          <a:xfrm>
            <a:off x="685800" y="1143000"/>
            <a:ext cx="5486040" cy="3085920"/>
          </a:xfrm>
          <a:prstGeom prst="rect">
            <a:avLst/>
          </a:prstGeom>
        </p:spPr>
      </p:sp>
      <p:sp>
        <p:nvSpPr>
          <p:cNvPr id="77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If you ever try to run your project and you get an error such as “main method not found”, it’s probably because you’ve not created your main method properly!</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77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ACAA9BE-5A50-4B1B-B8CB-B0C57CE20EF9}"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sldImg"/>
          </p:nvPr>
        </p:nvSpPr>
        <p:spPr>
          <a:xfrm>
            <a:off x="571680" y="581040"/>
            <a:ext cx="5714640" cy="3215880"/>
          </a:xfrm>
          <a:prstGeom prst="rect">
            <a:avLst/>
          </a:prstGeom>
        </p:spPr>
      </p:sp>
      <p:sp>
        <p:nvSpPr>
          <p:cNvPr id="77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Use the banking example – explain that if you want to create a variable that will be shared across multiple classes then you should create a static variable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When you create an example that is thought and prepared then it is easier to answer questions.</a:t>
            </a:r>
            <a:endParaRPr b="0" lang="en-GB"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sldImg"/>
          </p:nvPr>
        </p:nvSpPr>
        <p:spPr>
          <a:xfrm>
            <a:off x="571680" y="581040"/>
            <a:ext cx="5714640" cy="3215880"/>
          </a:xfrm>
          <a:prstGeom prst="rect">
            <a:avLst/>
          </a:prstGeom>
        </p:spPr>
      </p:sp>
      <p:sp>
        <p:nvSpPr>
          <p:cNvPr id="78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The top line are things we have already discussed.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The bottom 3 are what we will be moving onto.</a:t>
            </a:r>
            <a:r>
              <a:rPr b="0" lang="en-GB" sz="2000" spc="-1" strike="noStrike">
                <a:latin typeface="Arial"/>
              </a:rPr>
              <a:t>	</a:t>
            </a:r>
            <a:endParaRPr b="0" lang="en-GB"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sldImg"/>
          </p:nvPr>
        </p:nvSpPr>
        <p:spPr>
          <a:xfrm>
            <a:off x="571680" y="581040"/>
            <a:ext cx="5714640" cy="3215880"/>
          </a:xfrm>
          <a:prstGeom prst="rect">
            <a:avLst/>
          </a:prstGeom>
        </p:spPr>
      </p:sp>
      <p:sp>
        <p:nvSpPr>
          <p:cNvPr id="78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The difference between the single &amp; and the double &amp; (and | /or) is that with &amp;&amp; / || it will only evaluate the second statement if it needs too, whilst &amp; / | always evaluate the next statement</a:t>
            </a:r>
            <a:endParaRPr b="0" lang="en-GB"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sldImg"/>
          </p:nvPr>
        </p:nvSpPr>
        <p:spPr>
          <a:xfrm>
            <a:off x="571680" y="581040"/>
            <a:ext cx="5714640" cy="3215880"/>
          </a:xfrm>
          <a:prstGeom prst="rect">
            <a:avLst/>
          </a:prstGeom>
        </p:spPr>
      </p:sp>
      <p:sp>
        <p:nvSpPr>
          <p:cNvPr id="74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There is a difference between methods and functions</a:t>
            </a:r>
            <a:endParaRPr b="0" lang="en-GB" sz="2000" spc="-1" strike="noStrike">
              <a:latin typeface="Arial"/>
            </a:endParaRPr>
          </a:p>
          <a:p>
            <a:pPr marL="216000" indent="-216000">
              <a:lnSpc>
                <a:spcPct val="100000"/>
              </a:lnSpc>
            </a:pPr>
            <a:r>
              <a:rPr b="0" lang="en-GB" sz="2000" spc="-1" strike="noStrike">
                <a:latin typeface="Arial"/>
              </a:rPr>
              <a:t>Functions are stand alone – Methods are attached to a class</a:t>
            </a:r>
            <a:endParaRPr b="0" lang="en-GB" sz="2000" spc="-1" strike="noStrike">
              <a:latin typeface="Arial"/>
            </a:endParaRPr>
          </a:p>
          <a:p>
            <a:pPr marL="216000" indent="-216000">
              <a:lnSpc>
                <a:spcPct val="100000"/>
              </a:lnSpc>
            </a:pPr>
            <a:r>
              <a:rPr b="0" lang="en-GB" sz="2000" spc="-1" strike="noStrike">
                <a:latin typeface="Arial"/>
              </a:rPr>
              <a:t>We use methods because we might want to repeat ourselves and use the code again</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When discussing variables it is important that we mention the data types that we have, for example int, double, boolean and char.</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sldImg"/>
          </p:nvPr>
        </p:nvSpPr>
        <p:spPr>
          <a:xfrm>
            <a:off x="571680" y="581040"/>
            <a:ext cx="5714640" cy="3215880"/>
          </a:xfrm>
          <a:prstGeom prst="rect">
            <a:avLst/>
          </a:prstGeom>
        </p:spPr>
      </p:sp>
      <p:sp>
        <p:nvSpPr>
          <p:cNvPr id="784"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GB" sz="2000" spc="-1" strike="noStrike">
                <a:latin typeface="Arial"/>
              </a:rPr>
              <a:t>You don’t have to use breaks, but once condition Is met it will run all the code below it if there is no break, this can be useful in some cases such as for an application that prints all the remaining days left in the week (till the weekend) depending on what day it is given, so if you gave it Monday it would print Tuesday Wednesday Thursday Friday, give it Wednesday it would print Thursday Friday, without breaks you could make it print like this using less code.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The keyword break is something that we will come onto shortly</a:t>
            </a:r>
            <a:endParaRPr b="0" lang="en-GB"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sldImg"/>
          </p:nvPr>
        </p:nvSpPr>
        <p:spPr>
          <a:xfrm>
            <a:off x="685800" y="1143000"/>
            <a:ext cx="5486040" cy="3085920"/>
          </a:xfrm>
          <a:prstGeom prst="rect">
            <a:avLst/>
          </a:prstGeom>
        </p:spPr>
      </p:sp>
      <p:sp>
        <p:nvSpPr>
          <p:cNvPr id="786"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7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00D68EB-CE79-4952-A9AF-A25A1BEFE64A}"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sldImg"/>
          </p:nvPr>
        </p:nvSpPr>
        <p:spPr>
          <a:xfrm>
            <a:off x="571680" y="581040"/>
            <a:ext cx="5714640" cy="3215880"/>
          </a:xfrm>
          <a:prstGeom prst="rect">
            <a:avLst/>
          </a:prstGeom>
        </p:spPr>
      </p:sp>
      <p:sp>
        <p:nvSpPr>
          <p:cNvPr id="78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Initialisation can include a declaration, in this case we’re declaring an integer as i set to 0</a:t>
            </a:r>
            <a:endParaRPr b="0" lang="en-GB" sz="2000" spc="-1" strike="noStrike">
              <a:latin typeface="Arial"/>
            </a:endParaRPr>
          </a:p>
          <a:p>
            <a:pPr marL="216000" indent="-216000">
              <a:lnSpc>
                <a:spcPct val="100000"/>
              </a:lnSpc>
            </a:pPr>
            <a:r>
              <a:rPr b="0" lang="en-GB" sz="2000" spc="-1" strike="noStrike">
                <a:latin typeface="Arial"/>
              </a:rPr>
              <a:t>The exit condition is when the loop should end, in this case it’s going to exit when i is equal to or greater than 10. aka “Run while this condition is true”</a:t>
            </a:r>
            <a:endParaRPr b="0" lang="en-GB" sz="2000" spc="-1" strike="noStrike">
              <a:latin typeface="Arial"/>
            </a:endParaRPr>
          </a:p>
          <a:p>
            <a:pPr marL="216000" indent="-216000">
              <a:lnSpc>
                <a:spcPct val="100000"/>
              </a:lnSpc>
            </a:pPr>
            <a:r>
              <a:rPr b="0" lang="en-GB" sz="2000" spc="-1" strike="noStrike">
                <a:latin typeface="Arial"/>
              </a:rPr>
              <a:t>The change, in this case it’s incrementing i by one every iteration. This change happens at the very end of the iteration.</a:t>
            </a:r>
            <a:endParaRPr b="0" lang="en-GB"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sldImg"/>
          </p:nvPr>
        </p:nvSpPr>
        <p:spPr>
          <a:xfrm>
            <a:off x="571680" y="581040"/>
            <a:ext cx="5714640" cy="3215880"/>
          </a:xfrm>
          <a:prstGeom prst="rect">
            <a:avLst/>
          </a:prstGeom>
        </p:spPr>
      </p:sp>
      <p:sp>
        <p:nvSpPr>
          <p:cNvPr id="79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This is actually a poor example of a while loop as you could and should use a for loop.</a:t>
            </a:r>
            <a:endParaRPr b="0" lang="en-GB"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sldImg"/>
          </p:nvPr>
        </p:nvSpPr>
        <p:spPr>
          <a:xfrm>
            <a:off x="685800" y="1143000"/>
            <a:ext cx="5486040" cy="3085920"/>
          </a:xfrm>
          <a:prstGeom prst="rect">
            <a:avLst/>
          </a:prstGeom>
        </p:spPr>
      </p:sp>
      <p:sp>
        <p:nvSpPr>
          <p:cNvPr id="79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This slide should be skipped the first time through, it is a good example of a case where a while loop is necessary.</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It is here to refer back too</a:t>
            </a:r>
            <a:endParaRPr b="0" lang="en-GB" sz="2000" spc="-1" strike="noStrike">
              <a:latin typeface="Arial"/>
            </a:endParaRPr>
          </a:p>
        </p:txBody>
      </p:sp>
      <p:sp>
        <p:nvSpPr>
          <p:cNvPr id="79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C629F22-2128-4B74-B091-D26099442AD4}"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PlaceHolder 1"/>
          <p:cNvSpPr>
            <a:spLocks noGrp="1"/>
          </p:cNvSpPr>
          <p:nvPr>
            <p:ph type="sldImg"/>
          </p:nvPr>
        </p:nvSpPr>
        <p:spPr>
          <a:xfrm>
            <a:off x="571680" y="581040"/>
            <a:ext cx="5714640" cy="3215880"/>
          </a:xfrm>
          <a:prstGeom prst="rect">
            <a:avLst/>
          </a:prstGeom>
        </p:spPr>
      </p:sp>
      <p:sp>
        <p:nvSpPr>
          <p:cNvPr id="79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Break can be a bit unpredictable and hard to follow from an outside perspective, for this reason it is best to use it sparingly, for the purposes of this week it will rarely be necessary outside of a switch statement.</a:t>
            </a:r>
            <a:endParaRPr b="0" lang="en-GB"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sldImg"/>
          </p:nvPr>
        </p:nvSpPr>
        <p:spPr>
          <a:xfrm>
            <a:off x="571680" y="581040"/>
            <a:ext cx="5714640" cy="3215880"/>
          </a:xfrm>
          <a:prstGeom prst="rect">
            <a:avLst/>
          </a:prstGeom>
        </p:spPr>
      </p:sp>
      <p:sp>
        <p:nvSpPr>
          <p:cNvPr id="79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If i is two, it skips the println statement, if its 7, it stops altogether.</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1" lang="en-GB" sz="2000" spc="-1" strike="noStrike">
                <a:latin typeface="Arial"/>
              </a:rPr>
              <a:t>Note: Use breaks in loop sparingly, think if your loop might be better as a while loop before using a break in a for loop.</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sldImg"/>
          </p:nvPr>
        </p:nvSpPr>
        <p:spPr>
          <a:xfrm>
            <a:off x="685800" y="1143000"/>
            <a:ext cx="5486040" cy="3085920"/>
          </a:xfrm>
          <a:prstGeom prst="rect">
            <a:avLst/>
          </a:prstGeom>
        </p:spPr>
      </p:sp>
      <p:sp>
        <p:nvSpPr>
          <p:cNvPr id="74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You might occasionally see SOMETHING, if done correctly the capitalisation refers to something that is Final.</a:t>
            </a:r>
            <a:endParaRPr b="0" lang="en-GB" sz="2000" spc="-1" strike="noStrike">
              <a:latin typeface="Arial"/>
            </a:endParaRPr>
          </a:p>
        </p:txBody>
      </p:sp>
      <p:sp>
        <p:nvSpPr>
          <p:cNvPr id="7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FF0595E-6F66-4C61-998B-EE23DC96176E}"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PlaceHolder 1"/>
          <p:cNvSpPr>
            <a:spLocks noGrp="1"/>
          </p:cNvSpPr>
          <p:nvPr>
            <p:ph type="sldImg"/>
          </p:nvPr>
        </p:nvSpPr>
        <p:spPr>
          <a:xfrm>
            <a:off x="571680" y="581040"/>
            <a:ext cx="5714640" cy="3215880"/>
          </a:xfrm>
          <a:prstGeom prst="rect">
            <a:avLst/>
          </a:prstGeom>
        </p:spPr>
      </p:sp>
      <p:sp>
        <p:nvSpPr>
          <p:cNvPr id="80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JDK Exists in local install, as well as Eclipse.</a:t>
            </a:r>
            <a:endParaRPr b="0" lang="en-GB" sz="2000" spc="-1" strike="noStrike">
              <a:latin typeface="Arial"/>
            </a:endParaRPr>
          </a:p>
          <a:p>
            <a:pPr marL="216000" indent="-216000">
              <a:lnSpc>
                <a:spcPct val="100000"/>
              </a:lnSpc>
            </a:pPr>
            <a:r>
              <a:rPr b="0" lang="en-GB" sz="2000" spc="-1" strike="noStrike">
                <a:latin typeface="Arial"/>
              </a:rPr>
              <a:t>Error 1 / virtual box not found = paths/environmentvariables are wrong or jdk/jre isn’t installed</a:t>
            </a:r>
            <a:endParaRPr b="0" lang="en-GB" sz="2000" spc="-1" strike="noStrike">
              <a:latin typeface="Arial"/>
            </a:endParaRPr>
          </a:p>
          <a:p>
            <a:pPr marL="216000" indent="-216000">
              <a:lnSpc>
                <a:spcPct val="100000"/>
              </a:lnSpc>
            </a:pPr>
            <a:r>
              <a:rPr b="0" lang="en-GB" sz="2000" spc="-1" strike="noStrike">
                <a:latin typeface="Arial"/>
              </a:rPr>
              <a:t>Error 13 – need to edit .ini file, find the javaw.exe file in the jre folder, in the ini file, before vmargs type on a new line –vm</a:t>
            </a:r>
            <a:r>
              <a:rPr b="1" lang="en-GB" sz="2000" spc="-1" strike="noStrike">
                <a:latin typeface="Arial"/>
              </a:rPr>
              <a:t> NEWLINE JAVAWPATH</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sldImg"/>
          </p:nvPr>
        </p:nvSpPr>
        <p:spPr>
          <a:xfrm>
            <a:off x="571680" y="581040"/>
            <a:ext cx="5714640" cy="3215880"/>
          </a:xfrm>
          <a:prstGeom prst="rect">
            <a:avLst/>
          </a:prstGeom>
        </p:spPr>
      </p:sp>
      <p:sp>
        <p:nvSpPr>
          <p:cNvPr id="80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endParaRPr b="0" lang="en-GB" sz="2000" spc="-1" strike="noStrike">
              <a:latin typeface="Arial"/>
            </a:endParaRPr>
          </a:p>
          <a:p>
            <a:pPr>
              <a:lnSpc>
                <a:spcPct val="100000"/>
              </a:lnSpc>
            </a:pPr>
            <a:r>
              <a:rPr b="0" lang="en-GB" sz="2000" spc="-1" strike="noStrike">
                <a:latin typeface="Arial"/>
              </a:rPr>
              <a:t>If you open this file it will contain two lines of code.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The first line is the class declaration.</a:t>
            </a:r>
            <a:endParaRPr b="0" lang="en-GB" sz="2000" spc="-1" strike="noStrike">
              <a:latin typeface="Arial"/>
            </a:endParaRPr>
          </a:p>
          <a:p>
            <a:pPr>
              <a:lnSpc>
                <a:spcPct val="100000"/>
              </a:lnSpc>
            </a:pPr>
            <a:r>
              <a:rPr b="0" lang="en-GB" sz="2000" spc="-1" strike="noStrike">
                <a:latin typeface="Arial"/>
              </a:rPr>
              <a:t>The second closes the class.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All code for this class goes between these two lines.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a:t>
            </a:r>
            <a:r>
              <a:rPr b="0" lang="en-GB" sz="2000" spc="-1" strike="noStrike">
                <a:latin typeface="Arial"/>
              </a:rPr>
              <a:t>main” is the method that is run when we start the program.</a:t>
            </a:r>
            <a:endParaRPr b="0" lang="en-GB" sz="2000" spc="-1" strike="noStrike">
              <a:latin typeface="Arial"/>
            </a:endParaRPr>
          </a:p>
          <a:p>
            <a:pPr>
              <a:lnSpc>
                <a:spcPct val="100000"/>
              </a:lnSpc>
            </a:pPr>
            <a:r>
              <a:rPr b="0" lang="en-GB" sz="2000" spc="-1" strike="noStrike">
                <a:latin typeface="Arial"/>
              </a:rPr>
              <a:t>This is where execution begins, and ends.</a:t>
            </a:r>
            <a:endParaRPr b="0" lang="en-GB" sz="2000" spc="-1" strike="noStrike">
              <a:latin typeface="Arial"/>
            </a:endParaRPr>
          </a:p>
          <a:p>
            <a:pPr>
              <a:lnSpc>
                <a:spcPct val="100000"/>
              </a:lnSpc>
            </a:pPr>
            <a:r>
              <a:rPr b="0" lang="en-GB" sz="2000" spc="-1" strike="noStrike">
                <a:latin typeface="Arial"/>
              </a:rPr>
              <a:t>We only make one of these methods in each project.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You’ll come to learn what public static void and the parameters mean later on, just know that the main method has to adhere to this structure otherwise java won’t be able to find it.</a:t>
            </a:r>
            <a:endParaRPr b="0" lang="en-GB" sz="2000" spc="-1" strike="noStrike">
              <a:latin typeface="Arial"/>
            </a:endParaRPr>
          </a:p>
          <a:p>
            <a:pPr>
              <a:lnSpc>
                <a:spcPct val="100000"/>
              </a:lnSpc>
            </a:pPr>
            <a:r>
              <a:rPr b="0" lang="en-GB" sz="2000" spc="-1" strike="noStrike">
                <a:latin typeface="Arial"/>
              </a:rPr>
              <a:t>So if you’re writing your own main method manually, make sure it adheres to this.</a:t>
            </a:r>
            <a:endParaRPr b="0" lang="en-GB" sz="2000" spc="-1" strike="noStrike">
              <a:latin typeface="Arial"/>
            </a:endParaRPr>
          </a:p>
          <a:p>
            <a:pPr>
              <a:lnSpc>
                <a:spcPct val="100000"/>
              </a:lnSpc>
            </a:pPr>
            <a:endParaRPr b="0" lang="en-GB"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sldImg"/>
          </p:nvPr>
        </p:nvSpPr>
        <p:spPr>
          <a:xfrm>
            <a:off x="685800" y="1143000"/>
            <a:ext cx="5486040" cy="3085920"/>
          </a:xfrm>
          <a:prstGeom prst="rect">
            <a:avLst/>
          </a:prstGeom>
        </p:spPr>
      </p:sp>
      <p:sp>
        <p:nvSpPr>
          <p:cNvPr id="80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Total list - https://www.shortcutworld.com/en/win/Eclipse.html</a:t>
            </a:r>
            <a:endParaRPr b="0" lang="en-GB" sz="2000" spc="-1" strike="noStrike">
              <a:latin typeface="Arial"/>
            </a:endParaRPr>
          </a:p>
        </p:txBody>
      </p:sp>
      <p:sp>
        <p:nvSpPr>
          <p:cNvPr id="8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C37494A-C0C8-4BB5-9684-1378F7728C46}"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sldImg"/>
          </p:nvPr>
        </p:nvSpPr>
        <p:spPr>
          <a:xfrm>
            <a:off x="571680" y="581040"/>
            <a:ext cx="5714640" cy="3215880"/>
          </a:xfrm>
          <a:prstGeom prst="rect">
            <a:avLst/>
          </a:prstGeom>
        </p:spPr>
      </p:sp>
      <p:sp>
        <p:nvSpPr>
          <p:cNvPr id="80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Very important to mention at this stage that arrays are of a fixed size, you cannot add or remove indexes at a later date.</a:t>
            </a:r>
            <a:endParaRPr b="0" lang="en-GB" sz="2000" spc="-1" strike="noStrike">
              <a:latin typeface="Arial"/>
            </a:endParaRPr>
          </a:p>
          <a:p>
            <a:pPr marL="216000" indent="-216000">
              <a:lnSpc>
                <a:spcPct val="100000"/>
              </a:lnSpc>
            </a:pPr>
            <a:r>
              <a:rPr b="0" lang="en-GB" sz="2000" spc="-1" strike="noStrike">
                <a:latin typeface="Arial"/>
              </a:rPr>
              <a:t>The bottom example is how to access a specific element of the array.</a:t>
            </a:r>
            <a:endParaRPr b="0" lang="en-GB" sz="2000" spc="-1" strike="noStrike">
              <a:latin typeface="Arial"/>
            </a:endParaRPr>
          </a:p>
          <a:p>
            <a:pPr marL="216000" indent="-216000">
              <a:lnSpc>
                <a:spcPct val="100000"/>
              </a:lnSpc>
            </a:pPr>
            <a:r>
              <a:rPr b="0" lang="en-GB" sz="2000" spc="-1" strike="noStrike">
                <a:latin typeface="Arial"/>
              </a:rPr>
              <a:t>Arrays start from the zeroth.</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0 index based</a:t>
            </a:r>
            <a:endParaRPr b="0" lang="en-GB" sz="2000" spc="-1" strike="noStrike">
              <a:latin typeface="Arial"/>
            </a:endParaRPr>
          </a:p>
          <a:p>
            <a:pPr marL="216000" indent="-216000">
              <a:lnSpc>
                <a:spcPct val="100000"/>
              </a:lnSpc>
            </a:pPr>
            <a:r>
              <a:rPr b="0" lang="en-GB" sz="2000" spc="-1" strike="noStrike">
                <a:latin typeface="Arial"/>
              </a:rPr>
              <a:t>Technically 3 ways of creating an array</a:t>
            </a:r>
            <a:endParaRPr b="0" lang="en-GB" sz="2000" spc="-1" strike="noStrike">
              <a:latin typeface="Arial"/>
            </a:endParaRPr>
          </a:p>
          <a:p>
            <a:pPr marL="216000" indent="-216000">
              <a:lnSpc>
                <a:spcPct val="100000"/>
              </a:lnSpc>
            </a:pPr>
            <a:r>
              <a:rPr b="0" lang="en-GB" sz="2000" spc="-1" strike="noStrike">
                <a:latin typeface="Arial"/>
              </a:rPr>
              <a:t>Mention new keyword</a:t>
            </a:r>
            <a:endParaRPr b="0" lang="en-GB" sz="2000" spc="-1" strike="noStrike">
              <a:latin typeface="Arial"/>
            </a:endParaRPr>
          </a:p>
          <a:p>
            <a:pPr marL="216000" indent="-216000">
              <a:lnSpc>
                <a:spcPct val="100000"/>
              </a:lnSpc>
            </a:pPr>
            <a:r>
              <a:rPr b="0" lang="en-GB" sz="2000" spc="-1" strike="noStrike">
                <a:latin typeface="Arial"/>
              </a:rPr>
              <a:t>How to access a particular element</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PlaceHolder 1"/>
          <p:cNvSpPr>
            <a:spLocks noGrp="1"/>
          </p:cNvSpPr>
          <p:nvPr>
            <p:ph type="sldImg"/>
          </p:nvPr>
        </p:nvSpPr>
        <p:spPr>
          <a:xfrm>
            <a:off x="571680" y="581040"/>
            <a:ext cx="5714640" cy="3215880"/>
          </a:xfrm>
          <a:prstGeom prst="rect">
            <a:avLst/>
          </a:prstGeom>
        </p:spPr>
      </p:sp>
      <p:sp>
        <p:nvSpPr>
          <p:cNvPr id="80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Show a simple loop through a 2d array that loops through the first element – explain how this looks and how it works</a:t>
            </a:r>
            <a:endParaRPr b="0" lang="en-GB" sz="2000" spc="-1" strike="noStrike">
              <a:latin typeface="Arial"/>
            </a:endParaRPr>
          </a:p>
          <a:p>
            <a:pPr marL="216000" indent="-216000">
              <a:lnSpc>
                <a:spcPct val="100000"/>
              </a:lnSpc>
            </a:pPr>
            <a:r>
              <a:rPr b="0" lang="en-GB" sz="2000" spc="-1" strike="noStrike">
                <a:latin typeface="Arial"/>
              </a:rPr>
              <a:t>Explain going through the rows and the columns</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Then move onto the way that the second value changes the column of the row</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Explain the fact that within the second for loop we are moving through the twoDArray[i].length</a:t>
            </a:r>
            <a:endParaRPr b="0" lang="en-GB" sz="2000" spc="-1" strike="noStrike">
              <a:latin typeface="Arial"/>
            </a:endParaRPr>
          </a:p>
          <a:p>
            <a:pPr marL="216000" indent="-216000">
              <a:lnSpc>
                <a:spcPct val="100000"/>
              </a:lnSpc>
            </a:pPr>
            <a:r>
              <a:rPr b="0" lang="en-GB" sz="2000" spc="-1" strike="noStrike">
                <a:latin typeface="Arial"/>
              </a:rPr>
              <a:t>Proper way of iterating through a 2d array</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Explain how many times each loop is executed</a:t>
            </a:r>
            <a:endParaRPr b="0" lang="en-GB" sz="2000" spc="-1" strike="noStrike">
              <a:latin typeface="Arial"/>
            </a:endParaRPr>
          </a:p>
          <a:p>
            <a:pPr marL="216000" indent="-216000">
              <a:lnSpc>
                <a:spcPct val="100000"/>
              </a:lnSpc>
            </a:pPr>
            <a:r>
              <a:rPr b="0" lang="en-GB" sz="2000" spc="-1" strike="noStrike">
                <a:latin typeface="Arial"/>
              </a:rPr>
              <a:t>twoDarray[i] refers to each row – the [j] effectively refers to the column / value in that row</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sldImg"/>
          </p:nvPr>
        </p:nvSpPr>
        <p:spPr>
          <a:xfrm>
            <a:off x="685800" y="1143000"/>
            <a:ext cx="5486040" cy="3085920"/>
          </a:xfrm>
          <a:prstGeom prst="rect">
            <a:avLst/>
          </a:prstGeom>
        </p:spPr>
      </p:sp>
      <p:sp>
        <p:nvSpPr>
          <p:cNvPr id="75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Generally whenever you create a loop or a method or a class we will wrap the code in curly brackets</a:t>
            </a:r>
            <a:endParaRPr b="0" lang="en-GB" sz="2000" spc="-1" strike="noStrike">
              <a:latin typeface="Arial"/>
            </a:endParaRPr>
          </a:p>
          <a:p>
            <a:pPr marL="216000" indent="-216000">
              <a:lnSpc>
                <a:spcPct val="100000"/>
              </a:lnSpc>
            </a:pPr>
            <a:r>
              <a:rPr b="0" lang="en-GB" sz="2000" spc="-1" strike="noStrike">
                <a:latin typeface="Arial"/>
              </a:rPr>
              <a:t>This is used to surround code blocks.</a:t>
            </a:r>
            <a:endParaRPr b="0" lang="en-GB" sz="2000" spc="-1" strike="noStrike">
              <a:latin typeface="Arial"/>
            </a:endParaRPr>
          </a:p>
          <a:p>
            <a:pPr marL="216000" indent="-216000">
              <a:lnSpc>
                <a:spcPct val="100000"/>
              </a:lnSpc>
            </a:pPr>
            <a:r>
              <a:rPr b="0" lang="en-GB" sz="2000" spc="-1" strike="noStrike">
                <a:latin typeface="Arial"/>
              </a:rPr>
              <a:t>Always match up</a:t>
            </a:r>
            <a:endParaRPr b="0" lang="en-GB" sz="2000" spc="-1" strike="noStrike">
              <a:latin typeface="Arial"/>
            </a:endParaRPr>
          </a:p>
          <a:p>
            <a:pPr marL="216000" indent="-216000">
              <a:lnSpc>
                <a:spcPct val="100000"/>
              </a:lnSpc>
            </a:pPr>
            <a:r>
              <a:rPr b="0" lang="en-GB" sz="2000" spc="-1" strike="noStrike">
                <a:latin typeface="Arial"/>
              </a:rPr>
              <a:t>; are mandatory – but this doesn’t mean every line in your code, it does depend on what that line is doing.</a:t>
            </a:r>
            <a:endParaRPr b="0" lang="en-GB" sz="2000" spc="-1" strike="noStrike">
              <a:latin typeface="Arial"/>
            </a:endParaRPr>
          </a:p>
          <a:p>
            <a:pPr marL="216000" indent="-216000">
              <a:lnSpc>
                <a:spcPct val="100000"/>
              </a:lnSpc>
            </a:pPr>
            <a:r>
              <a:rPr b="0" lang="en-GB" sz="2000" spc="-1" strike="noStrike">
                <a:latin typeface="Arial"/>
              </a:rPr>
              <a:t>// and /**/ are to create comments</a:t>
            </a:r>
            <a:endParaRPr b="0" lang="en-GB" sz="2000" spc="-1" strike="noStrike">
              <a:latin typeface="Arial"/>
            </a:endParaRPr>
          </a:p>
          <a:p>
            <a:pPr marL="216000" indent="-216000">
              <a:lnSpc>
                <a:spcPct val="100000"/>
              </a:lnSpc>
            </a:pPr>
            <a:r>
              <a:rPr b="0" lang="en-GB" sz="2000" spc="-1" strike="noStrike">
                <a:latin typeface="Arial"/>
              </a:rPr>
              <a:t>Comments are ignored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What is JavaDoc?</a:t>
            </a:r>
            <a:endParaRPr b="0" lang="en-GB" sz="2000" spc="-1" strike="noStrike">
              <a:latin typeface="Arial"/>
            </a:endParaRPr>
          </a:p>
          <a:p>
            <a:pPr marL="216000" indent="-216000">
              <a:lnSpc>
                <a:spcPct val="100000"/>
              </a:lnSpc>
            </a:pPr>
            <a:r>
              <a:rPr b="0" lang="en-GB" sz="2000" spc="-1" strike="noStrike">
                <a:latin typeface="Arial"/>
              </a:rPr>
              <a:t>Documentation that integrates with an IDE – example you might want to refer to a different method in a different file and Javadoc can help you by not having you to refer back.</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When we are going to create or call a function – we have to use normal () –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 Notation – allows us to access things within the object after the dot.  Often referred to as dot notation</a:t>
            </a:r>
            <a:endParaRPr b="0" lang="en-GB" sz="2000" spc="-1" strike="noStrike">
              <a:latin typeface="Arial"/>
            </a:endParaRPr>
          </a:p>
        </p:txBody>
      </p:sp>
      <p:sp>
        <p:nvSpPr>
          <p:cNvPr id="7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1D35DBF-CAD2-45B9-9DF6-115D6C71A99C}"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sldImg"/>
          </p:nvPr>
        </p:nvSpPr>
        <p:spPr>
          <a:xfrm>
            <a:off x="685800" y="1143000"/>
            <a:ext cx="5486040" cy="3085920"/>
          </a:xfrm>
          <a:prstGeom prst="rect">
            <a:avLst/>
          </a:prstGeom>
        </p:spPr>
      </p:sp>
      <p:sp>
        <p:nvSpPr>
          <p:cNvPr id="81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Both of these loops do the same thing, however one has a count of which iteration you are in and the other doesn’t, so if having that current iteration is important, use the first!</a:t>
            </a:r>
            <a:endParaRPr b="0" lang="en-GB" sz="2000" spc="-1" strike="noStrike">
              <a:latin typeface="Arial"/>
            </a:endParaRPr>
          </a:p>
        </p:txBody>
      </p:sp>
      <p:sp>
        <p:nvSpPr>
          <p:cNvPr id="81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6BF9E9C-6873-4C53-8DE0-1F2A8FA14335}"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sldImg"/>
          </p:nvPr>
        </p:nvSpPr>
        <p:spPr>
          <a:xfrm>
            <a:off x="571680" y="581040"/>
            <a:ext cx="5714640" cy="3215880"/>
          </a:xfrm>
          <a:prstGeom prst="rect">
            <a:avLst/>
          </a:prstGeom>
        </p:spPr>
      </p:sp>
      <p:sp>
        <p:nvSpPr>
          <p:cNvPr id="814"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sldImg"/>
          </p:nvPr>
        </p:nvSpPr>
        <p:spPr>
          <a:xfrm>
            <a:off x="685800" y="1143000"/>
            <a:ext cx="5486040" cy="3085920"/>
          </a:xfrm>
          <a:prstGeom prst="rect">
            <a:avLst/>
          </a:prstGeom>
        </p:spPr>
      </p:sp>
      <p:sp>
        <p:nvSpPr>
          <p:cNvPr id="81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Both do the same thing.</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Output:</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012</a:t>
            </a:r>
            <a:endParaRPr b="0" lang="en-GB" sz="2000" spc="-1" strike="noStrike">
              <a:latin typeface="Arial"/>
            </a:endParaRPr>
          </a:p>
          <a:p>
            <a:pPr marL="216000" indent="-216000">
              <a:lnSpc>
                <a:spcPct val="100000"/>
              </a:lnSpc>
            </a:pPr>
            <a:r>
              <a:rPr b="0" lang="en-GB" sz="2000" spc="-1" strike="noStrike">
                <a:latin typeface="Arial"/>
              </a:rPr>
              <a:t>123</a:t>
            </a:r>
            <a:endParaRPr b="0" lang="en-GB" sz="2000" spc="-1" strike="noStrike">
              <a:latin typeface="Arial"/>
            </a:endParaRPr>
          </a:p>
          <a:p>
            <a:pPr marL="216000" indent="-216000">
              <a:lnSpc>
                <a:spcPct val="100000"/>
              </a:lnSpc>
            </a:pPr>
            <a:r>
              <a:rPr b="0" lang="en-GB" sz="2000" spc="-1" strike="noStrike">
                <a:latin typeface="Arial"/>
              </a:rPr>
              <a:t>234</a:t>
            </a:r>
            <a:endParaRPr b="0" lang="en-GB" sz="2000" spc="-1" strike="noStrike">
              <a:latin typeface="Arial"/>
            </a:endParaRPr>
          </a:p>
        </p:txBody>
      </p:sp>
      <p:sp>
        <p:nvSpPr>
          <p:cNvPr id="81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B8AB0DD-EFAC-4835-B949-B4ED08E6E32C}"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sldImg"/>
          </p:nvPr>
        </p:nvSpPr>
        <p:spPr>
          <a:xfrm>
            <a:off x="571680" y="581040"/>
            <a:ext cx="5714640" cy="3215880"/>
          </a:xfrm>
          <a:prstGeom prst="rect">
            <a:avLst/>
          </a:prstGeom>
        </p:spPr>
      </p:sp>
      <p:sp>
        <p:nvSpPr>
          <p:cNvPr id="81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1200" spc="-1" strike="noStrike">
                <a:solidFill>
                  <a:srgbClr val="000000"/>
                </a:solidFill>
                <a:latin typeface="+mn-lt"/>
                <a:ea typeface="+mn-ea"/>
              </a:rPr>
              <a:t>i :1 j :1 i and j are the same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 :2 j :2 i and j are the same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 :3 j :3 i and j are the same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 :4 j :4 i and j are the same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 :5 j :5 i and j are the same</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PlaceHolder 1"/>
          <p:cNvSpPr>
            <a:spLocks noGrp="1"/>
          </p:cNvSpPr>
          <p:nvPr>
            <p:ph type="sldImg"/>
          </p:nvPr>
        </p:nvSpPr>
        <p:spPr>
          <a:xfrm>
            <a:off x="571680" y="581040"/>
            <a:ext cx="5714640" cy="3215880"/>
          </a:xfrm>
          <a:prstGeom prst="rect">
            <a:avLst/>
          </a:prstGeom>
        </p:spPr>
      </p:sp>
      <p:sp>
        <p:nvSpPr>
          <p:cNvPr id="82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Some important issues and work arounds in these notes.</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When using a mixture of nextLine and nextInt (or any other nextXX method you will encounter issues that makes it seem like it’s skipping it etc.</a:t>
            </a:r>
            <a:endParaRPr b="0" lang="en-GB" sz="2000" spc="-1" strike="noStrike">
              <a:latin typeface="Arial"/>
            </a:endParaRPr>
          </a:p>
          <a:p>
            <a:pPr marL="216000" indent="-216000">
              <a:lnSpc>
                <a:spcPct val="100000"/>
              </a:lnSpc>
            </a:pPr>
            <a:r>
              <a:rPr b="0" lang="en-GB" sz="2000" spc="-1" strike="noStrike">
                <a:latin typeface="Arial"/>
              </a:rPr>
              <a:t>This is because nextInt (and the others) doesn’t consume the newline character , just the integer</a:t>
            </a:r>
            <a:endParaRPr b="0" lang="en-GB" sz="2000" spc="-1" strike="noStrike">
              <a:latin typeface="Arial"/>
            </a:endParaRPr>
          </a:p>
          <a:p>
            <a:pPr marL="216000" indent="-216000">
              <a:lnSpc>
                <a:spcPct val="100000"/>
              </a:lnSpc>
            </a:pPr>
            <a:r>
              <a:rPr b="0" lang="en-GB" sz="2000" spc="-1" strike="noStrike">
                <a:latin typeface="Arial"/>
              </a:rPr>
              <a:t>So the next time you use nextLine it just consumes that character, not asking for your input again.</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One workaround is to just use sc.next/nextInt/nextChar etc and never use nextLine, but if you need to take more than one word then .next() wouldn’t suffice.</a:t>
            </a:r>
            <a:endParaRPr b="0" lang="en-GB" sz="2000" spc="-1" strike="noStrike">
              <a:latin typeface="Arial"/>
            </a:endParaRPr>
          </a:p>
          <a:p>
            <a:pPr marL="216000" indent="-216000">
              <a:lnSpc>
                <a:spcPct val="100000"/>
              </a:lnSpc>
            </a:pPr>
            <a:r>
              <a:rPr b="0" lang="en-GB" sz="2000" spc="-1" strike="noStrike">
                <a:latin typeface="Arial"/>
              </a:rPr>
              <a:t>The other workaround is to use nextLine for everything, and use the wrapper objects PARSE methods depending on what you want</a:t>
            </a:r>
            <a:endParaRPr b="0" lang="en-GB" sz="2000" spc="-1" strike="noStrike">
              <a:latin typeface="Arial"/>
            </a:endParaRPr>
          </a:p>
          <a:p>
            <a:pPr marL="216000" indent="-216000">
              <a:lnSpc>
                <a:spcPct val="100000"/>
              </a:lnSpc>
            </a:pPr>
            <a:r>
              <a:rPr b="0" lang="en-GB" sz="2000" spc="-1" strike="noStrike">
                <a:latin typeface="Arial"/>
              </a:rPr>
              <a:t>e.g. int input = Integer.parseInt(sc.nextLine());</a:t>
            </a:r>
            <a:endParaRPr b="0" lang="en-GB" sz="2000" spc="-1" strike="noStrike">
              <a:latin typeface="Arial"/>
            </a:endParaRPr>
          </a:p>
          <a:p>
            <a:pPr marL="216000" indent="-216000">
              <a:lnSpc>
                <a:spcPct val="100000"/>
              </a:lnSpc>
            </a:pPr>
            <a:r>
              <a:rPr b="0" lang="en-GB" sz="2000" spc="-1" strike="noStrike">
                <a:latin typeface="Arial"/>
              </a:rPr>
              <a:t>This will throw an error if what is inputted isn’t a string but it is easy to handle.</a:t>
            </a:r>
            <a:endParaRPr b="0" lang="en-GB"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sldImg"/>
          </p:nvPr>
        </p:nvSpPr>
        <p:spPr>
          <a:xfrm>
            <a:off x="571680" y="581040"/>
            <a:ext cx="5714640" cy="3215880"/>
          </a:xfrm>
          <a:prstGeom prst="rect">
            <a:avLst/>
          </a:prstGeom>
        </p:spPr>
      </p:sp>
      <p:sp>
        <p:nvSpPr>
          <p:cNvPr id="823"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GB" sz="2000" spc="-1" strike="noStrike">
                <a:latin typeface="Arial"/>
              </a:rPr>
              <a:t>List is an ordered Collection</a:t>
            </a:r>
            <a:endParaRPr b="0" lang="en-GB" sz="2000" spc="-1" strike="noStrike">
              <a:latin typeface="Arial"/>
            </a:endParaRPr>
          </a:p>
          <a:p>
            <a:pPr>
              <a:lnSpc>
                <a:spcPct val="100000"/>
              </a:lnSpc>
            </a:pPr>
            <a:r>
              <a:rPr b="0" lang="en-GB" sz="2000" spc="-1" strike="noStrike">
                <a:latin typeface="Arial"/>
              </a:rPr>
              <a:t>ListIterator allows for element insertion and replacement, bidirectional access in addition to the normal operations that the Iterator interface provides</a:t>
            </a:r>
            <a:endParaRPr b="0" lang="en-GB" sz="2000" spc="-1" strike="noStrike">
              <a:latin typeface="Arial"/>
            </a:endParaRPr>
          </a:p>
          <a:p>
            <a:pPr>
              <a:lnSpc>
                <a:spcPct val="100000"/>
              </a:lnSpc>
            </a:pPr>
            <a:r>
              <a:rPr b="0" lang="en-GB" sz="2000" spc="-1" strike="noStrike">
                <a:latin typeface="Arial"/>
              </a:rPr>
              <a:t>The searching functions that List provides are extremely inefficient and should be used with caution.</a:t>
            </a:r>
            <a:endParaRPr b="0" lang="en-GB" sz="2000" spc="-1" strike="noStrike">
              <a:latin typeface="Arial"/>
            </a:endParaRPr>
          </a:p>
          <a:p>
            <a:pPr>
              <a:lnSpc>
                <a:spcPct val="100000"/>
              </a:lnSpc>
            </a:pPr>
            <a:r>
              <a:rPr b="0" lang="en-GB" sz="2000" spc="-1" strike="noStrike">
                <a:latin typeface="Arial"/>
              </a:rPr>
              <a:t>Don’t assume just because List allows null elements that an implementation of List will as well.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ArrayList </a:t>
            </a:r>
            <a:r>
              <a:rPr b="0" lang="en-GB" sz="1200" spc="-1" strike="noStrike">
                <a:solidFill>
                  <a:srgbClr val="000000"/>
                </a:solidFill>
                <a:latin typeface="Arial"/>
              </a:rPr>
              <a:t>maintains an index based system for its elements which implicitly makes it faster for searching for an element in the list.</a:t>
            </a:r>
            <a:endParaRPr b="0" lang="en-GB" sz="1200" spc="-1" strike="noStrike">
              <a:latin typeface="Arial"/>
            </a:endParaRPr>
          </a:p>
          <a:p>
            <a:pPr>
              <a:lnSpc>
                <a:spcPct val="100000"/>
              </a:lnSpc>
            </a:pPr>
            <a:r>
              <a:rPr b="0" lang="en-GB" sz="2000" spc="-1" strike="noStrike">
                <a:solidFill>
                  <a:srgbClr val="000000"/>
                </a:solidFill>
                <a:latin typeface="Arial"/>
              </a:rPr>
              <a:t>Linked list implements a doubly linked list system which requires the traversal through all the elements to search for an element.</a:t>
            </a:r>
            <a:endParaRPr b="0" lang="en-GB" sz="2000" spc="-1" strike="noStrike">
              <a:latin typeface="Arial"/>
            </a:endParaRPr>
          </a:p>
          <a:p>
            <a:pPr>
              <a:lnSpc>
                <a:spcPct val="100000"/>
              </a:lnSpc>
            </a:pPr>
            <a:r>
              <a:rPr b="0" lang="en-GB" sz="2000" spc="-1" strike="noStrike">
                <a:solidFill>
                  <a:srgbClr val="000000"/>
                </a:solidFill>
                <a:latin typeface="Arial"/>
              </a:rPr>
              <a:t>Linked list stores extra information (positions/neighbour nodes) – High memory consumption</a:t>
            </a:r>
            <a:endParaRPr b="0" lang="en-GB" sz="2000" spc="-1" strike="noStrike">
              <a:latin typeface="Arial"/>
            </a:endParaRPr>
          </a:p>
          <a:p>
            <a:pPr>
              <a:lnSpc>
                <a:spcPct val="100000"/>
              </a:lnSpc>
            </a:pPr>
            <a:r>
              <a:rPr b="0" lang="en-GB" sz="2000" spc="-1" strike="noStrike">
                <a:solidFill>
                  <a:srgbClr val="000000"/>
                </a:solidFill>
                <a:latin typeface="Arial"/>
              </a:rPr>
              <a:t>Linked list deletion only requires the change of the neighbour node pointers whilst array list requires all data to be shifted to fill the space.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Allow access to objects that are stored in them</a:t>
            </a:r>
            <a:endParaRPr b="0" lang="en-GB" sz="2000" spc="-1" strike="noStrike">
              <a:latin typeface="Arial"/>
            </a:endParaRPr>
          </a:p>
          <a:p>
            <a:pPr>
              <a:lnSpc>
                <a:spcPct val="100000"/>
              </a:lnSpc>
            </a:pPr>
            <a:r>
              <a:rPr b="0" lang="en-GB" sz="2000" spc="-1" strike="noStrike">
                <a:solidFill>
                  <a:srgbClr val="000000"/>
                </a:solidFill>
                <a:latin typeface="Arial"/>
              </a:rPr>
              <a:t>Used to store data</a:t>
            </a:r>
            <a:endParaRPr b="0" lang="en-GB" sz="2000" spc="-1" strike="noStrike">
              <a:latin typeface="Arial"/>
            </a:endParaRPr>
          </a:p>
          <a:p>
            <a:pPr>
              <a:lnSpc>
                <a:spcPct val="100000"/>
              </a:lnSpc>
            </a:pPr>
            <a:r>
              <a:rPr b="0" lang="en-GB" sz="2000" spc="-1" strike="noStrike">
                <a:solidFill>
                  <a:srgbClr val="000000"/>
                </a:solidFill>
                <a:latin typeface="Arial"/>
              </a:rPr>
              <a:t>Simple data structure</a:t>
            </a:r>
            <a:endParaRPr b="0" lang="en-GB" sz="2000" spc="-1" strike="noStrike">
              <a:latin typeface="Arial"/>
            </a:endParaRPr>
          </a:p>
          <a:p>
            <a:pPr>
              <a:lnSpc>
                <a:spcPct val="100000"/>
              </a:lnSpc>
            </a:pPr>
            <a:r>
              <a:rPr b="0" lang="en-GB" sz="2000" spc="-1" strike="noStrike">
                <a:solidFill>
                  <a:srgbClr val="000000"/>
                </a:solidFill>
                <a:latin typeface="Arial"/>
              </a:rPr>
              <a:t>0 index based system</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Talk about how when we delete something from an arraylist everything gets shifted down to fill the new gap has been made – hence the reason that it is slow at adding and removing – because it has to reindex itself eveytime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In a linked list everything effectively is linked to something else</a:t>
            </a:r>
            <a:endParaRPr b="0" lang="en-GB" sz="2000" spc="-1" strike="noStrike">
              <a:latin typeface="Arial"/>
            </a:endParaRPr>
          </a:p>
          <a:p>
            <a:pPr>
              <a:lnSpc>
                <a:spcPct val="100000"/>
              </a:lnSpc>
            </a:pPr>
            <a:r>
              <a:rPr b="0" lang="en-GB" sz="2000" spc="-1" strike="noStrike">
                <a:solidFill>
                  <a:srgbClr val="000000"/>
                </a:solidFill>
                <a:latin typeface="Arial"/>
              </a:rPr>
              <a:t>Searching for things in a linked list is extremely slow</a:t>
            </a:r>
            <a:endParaRPr b="0" lang="en-GB" sz="2000" spc="-1" strike="noStrike">
              <a:latin typeface="Arial"/>
            </a:endParaRPr>
          </a:p>
          <a:p>
            <a:pPr>
              <a:lnSpc>
                <a:spcPct val="100000"/>
              </a:lnSpc>
            </a:pPr>
            <a:r>
              <a:rPr b="0" lang="en-GB" sz="2000" spc="-1" strike="noStrike">
                <a:solidFill>
                  <a:srgbClr val="000000"/>
                </a:solidFill>
                <a:latin typeface="Arial"/>
              </a:rPr>
              <a:t>The benefit is with if you want to remove something</a:t>
            </a:r>
            <a:endParaRPr b="0" lang="en-GB" sz="2000" spc="-1" strike="noStrike">
              <a:latin typeface="Arial"/>
            </a:endParaRPr>
          </a:p>
          <a:p>
            <a:pPr>
              <a:lnSpc>
                <a:spcPct val="100000"/>
              </a:lnSpc>
            </a:pPr>
            <a:r>
              <a:rPr b="0" lang="en-GB" sz="2000" spc="-1" strike="noStrike">
                <a:solidFill>
                  <a:srgbClr val="000000"/>
                </a:solidFill>
                <a:latin typeface="Arial"/>
              </a:rPr>
              <a:t>All it effectively has to do is change to references </a:t>
            </a:r>
            <a:endParaRPr b="0" lang="en-GB" sz="2000" spc="-1" strike="noStrike">
              <a:latin typeface="Arial"/>
            </a:endParaRPr>
          </a:p>
          <a:p>
            <a:pPr marL="171360" indent="-171000">
              <a:lnSpc>
                <a:spcPct val="100000"/>
              </a:lnSpc>
              <a:buClr>
                <a:srgbClr val="000000"/>
              </a:buClr>
              <a:buFont typeface="StarSymbol"/>
              <a:buChar char="-"/>
            </a:pPr>
            <a:r>
              <a:rPr b="0" lang="en-GB" sz="2000" spc="-1" strike="noStrike">
                <a:solidFill>
                  <a:srgbClr val="000000"/>
                </a:solidFill>
                <a:latin typeface="Arial"/>
              </a:rPr>
              <a:t>The thing that pointed to it</a:t>
            </a:r>
            <a:endParaRPr b="0" lang="en-GB" sz="2000" spc="-1" strike="noStrike">
              <a:latin typeface="Arial"/>
            </a:endParaRPr>
          </a:p>
          <a:p>
            <a:pPr marL="171360" indent="-171000">
              <a:lnSpc>
                <a:spcPct val="100000"/>
              </a:lnSpc>
              <a:buClr>
                <a:srgbClr val="000000"/>
              </a:buClr>
              <a:buFont typeface="StarSymbol"/>
              <a:buChar char="-"/>
            </a:pPr>
            <a:r>
              <a:rPr b="0" lang="en-GB" sz="2000" spc="-1" strike="noStrike">
                <a:solidFill>
                  <a:srgbClr val="000000"/>
                </a:solidFill>
                <a:latin typeface="Arial"/>
              </a:rPr>
              <a:t>And the other thing</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Remember auto garbage collection</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Remember the diagrams with the grid of circles for array list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And the circles linking to one another for linked list</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sldImg"/>
          </p:nvPr>
        </p:nvSpPr>
        <p:spPr>
          <a:xfrm>
            <a:off x="685800" y="1143000"/>
            <a:ext cx="5486040" cy="3085920"/>
          </a:xfrm>
          <a:prstGeom prst="rect">
            <a:avLst/>
          </a:prstGeom>
        </p:spPr>
      </p:sp>
      <p:sp>
        <p:nvSpPr>
          <p:cNvPr id="825"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GB" sz="1200" spc="-1" strike="noStrike">
                <a:solidFill>
                  <a:srgbClr val="000000"/>
                </a:solidFill>
                <a:latin typeface="Arial"/>
              </a:rPr>
              <a:t>An ArrayList is a dynamic data structure, this means items can be added and removed at will, changing the size of your arraylist as opposed to normal arrays where you are stuck with a static initial size of your array.</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2000" spc="-1" strike="noStrike">
                <a:solidFill>
                  <a:srgbClr val="000000"/>
                </a:solidFill>
                <a:latin typeface="Arial"/>
              </a:rPr>
              <a:t>If you know how many items you want to store, you use arrays unless you really need some specific functionality (which you could debatably create yourself) that arraylists offers or speed/memory efficiency is of major concern.</a:t>
            </a:r>
            <a:endParaRPr b="0" lang="en-GB" sz="2000" spc="-1" strike="noStrike">
              <a:latin typeface="Arial"/>
            </a:endParaRPr>
          </a:p>
          <a:p>
            <a:pPr>
              <a:lnSpc>
                <a:spcPct val="100000"/>
              </a:lnSpc>
            </a:pPr>
            <a:r>
              <a:rPr b="0" lang="en-GB" sz="2000" spc="-1" strike="noStrike">
                <a:solidFill>
                  <a:srgbClr val="000000"/>
                </a:solidFill>
                <a:latin typeface="Arial"/>
              </a:rPr>
              <a:t>If not, use arraylists.</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Arial"/>
              </a:rPr>
              <a:t>Lists allow duplicate values</a:t>
            </a:r>
            <a:endParaRPr b="0" lang="en-GB" sz="2000" spc="-1" strike="noStrike">
              <a:latin typeface="Arial"/>
            </a:endParaRPr>
          </a:p>
          <a:p>
            <a:pPr>
              <a:lnSpc>
                <a:spcPct val="100000"/>
              </a:lnSpc>
            </a:pPr>
            <a:r>
              <a:rPr b="0" lang="en-GB" sz="2000" spc="-1" strike="noStrike">
                <a:solidFill>
                  <a:srgbClr val="000000"/>
                </a:solidFill>
                <a:latin typeface="Arial"/>
              </a:rPr>
              <a:t>Some of the commands are slightly different, .length is now .size</a:t>
            </a:r>
            <a:endParaRPr b="0" lang="en-GB" sz="2000" spc="-1" strike="noStrike">
              <a:latin typeface="Arial"/>
            </a:endParaRPr>
          </a:p>
          <a:p>
            <a:pPr>
              <a:lnSpc>
                <a:spcPct val="100000"/>
              </a:lnSpc>
            </a:pPr>
            <a:r>
              <a:rPr b="0" lang="en-GB" sz="2000" spc="-1" strike="noStrike">
                <a:solidFill>
                  <a:srgbClr val="000000"/>
                </a:solidFill>
                <a:latin typeface="Arial"/>
              </a:rPr>
              <a:t>.get to get an element</a:t>
            </a:r>
            <a:endParaRPr b="0" lang="en-GB" sz="2000" spc="-1" strike="noStrike">
              <a:latin typeface="Arial"/>
            </a:endParaRPr>
          </a:p>
          <a:p>
            <a:pPr>
              <a:lnSpc>
                <a:spcPct val="100000"/>
              </a:lnSpc>
            </a:pPr>
            <a:r>
              <a:rPr b="0" lang="en-GB" sz="2000" spc="-1" strike="noStrike">
                <a:solidFill>
                  <a:srgbClr val="000000"/>
                </a:solidFill>
                <a:latin typeface="Arial"/>
              </a:rPr>
              <a:t>.set to change an element (this will take 2 parameters)</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82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43F16C0-773F-4135-8B28-8CA046CBB9A9}" type="slidenum">
              <a:rPr b="0" lang="en-GB" sz="1200" spc="-1" strike="noStrike">
                <a:solidFill>
                  <a:srgbClr val="000000"/>
                </a:solidFill>
                <a:latin typeface="Calibri"/>
                <a:ea typeface="+mn-ea"/>
              </a:rPr>
              <a:t>116</a:t>
            </a:fld>
            <a:endParaRPr b="0" lang="en-GB"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type="sldImg"/>
          </p:nvPr>
        </p:nvSpPr>
        <p:spPr>
          <a:xfrm>
            <a:off x="685800" y="1143000"/>
            <a:ext cx="5486040" cy="3085920"/>
          </a:xfrm>
          <a:prstGeom prst="rect">
            <a:avLst/>
          </a:prstGeom>
        </p:spPr>
      </p:sp>
      <p:sp>
        <p:nvSpPr>
          <p:cNvPr id="828"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82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26B2045-80E6-4390-8364-CC2B9EBCB3E2}"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sldImg"/>
          </p:nvPr>
        </p:nvSpPr>
        <p:spPr>
          <a:xfrm>
            <a:off x="571680" y="581040"/>
            <a:ext cx="5714640" cy="3215880"/>
          </a:xfrm>
          <a:prstGeom prst="rect">
            <a:avLst/>
          </a:prstGeom>
        </p:spPr>
      </p:sp>
      <p:sp>
        <p:nvSpPr>
          <p:cNvPr id="75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The most common operator you’ll use in java is the assignment operator</a:t>
            </a:r>
            <a:endParaRPr b="0" lang="en-GB" sz="2000" spc="-1" strike="noStrike">
              <a:latin typeface="Arial"/>
            </a:endParaRPr>
          </a:p>
          <a:p>
            <a:pPr marL="216000" indent="-216000">
              <a:lnSpc>
                <a:spcPct val="100000"/>
              </a:lnSpc>
            </a:pPr>
            <a:r>
              <a:rPr b="0" lang="en-GB" sz="2000" spc="-1" strike="noStrike">
                <a:solidFill>
                  <a:srgbClr val="00519c"/>
                </a:solidFill>
                <a:latin typeface="Arial"/>
              </a:rPr>
              <a:t>“</a:t>
            </a:r>
            <a:r>
              <a:rPr b="0" lang="en-GB" sz="2000" spc="-1" strike="noStrike">
                <a:solidFill>
                  <a:srgbClr val="00519c"/>
                </a:solidFill>
                <a:latin typeface="Arial"/>
              </a:rPr>
              <a:t>=“</a:t>
            </a:r>
            <a:endParaRPr b="0" lang="en-GB" sz="2000" spc="-1" strike="noStrike">
              <a:latin typeface="Arial"/>
            </a:endParaRPr>
          </a:p>
          <a:p>
            <a:pPr marL="216000" indent="-216000">
              <a:lnSpc>
                <a:spcPct val="100000"/>
              </a:lnSpc>
            </a:pPr>
            <a:r>
              <a:rPr b="0" lang="en-GB" sz="2000" spc="-1" strike="noStrike">
                <a:solidFill>
                  <a:srgbClr val="00519c"/>
                </a:solidFill>
                <a:latin typeface="Arial"/>
              </a:rPr>
              <a:t>Access modifier is something we’ll come onto soon.</a:t>
            </a:r>
            <a:endParaRPr b="0" lang="en-GB" sz="2000" spc="-1" strike="noStrike">
              <a:latin typeface="Arial"/>
            </a:endParaRPr>
          </a:p>
          <a:p>
            <a:pPr marL="216000" indent="-216000">
              <a:lnSpc>
                <a:spcPct val="100000"/>
              </a:lnSpc>
            </a:pPr>
            <a:r>
              <a:rPr b="0" lang="en-GB" sz="2000" spc="-1" strike="noStrike">
                <a:solidFill>
                  <a:srgbClr val="00519c"/>
                </a:solidFill>
                <a:latin typeface="Arial"/>
              </a:rPr>
              <a:t>Return type is what the method will give back when it is called, in this case, nothing. (void)</a:t>
            </a:r>
            <a:endParaRPr b="0" lang="en-GB" sz="2000" spc="-1" strike="noStrike">
              <a:latin typeface="Arial"/>
            </a:endParaRPr>
          </a:p>
          <a:p>
            <a:pPr marL="216000" indent="-216000">
              <a:lnSpc>
                <a:spcPct val="100000"/>
              </a:lnSpc>
            </a:pPr>
            <a:r>
              <a:rPr b="0" lang="en-GB" sz="2000" spc="-1" strike="noStrike">
                <a:solidFill>
                  <a:srgbClr val="00519c"/>
                </a:solidFill>
                <a:latin typeface="Arial"/>
              </a:rPr>
              <a:t>Method name is how we want to address this method.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solidFill>
                  <a:srgbClr val="00519c"/>
                </a:solidFill>
                <a:latin typeface="Arial"/>
              </a:rPr>
              <a:t>Inside the method is an example variable declaration.</a:t>
            </a:r>
            <a:endParaRPr b="0" lang="en-GB" sz="2000" spc="-1" strike="noStrike">
              <a:latin typeface="Arial"/>
            </a:endParaRPr>
          </a:p>
          <a:p>
            <a:pPr marL="216000" indent="-216000">
              <a:lnSpc>
                <a:spcPct val="100000"/>
              </a:lnSpc>
            </a:pPr>
            <a:r>
              <a:rPr b="0" lang="en-GB" sz="2000" spc="-1" strike="noStrike">
                <a:solidFill>
                  <a:srgbClr val="00519c"/>
                </a:solidFill>
                <a:latin typeface="Arial"/>
              </a:rPr>
              <a:t>First is the type of the variable, in this case it is an integer (whole numbers)</a:t>
            </a:r>
            <a:endParaRPr b="0" lang="en-GB" sz="2000" spc="-1" strike="noStrike">
              <a:latin typeface="Arial"/>
            </a:endParaRPr>
          </a:p>
          <a:p>
            <a:pPr marL="216000" indent="-216000">
              <a:lnSpc>
                <a:spcPct val="100000"/>
              </a:lnSpc>
            </a:pPr>
            <a:r>
              <a:rPr b="0" lang="en-GB" sz="2000" spc="-1" strike="noStrike">
                <a:solidFill>
                  <a:srgbClr val="00519c"/>
                </a:solidFill>
                <a:latin typeface="Arial"/>
              </a:rPr>
              <a:t>Then is the name we want to address it by</a:t>
            </a:r>
            <a:endParaRPr b="0" lang="en-GB" sz="2000" spc="-1" strike="noStrike">
              <a:latin typeface="Arial"/>
            </a:endParaRPr>
          </a:p>
          <a:p>
            <a:pPr marL="216000" indent="-216000">
              <a:lnSpc>
                <a:spcPct val="100000"/>
              </a:lnSpc>
            </a:pPr>
            <a:r>
              <a:rPr b="0" lang="en-GB" sz="2000" spc="-1" strike="noStrike">
                <a:solidFill>
                  <a:srgbClr val="00519c"/>
                </a:solidFill>
                <a:latin typeface="Arial"/>
              </a:rPr>
              <a:t>Then we are assigning it the value of 3.</a:t>
            </a:r>
            <a:endParaRPr b="0" lang="en-GB" sz="2000" spc="-1" strike="noStrike">
              <a:latin typeface="Arial"/>
            </a:endParaRPr>
          </a:p>
          <a:p>
            <a:pPr marL="216000" indent="-216000">
              <a:lnSpc>
                <a:spcPct val="100000"/>
              </a:lnSpc>
            </a:pPr>
            <a:r>
              <a:rPr b="0" lang="en-GB" sz="2000" spc="-1" strike="noStrike">
                <a:solidFill>
                  <a:srgbClr val="00519c"/>
                </a:solidFill>
                <a:latin typeface="Arial"/>
              </a:rPr>
              <a:t>After that we can address the variable with its name, and perform actions on it, in this case we are then making it 40.</a:t>
            </a:r>
            <a:endParaRPr b="0" lang="en-GB" sz="2000" spc="-1" strike="noStrike">
              <a:latin typeface="Arial"/>
            </a:endParaRPr>
          </a:p>
          <a:p>
            <a:pPr marL="216000" indent="-216000">
              <a:lnSpc>
                <a:spcPct val="100000"/>
              </a:lnSpc>
            </a:pPr>
            <a:r>
              <a:rPr b="0" lang="en-GB" sz="2000" spc="-1" strike="noStrike">
                <a:solidFill>
                  <a:srgbClr val="00519c"/>
                </a:solidFill>
                <a:latin typeface="Arial"/>
              </a:rPr>
              <a:t>This is possible because it is being done within the same scope.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solidFill>
                  <a:srgbClr val="00519c"/>
                </a:solidFill>
                <a:latin typeface="Arial"/>
              </a:rPr>
              <a:t>Private – denotes how accessible things are</a:t>
            </a:r>
            <a:endParaRPr b="0" lang="en-GB" sz="2000" spc="-1" strike="noStrike">
              <a:latin typeface="Arial"/>
            </a:endParaRPr>
          </a:p>
          <a:p>
            <a:pPr marL="216000" indent="-216000">
              <a:lnSpc>
                <a:spcPct val="100000"/>
              </a:lnSpc>
            </a:pPr>
            <a:r>
              <a:rPr b="0" lang="en-GB" sz="2000" spc="-1" strike="noStrike">
                <a:solidFill>
                  <a:srgbClr val="00519c"/>
                </a:solidFill>
                <a:latin typeface="Arial"/>
              </a:rPr>
              <a:t>Void – return type – functions can return data as well as accept data</a:t>
            </a:r>
            <a:endParaRPr b="0" lang="en-GB" sz="2000" spc="-1" strike="noStrike">
              <a:latin typeface="Arial"/>
            </a:endParaRPr>
          </a:p>
          <a:p>
            <a:pPr marL="216000" indent="-216000">
              <a:lnSpc>
                <a:spcPct val="100000"/>
              </a:lnSpc>
            </a:pPr>
            <a:r>
              <a:rPr b="0" lang="en-GB" sz="2000" spc="-1" strike="noStrike">
                <a:solidFill>
                  <a:srgbClr val="00519c"/>
                </a:solidFill>
                <a:latin typeface="Arial"/>
              </a:rPr>
              <a:t>The return type is where we signify the type of data that will be returned</a:t>
            </a:r>
            <a:endParaRPr b="0" lang="en-GB" sz="2000" spc="-1" strike="noStrike">
              <a:latin typeface="Arial"/>
            </a:endParaRPr>
          </a:p>
          <a:p>
            <a:pPr marL="216000" indent="-216000">
              <a:lnSpc>
                <a:spcPct val="100000"/>
              </a:lnSpc>
            </a:pPr>
            <a:r>
              <a:rPr b="0" lang="en-GB" sz="2000" spc="-1" strike="noStrike">
                <a:solidFill>
                  <a:srgbClr val="00519c"/>
                </a:solidFill>
                <a:latin typeface="Arial"/>
              </a:rPr>
              <a:t>Name – can be whatever but should be useful and make sense</a:t>
            </a:r>
            <a:endParaRPr b="0" lang="en-GB" sz="2000" spc="-1" strike="noStrike">
              <a:latin typeface="Arial"/>
            </a:endParaRPr>
          </a:p>
          <a:p>
            <a:pPr marL="216000" indent="-216000">
              <a:lnSpc>
                <a:spcPct val="100000"/>
              </a:lnSpc>
            </a:pPr>
            <a:r>
              <a:rPr b="0" lang="en-GB" sz="2000" spc="-1" strike="noStrike">
                <a:solidFill>
                  <a:srgbClr val="00519c"/>
                </a:solidFill>
                <a:latin typeface="Arial"/>
              </a:rPr>
              <a:t>() – parameters</a:t>
            </a:r>
            <a:endParaRPr b="0" lang="en-GB" sz="2000" spc="-1" strike="noStrike">
              <a:latin typeface="Arial"/>
            </a:endParaRPr>
          </a:p>
          <a:p>
            <a:pPr marL="216000" indent="-216000">
              <a:lnSpc>
                <a:spcPct val="100000"/>
              </a:lnSpc>
            </a:pPr>
            <a:r>
              <a:rPr b="0" lang="en-GB" sz="2000" spc="-1" strike="noStrike">
                <a:solidFill>
                  <a:srgbClr val="00519c"/>
                </a:solidFill>
                <a:latin typeface="Arial"/>
              </a:rPr>
              <a:t>{} – do we remember what these do? this is the method body</a:t>
            </a:r>
            <a:endParaRPr b="0" lang="en-GB" sz="2000" spc="-1" strike="noStrike">
              <a:latin typeface="Arial"/>
            </a:endParaRPr>
          </a:p>
          <a:p>
            <a:pPr marL="216000" indent="-216000">
              <a:lnSpc>
                <a:spcPct val="100000"/>
              </a:lnSpc>
            </a:pPr>
            <a:r>
              <a:rPr b="0" lang="en-GB" sz="2000" spc="-1" strike="noStrike">
                <a:solidFill>
                  <a:srgbClr val="00519c"/>
                </a:solidFill>
                <a:latin typeface="Arial"/>
              </a:rPr>
              <a:t>They only function when the method is called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solidFill>
                  <a:srgbClr val="00519c"/>
                </a:solidFill>
                <a:latin typeface="Arial"/>
              </a:rPr>
              <a:t>When we are creating a local variable we cannot use it until we initialise it.</a:t>
            </a:r>
            <a:endParaRPr b="0" lang="en-GB"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sldImg"/>
          </p:nvPr>
        </p:nvSpPr>
        <p:spPr>
          <a:xfrm>
            <a:off x="571680" y="581040"/>
            <a:ext cx="5714640" cy="3215880"/>
          </a:xfrm>
          <a:prstGeom prst="rect">
            <a:avLst/>
          </a:prstGeom>
        </p:spPr>
      </p:sp>
      <p:sp>
        <p:nvSpPr>
          <p:cNvPr id="75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Another example method.</a:t>
            </a:r>
            <a:endParaRPr b="0" lang="en-GB" sz="2000" spc="-1" strike="noStrike">
              <a:latin typeface="Arial"/>
            </a:endParaRPr>
          </a:p>
          <a:p>
            <a:pPr marL="216000" indent="-216000">
              <a:lnSpc>
                <a:spcPct val="100000"/>
              </a:lnSpc>
            </a:pPr>
            <a:r>
              <a:rPr b="0" lang="en-GB" sz="2000" spc="-1" strike="noStrike">
                <a:latin typeface="Arial"/>
              </a:rPr>
              <a:t>In this case we’ve changed the return type to int, so whenever this method is called it will return an integer.</a:t>
            </a:r>
            <a:endParaRPr b="0" lang="en-GB" sz="2000" spc="-1" strike="noStrike">
              <a:latin typeface="Arial"/>
            </a:endParaRPr>
          </a:p>
          <a:p>
            <a:pPr marL="216000" indent="-216000">
              <a:lnSpc>
                <a:spcPct val="100000"/>
              </a:lnSpc>
            </a:pPr>
            <a:r>
              <a:rPr b="0" lang="en-GB" sz="2000" spc="-1" strike="noStrike">
                <a:latin typeface="Arial"/>
              </a:rPr>
              <a:t>It also has a parameter of type integer, so whenever we call this method we need to give it an integer to work with.</a:t>
            </a:r>
            <a:endParaRPr b="0" lang="en-GB" sz="2000" spc="-1" strike="noStrike">
              <a:latin typeface="Arial"/>
            </a:endParaRPr>
          </a:p>
          <a:p>
            <a:pPr marL="216000" indent="-216000">
              <a:lnSpc>
                <a:spcPct val="100000"/>
              </a:lnSpc>
            </a:pPr>
            <a:r>
              <a:rPr b="0" lang="en-GB" sz="2000" spc="-1" strike="noStrike">
                <a:latin typeface="Arial"/>
              </a:rPr>
              <a:t>It then sets the parameter that we gave the method to a value </a:t>
            </a:r>
            <a:endParaRPr b="0" lang="en-GB" sz="2000" spc="-1" strike="noStrike">
              <a:latin typeface="Arial"/>
            </a:endParaRPr>
          </a:p>
          <a:p>
            <a:pPr marL="216000" indent="-216000">
              <a:lnSpc>
                <a:spcPct val="100000"/>
              </a:lnSpc>
            </a:pPr>
            <a:r>
              <a:rPr b="0" lang="en-GB" sz="2000" spc="-1" strike="noStrike">
                <a:latin typeface="Arial"/>
              </a:rPr>
              <a:t>Then it returns the value.</a:t>
            </a:r>
            <a:endParaRPr b="0" lang="en-GB" sz="2000" spc="-1" strike="noStrike">
              <a:latin typeface="Arial"/>
            </a:endParaRPr>
          </a:p>
          <a:p>
            <a:pPr marL="216000" indent="-216000">
              <a:lnSpc>
                <a:spcPct val="100000"/>
              </a:lnSpc>
            </a:pPr>
            <a:r>
              <a:rPr b="0" lang="en-GB" sz="2000" spc="-1" strike="noStrike">
                <a:latin typeface="Arial"/>
              </a:rPr>
              <a:t>Once a value is returned via the return keyword, the method ends, so any code after a keyword would have run can be treated as dead code</a:t>
            </a:r>
            <a:endParaRPr b="0" lang="en-GB" sz="2000" spc="-1" strike="noStrike">
              <a:latin typeface="Arial"/>
            </a:endParaRPr>
          </a:p>
          <a:p>
            <a:pPr marL="216000" indent="-216000">
              <a:lnSpc>
                <a:spcPct val="100000"/>
              </a:lnSpc>
            </a:pPr>
            <a:r>
              <a:rPr b="0" lang="en-GB" sz="2000" spc="-1" strike="noStrike">
                <a:latin typeface="Arial"/>
              </a:rPr>
              <a:t>In an IDE this would be labelled as unreachable code.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This method will now return a parameter – it will give us something back.</a:t>
            </a:r>
            <a:endParaRPr b="0" lang="en-GB" sz="2000" spc="-1" strike="noStrike">
              <a:latin typeface="Arial"/>
            </a:endParaRPr>
          </a:p>
          <a:p>
            <a:pPr marL="216000" indent="-216000">
              <a:lnSpc>
                <a:spcPct val="100000"/>
              </a:lnSpc>
            </a:pPr>
            <a:r>
              <a:rPr b="0" lang="en-GB" sz="2000" spc="-1" strike="noStrike">
                <a:latin typeface="Arial"/>
              </a:rPr>
              <a:t>Return keyword</a:t>
            </a:r>
            <a:endParaRPr b="0" lang="en-GB" sz="2000" spc="-1" strike="noStrike">
              <a:latin typeface="Arial"/>
            </a:endParaRPr>
          </a:p>
          <a:p>
            <a:pPr marL="216000" indent="-216000">
              <a:lnSpc>
                <a:spcPct val="100000"/>
              </a:lnSpc>
            </a:pPr>
            <a:r>
              <a:rPr b="0" lang="en-GB" sz="2000" spc="-1" strike="noStrike">
                <a:latin typeface="Arial"/>
              </a:rPr>
              <a:t>If we are using a return type that isn’t void then we have to use this word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A method can only return 1 thing, that is one thing of the specified data type.</a:t>
            </a:r>
            <a:endParaRPr b="0" lang="en-GB" sz="2000" spc="-1" strike="noStrike">
              <a:latin typeface="Arial"/>
            </a:endParaRPr>
          </a:p>
          <a:p>
            <a:pPr marL="216000" indent="-216000">
              <a:lnSpc>
                <a:spcPct val="100000"/>
              </a:lnSpc>
            </a:pPr>
            <a:r>
              <a:rPr b="0" lang="en-GB" sz="2000" spc="-1" strike="noStrike">
                <a:latin typeface="Arial"/>
              </a:rPr>
              <a:t>A method must return the data type specified and cannot return anything else.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System.out.println(); will be used a lot as you start to learn to code – it is how we will print things to the screen – or the console as it is called.</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sldImg"/>
          </p:nvPr>
        </p:nvSpPr>
        <p:spPr>
          <a:xfrm>
            <a:off x="685800" y="1143000"/>
            <a:ext cx="5486040" cy="3085920"/>
          </a:xfrm>
          <a:prstGeom prst="rect">
            <a:avLst/>
          </a:prstGeom>
        </p:spPr>
      </p:sp>
      <p:sp>
        <p:nvSpPr>
          <p:cNvPr id="831"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83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BBB2CEA-9470-481B-87A3-D5C0017423C1}" type="slidenum">
              <a:rPr b="0" lang="en-GB" sz="1200" spc="-1" strike="noStrike">
                <a:solidFill>
                  <a:srgbClr val="000000"/>
                </a:solidFill>
                <a:latin typeface="Calibri"/>
                <a:ea typeface="+mn-ea"/>
              </a:rPr>
              <a:t>116</a:t>
            </a:fld>
            <a:endParaRPr b="0" lang="en-GB" sz="1200" spc="-1" strike="noStrike">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PlaceHolder 1"/>
          <p:cNvSpPr>
            <a:spLocks noGrp="1"/>
          </p:cNvSpPr>
          <p:nvPr>
            <p:ph type="sldImg"/>
          </p:nvPr>
        </p:nvSpPr>
        <p:spPr>
          <a:xfrm>
            <a:off x="685800" y="1143000"/>
            <a:ext cx="5486040" cy="3085920"/>
          </a:xfrm>
          <a:prstGeom prst="rect">
            <a:avLst/>
          </a:prstGeom>
        </p:spPr>
      </p:sp>
      <p:sp>
        <p:nvSpPr>
          <p:cNvPr id="83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Here lambdaFilter is an implementation of the FileFilter interface.</a:t>
            </a:r>
            <a:endParaRPr b="0" lang="en-GB" sz="2000" spc="-1" strike="noStrike">
              <a:latin typeface="Arial"/>
            </a:endParaRPr>
          </a:p>
        </p:txBody>
      </p:sp>
      <p:sp>
        <p:nvSpPr>
          <p:cNvPr id="8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B74D153-C416-47BB-882D-CAE5E0403561}" type="slidenum">
              <a:rPr b="0" lang="en-GB" sz="1200" spc="-1" strike="noStrike">
                <a:solidFill>
                  <a:srgbClr val="000000"/>
                </a:solidFill>
                <a:latin typeface="Calibri"/>
                <a:ea typeface="+mn-ea"/>
              </a:rPr>
              <a:t>116</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sldImg"/>
          </p:nvPr>
        </p:nvSpPr>
        <p:spPr>
          <a:xfrm>
            <a:off x="685800" y="1143000"/>
            <a:ext cx="5486040" cy="3085920"/>
          </a:xfrm>
          <a:prstGeom prst="rect">
            <a:avLst/>
          </a:prstGeom>
        </p:spPr>
      </p:sp>
      <p:sp>
        <p:nvSpPr>
          <p:cNvPr id="75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Execution starts in the main method.</a:t>
            </a:r>
            <a:endParaRPr b="0" lang="en-GB" sz="2000" spc="-1" strike="noStrike">
              <a:latin typeface="Arial"/>
            </a:endParaRPr>
          </a:p>
          <a:p>
            <a:pPr marL="216000" indent="-216000">
              <a:lnSpc>
                <a:spcPct val="100000"/>
              </a:lnSpc>
            </a:pPr>
            <a:r>
              <a:rPr b="0" lang="en-GB" sz="2000" spc="-1" strike="noStrike">
                <a:latin typeface="Arial"/>
              </a:rPr>
              <a:t>The first line of code is to call the method called method1</a:t>
            </a:r>
            <a:endParaRPr b="0" lang="en-GB" sz="2000" spc="-1" strike="noStrike">
              <a:latin typeface="Arial"/>
            </a:endParaRPr>
          </a:p>
          <a:p>
            <a:pPr marL="216000" indent="-216000">
              <a:lnSpc>
                <a:spcPct val="100000"/>
              </a:lnSpc>
            </a:pPr>
            <a:r>
              <a:rPr b="0" lang="en-GB" sz="2000" spc="-1" strike="noStrike">
                <a:latin typeface="Arial"/>
              </a:rPr>
              <a:t>So then that method will be executed, which prints out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Hello</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Then we go back to the main method, where now its at the line that executes method2</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So then “ World” is printed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And on the third line in the main method it is encompassing it in a print line method itself, as method3() returns a string which we then want to print.</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So “!” is printed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Could be the hardest part of java – if you cant follow your code logically you will struggle</a:t>
            </a:r>
            <a:endParaRPr b="0" lang="en-GB" sz="2000" spc="-1" strike="noStrike">
              <a:latin typeface="Arial"/>
            </a:endParaRPr>
          </a:p>
          <a:p>
            <a:pPr marL="216000" indent="-216000">
              <a:lnSpc>
                <a:spcPct val="100000"/>
              </a:lnSpc>
            </a:pPr>
            <a:r>
              <a:rPr b="0" lang="en-GB" sz="2000" spc="-1" strike="noStrike">
                <a:latin typeface="Arial"/>
              </a:rPr>
              <a:t>How it jumps between certain methods.</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Compiling it down into class files to give it to the JVM</a:t>
            </a:r>
            <a:endParaRPr b="0" lang="en-GB" sz="2000" spc="-1" strike="noStrike">
              <a:latin typeface="Arial"/>
            </a:endParaRPr>
          </a:p>
          <a:p>
            <a:pPr marL="216000" indent="-216000">
              <a:lnSpc>
                <a:spcPct val="100000"/>
              </a:lnSpc>
            </a:pPr>
            <a:r>
              <a:rPr b="0" lang="en-GB" sz="2000" spc="-1" strike="noStrike">
                <a:latin typeface="Arial"/>
              </a:rPr>
              <a:t>We are saying run the main method in this file – its going to find the main method and will start executing the application</a:t>
            </a:r>
            <a:endParaRPr b="0" lang="en-GB" sz="2000" spc="-1" strike="noStrike">
              <a:latin typeface="Arial"/>
            </a:endParaRPr>
          </a:p>
          <a:p>
            <a:pPr marL="216000" indent="-216000">
              <a:lnSpc>
                <a:spcPct val="100000"/>
              </a:lnSpc>
            </a:pPr>
            <a:r>
              <a:rPr b="0" lang="en-GB" sz="2000" spc="-1" strike="noStrike">
                <a:latin typeface="Arial"/>
              </a:rPr>
              <a:t>This is where all programs start and end??</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Syntax is particular (has to have all these things – but we will look later)</a:t>
            </a:r>
            <a:endParaRPr b="0" lang="en-GB" sz="2000" spc="-1" strike="noStrike">
              <a:latin typeface="Arial"/>
            </a:endParaRPr>
          </a:p>
          <a:p>
            <a:pPr marL="216000" indent="-216000">
              <a:lnSpc>
                <a:spcPct val="100000"/>
              </a:lnSpc>
            </a:pPr>
            <a:r>
              <a:rPr b="0" lang="en-GB" sz="2000" spc="-1" strike="noStrike">
                <a:latin typeface="Arial"/>
              </a:rPr>
              <a:t>The point is to show it is jumping around – but that it always comes back</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
        <p:nvSpPr>
          <p:cNvPr id="76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A69C0D8-5E6B-469C-811F-4D2E68527ED3}"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sldImg"/>
          </p:nvPr>
        </p:nvSpPr>
        <p:spPr>
          <a:xfrm>
            <a:off x="571680" y="581040"/>
            <a:ext cx="5714640" cy="3215880"/>
          </a:xfrm>
          <a:prstGeom prst="rect">
            <a:avLst/>
          </a:prstGeom>
        </p:spPr>
      </p:sp>
      <p:sp>
        <p:nvSpPr>
          <p:cNvPr id="83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Think about if you wanted to model a Person, and in your system you wanted to have an attribute such as “Pet”, this could be null if they didn’t have a pet, but otherwise it could be an object such as Dog ! </a:t>
            </a:r>
            <a:endParaRPr b="0" lang="en-GB"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sldImg"/>
          </p:nvPr>
        </p:nvSpPr>
        <p:spPr>
          <a:xfrm>
            <a:off x="571680" y="581040"/>
            <a:ext cx="5714640" cy="3215880"/>
          </a:xfrm>
          <a:prstGeom prst="rect">
            <a:avLst/>
          </a:prstGeom>
        </p:spPr>
      </p:sp>
      <p:sp>
        <p:nvSpPr>
          <p:cNvPr id="762"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GB" sz="2000" spc="-1" strike="noStrike">
                <a:latin typeface="Arial"/>
              </a:rPr>
              <a:t>Note: You don’t have to initialize instance variables (belonging to class), but you do have to initialize local variables.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There are only 2 types of data, numeric and non-numeric data types</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String isn’t technically a primitive data type, but it is often used like one.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Everything in java are based off of Primitive data types in one way or another</a:t>
            </a:r>
            <a:endParaRPr b="0" lang="en-GB" sz="2000" spc="-1" strike="noStrike">
              <a:latin typeface="Arial"/>
            </a:endParaRPr>
          </a:p>
          <a:p>
            <a:pPr>
              <a:lnSpc>
                <a:spcPct val="100000"/>
              </a:lnSpc>
            </a:pPr>
            <a:r>
              <a:rPr b="0" lang="en-GB" sz="2000" spc="-1" strike="noStrike">
                <a:latin typeface="Arial"/>
              </a:rPr>
              <a:t>Boolean is appropriate for when you have 2 absolute values, either true or false, off or on, etc.</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The bottom 5 are numerical data types – they just have a different size</a:t>
            </a:r>
            <a:endParaRPr b="0" lang="en-GB" sz="2000" spc="-1" strike="noStrike">
              <a:latin typeface="Arial"/>
            </a:endParaRPr>
          </a:p>
          <a:p>
            <a:pPr>
              <a:lnSpc>
                <a:spcPct val="100000"/>
              </a:lnSpc>
            </a:pPr>
            <a:r>
              <a:rPr b="0" lang="en-GB" sz="2000" spc="-1" strike="noStrike">
                <a:latin typeface="Arial"/>
              </a:rPr>
              <a:t>Decimals are useful – obviously –briefly mention implicit casting</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In reality performance is important but for everything we do here it isn’t so much</a:t>
            </a:r>
            <a:endParaRPr b="0" lang="en-GB" sz="2000" spc="-1" strike="noStrike">
              <a:latin typeface="Arial"/>
            </a:endParaRPr>
          </a:p>
          <a:p>
            <a:pPr>
              <a:lnSpc>
                <a:spcPct val="100000"/>
              </a:lnSpc>
            </a:pPr>
            <a:r>
              <a:rPr b="0" lang="en-GB" sz="2000" spc="-1" strike="noStrike">
                <a:latin typeface="Arial"/>
              </a:rPr>
              <a:t>Char is technically a numeric data type – you may confused with this due to some wacky output</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Its not about the shape of the data, it is about the nature of the data – this is in reference to the Numeric and non-numeric data types that we have previously looked at.  A phone number might be in the shape of numbers but by nature it is not a number, it is a string.</a:t>
            </a:r>
            <a:endParaRPr b="0" lang="en-GB" sz="2000" spc="-1" strike="noStrike">
              <a:latin typeface="Arial"/>
            </a:endParaRPr>
          </a:p>
          <a:p>
            <a:pPr>
              <a:lnSpc>
                <a:spcPct val="100000"/>
              </a:lnSpc>
            </a:pPr>
            <a:endParaRPr b="0" lang="en-GB" sz="20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Img"/>
          </p:nvPr>
        </p:nvSpPr>
        <p:spPr>
          <a:xfrm>
            <a:off x="571680" y="581040"/>
            <a:ext cx="5714640" cy="3215880"/>
          </a:xfrm>
          <a:prstGeom prst="rect">
            <a:avLst/>
          </a:prstGeom>
        </p:spPr>
      </p:sp>
      <p:sp>
        <p:nvSpPr>
          <p:cNvPr id="83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Stop and do a worked example of a constructor</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sldImg"/>
          </p:nvPr>
        </p:nvSpPr>
        <p:spPr>
          <a:xfrm>
            <a:off x="685800" y="1143000"/>
            <a:ext cx="5486040" cy="3085920"/>
          </a:xfrm>
          <a:prstGeom prst="rect">
            <a:avLst/>
          </a:prstGeom>
        </p:spPr>
      </p:sp>
      <p:sp>
        <p:nvSpPr>
          <p:cNvPr id="84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Abstraction – you don’t need to show the user how the inner workings look</a:t>
            </a:r>
            <a:endParaRPr b="0" lang="en-GB" sz="2000" spc="-1" strike="noStrike">
              <a:latin typeface="Arial"/>
            </a:endParaRPr>
          </a:p>
          <a:p>
            <a:pPr marL="216000" indent="-216000">
              <a:lnSpc>
                <a:spcPct val="100000"/>
              </a:lnSpc>
            </a:pPr>
            <a:r>
              <a:rPr b="0" lang="en-GB" sz="2000" spc="-1" strike="noStrike">
                <a:latin typeface="Arial"/>
              </a:rPr>
              <a:t>It is quite hard to give a good example at this point, it is best described as we consider bigger programs a at a later date.</a:t>
            </a:r>
            <a:endParaRPr b="0" lang="en-GB" sz="2000" spc="-1" strike="noStrike">
              <a:latin typeface="Arial"/>
            </a:endParaRPr>
          </a:p>
          <a:p>
            <a:pPr marL="216000" indent="-216000">
              <a:lnSpc>
                <a:spcPct val="100000"/>
              </a:lnSpc>
            </a:pPr>
            <a:r>
              <a:rPr b="0" lang="en-GB" sz="2000" spc="-1" strike="noStrike">
                <a:latin typeface="Arial"/>
              </a:rPr>
              <a:t>Just keep it in mind, what it is a what it does. Especially when you are refactoring your code.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Spiral example is good to show abstraction – maybe wait until later in the second week when someone has created a good piece of code</a:t>
            </a:r>
            <a:endParaRPr b="0" lang="en-GB" sz="2000" spc="-1" strike="noStrike">
              <a:latin typeface="Arial"/>
            </a:endParaRPr>
          </a:p>
          <a:p>
            <a:pPr marL="216000" indent="-216000">
              <a:lnSpc>
                <a:spcPct val="100000"/>
              </a:lnSpc>
            </a:pPr>
            <a:r>
              <a:rPr b="0" lang="en-GB" sz="2000" spc="-1" strike="noStrike">
                <a:latin typeface="Arial"/>
              </a:rPr>
              <a:t>Pull down from their github and look through the use of abstraction</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
        <p:nvSpPr>
          <p:cNvPr id="8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07580B9-950F-47A0-9E32-EF6C020C289C}"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PlaceHolder 1"/>
          <p:cNvSpPr>
            <a:spLocks noGrp="1"/>
          </p:cNvSpPr>
          <p:nvPr>
            <p:ph type="sldImg"/>
          </p:nvPr>
        </p:nvSpPr>
        <p:spPr>
          <a:xfrm>
            <a:off x="571680" y="581040"/>
            <a:ext cx="5714640" cy="3215880"/>
          </a:xfrm>
          <a:prstGeom prst="rect">
            <a:avLst/>
          </a:prstGeom>
        </p:spPr>
      </p:sp>
      <p:sp>
        <p:nvSpPr>
          <p:cNvPr id="84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It wouldn’t make sense if I told you “Make me an animal”, you’d ask “What kind of animal?” – “A mammal”, “what kind of mammal?” – “A cat”, ok, we could probably just make any cat and you’d be happy but theoretically you should go down even further, to breeds of cat etc.</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If you think back to the reason that we have methods, they exist so we don’t have to keep retyping our code.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Inheritance completes a similar thing.</a:t>
            </a:r>
            <a:endParaRPr b="0" lang="en-GB" sz="20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PlaceHolder 1"/>
          <p:cNvSpPr>
            <a:spLocks noGrp="1"/>
          </p:cNvSpPr>
          <p:nvPr>
            <p:ph type="sldImg"/>
          </p:nvPr>
        </p:nvSpPr>
        <p:spPr>
          <a:xfrm>
            <a:off x="571680" y="581040"/>
            <a:ext cx="5714640" cy="3215880"/>
          </a:xfrm>
          <a:prstGeom prst="rect">
            <a:avLst/>
          </a:prstGeom>
        </p:spPr>
      </p:sp>
      <p:sp>
        <p:nvSpPr>
          <p:cNvPr id="84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In this example, every animal might eat in the same way (Yes some might use a mouth, some might not…) But given food, an animal can consume it for nutrients etc.</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However every animal might sleep in a different way, so we’ll make this method abstract (to be implemented further down the chain)</a:t>
            </a:r>
            <a:endParaRPr b="0" lang="en-GB" sz="2000" spc="-1" strike="noStrike">
              <a:latin typeface="Arial"/>
            </a:endParaRPr>
          </a:p>
          <a:p>
            <a:pPr marL="216000" indent="-216000">
              <a:lnSpc>
                <a:spcPct val="100000"/>
              </a:lnSpc>
            </a:pPr>
            <a:r>
              <a:rPr b="0" lang="en-GB" sz="2000" spc="-1" strike="noStrike">
                <a:latin typeface="Arial"/>
              </a:rPr>
              <a:t>And the same with make noise.</a:t>
            </a:r>
            <a:endParaRPr b="0" lang="en-GB"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sldImg"/>
          </p:nvPr>
        </p:nvSpPr>
        <p:spPr>
          <a:xfrm>
            <a:off x="571680" y="581040"/>
            <a:ext cx="5714640" cy="3215880"/>
          </a:xfrm>
          <a:prstGeom prst="rect">
            <a:avLst/>
          </a:prstGeom>
        </p:spPr>
      </p:sp>
      <p:sp>
        <p:nvSpPr>
          <p:cNvPr id="76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Fairly obvious</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 and – and ! –</a:t>
            </a:r>
            <a:endParaRPr b="0" lang="en-GB" sz="2000" spc="-1" strike="noStrike">
              <a:latin typeface="Arial"/>
            </a:endParaRPr>
          </a:p>
          <a:p>
            <a:pPr marL="216000" indent="-216000">
              <a:lnSpc>
                <a:spcPct val="100000"/>
              </a:lnSpc>
            </a:pPr>
            <a:r>
              <a:rPr b="0" lang="en-GB" sz="2000" spc="-1" strike="noStrike">
                <a:latin typeface="Arial"/>
              </a:rPr>
              <a:t>If you have a numeric data type like the ones on the previous page it will increment it by one</a:t>
            </a:r>
            <a:endParaRPr b="0" lang="en-GB" sz="2000" spc="-1" strike="noStrike">
              <a:latin typeface="Arial"/>
            </a:endParaRPr>
          </a:p>
          <a:p>
            <a:pPr marL="216000" indent="-216000">
              <a:lnSpc>
                <a:spcPct val="100000"/>
              </a:lnSpc>
            </a:pPr>
            <a:r>
              <a:rPr b="0" lang="en-GB" sz="2000" spc="-1" strike="noStrike">
                <a:latin typeface="Arial"/>
              </a:rPr>
              <a:t>Very useful</a:t>
            </a:r>
            <a:endParaRPr b="0" lang="en-GB" sz="2000" spc="-1" strike="noStrike">
              <a:latin typeface="Arial"/>
            </a:endParaRPr>
          </a:p>
          <a:p>
            <a:pPr marL="216000" indent="-216000">
              <a:lnSpc>
                <a:spcPct val="100000"/>
              </a:lnSpc>
            </a:pPr>
            <a:r>
              <a:rPr b="0" lang="en-GB" sz="2000" spc="-1" strike="noStrike">
                <a:latin typeface="Arial"/>
              </a:rPr>
              <a:t>Introduce i++ and ++i at this point</a:t>
            </a:r>
            <a:endParaRPr b="0" lang="en-GB" sz="2000" spc="-1" strike="noStrike">
              <a:latin typeface="Arial"/>
            </a:endParaRPr>
          </a:p>
          <a:p>
            <a:pPr marL="216000" indent="-216000">
              <a:lnSpc>
                <a:spcPct val="100000"/>
              </a:lnSpc>
            </a:pPr>
            <a:r>
              <a:rPr b="0" lang="en-GB" sz="2000" spc="-1" strike="noStrike">
                <a:latin typeface="Arial"/>
              </a:rPr>
              <a:t>Both valid</a:t>
            </a:r>
            <a:endParaRPr b="0" lang="en-GB" sz="2000" spc="-1" strike="noStrike">
              <a:latin typeface="Arial"/>
            </a:endParaRPr>
          </a:p>
          <a:p>
            <a:pPr marL="216000" indent="-216000">
              <a:lnSpc>
                <a:spcPct val="100000"/>
              </a:lnSpc>
            </a:pPr>
            <a:r>
              <a:rPr b="0" lang="en-GB" sz="2000" spc="-1" strike="noStrike">
                <a:latin typeface="Arial"/>
              </a:rPr>
              <a:t>Explain with sysout</a:t>
            </a:r>
            <a:endParaRPr b="0" lang="en-GB" sz="2000" spc="-1" strike="noStrike">
              <a:latin typeface="Arial"/>
            </a:endParaRPr>
          </a:p>
          <a:p>
            <a:pPr marL="216000" indent="-216000">
              <a:lnSpc>
                <a:spcPct val="100000"/>
              </a:lnSpc>
            </a:pPr>
            <a:r>
              <a:rPr b="0" lang="en-GB" sz="2000" spc="-1" strike="noStrike">
                <a:latin typeface="Arial"/>
              </a:rPr>
              <a:t>All that really matters is that the are we going to use it and then increment it – or increment it and then use it</a:t>
            </a:r>
            <a:endParaRPr b="0" lang="en-GB" sz="2000" spc="-1" strike="noStrike">
              <a:latin typeface="Arial"/>
            </a:endParaRPr>
          </a:p>
          <a:p>
            <a:pPr marL="216000" indent="-216000">
              <a:lnSpc>
                <a:spcPct val="100000"/>
              </a:lnSpc>
            </a:pPr>
            <a:r>
              <a:rPr b="0" lang="en-GB" sz="2000" spc="-1" strike="noStrike">
                <a:latin typeface="Arial"/>
              </a:rPr>
              <a:t>This is the basis of the entire thing</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PlaceHolder 1"/>
          <p:cNvSpPr>
            <a:spLocks noGrp="1"/>
          </p:cNvSpPr>
          <p:nvPr>
            <p:ph type="sldImg"/>
          </p:nvPr>
        </p:nvSpPr>
        <p:spPr>
          <a:xfrm>
            <a:off x="685800" y="1143000"/>
            <a:ext cx="5486040" cy="3085920"/>
          </a:xfrm>
          <a:prstGeom prst="rect">
            <a:avLst/>
          </a:prstGeom>
        </p:spPr>
      </p:sp>
      <p:sp>
        <p:nvSpPr>
          <p:cNvPr id="84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1200" spc="-1" strike="noStrike">
                <a:solidFill>
                  <a:srgbClr val="000000"/>
                </a:solidFill>
                <a:latin typeface="+mn-lt"/>
                <a:ea typeface="+mn-ea"/>
              </a:rPr>
              <a:t>Java is always </a:t>
            </a:r>
            <a:r>
              <a:rPr b="1" lang="en-GB" sz="1200" spc="-1" strike="noStrike">
                <a:solidFill>
                  <a:srgbClr val="000000"/>
                </a:solidFill>
                <a:latin typeface="+mn-lt"/>
                <a:ea typeface="+mn-ea"/>
              </a:rPr>
              <a:t>pass-by-value</a:t>
            </a:r>
            <a:r>
              <a:rPr b="0" lang="en-GB" sz="1200" spc="-1" strike="noStrike">
                <a:solidFill>
                  <a:srgbClr val="000000"/>
                </a:solidFill>
                <a:latin typeface="+mn-lt"/>
                <a:ea typeface="+mn-ea"/>
              </a:rPr>
              <a:t>. Unfortunately, they decided to call the location of an object a "reference". When we pass the value of an object, we are passing the </a:t>
            </a:r>
            <a:r>
              <a:rPr b="0" i="1" lang="en-GB" sz="1200" spc="-1" strike="noStrike">
                <a:solidFill>
                  <a:srgbClr val="000000"/>
                </a:solidFill>
                <a:latin typeface="+mn-lt"/>
                <a:ea typeface="+mn-ea"/>
              </a:rPr>
              <a:t>reference</a:t>
            </a:r>
            <a:r>
              <a:rPr b="0" lang="en-GB" sz="1200" spc="-1" strike="noStrike">
                <a:solidFill>
                  <a:srgbClr val="000000"/>
                </a:solidFill>
                <a:latin typeface="+mn-lt"/>
                <a:ea typeface="+mn-ea"/>
              </a:rPr>
              <a:t> to it. This is confusing to beginners.</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1" lang="en-GB" sz="1200" spc="-1" strike="noStrike">
                <a:solidFill>
                  <a:srgbClr val="000000"/>
                </a:solidFill>
                <a:latin typeface="+mn-lt"/>
                <a:ea typeface="+mn-ea"/>
              </a:rPr>
              <a:t>Java does</a:t>
            </a:r>
            <a:r>
              <a:rPr b="0" lang="en-GB" sz="1200" spc="-1" strike="noStrike">
                <a:solidFill>
                  <a:srgbClr val="000000"/>
                </a:solidFill>
                <a:latin typeface="+mn-lt"/>
                <a:ea typeface="+mn-ea"/>
              </a:rPr>
              <a:t> manipulate objects by </a:t>
            </a:r>
            <a:r>
              <a:rPr b="1" lang="en-GB" sz="1200" spc="-1" strike="noStrike">
                <a:solidFill>
                  <a:srgbClr val="000000"/>
                </a:solidFill>
                <a:latin typeface="+mn-lt"/>
                <a:ea typeface="+mn-ea"/>
              </a:rPr>
              <a:t>reference</a:t>
            </a:r>
            <a:r>
              <a:rPr b="0" lang="en-GB" sz="1200" spc="-1" strike="noStrike">
                <a:solidFill>
                  <a:srgbClr val="000000"/>
                </a:solidFill>
                <a:latin typeface="+mn-lt"/>
                <a:ea typeface="+mn-ea"/>
              </a:rPr>
              <a:t>, and all object variables are </a:t>
            </a:r>
            <a:r>
              <a:rPr b="1" lang="en-GB" sz="1200" spc="-1" strike="noStrike">
                <a:solidFill>
                  <a:srgbClr val="000000"/>
                </a:solidFill>
                <a:latin typeface="+mn-lt"/>
                <a:ea typeface="+mn-ea"/>
              </a:rPr>
              <a:t>references</a:t>
            </a:r>
            <a:r>
              <a:rPr b="0" lang="en-GB" sz="1200" spc="-1" strike="noStrike">
                <a:solidFill>
                  <a:srgbClr val="000000"/>
                </a:solidFill>
                <a:latin typeface="+mn-lt"/>
                <a:ea typeface="+mn-ea"/>
              </a:rPr>
              <a:t>. However, </a:t>
            </a:r>
            <a:r>
              <a:rPr b="1" lang="en-GB" sz="1200" spc="-1" strike="noStrike">
                <a:solidFill>
                  <a:srgbClr val="000000"/>
                </a:solidFill>
                <a:latin typeface="+mn-lt"/>
                <a:ea typeface="+mn-ea"/>
              </a:rPr>
              <a:t>Java</a:t>
            </a:r>
            <a:r>
              <a:rPr b="0" lang="en-GB" sz="1200" spc="-1" strike="noStrike">
                <a:solidFill>
                  <a:srgbClr val="000000"/>
                </a:solidFill>
                <a:latin typeface="+mn-lt"/>
                <a:ea typeface="+mn-ea"/>
              </a:rPr>
              <a:t> doesn't </a:t>
            </a:r>
            <a:r>
              <a:rPr b="1" lang="en-GB" sz="1200" spc="-1" strike="noStrike">
                <a:solidFill>
                  <a:srgbClr val="000000"/>
                </a:solidFill>
                <a:latin typeface="+mn-lt"/>
                <a:ea typeface="+mn-ea"/>
              </a:rPr>
              <a:t>pass</a:t>
            </a:r>
            <a:r>
              <a:rPr b="0" lang="en-GB" sz="1200" spc="-1" strike="noStrike">
                <a:solidFill>
                  <a:srgbClr val="000000"/>
                </a:solidFill>
                <a:latin typeface="+mn-lt"/>
                <a:ea typeface="+mn-ea"/>
              </a:rPr>
              <a:t> method arguments by </a:t>
            </a:r>
            <a:r>
              <a:rPr b="1" lang="en-GB" sz="1200" spc="-1" strike="noStrike">
                <a:solidFill>
                  <a:srgbClr val="000000"/>
                </a:solidFill>
                <a:latin typeface="+mn-lt"/>
                <a:ea typeface="+mn-ea"/>
              </a:rPr>
              <a:t>reference</a:t>
            </a:r>
            <a:r>
              <a:rPr b="0" lang="en-GB" sz="1200" spc="-1" strike="noStrike">
                <a:solidFill>
                  <a:srgbClr val="000000"/>
                </a:solidFill>
                <a:latin typeface="+mn-lt"/>
                <a:ea typeface="+mn-ea"/>
              </a:rPr>
              <a:t>; </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it </a:t>
            </a:r>
            <a:r>
              <a:rPr b="1" lang="en-GB" sz="1200" spc="-1" strike="noStrike">
                <a:solidFill>
                  <a:srgbClr val="000000"/>
                </a:solidFill>
                <a:latin typeface="+mn-lt"/>
                <a:ea typeface="+mn-ea"/>
              </a:rPr>
              <a:t>passes</a:t>
            </a:r>
            <a:r>
              <a:rPr b="0" lang="en-GB" sz="1200" spc="-1" strike="noStrike">
                <a:solidFill>
                  <a:srgbClr val="000000"/>
                </a:solidFill>
                <a:latin typeface="+mn-lt"/>
                <a:ea typeface="+mn-ea"/>
              </a:rPr>
              <a:t> them by </a:t>
            </a:r>
            <a:r>
              <a:rPr b="1" lang="en-GB" sz="1200" spc="-1" strike="noStrike">
                <a:solidFill>
                  <a:srgbClr val="000000"/>
                </a:solidFill>
                <a:latin typeface="+mn-lt"/>
                <a:ea typeface="+mn-ea"/>
              </a:rPr>
              <a:t>value</a:t>
            </a:r>
            <a:r>
              <a:rPr b="0" lang="en-GB" sz="1200" spc="-1" strike="noStrike">
                <a:solidFill>
                  <a:srgbClr val="000000"/>
                </a:solidFill>
                <a:latin typeface="+mn-lt"/>
                <a:ea typeface="+mn-ea"/>
              </a:rPr>
              <a:t>.</a:t>
            </a:r>
            <a:endParaRPr b="0" lang="en-GB" sz="1200" spc="-1" strike="noStrike">
              <a:latin typeface="Arial"/>
            </a:endParaRPr>
          </a:p>
        </p:txBody>
      </p:sp>
      <p:sp>
        <p:nvSpPr>
          <p:cNvPr id="84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7C7B0B1-438E-49EB-9D98-F25E15EE23B0}"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sldImg"/>
          </p:nvPr>
        </p:nvSpPr>
        <p:spPr>
          <a:xfrm>
            <a:off x="685800" y="1143000"/>
            <a:ext cx="5486040" cy="3085920"/>
          </a:xfrm>
          <a:prstGeom prst="rect">
            <a:avLst/>
          </a:prstGeom>
        </p:spPr>
      </p:sp>
      <p:sp>
        <p:nvSpPr>
          <p:cNvPr id="85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Yet we can still change variables within the object, just not the objects reference.</a:t>
            </a:r>
            <a:endParaRPr b="0" lang="en-GB" sz="2000" spc="-1" strike="noStrike">
              <a:latin typeface="Arial"/>
            </a:endParaRPr>
          </a:p>
        </p:txBody>
      </p:sp>
      <p:sp>
        <p:nvSpPr>
          <p:cNvPr id="85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A29FB27-1D90-41BE-8167-1A0C6A3C0E0D}" type="slidenum">
              <a:rPr b="0" lang="en-GB" sz="1200" spc="-1" strike="noStrike">
                <a:solidFill>
                  <a:srgbClr val="000000"/>
                </a:solidFill>
                <a:latin typeface="+mn-lt"/>
                <a:ea typeface="+mn-ea"/>
              </a:rPr>
              <a:t>116</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5" name="PlaceHolder 2"/>
          <p:cNvSpPr>
            <a:spLocks noGrp="1"/>
          </p:cNvSpPr>
          <p:nvPr>
            <p:ph type="body"/>
          </p:nvPr>
        </p:nvSpPr>
        <p:spPr>
          <a:xfrm>
            <a:off x="414000" y="192960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6" name="PlaceHolder 3"/>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8"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9"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0"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1" name="PlaceHolder 5"/>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33" name="PlaceHolder 2"/>
          <p:cNvSpPr>
            <a:spLocks noGrp="1"/>
          </p:cNvSpPr>
          <p:nvPr>
            <p:ph type="body"/>
          </p:nvPr>
        </p:nvSpPr>
        <p:spPr>
          <a:xfrm>
            <a:off x="41400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4" name="PlaceHolder 3"/>
          <p:cNvSpPr>
            <a:spLocks noGrp="1"/>
          </p:cNvSpPr>
          <p:nvPr>
            <p:ph type="body"/>
          </p:nvPr>
        </p:nvSpPr>
        <p:spPr>
          <a:xfrm>
            <a:off x="23007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5" name="PlaceHolder 4"/>
          <p:cNvSpPr>
            <a:spLocks noGrp="1"/>
          </p:cNvSpPr>
          <p:nvPr>
            <p:ph type="body"/>
          </p:nvPr>
        </p:nvSpPr>
        <p:spPr>
          <a:xfrm>
            <a:off x="41871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6" name="PlaceHolder 5"/>
          <p:cNvSpPr>
            <a:spLocks noGrp="1"/>
          </p:cNvSpPr>
          <p:nvPr>
            <p:ph type="body"/>
          </p:nvPr>
        </p:nvSpPr>
        <p:spPr>
          <a:xfrm>
            <a:off x="41400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7" name="PlaceHolder 6"/>
          <p:cNvSpPr>
            <a:spLocks noGrp="1"/>
          </p:cNvSpPr>
          <p:nvPr>
            <p:ph type="body"/>
          </p:nvPr>
        </p:nvSpPr>
        <p:spPr>
          <a:xfrm>
            <a:off x="23007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38" name="PlaceHolder 7"/>
          <p:cNvSpPr>
            <a:spLocks noGrp="1"/>
          </p:cNvSpPr>
          <p:nvPr>
            <p:ph type="body"/>
          </p:nvPr>
        </p:nvSpPr>
        <p:spPr>
          <a:xfrm>
            <a:off x="41871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45" name="PlaceHolder 2"/>
          <p:cNvSpPr>
            <a:spLocks noGrp="1"/>
          </p:cNvSpPr>
          <p:nvPr>
            <p:ph type="subTitle"/>
          </p:nvPr>
        </p:nvSpPr>
        <p:spPr>
          <a:xfrm>
            <a:off x="414000" y="1929600"/>
            <a:ext cx="5579640" cy="45464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47" name="PlaceHolder 2"/>
          <p:cNvSpPr>
            <a:spLocks noGrp="1"/>
          </p:cNvSpPr>
          <p:nvPr>
            <p:ph type="body"/>
          </p:nvPr>
        </p:nvSpPr>
        <p:spPr>
          <a:xfrm>
            <a:off x="414000" y="1929600"/>
            <a:ext cx="557964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49"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50"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14000" y="1036800"/>
            <a:ext cx="9125640" cy="2903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54"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55"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56"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4" name="PlaceHolder 2"/>
          <p:cNvSpPr>
            <a:spLocks noGrp="1"/>
          </p:cNvSpPr>
          <p:nvPr>
            <p:ph type="subTitle"/>
          </p:nvPr>
        </p:nvSpPr>
        <p:spPr>
          <a:xfrm>
            <a:off x="414000" y="1929600"/>
            <a:ext cx="5579640" cy="45464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58"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59"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60" name="PlaceHolder 4"/>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62"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63"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64" name="PlaceHolder 4"/>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66" name="PlaceHolder 2"/>
          <p:cNvSpPr>
            <a:spLocks noGrp="1"/>
          </p:cNvSpPr>
          <p:nvPr>
            <p:ph type="body"/>
          </p:nvPr>
        </p:nvSpPr>
        <p:spPr>
          <a:xfrm>
            <a:off x="414000" y="192960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67" name="PlaceHolder 3"/>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69"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0"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1"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2" name="PlaceHolder 5"/>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74" name="PlaceHolder 2"/>
          <p:cNvSpPr>
            <a:spLocks noGrp="1"/>
          </p:cNvSpPr>
          <p:nvPr>
            <p:ph type="body"/>
          </p:nvPr>
        </p:nvSpPr>
        <p:spPr>
          <a:xfrm>
            <a:off x="41400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5" name="PlaceHolder 3"/>
          <p:cNvSpPr>
            <a:spLocks noGrp="1"/>
          </p:cNvSpPr>
          <p:nvPr>
            <p:ph type="body"/>
          </p:nvPr>
        </p:nvSpPr>
        <p:spPr>
          <a:xfrm>
            <a:off x="23007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6" name="PlaceHolder 4"/>
          <p:cNvSpPr>
            <a:spLocks noGrp="1"/>
          </p:cNvSpPr>
          <p:nvPr>
            <p:ph type="body"/>
          </p:nvPr>
        </p:nvSpPr>
        <p:spPr>
          <a:xfrm>
            <a:off x="41871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7" name="PlaceHolder 5"/>
          <p:cNvSpPr>
            <a:spLocks noGrp="1"/>
          </p:cNvSpPr>
          <p:nvPr>
            <p:ph type="body"/>
          </p:nvPr>
        </p:nvSpPr>
        <p:spPr>
          <a:xfrm>
            <a:off x="41400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8" name="PlaceHolder 6"/>
          <p:cNvSpPr>
            <a:spLocks noGrp="1"/>
          </p:cNvSpPr>
          <p:nvPr>
            <p:ph type="body"/>
          </p:nvPr>
        </p:nvSpPr>
        <p:spPr>
          <a:xfrm>
            <a:off x="23007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79" name="PlaceHolder 7"/>
          <p:cNvSpPr>
            <a:spLocks noGrp="1"/>
          </p:cNvSpPr>
          <p:nvPr>
            <p:ph type="body"/>
          </p:nvPr>
        </p:nvSpPr>
        <p:spPr>
          <a:xfrm>
            <a:off x="41871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84" name="PlaceHolder 2"/>
          <p:cNvSpPr>
            <a:spLocks noGrp="1"/>
          </p:cNvSpPr>
          <p:nvPr>
            <p:ph type="subTitle"/>
          </p:nvPr>
        </p:nvSpPr>
        <p:spPr>
          <a:xfrm>
            <a:off x="414000" y="1929600"/>
            <a:ext cx="5579640" cy="45464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86" name="PlaceHolder 2"/>
          <p:cNvSpPr>
            <a:spLocks noGrp="1"/>
          </p:cNvSpPr>
          <p:nvPr>
            <p:ph type="body"/>
          </p:nvPr>
        </p:nvSpPr>
        <p:spPr>
          <a:xfrm>
            <a:off x="414000" y="1929600"/>
            <a:ext cx="557964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88"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89"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6" name="PlaceHolder 2"/>
          <p:cNvSpPr>
            <a:spLocks noGrp="1"/>
          </p:cNvSpPr>
          <p:nvPr>
            <p:ph type="body"/>
          </p:nvPr>
        </p:nvSpPr>
        <p:spPr>
          <a:xfrm>
            <a:off x="414000" y="1929600"/>
            <a:ext cx="557964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14000" y="1036800"/>
            <a:ext cx="9125640" cy="2903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93"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94"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95"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97"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98"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99" name="PlaceHolder 4"/>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01"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02"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03" name="PlaceHolder 4"/>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05" name="PlaceHolder 2"/>
          <p:cNvSpPr>
            <a:spLocks noGrp="1"/>
          </p:cNvSpPr>
          <p:nvPr>
            <p:ph type="body"/>
          </p:nvPr>
        </p:nvSpPr>
        <p:spPr>
          <a:xfrm>
            <a:off x="414000" y="192960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06" name="PlaceHolder 3"/>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08"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09"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0"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1" name="PlaceHolder 5"/>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13" name="PlaceHolder 2"/>
          <p:cNvSpPr>
            <a:spLocks noGrp="1"/>
          </p:cNvSpPr>
          <p:nvPr>
            <p:ph type="body"/>
          </p:nvPr>
        </p:nvSpPr>
        <p:spPr>
          <a:xfrm>
            <a:off x="41400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4" name="PlaceHolder 3"/>
          <p:cNvSpPr>
            <a:spLocks noGrp="1"/>
          </p:cNvSpPr>
          <p:nvPr>
            <p:ph type="body"/>
          </p:nvPr>
        </p:nvSpPr>
        <p:spPr>
          <a:xfrm>
            <a:off x="23007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5" name="PlaceHolder 4"/>
          <p:cNvSpPr>
            <a:spLocks noGrp="1"/>
          </p:cNvSpPr>
          <p:nvPr>
            <p:ph type="body"/>
          </p:nvPr>
        </p:nvSpPr>
        <p:spPr>
          <a:xfrm>
            <a:off x="41871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6" name="PlaceHolder 5"/>
          <p:cNvSpPr>
            <a:spLocks noGrp="1"/>
          </p:cNvSpPr>
          <p:nvPr>
            <p:ph type="body"/>
          </p:nvPr>
        </p:nvSpPr>
        <p:spPr>
          <a:xfrm>
            <a:off x="41400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7" name="PlaceHolder 6"/>
          <p:cNvSpPr>
            <a:spLocks noGrp="1"/>
          </p:cNvSpPr>
          <p:nvPr>
            <p:ph type="body"/>
          </p:nvPr>
        </p:nvSpPr>
        <p:spPr>
          <a:xfrm>
            <a:off x="23007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18" name="PlaceHolder 7"/>
          <p:cNvSpPr>
            <a:spLocks noGrp="1"/>
          </p:cNvSpPr>
          <p:nvPr>
            <p:ph type="body"/>
          </p:nvPr>
        </p:nvSpPr>
        <p:spPr>
          <a:xfrm>
            <a:off x="41871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23" name="PlaceHolder 2"/>
          <p:cNvSpPr>
            <a:spLocks noGrp="1"/>
          </p:cNvSpPr>
          <p:nvPr>
            <p:ph type="subTitle"/>
          </p:nvPr>
        </p:nvSpPr>
        <p:spPr>
          <a:xfrm>
            <a:off x="414000" y="1929600"/>
            <a:ext cx="5579640" cy="45464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25" name="PlaceHolder 2"/>
          <p:cNvSpPr>
            <a:spLocks noGrp="1"/>
          </p:cNvSpPr>
          <p:nvPr>
            <p:ph type="body"/>
          </p:nvPr>
        </p:nvSpPr>
        <p:spPr>
          <a:xfrm>
            <a:off x="414000" y="1929600"/>
            <a:ext cx="557964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8"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9"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27"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28"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14000" y="1036800"/>
            <a:ext cx="9125640" cy="2903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32"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33"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34"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36"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37"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38" name="PlaceHolder 4"/>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40"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41"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42" name="PlaceHolder 4"/>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44" name="PlaceHolder 2"/>
          <p:cNvSpPr>
            <a:spLocks noGrp="1"/>
          </p:cNvSpPr>
          <p:nvPr>
            <p:ph type="body"/>
          </p:nvPr>
        </p:nvSpPr>
        <p:spPr>
          <a:xfrm>
            <a:off x="414000" y="192960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45" name="PlaceHolder 3"/>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47"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48"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49"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0" name="PlaceHolder 5"/>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52" name="PlaceHolder 2"/>
          <p:cNvSpPr>
            <a:spLocks noGrp="1"/>
          </p:cNvSpPr>
          <p:nvPr>
            <p:ph type="body"/>
          </p:nvPr>
        </p:nvSpPr>
        <p:spPr>
          <a:xfrm>
            <a:off x="41400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3" name="PlaceHolder 3"/>
          <p:cNvSpPr>
            <a:spLocks noGrp="1"/>
          </p:cNvSpPr>
          <p:nvPr>
            <p:ph type="body"/>
          </p:nvPr>
        </p:nvSpPr>
        <p:spPr>
          <a:xfrm>
            <a:off x="23007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4" name="PlaceHolder 4"/>
          <p:cNvSpPr>
            <a:spLocks noGrp="1"/>
          </p:cNvSpPr>
          <p:nvPr>
            <p:ph type="body"/>
          </p:nvPr>
        </p:nvSpPr>
        <p:spPr>
          <a:xfrm>
            <a:off x="41871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5" name="PlaceHolder 5"/>
          <p:cNvSpPr>
            <a:spLocks noGrp="1"/>
          </p:cNvSpPr>
          <p:nvPr>
            <p:ph type="body"/>
          </p:nvPr>
        </p:nvSpPr>
        <p:spPr>
          <a:xfrm>
            <a:off x="41400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6" name="PlaceHolder 6"/>
          <p:cNvSpPr>
            <a:spLocks noGrp="1"/>
          </p:cNvSpPr>
          <p:nvPr>
            <p:ph type="body"/>
          </p:nvPr>
        </p:nvSpPr>
        <p:spPr>
          <a:xfrm>
            <a:off x="23007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7" name="PlaceHolder 7"/>
          <p:cNvSpPr>
            <a:spLocks noGrp="1"/>
          </p:cNvSpPr>
          <p:nvPr>
            <p:ph type="body"/>
          </p:nvPr>
        </p:nvSpPr>
        <p:spPr>
          <a:xfrm>
            <a:off x="41871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62" name="PlaceHolder 2"/>
          <p:cNvSpPr>
            <a:spLocks noGrp="1"/>
          </p:cNvSpPr>
          <p:nvPr>
            <p:ph type="subTitle"/>
          </p:nvPr>
        </p:nvSpPr>
        <p:spPr>
          <a:xfrm>
            <a:off x="414000" y="1929600"/>
            <a:ext cx="5579640" cy="45464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64" name="PlaceHolder 2"/>
          <p:cNvSpPr>
            <a:spLocks noGrp="1"/>
          </p:cNvSpPr>
          <p:nvPr>
            <p:ph type="body"/>
          </p:nvPr>
        </p:nvSpPr>
        <p:spPr>
          <a:xfrm>
            <a:off x="414000" y="1929600"/>
            <a:ext cx="557964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66"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67"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14000" y="1036800"/>
            <a:ext cx="9125640" cy="2903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71"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72"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73"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75"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76"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77" name="PlaceHolder 4"/>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79"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0"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1" name="PlaceHolder 4"/>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83" name="PlaceHolder 2"/>
          <p:cNvSpPr>
            <a:spLocks noGrp="1"/>
          </p:cNvSpPr>
          <p:nvPr>
            <p:ph type="body"/>
          </p:nvPr>
        </p:nvSpPr>
        <p:spPr>
          <a:xfrm>
            <a:off x="414000" y="192960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4" name="PlaceHolder 3"/>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86"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7"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8"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9" name="PlaceHolder 5"/>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14000" y="1036800"/>
            <a:ext cx="9125640" cy="2903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91" name="PlaceHolder 2"/>
          <p:cNvSpPr>
            <a:spLocks noGrp="1"/>
          </p:cNvSpPr>
          <p:nvPr>
            <p:ph type="body"/>
          </p:nvPr>
        </p:nvSpPr>
        <p:spPr>
          <a:xfrm>
            <a:off x="41400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92" name="PlaceHolder 3"/>
          <p:cNvSpPr>
            <a:spLocks noGrp="1"/>
          </p:cNvSpPr>
          <p:nvPr>
            <p:ph type="body"/>
          </p:nvPr>
        </p:nvSpPr>
        <p:spPr>
          <a:xfrm>
            <a:off x="23007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93" name="PlaceHolder 4"/>
          <p:cNvSpPr>
            <a:spLocks noGrp="1"/>
          </p:cNvSpPr>
          <p:nvPr>
            <p:ph type="body"/>
          </p:nvPr>
        </p:nvSpPr>
        <p:spPr>
          <a:xfrm>
            <a:off x="41871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94" name="PlaceHolder 5"/>
          <p:cNvSpPr>
            <a:spLocks noGrp="1"/>
          </p:cNvSpPr>
          <p:nvPr>
            <p:ph type="body"/>
          </p:nvPr>
        </p:nvSpPr>
        <p:spPr>
          <a:xfrm>
            <a:off x="41400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95" name="PlaceHolder 6"/>
          <p:cNvSpPr>
            <a:spLocks noGrp="1"/>
          </p:cNvSpPr>
          <p:nvPr>
            <p:ph type="body"/>
          </p:nvPr>
        </p:nvSpPr>
        <p:spPr>
          <a:xfrm>
            <a:off x="23007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96" name="PlaceHolder 7"/>
          <p:cNvSpPr>
            <a:spLocks noGrp="1"/>
          </p:cNvSpPr>
          <p:nvPr>
            <p:ph type="body"/>
          </p:nvPr>
        </p:nvSpPr>
        <p:spPr>
          <a:xfrm>
            <a:off x="41871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03" name="PlaceHolder 2"/>
          <p:cNvSpPr>
            <a:spLocks noGrp="1"/>
          </p:cNvSpPr>
          <p:nvPr>
            <p:ph type="subTitle"/>
          </p:nvPr>
        </p:nvSpPr>
        <p:spPr>
          <a:xfrm>
            <a:off x="414000" y="1929600"/>
            <a:ext cx="5579640" cy="45464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05" name="PlaceHolder 2"/>
          <p:cNvSpPr>
            <a:spLocks noGrp="1"/>
          </p:cNvSpPr>
          <p:nvPr>
            <p:ph type="body"/>
          </p:nvPr>
        </p:nvSpPr>
        <p:spPr>
          <a:xfrm>
            <a:off x="414000" y="1929600"/>
            <a:ext cx="557964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07"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08"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14000" y="1036800"/>
            <a:ext cx="9125640" cy="2903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12"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13"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14"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16"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17"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18" name="PlaceHolder 4"/>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20"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21"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22" name="PlaceHolder 4"/>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3"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4" name="PlaceHolder 3"/>
          <p:cNvSpPr>
            <a:spLocks noGrp="1"/>
          </p:cNvSpPr>
          <p:nvPr>
            <p:ph type="body"/>
          </p:nvPr>
        </p:nvSpPr>
        <p:spPr>
          <a:xfrm>
            <a:off x="327312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5"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24" name="PlaceHolder 2"/>
          <p:cNvSpPr>
            <a:spLocks noGrp="1"/>
          </p:cNvSpPr>
          <p:nvPr>
            <p:ph type="body"/>
          </p:nvPr>
        </p:nvSpPr>
        <p:spPr>
          <a:xfrm>
            <a:off x="414000" y="192960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25" name="PlaceHolder 3"/>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27"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28"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29" name="PlaceHolder 4"/>
          <p:cNvSpPr>
            <a:spLocks noGrp="1"/>
          </p:cNvSpPr>
          <p:nvPr>
            <p:ph type="body"/>
          </p:nvPr>
        </p:nvSpPr>
        <p:spPr>
          <a:xfrm>
            <a:off x="41400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0" name="PlaceHolder 5"/>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32" name="PlaceHolder 2"/>
          <p:cNvSpPr>
            <a:spLocks noGrp="1"/>
          </p:cNvSpPr>
          <p:nvPr>
            <p:ph type="body"/>
          </p:nvPr>
        </p:nvSpPr>
        <p:spPr>
          <a:xfrm>
            <a:off x="41400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3" name="PlaceHolder 3"/>
          <p:cNvSpPr>
            <a:spLocks noGrp="1"/>
          </p:cNvSpPr>
          <p:nvPr>
            <p:ph type="body"/>
          </p:nvPr>
        </p:nvSpPr>
        <p:spPr>
          <a:xfrm>
            <a:off x="23007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4" name="PlaceHolder 4"/>
          <p:cNvSpPr>
            <a:spLocks noGrp="1"/>
          </p:cNvSpPr>
          <p:nvPr>
            <p:ph type="body"/>
          </p:nvPr>
        </p:nvSpPr>
        <p:spPr>
          <a:xfrm>
            <a:off x="4187160" y="192960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5" name="PlaceHolder 5"/>
          <p:cNvSpPr>
            <a:spLocks noGrp="1"/>
          </p:cNvSpPr>
          <p:nvPr>
            <p:ph type="body"/>
          </p:nvPr>
        </p:nvSpPr>
        <p:spPr>
          <a:xfrm>
            <a:off x="41400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6" name="PlaceHolder 6"/>
          <p:cNvSpPr>
            <a:spLocks noGrp="1"/>
          </p:cNvSpPr>
          <p:nvPr>
            <p:ph type="body"/>
          </p:nvPr>
        </p:nvSpPr>
        <p:spPr>
          <a:xfrm>
            <a:off x="23007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7" name="PlaceHolder 7"/>
          <p:cNvSpPr>
            <a:spLocks noGrp="1"/>
          </p:cNvSpPr>
          <p:nvPr>
            <p:ph type="body"/>
          </p:nvPr>
        </p:nvSpPr>
        <p:spPr>
          <a:xfrm>
            <a:off x="4187160" y="4304520"/>
            <a:ext cx="179640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17" name="PlaceHolder 2"/>
          <p:cNvSpPr>
            <a:spLocks noGrp="1"/>
          </p:cNvSpPr>
          <p:nvPr>
            <p:ph type="body"/>
          </p:nvPr>
        </p:nvSpPr>
        <p:spPr>
          <a:xfrm>
            <a:off x="414000" y="1929600"/>
            <a:ext cx="2722680" cy="45464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8"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19" name="PlaceHolder 4"/>
          <p:cNvSpPr>
            <a:spLocks noGrp="1"/>
          </p:cNvSpPr>
          <p:nvPr>
            <p:ph type="body"/>
          </p:nvPr>
        </p:nvSpPr>
        <p:spPr>
          <a:xfrm>
            <a:off x="3273120" y="430452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14000" y="1036800"/>
            <a:ext cx="9125640" cy="626040"/>
          </a:xfrm>
          <a:prstGeom prst="rect">
            <a:avLst/>
          </a:prstGeom>
        </p:spPr>
        <p:txBody>
          <a:bodyPr lIns="0" rIns="0" tIns="0" bIns="0" anchor="ctr">
            <a:spAutoFit/>
          </a:bodyPr>
          <a:p>
            <a:endParaRPr b="0" lang="en-US" sz="1800" spc="-1" strike="noStrike">
              <a:solidFill>
                <a:srgbClr val="2e2d2c"/>
              </a:solidFill>
              <a:latin typeface="Segoe UI"/>
            </a:endParaRPr>
          </a:p>
        </p:txBody>
      </p:sp>
      <p:sp>
        <p:nvSpPr>
          <p:cNvPr id="21" name="PlaceHolder 2"/>
          <p:cNvSpPr>
            <a:spLocks noGrp="1"/>
          </p:cNvSpPr>
          <p:nvPr>
            <p:ph type="body"/>
          </p:nvPr>
        </p:nvSpPr>
        <p:spPr>
          <a:xfrm>
            <a:off x="41400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2" name="PlaceHolder 3"/>
          <p:cNvSpPr>
            <a:spLocks noGrp="1"/>
          </p:cNvSpPr>
          <p:nvPr>
            <p:ph type="body"/>
          </p:nvPr>
        </p:nvSpPr>
        <p:spPr>
          <a:xfrm>
            <a:off x="3273120" y="1929600"/>
            <a:ext cx="2722680" cy="2168640"/>
          </a:xfrm>
          <a:prstGeom prst="rect">
            <a:avLst/>
          </a:prstGeom>
        </p:spPr>
        <p:txBody>
          <a:bodyPr lIns="0" rIns="0" tIns="0" bIns="0">
            <a:normAutofit/>
          </a:bodyPr>
          <a:p>
            <a:endParaRPr b="0" lang="en-US" sz="1900" spc="-1" strike="noStrike">
              <a:solidFill>
                <a:srgbClr val="2e2d2c"/>
              </a:solidFill>
              <a:latin typeface="Segoe UI"/>
            </a:endParaRPr>
          </a:p>
        </p:txBody>
      </p:sp>
      <p:sp>
        <p:nvSpPr>
          <p:cNvPr id="23" name="PlaceHolder 4"/>
          <p:cNvSpPr>
            <a:spLocks noGrp="1"/>
          </p:cNvSpPr>
          <p:nvPr>
            <p:ph type="body"/>
          </p:nvPr>
        </p:nvSpPr>
        <p:spPr>
          <a:xfrm>
            <a:off x="414000" y="4304520"/>
            <a:ext cx="5579640" cy="2168640"/>
          </a:xfrm>
          <a:prstGeom prst="rect">
            <a:avLst/>
          </a:prstGeom>
        </p:spPr>
        <p:txBody>
          <a:bodyPr lIns="0" rIns="0" tIns="0" bIns="0">
            <a:normAutofit/>
          </a:bodyPr>
          <a:p>
            <a:endParaRPr b="0" lang="en-US" sz="1900" spc="-1" strike="noStrike">
              <a:solidFill>
                <a:srgbClr val="2e2d2c"/>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1063440"/>
            <a:ext cx="10364040" cy="2555640"/>
          </a:xfrm>
          <a:prstGeom prst="rect">
            <a:avLst/>
          </a:prstGeom>
        </p:spPr>
        <p:txBody>
          <a:bodyPr anchor="b">
            <a:normAutofit/>
          </a:bodyPr>
          <a:p>
            <a:pPr algn="ctr">
              <a:lnSpc>
                <a:spcPct val="90000"/>
              </a:lnSpc>
            </a:pPr>
            <a:r>
              <a:rPr b="0" lang="en-US" sz="6000" spc="-1" strike="noStrike">
                <a:solidFill>
                  <a:srgbClr val="555454"/>
                </a:solidFill>
                <a:latin typeface="Calibri Light"/>
              </a:rPr>
              <a:t>Insert module title</a:t>
            </a:r>
            <a:endParaRPr b="0" lang="en-US" sz="6000" spc="-1" strike="noStrike">
              <a:solidFill>
                <a:srgbClr val="000000"/>
              </a:solidFill>
              <a:latin typeface="Calibri"/>
            </a:endParaRPr>
          </a:p>
        </p:txBody>
      </p:sp>
      <p:pic>
        <p:nvPicPr>
          <p:cNvPr id="1" name="Picture 8" descr=""/>
          <p:cNvPicPr/>
          <p:nvPr/>
        </p:nvPicPr>
        <p:blipFill>
          <a:blip r:embed="rId2"/>
          <a:stretch/>
        </p:blipFill>
        <p:spPr>
          <a:xfrm>
            <a:off x="5715720" y="5734440"/>
            <a:ext cx="748440" cy="526680"/>
          </a:xfrm>
          <a:prstGeom prst="rect">
            <a:avLst/>
          </a:prstGeom>
          <a:ln>
            <a:noFill/>
          </a:ln>
        </p:spPr>
      </p:pic>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a:t>
            </a:r>
            <a:r>
              <a:rPr b="0" lang="en-US" sz="2800" spc="-1" strike="noStrike">
                <a:solidFill>
                  <a:srgbClr val="000000"/>
                </a:solidFill>
                <a:latin typeface="Calibri"/>
              </a:rPr>
              <a:t>edit the </a:t>
            </a:r>
            <a:r>
              <a:rPr b="0" lang="en-US" sz="2800" spc="-1" strike="noStrike">
                <a:solidFill>
                  <a:srgbClr val="000000"/>
                </a:solidFill>
                <a:latin typeface="Calibri"/>
              </a:rPr>
              <a:t>outline </a:t>
            </a:r>
            <a:r>
              <a:rPr b="0" lang="en-US" sz="2800" spc="-1" strike="noStrike">
                <a:solidFill>
                  <a:srgbClr val="000000"/>
                </a:solidFill>
                <a:latin typeface="Calibri"/>
              </a:rPr>
              <a:t>text </a:t>
            </a:r>
            <a:r>
              <a:rPr b="0" lang="en-US" sz="2800" spc="-1" strike="noStrike">
                <a:solidFill>
                  <a:srgbClr val="000000"/>
                </a:solidFill>
                <a:latin typeface="Calibri"/>
              </a:rPr>
              <a:t>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a:t>
            </a:r>
            <a:r>
              <a:rPr b="0" lang="en-US" sz="2000" spc="-1" strike="noStrike">
                <a:solidFill>
                  <a:srgbClr val="000000"/>
                </a:solidFill>
                <a:latin typeface="Calibri"/>
              </a:rPr>
              <a:t>Outline </a:t>
            </a:r>
            <a:r>
              <a:rPr b="0" lang="en-US" sz="2000" spc="-1" strike="noStrike">
                <a:solidFill>
                  <a:srgbClr val="000000"/>
                </a:solidFill>
                <a:latin typeface="Calibri"/>
              </a:rPr>
              <a:t>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a:t>
            </a:r>
            <a:r>
              <a:rPr b="0" lang="en-US" sz="1800" spc="-1" strike="noStrike">
                <a:solidFill>
                  <a:srgbClr val="000000"/>
                </a:solidFill>
                <a:latin typeface="Calibri"/>
              </a:rPr>
              <a:t>Outline </a:t>
            </a:r>
            <a:r>
              <a:rPr b="0" lang="en-US" sz="1800" spc="-1" strike="noStrike">
                <a:solidFill>
                  <a:srgbClr val="000000"/>
                </a:solidFill>
                <a:latin typeface="Calibri"/>
              </a:rPr>
              <a:t>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a:t>
            </a:r>
            <a:r>
              <a:rPr b="0" lang="en-US" sz="1800" spc="-1" strike="noStrike">
                <a:solidFill>
                  <a:srgbClr val="000000"/>
                </a:solidFill>
                <a:latin typeface="Calibri"/>
              </a:rPr>
              <a:t>h </a:t>
            </a:r>
            <a:r>
              <a:rPr b="0" lang="en-US" sz="1800" spc="-1" strike="noStrike">
                <a:solidFill>
                  <a:srgbClr val="000000"/>
                </a:solidFill>
                <a:latin typeface="Calibri"/>
              </a:rPr>
              <a:t>Outli</a:t>
            </a:r>
            <a:r>
              <a:rPr b="0" lang="en-US" sz="1800" spc="-1" strike="noStrike">
                <a:solidFill>
                  <a:srgbClr val="000000"/>
                </a:solidFill>
                <a:latin typeface="Calibri"/>
              </a:rPr>
              <a:t>ne </a:t>
            </a:r>
            <a:r>
              <a:rPr b="0" lang="en-US" sz="1800" spc="-1" strike="noStrike">
                <a:solidFill>
                  <a:srgbClr val="000000"/>
                </a:solidFill>
                <a:latin typeface="Calibri"/>
              </a:rPr>
              <a:t>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a:t>
            </a:r>
            <a:r>
              <a:rPr b="0" lang="en-US" sz="2000" spc="-1" strike="noStrike">
                <a:solidFill>
                  <a:srgbClr val="000000"/>
                </a:solidFill>
                <a:latin typeface="Calibri"/>
              </a:rPr>
              <a:t>if</a:t>
            </a:r>
            <a:r>
              <a:rPr b="0" lang="en-US" sz="2000" spc="-1" strike="noStrike">
                <a:solidFill>
                  <a:srgbClr val="000000"/>
                </a:solidFill>
                <a:latin typeface="Calibri"/>
              </a:rPr>
              <a:t>t</a:t>
            </a:r>
            <a:r>
              <a:rPr b="0" lang="en-US" sz="2000" spc="-1" strike="noStrike">
                <a:solidFill>
                  <a:srgbClr val="000000"/>
                </a:solidFill>
                <a:latin typeface="Calibri"/>
              </a:rPr>
              <a:t>h </a:t>
            </a:r>
            <a:r>
              <a:rPr b="0" lang="en-US" sz="2000" spc="-1" strike="noStrike">
                <a:solidFill>
                  <a:srgbClr val="000000"/>
                </a:solidFill>
                <a:latin typeface="Calibri"/>
              </a:rPr>
              <a:t>O</a:t>
            </a:r>
            <a:r>
              <a:rPr b="0" lang="en-US" sz="2000" spc="-1" strike="noStrike">
                <a:solidFill>
                  <a:srgbClr val="000000"/>
                </a:solidFill>
                <a:latin typeface="Calibri"/>
              </a:rPr>
              <a:t>u</a:t>
            </a:r>
            <a:r>
              <a:rPr b="0" lang="en-US" sz="2000" spc="-1" strike="noStrike">
                <a:solidFill>
                  <a:srgbClr val="000000"/>
                </a:solidFill>
                <a:latin typeface="Calibri"/>
              </a:rPr>
              <a:t>tl</a:t>
            </a:r>
            <a:r>
              <a:rPr b="0" lang="en-US" sz="2000" spc="-1" strike="noStrike">
                <a:solidFill>
                  <a:srgbClr val="000000"/>
                </a:solidFill>
                <a:latin typeface="Calibri"/>
              </a:rPr>
              <a:t>i</a:t>
            </a:r>
            <a:r>
              <a:rPr b="0" lang="en-US" sz="2000" spc="-1" strike="noStrike">
                <a:solidFill>
                  <a:srgbClr val="000000"/>
                </a:solidFill>
                <a:latin typeface="Calibri"/>
              </a:rPr>
              <a:t>n</a:t>
            </a:r>
            <a:r>
              <a:rPr b="0" lang="en-US" sz="2000" spc="-1" strike="noStrike">
                <a:solidFill>
                  <a:srgbClr val="000000"/>
                </a:solidFill>
                <a:latin typeface="Calibri"/>
              </a:rPr>
              <a:t>e </a:t>
            </a:r>
            <a:r>
              <a:rPr b="0" lang="en-US" sz="2000" spc="-1" strike="noStrike">
                <a:solidFill>
                  <a:srgbClr val="000000"/>
                </a:solidFill>
                <a:latin typeface="Calibri"/>
              </a:rPr>
              <a:t>L</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a:t>
            </a:r>
            <a:r>
              <a:rPr b="0" lang="en-US" sz="2000" spc="-1" strike="noStrike">
                <a:solidFill>
                  <a:srgbClr val="000000"/>
                </a:solidFill>
                <a:latin typeface="Calibri"/>
              </a:rPr>
              <a:t>i</a:t>
            </a:r>
            <a:r>
              <a:rPr b="0" lang="en-US" sz="2000" spc="-1" strike="noStrike">
                <a:solidFill>
                  <a:srgbClr val="000000"/>
                </a:solidFill>
                <a:latin typeface="Calibri"/>
              </a:rPr>
              <a:t>x</a:t>
            </a:r>
            <a:r>
              <a:rPr b="0" lang="en-US" sz="2000" spc="-1" strike="noStrike">
                <a:solidFill>
                  <a:srgbClr val="000000"/>
                </a:solidFill>
                <a:latin typeface="Calibri"/>
              </a:rPr>
              <a:t>t</a:t>
            </a:r>
            <a:r>
              <a:rPr b="0" lang="en-US" sz="2000" spc="-1" strike="noStrike">
                <a:solidFill>
                  <a:srgbClr val="000000"/>
                </a:solidFill>
                <a:latin typeface="Calibri"/>
              </a:rPr>
              <a:t>h</a:t>
            </a:r>
            <a:r>
              <a:rPr b="0" lang="en-US" sz="2000" spc="-1" strike="noStrike">
                <a:solidFill>
                  <a:srgbClr val="000000"/>
                </a:solidFill>
                <a:latin typeface="Calibri"/>
              </a:rPr>
              <a:t> </a:t>
            </a:r>
            <a:r>
              <a:rPr b="0" lang="en-US" sz="2000" spc="-1" strike="noStrike">
                <a:solidFill>
                  <a:srgbClr val="000000"/>
                </a:solidFill>
                <a:latin typeface="Calibri"/>
              </a:rPr>
              <a:t>O</a:t>
            </a:r>
            <a:r>
              <a:rPr b="0" lang="en-US" sz="2000" spc="-1" strike="noStrike">
                <a:solidFill>
                  <a:srgbClr val="000000"/>
                </a:solidFill>
                <a:latin typeface="Calibri"/>
              </a:rPr>
              <a:t>u</a:t>
            </a:r>
            <a:r>
              <a:rPr b="0" lang="en-US" sz="2000" spc="-1" strike="noStrike">
                <a:solidFill>
                  <a:srgbClr val="000000"/>
                </a:solidFill>
                <a:latin typeface="Calibri"/>
              </a:rPr>
              <a:t>t</a:t>
            </a:r>
            <a:r>
              <a:rPr b="0" lang="en-US" sz="2000" spc="-1" strike="noStrike">
                <a:solidFill>
                  <a:srgbClr val="000000"/>
                </a:solidFill>
                <a:latin typeface="Calibri"/>
              </a:rPr>
              <a:t>l</a:t>
            </a:r>
            <a:r>
              <a:rPr b="0" lang="en-US" sz="2000" spc="-1" strike="noStrike">
                <a:solidFill>
                  <a:srgbClr val="000000"/>
                </a:solidFill>
                <a:latin typeface="Calibri"/>
              </a:rPr>
              <a:t>i</a:t>
            </a:r>
            <a:r>
              <a:rPr b="0" lang="en-US" sz="2000" spc="-1" strike="noStrike">
                <a:solidFill>
                  <a:srgbClr val="000000"/>
                </a:solidFill>
                <a:latin typeface="Calibri"/>
              </a:rPr>
              <a:t>n</a:t>
            </a:r>
            <a:r>
              <a:rPr b="0" lang="en-US" sz="2000" spc="-1" strike="noStrike">
                <a:solidFill>
                  <a:srgbClr val="000000"/>
                </a:solidFill>
                <a:latin typeface="Calibri"/>
              </a:rPr>
              <a:t>e</a:t>
            </a:r>
            <a:r>
              <a:rPr b="0" lang="en-US" sz="2000" spc="-1" strike="noStrike">
                <a:solidFill>
                  <a:srgbClr val="000000"/>
                </a:solidFill>
                <a:latin typeface="Calibri"/>
              </a:rPr>
              <a:t> </a:t>
            </a:r>
            <a:r>
              <a:rPr b="0" lang="en-US" sz="2000" spc="-1" strike="noStrike">
                <a:solidFill>
                  <a:srgbClr val="000000"/>
                </a:solidFill>
                <a:latin typeface="Calibri"/>
              </a:rPr>
              <a:t>L</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n</a:t>
            </a:r>
            <a:r>
              <a:rPr b="0" lang="en-US" sz="2000" spc="-1" strike="noStrike">
                <a:solidFill>
                  <a:srgbClr val="000000"/>
                </a:solidFill>
                <a:latin typeface="Calibri"/>
              </a:rPr>
              <a:t>t</a:t>
            </a:r>
            <a:r>
              <a:rPr b="0" lang="en-US" sz="2000" spc="-1" strike="noStrike">
                <a:solidFill>
                  <a:srgbClr val="000000"/>
                </a:solidFill>
                <a:latin typeface="Calibri"/>
              </a:rPr>
              <a:t>h</a:t>
            </a:r>
            <a:r>
              <a:rPr b="0" lang="en-US" sz="2000" spc="-1" strike="noStrike">
                <a:solidFill>
                  <a:srgbClr val="000000"/>
                </a:solidFill>
                <a:latin typeface="Calibri"/>
              </a:rPr>
              <a:t> </a:t>
            </a:r>
            <a:r>
              <a:rPr b="0" lang="en-US" sz="2000" spc="-1" strike="noStrike">
                <a:solidFill>
                  <a:srgbClr val="000000"/>
                </a:solidFill>
                <a:latin typeface="Calibri"/>
              </a:rPr>
              <a:t>O</a:t>
            </a:r>
            <a:r>
              <a:rPr b="0" lang="en-US" sz="2000" spc="-1" strike="noStrike">
                <a:solidFill>
                  <a:srgbClr val="000000"/>
                </a:solidFill>
                <a:latin typeface="Calibri"/>
              </a:rPr>
              <a:t>u</a:t>
            </a:r>
            <a:r>
              <a:rPr b="0" lang="en-US" sz="2000" spc="-1" strike="noStrike">
                <a:solidFill>
                  <a:srgbClr val="000000"/>
                </a:solidFill>
                <a:latin typeface="Calibri"/>
              </a:rPr>
              <a:t>t</a:t>
            </a:r>
            <a:r>
              <a:rPr b="0" lang="en-US" sz="2000" spc="-1" strike="noStrike">
                <a:solidFill>
                  <a:srgbClr val="000000"/>
                </a:solidFill>
                <a:latin typeface="Calibri"/>
              </a:rPr>
              <a:t>l</a:t>
            </a:r>
            <a:r>
              <a:rPr b="0" lang="en-US" sz="2000" spc="-1" strike="noStrike">
                <a:solidFill>
                  <a:srgbClr val="000000"/>
                </a:solidFill>
                <a:latin typeface="Calibri"/>
              </a:rPr>
              <a:t>i</a:t>
            </a:r>
            <a:r>
              <a:rPr b="0" lang="en-US" sz="2000" spc="-1" strike="noStrike">
                <a:solidFill>
                  <a:srgbClr val="000000"/>
                </a:solidFill>
                <a:latin typeface="Calibri"/>
              </a:rPr>
              <a:t>n</a:t>
            </a:r>
            <a:r>
              <a:rPr b="0" lang="en-US" sz="2000" spc="-1" strike="noStrike">
                <a:solidFill>
                  <a:srgbClr val="000000"/>
                </a:solidFill>
                <a:latin typeface="Calibri"/>
              </a:rPr>
              <a:t>e</a:t>
            </a:r>
            <a:r>
              <a:rPr b="0" lang="en-US" sz="2000" spc="-1" strike="noStrike">
                <a:solidFill>
                  <a:srgbClr val="000000"/>
                </a:solidFill>
                <a:latin typeface="Calibri"/>
              </a:rPr>
              <a:t> </a:t>
            </a:r>
            <a:r>
              <a:rPr b="0" lang="en-US" sz="2000" spc="-1" strike="noStrike">
                <a:solidFill>
                  <a:srgbClr val="000000"/>
                </a:solidFill>
                <a:latin typeface="Calibri"/>
              </a:rPr>
              <a:t>L</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414000" y="1929600"/>
            <a:ext cx="5579640" cy="4546440"/>
          </a:xfrm>
          <a:prstGeom prst="rect">
            <a:avLst/>
          </a:prstGeom>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Click to edit Master text styles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Second level</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Third level</a:t>
            </a:r>
            <a:endParaRPr b="0" lang="en-US" sz="1800" spc="-1" strike="noStrike">
              <a:solidFill>
                <a:srgbClr val="2e2d2c"/>
              </a:solidFill>
              <a:latin typeface="Segoe UI"/>
            </a:endParaRPr>
          </a:p>
          <a:p>
            <a:pPr lvl="3" marL="16002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Fourth level</a:t>
            </a:r>
            <a:endParaRPr b="0" lang="en-US" sz="1800" spc="-1" strike="noStrike">
              <a:solidFill>
                <a:srgbClr val="2e2d2c"/>
              </a:solidFill>
              <a:latin typeface="Segoe UI"/>
            </a:endParaRPr>
          </a:p>
          <a:p>
            <a:pPr lvl="4" marL="20574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Fifth level</a:t>
            </a:r>
            <a:endParaRPr b="0" lang="en-US" sz="1800" spc="-1" strike="noStrike">
              <a:solidFill>
                <a:srgbClr val="2e2d2c"/>
              </a:solidFill>
              <a:latin typeface="Segoe UI"/>
            </a:endParaRPr>
          </a:p>
        </p:txBody>
      </p:sp>
      <p:sp>
        <p:nvSpPr>
          <p:cNvPr id="40" name="CustomShape 2"/>
          <p:cNvSpPr/>
          <p:nvPr/>
        </p:nvSpPr>
        <p:spPr>
          <a:xfrm>
            <a:off x="9061560" y="6492960"/>
            <a:ext cx="2844360" cy="364680"/>
          </a:xfrm>
          <a:prstGeom prst="rect">
            <a:avLst/>
          </a:prstGeom>
          <a:noFill/>
          <a:ln>
            <a:noFill/>
          </a:ln>
        </p:spPr>
        <p:style>
          <a:lnRef idx="0"/>
          <a:fillRef idx="0"/>
          <a:effectRef idx="0"/>
          <a:fontRef idx="minor"/>
        </p:style>
        <p:txBody>
          <a:bodyPr anchor="ctr">
            <a:noAutofit/>
          </a:bodyPr>
          <a:p>
            <a:pPr algn="r">
              <a:lnSpc>
                <a:spcPct val="100000"/>
              </a:lnSpc>
            </a:pPr>
            <a:fld id="{049B3D75-1A21-49BC-9E24-580CA0D584D1}" type="slidenum">
              <a:rPr b="0" lang="en-GB" sz="1000" spc="-1" strike="noStrike">
                <a:solidFill>
                  <a:srgbClr val="0070c0"/>
                </a:solidFill>
                <a:latin typeface="Segoe UI"/>
              </a:rPr>
              <a:t>1</a:t>
            </a:fld>
            <a:endParaRPr b="0" lang="en-GB" sz="1000" spc="-1" strike="noStrike">
              <a:latin typeface="Arial"/>
            </a:endParaRPr>
          </a:p>
        </p:txBody>
      </p:sp>
      <p:sp>
        <p:nvSpPr>
          <p:cNvPr id="41" name="PlaceHolder 3"/>
          <p:cNvSpPr>
            <a:spLocks noGrp="1"/>
          </p:cNvSpPr>
          <p:nvPr>
            <p:ph type="body"/>
          </p:nvPr>
        </p:nvSpPr>
        <p:spPr>
          <a:xfrm>
            <a:off x="6206400" y="1929600"/>
            <a:ext cx="5579640" cy="4546440"/>
          </a:xfrm>
          <a:prstGeom prst="rect">
            <a:avLst/>
          </a:prstGeom>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Click to edit Master text styles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Second level</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Third level</a:t>
            </a:r>
            <a:endParaRPr b="0" lang="en-US" sz="1800" spc="-1" strike="noStrike">
              <a:solidFill>
                <a:srgbClr val="2e2d2c"/>
              </a:solidFill>
              <a:latin typeface="Segoe UI"/>
            </a:endParaRPr>
          </a:p>
          <a:p>
            <a:pPr lvl="3" marL="16002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Fourth level</a:t>
            </a:r>
            <a:endParaRPr b="0" lang="en-US" sz="1800" spc="-1" strike="noStrike">
              <a:solidFill>
                <a:srgbClr val="2e2d2c"/>
              </a:solidFill>
              <a:latin typeface="Segoe UI"/>
            </a:endParaRPr>
          </a:p>
          <a:p>
            <a:pPr lvl="4" marL="20574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Fifth level</a:t>
            </a:r>
            <a:endParaRPr b="0" lang="en-US" sz="1800" spc="-1" strike="noStrike">
              <a:solidFill>
                <a:srgbClr val="2e2d2c"/>
              </a:solidFill>
              <a:latin typeface="Segoe UI"/>
            </a:endParaRPr>
          </a:p>
        </p:txBody>
      </p:sp>
      <p:sp>
        <p:nvSpPr>
          <p:cNvPr id="42" name="CustomShape 4"/>
          <p:cNvSpPr/>
          <p:nvPr/>
        </p:nvSpPr>
        <p:spPr>
          <a:xfrm>
            <a:off x="6077880" y="1930320"/>
            <a:ext cx="45360" cy="4544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43" name="PlaceHolder 5"/>
          <p:cNvSpPr>
            <a:spLocks noGrp="1"/>
          </p:cNvSpPr>
          <p:nvPr>
            <p:ph type="title"/>
          </p:nvPr>
        </p:nvSpPr>
        <p:spPr>
          <a:xfrm>
            <a:off x="414000" y="1036800"/>
            <a:ext cx="9125640" cy="626040"/>
          </a:xfrm>
          <a:prstGeom prst="rect">
            <a:avLst/>
          </a:prstGeom>
        </p:spPr>
        <p:txBody>
          <a:bodyPr anchor="b">
            <a:normAutofit/>
          </a:bodyPr>
          <a:p>
            <a:pPr>
              <a:lnSpc>
                <a:spcPct val="100000"/>
              </a:lnSpc>
            </a:pPr>
            <a:r>
              <a:rPr b="0" lang="en-US" sz="3600" spc="-1" strike="noStrike">
                <a:solidFill>
                  <a:srgbClr val="00519c"/>
                </a:solidFill>
                <a:latin typeface="Segoe UI Light"/>
              </a:rPr>
              <a:t>Click to edit Master title style</a:t>
            </a:r>
            <a:endParaRPr b="0" lang="en-US" sz="3600" spc="-1" strike="noStrike">
              <a:solidFill>
                <a:srgbClr val="2e2d2c"/>
              </a:solidFill>
              <a:latin typeface="Segoe U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body"/>
          </p:nvPr>
        </p:nvSpPr>
        <p:spPr>
          <a:xfrm>
            <a:off x="414000" y="1929600"/>
            <a:ext cx="11404440" cy="4546440"/>
          </a:xfrm>
          <a:prstGeom prst="rect">
            <a:avLst/>
          </a:prstGeom>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Click to edit Master text styles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Second level</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Third level</a:t>
            </a:r>
            <a:endParaRPr b="0" lang="en-US" sz="1800" spc="-1" strike="noStrike">
              <a:solidFill>
                <a:srgbClr val="2e2d2c"/>
              </a:solidFill>
              <a:latin typeface="Segoe UI"/>
            </a:endParaRPr>
          </a:p>
          <a:p>
            <a:pPr lvl="3" marL="16002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Fourth level</a:t>
            </a:r>
            <a:endParaRPr b="0" lang="en-US" sz="1800" spc="-1" strike="noStrike">
              <a:solidFill>
                <a:srgbClr val="2e2d2c"/>
              </a:solidFill>
              <a:latin typeface="Segoe UI"/>
            </a:endParaRPr>
          </a:p>
          <a:p>
            <a:pPr lvl="4" marL="20574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Fifth level</a:t>
            </a:r>
            <a:endParaRPr b="0" lang="en-US" sz="1800" spc="-1" strike="noStrike">
              <a:solidFill>
                <a:srgbClr val="2e2d2c"/>
              </a:solidFill>
              <a:latin typeface="Segoe UI"/>
            </a:endParaRPr>
          </a:p>
        </p:txBody>
      </p:sp>
      <p:sp>
        <p:nvSpPr>
          <p:cNvPr id="81" name="CustomShape 2"/>
          <p:cNvSpPr/>
          <p:nvPr/>
        </p:nvSpPr>
        <p:spPr>
          <a:xfrm>
            <a:off x="9061560" y="6492960"/>
            <a:ext cx="2844360" cy="364680"/>
          </a:xfrm>
          <a:prstGeom prst="rect">
            <a:avLst/>
          </a:prstGeom>
          <a:noFill/>
          <a:ln>
            <a:noFill/>
          </a:ln>
        </p:spPr>
        <p:style>
          <a:lnRef idx="0"/>
          <a:fillRef idx="0"/>
          <a:effectRef idx="0"/>
          <a:fontRef idx="minor"/>
        </p:style>
        <p:txBody>
          <a:bodyPr anchor="ctr">
            <a:noAutofit/>
          </a:bodyPr>
          <a:p>
            <a:pPr algn="r">
              <a:lnSpc>
                <a:spcPct val="100000"/>
              </a:lnSpc>
            </a:pPr>
            <a:fld id="{ECAF964B-19E3-478E-9895-6B1551FE7C58}" type="slidenum">
              <a:rPr b="0" lang="en-GB" sz="1000" spc="-1" strike="noStrike">
                <a:solidFill>
                  <a:srgbClr val="0070c0"/>
                </a:solidFill>
                <a:latin typeface="Segoe UI"/>
              </a:rPr>
              <a:t>1</a:t>
            </a:fld>
            <a:endParaRPr b="0" lang="en-GB" sz="1000" spc="-1" strike="noStrike">
              <a:latin typeface="Arial"/>
            </a:endParaRPr>
          </a:p>
        </p:txBody>
      </p:sp>
      <p:sp>
        <p:nvSpPr>
          <p:cNvPr id="82" name="PlaceHolder 3"/>
          <p:cNvSpPr>
            <a:spLocks noGrp="1"/>
          </p:cNvSpPr>
          <p:nvPr>
            <p:ph type="title"/>
          </p:nvPr>
        </p:nvSpPr>
        <p:spPr>
          <a:xfrm>
            <a:off x="414000" y="1036800"/>
            <a:ext cx="9125640" cy="626040"/>
          </a:xfrm>
          <a:prstGeom prst="rect">
            <a:avLst/>
          </a:prstGeom>
        </p:spPr>
        <p:txBody>
          <a:bodyPr anchor="b">
            <a:normAutofit/>
          </a:bodyPr>
          <a:p>
            <a:pPr>
              <a:lnSpc>
                <a:spcPct val="100000"/>
              </a:lnSpc>
            </a:pPr>
            <a:r>
              <a:rPr b="0" lang="en-US" sz="3600" spc="-1" strike="noStrike">
                <a:solidFill>
                  <a:srgbClr val="00519c"/>
                </a:solidFill>
                <a:latin typeface="Segoe UI Light"/>
              </a:rPr>
              <a:t>Click to edit Master title style</a:t>
            </a:r>
            <a:endParaRPr b="0" lang="en-US" sz="3600" spc="-1" strike="noStrike">
              <a:solidFill>
                <a:srgbClr val="2e2d2c"/>
              </a:solidFill>
              <a:latin typeface="Segoe U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body"/>
          </p:nvPr>
        </p:nvSpPr>
        <p:spPr>
          <a:xfrm>
            <a:off x="414000" y="1929600"/>
            <a:ext cx="11404440" cy="4546440"/>
          </a:xfrm>
          <a:prstGeom prst="rect">
            <a:avLst/>
          </a:prstGeom>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Click to edit Master text styles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Second level</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Third level</a:t>
            </a:r>
            <a:endParaRPr b="0" lang="en-US" sz="1800" spc="-1" strike="noStrike">
              <a:solidFill>
                <a:srgbClr val="2e2d2c"/>
              </a:solidFill>
              <a:latin typeface="Segoe UI"/>
            </a:endParaRPr>
          </a:p>
          <a:p>
            <a:pPr lvl="3" marL="16002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Fourth level</a:t>
            </a:r>
            <a:endParaRPr b="0" lang="en-US" sz="1800" spc="-1" strike="noStrike">
              <a:solidFill>
                <a:srgbClr val="2e2d2c"/>
              </a:solidFill>
              <a:latin typeface="Segoe UI"/>
            </a:endParaRPr>
          </a:p>
          <a:p>
            <a:pPr lvl="4" marL="20574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Fifth level</a:t>
            </a:r>
            <a:endParaRPr b="0" lang="en-US" sz="1800" spc="-1" strike="noStrike">
              <a:solidFill>
                <a:srgbClr val="2e2d2c"/>
              </a:solidFill>
              <a:latin typeface="Segoe UI"/>
            </a:endParaRPr>
          </a:p>
        </p:txBody>
      </p:sp>
      <p:sp>
        <p:nvSpPr>
          <p:cNvPr id="120" name="CustomShape 2"/>
          <p:cNvSpPr/>
          <p:nvPr/>
        </p:nvSpPr>
        <p:spPr>
          <a:xfrm>
            <a:off x="9061560" y="6492960"/>
            <a:ext cx="2844360" cy="364680"/>
          </a:xfrm>
          <a:prstGeom prst="rect">
            <a:avLst/>
          </a:prstGeom>
          <a:noFill/>
          <a:ln>
            <a:noFill/>
          </a:ln>
        </p:spPr>
        <p:style>
          <a:lnRef idx="0"/>
          <a:fillRef idx="0"/>
          <a:effectRef idx="0"/>
          <a:fontRef idx="minor"/>
        </p:style>
        <p:txBody>
          <a:bodyPr anchor="ctr">
            <a:noAutofit/>
          </a:bodyPr>
          <a:p>
            <a:pPr algn="r">
              <a:lnSpc>
                <a:spcPct val="100000"/>
              </a:lnSpc>
            </a:pPr>
            <a:fld id="{A92A86EB-970F-4909-A58F-CB272299C8B2}" type="slidenum">
              <a:rPr b="0" lang="en-GB" sz="1000" spc="-1" strike="noStrike">
                <a:solidFill>
                  <a:srgbClr val="0070c0"/>
                </a:solidFill>
                <a:latin typeface="Segoe UI"/>
              </a:rPr>
              <a:t>1</a:t>
            </a:fld>
            <a:endParaRPr b="0" lang="en-GB" sz="1000" spc="-1" strike="noStrike">
              <a:latin typeface="Arial"/>
            </a:endParaRPr>
          </a:p>
        </p:txBody>
      </p:sp>
      <p:sp>
        <p:nvSpPr>
          <p:cNvPr id="121" name="PlaceHolder 3"/>
          <p:cNvSpPr>
            <a:spLocks noGrp="1"/>
          </p:cNvSpPr>
          <p:nvPr>
            <p:ph type="title"/>
          </p:nvPr>
        </p:nvSpPr>
        <p:spPr>
          <a:xfrm>
            <a:off x="414000" y="1036800"/>
            <a:ext cx="9125640" cy="626040"/>
          </a:xfrm>
          <a:prstGeom prst="rect">
            <a:avLst/>
          </a:prstGeom>
        </p:spPr>
        <p:txBody>
          <a:bodyPr anchor="b">
            <a:normAutofit/>
          </a:bodyPr>
          <a:p>
            <a:pPr>
              <a:lnSpc>
                <a:spcPct val="100000"/>
              </a:lnSpc>
            </a:pPr>
            <a:r>
              <a:rPr b="0" lang="en-US" sz="3600" spc="-1" strike="noStrike">
                <a:solidFill>
                  <a:srgbClr val="00519c"/>
                </a:solidFill>
                <a:latin typeface="Segoe UI Light"/>
              </a:rPr>
              <a:t>Click to edit Master title style</a:t>
            </a:r>
            <a:endParaRPr b="0" lang="en-US" sz="3600" spc="-1" strike="noStrike">
              <a:solidFill>
                <a:srgbClr val="2e2d2c"/>
              </a:solidFill>
              <a:latin typeface="Segoe U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914400" y="1063440"/>
            <a:ext cx="10364040" cy="2555640"/>
          </a:xfrm>
          <a:prstGeom prst="rect">
            <a:avLst/>
          </a:prstGeom>
        </p:spPr>
        <p:txBody>
          <a:bodyPr anchor="b">
            <a:normAutofit/>
          </a:bodyPr>
          <a:p>
            <a:pPr algn="ctr">
              <a:lnSpc>
                <a:spcPct val="100000"/>
              </a:lnSpc>
            </a:pPr>
            <a:r>
              <a:rPr b="0" lang="en-US" sz="6000" spc="-1" strike="noStrike">
                <a:solidFill>
                  <a:srgbClr val="555454"/>
                </a:solidFill>
                <a:latin typeface="Segoe UI Light"/>
              </a:rPr>
              <a:t>Insert module title</a:t>
            </a:r>
            <a:endParaRPr b="0" lang="en-US" sz="6000" spc="-1" strike="noStrike">
              <a:solidFill>
                <a:srgbClr val="2e2d2c"/>
              </a:solidFill>
              <a:latin typeface="Segoe UI"/>
            </a:endParaRPr>
          </a:p>
        </p:txBody>
      </p:sp>
      <p:pic>
        <p:nvPicPr>
          <p:cNvPr id="159" name="Picture 8" descr=""/>
          <p:cNvPicPr/>
          <p:nvPr/>
        </p:nvPicPr>
        <p:blipFill>
          <a:blip r:embed="rId2"/>
          <a:stretch/>
        </p:blipFill>
        <p:spPr>
          <a:xfrm>
            <a:off x="5715720" y="5734440"/>
            <a:ext cx="748440" cy="526680"/>
          </a:xfrm>
          <a:prstGeom prst="rect">
            <a:avLst/>
          </a:prstGeom>
          <a:ln>
            <a:noFill/>
          </a:ln>
        </p:spPr>
      </p:pic>
      <p:sp>
        <p:nvSpPr>
          <p:cNvPr id="16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900" spc="-1" strike="noStrike">
                <a:solidFill>
                  <a:srgbClr val="2e2d2c"/>
                </a:solidFill>
                <a:latin typeface="Segoe UI"/>
              </a:rPr>
              <a:t>Click to edit the outline text format</a:t>
            </a:r>
            <a:endParaRPr b="0" lang="en-US" sz="1900" spc="-1" strike="noStrike">
              <a:solidFill>
                <a:srgbClr val="2e2d2c"/>
              </a:solidFill>
              <a:latin typeface="Segoe UI"/>
            </a:endParaRPr>
          </a:p>
          <a:p>
            <a:pPr lvl="1" marL="864000" indent="-324000">
              <a:spcBef>
                <a:spcPts val="1134"/>
              </a:spcBef>
              <a:buClr>
                <a:srgbClr val="000000"/>
              </a:buClr>
              <a:buSzPct val="75000"/>
              <a:buFont typeface="Symbol" charset="2"/>
              <a:buChar char=""/>
            </a:pPr>
            <a:r>
              <a:rPr b="0" lang="en-US" sz="1800" spc="-1" strike="noStrike">
                <a:solidFill>
                  <a:srgbClr val="2e2d2c"/>
                </a:solidFill>
                <a:latin typeface="Segoe UI"/>
              </a:rPr>
              <a:t>Second Outline Level</a:t>
            </a:r>
            <a:endParaRPr b="0" lang="en-US" sz="1800" spc="-1" strike="noStrike">
              <a:solidFill>
                <a:srgbClr val="2e2d2c"/>
              </a:solidFill>
              <a:latin typeface="Segoe UI"/>
            </a:endParaRPr>
          </a:p>
          <a:p>
            <a:pPr lvl="2" marL="1296000" indent="-288000">
              <a:spcBef>
                <a:spcPts val="850"/>
              </a:spcBef>
              <a:buClr>
                <a:srgbClr val="000000"/>
              </a:buClr>
              <a:buSzPct val="45000"/>
              <a:buFont typeface="Wingdings" charset="2"/>
              <a:buChar char=""/>
            </a:pPr>
            <a:r>
              <a:rPr b="0" lang="en-US" sz="1800" spc="-1" strike="noStrike">
                <a:solidFill>
                  <a:srgbClr val="2e2d2c"/>
                </a:solidFill>
                <a:latin typeface="Segoe UI"/>
              </a:rPr>
              <a:t>Third Outline Level</a:t>
            </a:r>
            <a:endParaRPr b="0" lang="en-US" sz="1800" spc="-1" strike="noStrike">
              <a:solidFill>
                <a:srgbClr val="2e2d2c"/>
              </a:solidFill>
              <a:latin typeface="Segoe UI"/>
            </a:endParaRPr>
          </a:p>
          <a:p>
            <a:pPr lvl="3" marL="1728000" indent="-216000">
              <a:spcBef>
                <a:spcPts val="567"/>
              </a:spcBef>
              <a:buClr>
                <a:srgbClr val="000000"/>
              </a:buClr>
              <a:buSzPct val="75000"/>
              <a:buFont typeface="Symbol" charset="2"/>
              <a:buChar char=""/>
            </a:pPr>
            <a:r>
              <a:rPr b="0" lang="en-US" sz="1800" spc="-1" strike="noStrike">
                <a:solidFill>
                  <a:srgbClr val="2e2d2c"/>
                </a:solidFill>
                <a:latin typeface="Segoe UI"/>
              </a:rPr>
              <a:t>Fourth Outline Level</a:t>
            </a:r>
            <a:endParaRPr b="0" lang="en-US" sz="1800" spc="-1" strike="noStrike">
              <a:solidFill>
                <a:srgbClr val="2e2d2c"/>
              </a:solidFill>
              <a:latin typeface="Segoe UI"/>
            </a:endParaRPr>
          </a:p>
          <a:p>
            <a:pPr lvl="4" marL="2160000" indent="-216000">
              <a:spcBef>
                <a:spcPts val="283"/>
              </a:spcBef>
              <a:buClr>
                <a:srgbClr val="000000"/>
              </a:buClr>
              <a:buSzPct val="45000"/>
              <a:buFont typeface="Wingdings" charset="2"/>
              <a:buChar char=""/>
            </a:pPr>
            <a:r>
              <a:rPr b="0" lang="en-US" sz="2000" spc="-1" strike="noStrike">
                <a:solidFill>
                  <a:srgbClr val="2e2d2c"/>
                </a:solidFill>
                <a:latin typeface="Segoe UI"/>
              </a:rPr>
              <a:t>Fifth Outline Level</a:t>
            </a:r>
            <a:endParaRPr b="0" lang="en-US" sz="2000" spc="-1" strike="noStrike">
              <a:solidFill>
                <a:srgbClr val="2e2d2c"/>
              </a:solidFill>
              <a:latin typeface="Segoe UI"/>
            </a:endParaRPr>
          </a:p>
          <a:p>
            <a:pPr lvl="5" marL="2592000" indent="-216000">
              <a:spcBef>
                <a:spcPts val="283"/>
              </a:spcBef>
              <a:buClr>
                <a:srgbClr val="000000"/>
              </a:buClr>
              <a:buSzPct val="45000"/>
              <a:buFont typeface="Wingdings" charset="2"/>
              <a:buChar char=""/>
            </a:pPr>
            <a:r>
              <a:rPr b="0" lang="en-US" sz="2000" spc="-1" strike="noStrike">
                <a:solidFill>
                  <a:srgbClr val="2e2d2c"/>
                </a:solidFill>
                <a:latin typeface="Segoe UI"/>
              </a:rPr>
              <a:t>Sixth Outline Level</a:t>
            </a:r>
            <a:endParaRPr b="0" lang="en-US" sz="2000" spc="-1" strike="noStrike">
              <a:solidFill>
                <a:srgbClr val="2e2d2c"/>
              </a:solidFill>
              <a:latin typeface="Segoe UI"/>
            </a:endParaRPr>
          </a:p>
          <a:p>
            <a:pPr lvl="6" marL="3024000" indent="-216000">
              <a:spcBef>
                <a:spcPts val="283"/>
              </a:spcBef>
              <a:buClr>
                <a:srgbClr val="000000"/>
              </a:buClr>
              <a:buSzPct val="45000"/>
              <a:buFont typeface="Wingdings" charset="2"/>
              <a:buChar char=""/>
            </a:pPr>
            <a:r>
              <a:rPr b="0" lang="en-US" sz="2000" spc="-1" strike="noStrike">
                <a:solidFill>
                  <a:srgbClr val="2e2d2c"/>
                </a:solidFill>
                <a:latin typeface="Segoe UI"/>
              </a:rPr>
              <a:t>Seventh Outline Level</a:t>
            </a:r>
            <a:endParaRPr b="0" lang="en-US" sz="2000" spc="-1" strike="noStrike">
              <a:solidFill>
                <a:srgbClr val="2e2d2c"/>
              </a:solidFill>
              <a:latin typeface="Segoe U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414000" y="1036800"/>
            <a:ext cx="9125640" cy="626040"/>
          </a:xfrm>
          <a:prstGeom prst="rect">
            <a:avLst/>
          </a:prstGeom>
        </p:spPr>
        <p:txBody>
          <a:bodyPr anchor="b">
            <a:noAutofit/>
          </a:bodyPr>
          <a:p>
            <a:pPr>
              <a:lnSpc>
                <a:spcPct val="100000"/>
              </a:lnSpc>
            </a:pPr>
            <a:r>
              <a:rPr b="0" lang="en-US" sz="3600" spc="-1" strike="noStrike">
                <a:solidFill>
                  <a:srgbClr val="00519c"/>
                </a:solidFill>
                <a:latin typeface="Segoe UI Light"/>
              </a:rPr>
              <a:t>Click to edit Master title style</a:t>
            </a:r>
            <a:endParaRPr b="0" lang="en-US" sz="3600" spc="-1" strike="noStrike">
              <a:solidFill>
                <a:srgbClr val="2e2d2c"/>
              </a:solidFill>
              <a:latin typeface="Segoe UI"/>
            </a:endParaRPr>
          </a:p>
        </p:txBody>
      </p:sp>
      <p:sp>
        <p:nvSpPr>
          <p:cNvPr id="198" name="PlaceHolder 2"/>
          <p:cNvSpPr>
            <a:spLocks noGrp="1"/>
          </p:cNvSpPr>
          <p:nvPr>
            <p:ph type="body"/>
          </p:nvPr>
        </p:nvSpPr>
        <p:spPr>
          <a:xfrm>
            <a:off x="414000" y="1929600"/>
            <a:ext cx="11404440" cy="4546440"/>
          </a:xfrm>
          <a:prstGeom prst="rect">
            <a:avLst/>
          </a:prstGeom>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Edit Master text styles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Second level</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Third level</a:t>
            </a:r>
            <a:endParaRPr b="0" lang="en-US" sz="1800" spc="-1" strike="noStrike">
              <a:solidFill>
                <a:srgbClr val="2e2d2c"/>
              </a:solidFill>
              <a:latin typeface="Segoe UI"/>
            </a:endParaRPr>
          </a:p>
          <a:p>
            <a:pPr lvl="3" marL="16002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Fourth level</a:t>
            </a:r>
            <a:endParaRPr b="0" lang="en-US" sz="1800" spc="-1" strike="noStrike">
              <a:solidFill>
                <a:srgbClr val="2e2d2c"/>
              </a:solidFill>
              <a:latin typeface="Segoe UI"/>
            </a:endParaRPr>
          </a:p>
          <a:p>
            <a:pPr lvl="4" marL="20574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Fifth level</a:t>
            </a:r>
            <a:endParaRPr b="0" lang="en-US" sz="1800" spc="-1" strike="noStrike">
              <a:solidFill>
                <a:srgbClr val="2e2d2c"/>
              </a:solidFill>
              <a:latin typeface="Segoe UI"/>
            </a:endParaRPr>
          </a:p>
        </p:txBody>
      </p:sp>
      <p:sp>
        <p:nvSpPr>
          <p:cNvPr id="199" name="PlaceHolder 3"/>
          <p:cNvSpPr>
            <a:spLocks noGrp="1"/>
          </p:cNvSpPr>
          <p:nvPr>
            <p:ph type="dt"/>
          </p:nvPr>
        </p:nvSpPr>
        <p:spPr>
          <a:xfrm>
            <a:off x="0" y="0"/>
            <a:ext cx="360000" cy="360000"/>
          </a:xfrm>
          <a:prstGeom prst="rect">
            <a:avLst/>
          </a:prstGeom>
        </p:spPr>
        <p:txBody>
          <a:bodyPr lIns="90000" rIns="90000" tIns="45000" bIns="45000">
            <a:noAutofit/>
          </a:bodyPr>
          <a:p>
            <a:pPr>
              <a:lnSpc>
                <a:spcPct val="100000"/>
              </a:lnSpc>
            </a:pPr>
            <a:fld id="{FD955B0C-D05F-4317-8ADC-9A6CB6AA7F28}" type="datetime">
              <a:rPr b="0" lang="en-GB" sz="1800" spc="-1" strike="noStrike">
                <a:solidFill>
                  <a:srgbClr val="2e2d2c"/>
                </a:solidFill>
                <a:latin typeface="Segoe UI"/>
              </a:rPr>
              <a:t>20/05/19</a:t>
            </a:fld>
            <a:endParaRPr b="0" lang="en-GB" sz="1800" spc="-1" strike="noStrike">
              <a:latin typeface="Times New Roman"/>
            </a:endParaRPr>
          </a:p>
        </p:txBody>
      </p:sp>
      <p:sp>
        <p:nvSpPr>
          <p:cNvPr id="200" name="PlaceHolder 4"/>
          <p:cNvSpPr>
            <a:spLocks noGrp="1"/>
          </p:cNvSpPr>
          <p:nvPr>
            <p:ph type="ftr"/>
          </p:nvPr>
        </p:nvSpPr>
        <p:spPr>
          <a:xfrm>
            <a:off x="0" y="0"/>
            <a:ext cx="360000" cy="360000"/>
          </a:xfrm>
          <a:prstGeom prst="rect">
            <a:avLst/>
          </a:prstGeom>
        </p:spPr>
        <p:txBody>
          <a:bodyPr lIns="90000" rIns="90000" tIns="45000" bIns="45000">
            <a:noAutofit/>
          </a:bodyPr>
          <a:p>
            <a:endParaRPr b="0" lang="en-GB" sz="2400" spc="-1" strike="noStrike">
              <a:latin typeface="Times New Roman"/>
            </a:endParaRPr>
          </a:p>
        </p:txBody>
      </p:sp>
      <p:sp>
        <p:nvSpPr>
          <p:cNvPr id="201" name="PlaceHolder 5"/>
          <p:cNvSpPr>
            <a:spLocks noGrp="1"/>
          </p:cNvSpPr>
          <p:nvPr>
            <p:ph type="sldNum"/>
          </p:nvPr>
        </p:nvSpPr>
        <p:spPr>
          <a:xfrm>
            <a:off x="0" y="0"/>
            <a:ext cx="360000" cy="360000"/>
          </a:xfrm>
          <a:prstGeom prst="rect">
            <a:avLst/>
          </a:prstGeom>
        </p:spPr>
        <p:txBody>
          <a:bodyPr lIns="90000" rIns="90000" tIns="45000" bIns="45000">
            <a:noAutofit/>
          </a:bodyPr>
          <a:p>
            <a:pPr>
              <a:lnSpc>
                <a:spcPct val="100000"/>
              </a:lnSpc>
            </a:pPr>
            <a:fld id="{ADBC3C98-02BB-4685-BD13-F12087D129A7}" type="slidenum">
              <a:rPr b="0" lang="en-GB" sz="1800" spc="-1" strike="noStrike">
                <a:solidFill>
                  <a:srgbClr val="2e2d2c"/>
                </a:solidFill>
                <a:latin typeface="Segoe UI"/>
              </a:rPr>
              <a:t>1</a:t>
            </a:fld>
            <a:endParaRPr b="0" lang="en-GB"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Relationship Id="rId4"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0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0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slideLayout" Target="../slideLayouts/slideLayout13.xml"/><Relationship Id="rId7"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hyperlink" Target="https://gist.github.com/Matt25969/15d71670cf9d7b717abcc66177714fe6" TargetMode="External"/><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hyperlink" Target="https://docs.oracle.com/javase/8/docs/api/java/util/stream/Stream.html#filter-java.util.function.Predicate-" TargetMode="External"/><Relationship Id="rId2"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hyperlink" Target="https://docs.oracle.com/javase/8/docs/api/java/util/stream/Stream.html#map-java.util.function.Function-" TargetMode="External"/><Relationship Id="rId2"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5.xml.rels><?xml version="1.0" encoding="UTF-8"?>
<Relationships xmlns="http://schemas.openxmlformats.org/package/2006/relationships"><Relationship Id="rId1" Type="http://schemas.openxmlformats.org/officeDocument/2006/relationships/hyperlink" Target="https://docs.oracle.com/javase/8/docs/api/java/util/stream/Stream.html#reduce-java.util.function.BinaryOperator-" TargetMode="External"/><Relationship Id="rId2"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hyperlink" Target="https://docs.oracle.com/javase/8/docs/api/java/util/stream/Stream.html#collect-java.util.stream.Collector-" TargetMode="External"/><Relationship Id="rId2"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Relationship Id="rId4"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914400" y="1063440"/>
            <a:ext cx="10364040" cy="2555640"/>
          </a:xfrm>
          <a:prstGeom prst="rect">
            <a:avLst/>
          </a:prstGeom>
          <a:noFill/>
          <a:ln>
            <a:noFill/>
          </a:ln>
        </p:spPr>
        <p:txBody>
          <a:bodyPr anchor="b">
            <a:noAutofit/>
          </a:bodyPr>
          <a:p>
            <a:pPr algn="ctr">
              <a:lnSpc>
                <a:spcPct val="90000"/>
              </a:lnSpc>
            </a:pPr>
            <a:r>
              <a:rPr b="0" lang="en-US" sz="6000" spc="-1" strike="noStrike">
                <a:solidFill>
                  <a:srgbClr val="555454"/>
                </a:solidFill>
                <a:latin typeface="Calibri Light"/>
              </a:rPr>
              <a:t>Java SE</a:t>
            </a:r>
            <a:endParaRPr b="0" lang="en-US" sz="6000" spc="-1" strike="noStrike">
              <a:solidFill>
                <a:srgbClr val="000000"/>
              </a:solidFill>
              <a:latin typeface="Calibri"/>
            </a:endParaRPr>
          </a:p>
        </p:txBody>
      </p:sp>
      <p:sp>
        <p:nvSpPr>
          <p:cNvPr id="245" name="TextShape 2"/>
          <p:cNvSpPr txBox="1"/>
          <p:nvPr/>
        </p:nvSpPr>
        <p:spPr>
          <a:xfrm>
            <a:off x="914400" y="3886200"/>
            <a:ext cx="10364040" cy="438840"/>
          </a:xfrm>
          <a:prstGeom prst="rect">
            <a:avLst/>
          </a:prstGeom>
          <a:noFill/>
          <a:ln>
            <a:noFill/>
          </a:ln>
        </p:spPr>
        <p:txBody>
          <a:bodyPr>
            <a:noAutofit/>
          </a:bodyPr>
          <a:p>
            <a:pPr algn="ctr">
              <a:lnSpc>
                <a:spcPct val="90000"/>
              </a:lnSpc>
            </a:pPr>
            <a:r>
              <a:rPr b="0" lang="en-GB" sz="2000" spc="299" strike="noStrike" cap="all">
                <a:solidFill>
                  <a:srgbClr val="2e2d2c"/>
                </a:solidFill>
                <a:latin typeface="Calibri"/>
              </a:rPr>
              <a:t>Standard Edition</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4140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2400" spc="-1" strike="noStrike">
                <a:solidFill>
                  <a:srgbClr val="7f0055"/>
                </a:solidFill>
                <a:latin typeface="Courier New"/>
              </a:rPr>
              <a:t>int</a:t>
            </a:r>
            <a:r>
              <a:rPr b="1" lang="en-US" sz="2400" spc="-1" strike="noStrike">
                <a:solidFill>
                  <a:srgbClr val="000000"/>
                </a:solidFill>
                <a:latin typeface="Courier New"/>
              </a:rPr>
              <a:t> </a:t>
            </a:r>
            <a:r>
              <a:rPr b="1" lang="en-US" sz="2400" spc="-1" strike="noStrike">
                <a:solidFill>
                  <a:srgbClr val="6a3e3e"/>
                </a:solidFill>
                <a:latin typeface="Courier New"/>
              </a:rPr>
              <a:t>num</a:t>
            </a:r>
            <a:r>
              <a:rPr b="1" lang="en-US" sz="2400" spc="-1" strike="noStrike">
                <a:solidFill>
                  <a:srgbClr val="000000"/>
                </a:solidFill>
                <a:latin typeface="Courier New"/>
              </a:rPr>
              <a:t> = 0;</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num</a:t>
            </a:r>
            <a:r>
              <a:rPr b="1" lang="en-US" sz="2400" spc="-1" strike="noStrike">
                <a:solidFill>
                  <a:srgbClr val="000000"/>
                </a:solidFill>
                <a:latin typeface="Courier New"/>
              </a:rPr>
              <a:t> + 1;</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num</a:t>
            </a:r>
            <a:r>
              <a:rPr b="1" lang="en-US" sz="2400" spc="-1" strike="noStrike">
                <a:solidFill>
                  <a:srgbClr val="000000"/>
                </a:solidFill>
                <a:latin typeface="Courier New"/>
              </a:rPr>
              <a:t> - 14;</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num</a:t>
            </a:r>
            <a:r>
              <a:rPr b="1" lang="en-US" sz="2400" spc="-1" strike="noStrike">
                <a:solidFill>
                  <a:srgbClr val="000000"/>
                </a:solidFill>
                <a:latin typeface="Courier New"/>
              </a:rPr>
              <a:t> % 29;</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num</a:t>
            </a:r>
            <a:r>
              <a:rPr b="1" lang="en-US" sz="2400" spc="-1" strike="noStrike">
                <a:solidFill>
                  <a:srgbClr val="000000"/>
                </a:solidFill>
                <a:latin typeface="Courier New"/>
              </a:rPr>
              <a:t> / 900;</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num</a:t>
            </a:r>
            <a:r>
              <a:rPr b="1" lang="en-US" sz="2400" spc="-1" strike="noStrike">
                <a:solidFill>
                  <a:srgbClr val="000000"/>
                </a:solidFill>
                <a:latin typeface="Courier New"/>
              </a:rPr>
              <a:t> * 34222;</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2e2d2c"/>
                </a:solidFill>
                <a:latin typeface="Courier New"/>
              </a:rPr>
              <a:t>++</a:t>
            </a:r>
            <a:r>
              <a:rPr b="1" lang="en-US" sz="2400" spc="-1" strike="noStrike">
                <a:solidFill>
                  <a:srgbClr val="6a3e3e"/>
                </a:solidFill>
                <a:latin typeface="Courier New"/>
              </a:rPr>
              <a:t>num</a:t>
            </a:r>
            <a:r>
              <a:rPr b="1" lang="en-US" sz="2400" spc="-1" strike="noStrike">
                <a:solidFill>
                  <a:srgbClr val="2e2d2c"/>
                </a:solidFill>
                <a:latin typeface="Courier New"/>
              </a:rPr>
              <a:t>;</a:t>
            </a:r>
            <a:endParaRPr b="0" lang="en-US" sz="2400" spc="-1" strike="noStrike">
              <a:solidFill>
                <a:srgbClr val="2e2d2c"/>
              </a:solidFill>
              <a:latin typeface="Segoe UI"/>
            </a:endParaRPr>
          </a:p>
        </p:txBody>
      </p:sp>
      <p:sp>
        <p:nvSpPr>
          <p:cNvPr id="297" name="TextShape 2"/>
          <p:cNvSpPr txBox="1"/>
          <p:nvPr/>
        </p:nvSpPr>
        <p:spPr>
          <a:xfrm>
            <a:off x="62064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num</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4</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232</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452</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num</a:t>
            </a:r>
            <a:r>
              <a:rPr b="1" lang="en-US" sz="2400" spc="-1" strike="noStrike">
                <a:solidFill>
                  <a:srgbClr val="000000"/>
                </a:solidFill>
                <a:latin typeface="Courier New"/>
              </a:rPr>
              <a:t> *= </a:t>
            </a:r>
            <a:r>
              <a:rPr b="1" lang="en-US" sz="2400" spc="-1" strike="noStrike">
                <a:solidFill>
                  <a:srgbClr val="6a3e3e"/>
                </a:solidFill>
                <a:latin typeface="Courier New"/>
              </a:rPr>
              <a:t>1</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7f0055"/>
                </a:solidFill>
                <a:latin typeface="Courier New"/>
              </a:rPr>
              <a:t>boolean</a:t>
            </a:r>
            <a:r>
              <a:rPr b="1" lang="en-US" sz="2400" spc="-1" strike="noStrike">
                <a:solidFill>
                  <a:srgbClr val="000000"/>
                </a:solidFill>
                <a:latin typeface="Courier New"/>
              </a:rPr>
              <a:t> </a:t>
            </a:r>
            <a:r>
              <a:rPr b="1" lang="en-US" sz="2400" spc="-1" strike="noStrike">
                <a:solidFill>
                  <a:srgbClr val="6a3e3e"/>
                </a:solidFill>
                <a:latin typeface="Courier New"/>
              </a:rPr>
              <a:t>b</a:t>
            </a:r>
            <a:r>
              <a:rPr b="1" lang="en-US" sz="2400" spc="-1" strike="noStrike">
                <a:solidFill>
                  <a:srgbClr val="000000"/>
                </a:solidFill>
                <a:latin typeface="Courier New"/>
              </a:rPr>
              <a:t> = </a:t>
            </a:r>
            <a:r>
              <a:rPr b="1" lang="en-US" sz="2400" spc="-1" strike="noStrike">
                <a:solidFill>
                  <a:srgbClr val="7f0055"/>
                </a:solidFill>
                <a:latin typeface="Courier New"/>
              </a:rPr>
              <a:t>true</a:t>
            </a:r>
            <a:r>
              <a:rPr b="1" lang="en-US" sz="2400" spc="-1" strike="noStrike">
                <a:solidFill>
                  <a:srgbClr val="000000"/>
                </a:solidFill>
                <a:latin typeface="Courier New"/>
              </a:rPr>
              <a:t>;</a:t>
            </a: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6a3e3e"/>
                </a:solidFill>
                <a:latin typeface="Courier New"/>
              </a:rPr>
              <a:t>b</a:t>
            </a:r>
            <a:r>
              <a:rPr b="1" lang="en-US" sz="2400" spc="-1" strike="noStrike">
                <a:solidFill>
                  <a:srgbClr val="000000"/>
                </a:solidFill>
                <a:latin typeface="Courier New"/>
              </a:rPr>
              <a:t> = !</a:t>
            </a:r>
            <a:r>
              <a:rPr b="1" lang="en-US" sz="2400" spc="-1" strike="noStrike">
                <a:solidFill>
                  <a:srgbClr val="6a3e3e"/>
                </a:solidFill>
                <a:latin typeface="Courier New"/>
              </a:rPr>
              <a:t>b</a:t>
            </a:r>
            <a:r>
              <a:rPr b="1" lang="en-US" sz="2400" spc="-1" strike="noStrike">
                <a:solidFill>
                  <a:srgbClr val="000000"/>
                </a:solidFill>
                <a:latin typeface="Courier New"/>
              </a:rPr>
              <a:t>;</a:t>
            </a:r>
            <a:endParaRPr b="0" lang="en-US" sz="2400" spc="-1" strike="noStrike">
              <a:solidFill>
                <a:srgbClr val="2e2d2c"/>
              </a:solidFill>
              <a:latin typeface="Segoe UI"/>
            </a:endParaRPr>
          </a:p>
        </p:txBody>
      </p:sp>
      <p:sp>
        <p:nvSpPr>
          <p:cNvPr id="298"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Operators - Example</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a:t>
            </a:r>
            <a:endParaRPr b="0" lang="en-US" sz="3600" spc="-1" strike="noStrike">
              <a:solidFill>
                <a:srgbClr val="2e2d2c"/>
              </a:solidFill>
              <a:latin typeface="Segoe UI"/>
            </a:endParaRPr>
          </a:p>
        </p:txBody>
      </p:sp>
      <p:pic>
        <p:nvPicPr>
          <p:cNvPr id="658" name="Picture 7" descr=""/>
          <p:cNvPicPr/>
          <p:nvPr/>
        </p:nvPicPr>
        <p:blipFill>
          <a:blip r:embed="rId1"/>
          <a:stretch/>
        </p:blipFill>
        <p:spPr>
          <a:xfrm>
            <a:off x="414000" y="6230520"/>
            <a:ext cx="4565520" cy="531360"/>
          </a:xfrm>
          <a:prstGeom prst="rect">
            <a:avLst/>
          </a:prstGeom>
          <a:ln>
            <a:noFill/>
          </a:ln>
        </p:spPr>
      </p:pic>
      <p:pic>
        <p:nvPicPr>
          <p:cNvPr id="659" name="Picture 1" descr=""/>
          <p:cNvPicPr/>
          <p:nvPr/>
        </p:nvPicPr>
        <p:blipFill>
          <a:blip r:embed="rId2"/>
          <a:stretch/>
        </p:blipFill>
        <p:spPr>
          <a:xfrm>
            <a:off x="933840" y="1592280"/>
            <a:ext cx="11221920" cy="4637520"/>
          </a:xfrm>
          <a:prstGeom prst="rect">
            <a:avLst/>
          </a:prstGeom>
          <a:ln>
            <a:noFill/>
          </a:ln>
        </p:spPr>
      </p:pic>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a:t>
            </a:r>
            <a:endParaRPr b="0" lang="en-US" sz="3600" spc="-1" strike="noStrike">
              <a:solidFill>
                <a:srgbClr val="2e2d2c"/>
              </a:solidFill>
              <a:latin typeface="Segoe UI"/>
            </a:endParaRPr>
          </a:p>
        </p:txBody>
      </p:sp>
      <p:pic>
        <p:nvPicPr>
          <p:cNvPr id="661" name="Picture 5" descr=""/>
          <p:cNvPicPr/>
          <p:nvPr/>
        </p:nvPicPr>
        <p:blipFill>
          <a:blip r:embed="rId1"/>
          <a:stretch/>
        </p:blipFill>
        <p:spPr>
          <a:xfrm>
            <a:off x="414000" y="1871640"/>
            <a:ext cx="10615680" cy="4690440"/>
          </a:xfrm>
          <a:prstGeom prst="rect">
            <a:avLst/>
          </a:prstGeom>
          <a:ln>
            <a:noFill/>
          </a:ln>
        </p:spPr>
      </p:pic>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a:t>
            </a:r>
            <a:endParaRPr b="0" lang="en-US" sz="3600" spc="-1" strike="noStrike">
              <a:solidFill>
                <a:srgbClr val="2e2d2c"/>
              </a:solidFill>
              <a:latin typeface="Segoe UI"/>
            </a:endParaRPr>
          </a:p>
        </p:txBody>
      </p:sp>
      <p:pic>
        <p:nvPicPr>
          <p:cNvPr id="663" name="Picture 4" descr=""/>
          <p:cNvPicPr/>
          <p:nvPr/>
        </p:nvPicPr>
        <p:blipFill>
          <a:blip r:embed="rId1"/>
          <a:srcRect l="0" t="0" r="17067" b="0"/>
          <a:stretch/>
        </p:blipFill>
        <p:spPr>
          <a:xfrm>
            <a:off x="414000" y="1663200"/>
            <a:ext cx="11307600" cy="4108680"/>
          </a:xfrm>
          <a:prstGeom prst="rect">
            <a:avLst/>
          </a:prstGeom>
          <a:ln>
            <a:noFill/>
          </a:ln>
        </p:spPr>
      </p:pic>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Garbage collection is where unreferenced objects are removed from memory</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Javas Garbage collection is </a:t>
            </a:r>
            <a:r>
              <a:rPr b="1" lang="en-US" sz="1900" spc="-1" strike="noStrike">
                <a:solidFill>
                  <a:srgbClr val="2e2d2c"/>
                </a:solidFill>
                <a:latin typeface="Segoe UI"/>
              </a:rPr>
              <a:t>automatic</a:t>
            </a:r>
            <a:r>
              <a:rPr b="0" lang="en-US" sz="1900" spc="-1" strike="noStrike">
                <a:solidFill>
                  <a:srgbClr val="2e2d2c"/>
                </a:solidFill>
                <a:latin typeface="Segoe UI"/>
              </a:rPr>
              <a:t>, we don’t need to do it our self! (Big plus for Java!)</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How can an object be unreferenced?</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By setting objects reference to null.</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By assigning the objects reference to another object</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By using the object anonymously.</a:t>
            </a:r>
            <a:endParaRPr b="0" lang="en-US" sz="1800" spc="-1" strike="noStrike">
              <a:solidFill>
                <a:srgbClr val="2e2d2c"/>
              </a:solidFill>
              <a:latin typeface="Segoe UI"/>
            </a:endParaRPr>
          </a:p>
          <a:p>
            <a:endParaRPr b="0" lang="en-US" sz="1800" spc="-1" strike="noStrike">
              <a:solidFill>
                <a:srgbClr val="2e2d2c"/>
              </a:solidFill>
              <a:latin typeface="Segoe UI"/>
            </a:endParaRPr>
          </a:p>
        </p:txBody>
      </p:sp>
      <p:sp>
        <p:nvSpPr>
          <p:cNvPr id="665"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References &amp; Garbage Collection</a:t>
            </a:r>
            <a:endParaRPr b="0" lang="en-US" sz="3600" spc="-1" strike="noStrike">
              <a:solidFill>
                <a:srgbClr val="2e2d2c"/>
              </a:solidFill>
              <a:latin typeface="Segoe UI"/>
            </a:endParaRPr>
          </a:p>
        </p:txBody>
      </p:sp>
      <p:pic>
        <p:nvPicPr>
          <p:cNvPr id="666" name="Picture 1" descr=""/>
          <p:cNvPicPr/>
          <p:nvPr/>
        </p:nvPicPr>
        <p:blipFill>
          <a:blip r:embed="rId1"/>
          <a:stretch/>
        </p:blipFill>
        <p:spPr>
          <a:xfrm>
            <a:off x="6463440" y="1895760"/>
            <a:ext cx="5184360" cy="601560"/>
          </a:xfrm>
          <a:prstGeom prst="rect">
            <a:avLst/>
          </a:prstGeom>
          <a:ln>
            <a:noFill/>
          </a:ln>
        </p:spPr>
      </p:pic>
      <p:pic>
        <p:nvPicPr>
          <p:cNvPr id="667" name="Picture 4" descr=""/>
          <p:cNvPicPr/>
          <p:nvPr/>
        </p:nvPicPr>
        <p:blipFill>
          <a:blip r:embed="rId2"/>
          <a:srcRect l="0" t="0" r="3940" b="0"/>
          <a:stretch/>
        </p:blipFill>
        <p:spPr>
          <a:xfrm>
            <a:off x="6153840" y="2921760"/>
            <a:ext cx="6019920" cy="1028520"/>
          </a:xfrm>
          <a:prstGeom prst="rect">
            <a:avLst/>
          </a:prstGeom>
          <a:ln>
            <a:noFill/>
          </a:ln>
        </p:spPr>
      </p:pic>
      <p:pic>
        <p:nvPicPr>
          <p:cNvPr id="668" name="Picture 8" descr=""/>
          <p:cNvPicPr/>
          <p:nvPr/>
        </p:nvPicPr>
        <p:blipFill>
          <a:blip r:embed="rId3"/>
          <a:stretch/>
        </p:blipFill>
        <p:spPr>
          <a:xfrm>
            <a:off x="6153840" y="4921560"/>
            <a:ext cx="6019920" cy="560160"/>
          </a:xfrm>
          <a:prstGeom prst="rect">
            <a:avLst/>
          </a:prstGeom>
          <a:ln>
            <a:noFill/>
          </a:ln>
        </p:spPr>
      </p:pic>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Object Reference Analogy</a:t>
            </a:r>
            <a:endParaRPr b="0" lang="en-US" sz="3600" spc="-1" strike="noStrike">
              <a:solidFill>
                <a:srgbClr val="2e2d2c"/>
              </a:solidFill>
              <a:latin typeface="Segoe UI"/>
            </a:endParaRPr>
          </a:p>
        </p:txBody>
      </p:sp>
      <p:sp>
        <p:nvSpPr>
          <p:cNvPr id="670" name="CustomShape 2"/>
          <p:cNvSpPr/>
          <p:nvPr/>
        </p:nvSpPr>
        <p:spPr>
          <a:xfrm>
            <a:off x="1463040" y="2261160"/>
            <a:ext cx="1778400" cy="2161080"/>
          </a:xfrm>
          <a:prstGeom prst="ellipse">
            <a:avLst/>
          </a:prstGeom>
          <a:solidFill>
            <a:srgbClr val="ff0000"/>
          </a:solidFill>
          <a:ln>
            <a:solidFill>
              <a:schemeClr val="tx1"/>
            </a:solidFill>
            <a:round/>
          </a:ln>
        </p:spPr>
        <p:style>
          <a:lnRef idx="2">
            <a:schemeClr val="accent1"/>
          </a:lnRef>
          <a:fillRef idx="1">
            <a:schemeClr val="lt1"/>
          </a:fillRef>
          <a:effectRef idx="0">
            <a:schemeClr val="accent1"/>
          </a:effectRef>
          <a:fontRef idx="minor"/>
        </p:style>
      </p:sp>
      <p:sp>
        <p:nvSpPr>
          <p:cNvPr id="671" name="CustomShape 3"/>
          <p:cNvSpPr/>
          <p:nvPr/>
        </p:nvSpPr>
        <p:spPr>
          <a:xfrm>
            <a:off x="703440" y="4550760"/>
            <a:ext cx="3341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2400" spc="-1" strike="noStrike">
                <a:solidFill>
                  <a:srgbClr val="2e2d2c"/>
                </a:solidFill>
                <a:latin typeface="Courier New"/>
              </a:rPr>
              <a:t>Balloon</a:t>
            </a:r>
            <a:endParaRPr b="0" lang="en-GB" sz="2400" spc="-1" strike="noStrike">
              <a:latin typeface="Arial"/>
            </a:endParaRPr>
          </a:p>
          <a:p>
            <a:pPr algn="ctr">
              <a:lnSpc>
                <a:spcPct val="100000"/>
              </a:lnSpc>
            </a:pPr>
            <a:r>
              <a:rPr b="1" lang="en-GB" sz="2400" spc="-1" strike="noStrike">
                <a:solidFill>
                  <a:srgbClr val="2e2d2c"/>
                </a:solidFill>
                <a:latin typeface="Courier New"/>
              </a:rPr>
              <a:t>“</a:t>
            </a:r>
            <a:r>
              <a:rPr b="1" lang="en-GB" sz="2400" spc="-1" strike="noStrike">
                <a:solidFill>
                  <a:srgbClr val="2e2d2c"/>
                </a:solidFill>
                <a:latin typeface="Courier New"/>
              </a:rPr>
              <a:t>Object”</a:t>
            </a:r>
            <a:endParaRPr b="0" lang="en-GB" sz="2400" spc="-1" strike="noStrike">
              <a:latin typeface="Arial"/>
            </a:endParaRPr>
          </a:p>
        </p:txBody>
      </p:sp>
      <p:sp>
        <p:nvSpPr>
          <p:cNvPr id="672" name="Line 4"/>
          <p:cNvSpPr/>
          <p:nvPr/>
        </p:nvSpPr>
        <p:spPr>
          <a:xfrm>
            <a:off x="6134760" y="2260800"/>
            <a:ext cx="0" cy="1936800"/>
          </a:xfrm>
          <a:prstGeom prst="line">
            <a:avLst/>
          </a:prstGeom>
          <a:ln w="76320">
            <a:solidFill>
              <a:schemeClr val="tx1"/>
            </a:solidFill>
            <a:round/>
          </a:ln>
        </p:spPr>
        <p:style>
          <a:lnRef idx="1">
            <a:schemeClr val="accent1"/>
          </a:lnRef>
          <a:fillRef idx="0">
            <a:schemeClr val="accent1"/>
          </a:fillRef>
          <a:effectRef idx="0">
            <a:schemeClr val="accent1"/>
          </a:effectRef>
          <a:fontRef idx="minor"/>
        </p:style>
      </p:sp>
      <p:sp>
        <p:nvSpPr>
          <p:cNvPr id="673" name="CustomShape 5"/>
          <p:cNvSpPr/>
          <p:nvPr/>
        </p:nvSpPr>
        <p:spPr>
          <a:xfrm>
            <a:off x="4562280" y="4561560"/>
            <a:ext cx="314460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2400" spc="-1" strike="noStrike">
                <a:solidFill>
                  <a:srgbClr val="2e2d2c"/>
                </a:solidFill>
                <a:latin typeface="Courier New"/>
              </a:rPr>
              <a:t>String</a:t>
            </a:r>
            <a:endParaRPr b="0" lang="en-GB" sz="2400" spc="-1" strike="noStrike">
              <a:latin typeface="Arial"/>
            </a:endParaRPr>
          </a:p>
          <a:p>
            <a:pPr algn="ctr">
              <a:lnSpc>
                <a:spcPct val="100000"/>
              </a:lnSpc>
            </a:pPr>
            <a:r>
              <a:rPr b="1" lang="en-GB" sz="2400" spc="-1" strike="noStrike">
                <a:solidFill>
                  <a:srgbClr val="2e2d2c"/>
                </a:solidFill>
                <a:latin typeface="Courier New"/>
              </a:rPr>
              <a:t>“</a:t>
            </a:r>
            <a:r>
              <a:rPr b="1" lang="en-GB" sz="2400" spc="-1" strike="noStrike">
                <a:solidFill>
                  <a:srgbClr val="2e2d2c"/>
                </a:solidFill>
                <a:latin typeface="Courier New"/>
              </a:rPr>
              <a:t>Reference”</a:t>
            </a:r>
            <a:endParaRPr b="0" lang="en-GB" sz="2400" spc="-1" strike="noStrike">
              <a:latin typeface="Arial"/>
            </a:endParaRPr>
          </a:p>
        </p:txBody>
      </p:sp>
      <p:sp>
        <p:nvSpPr>
          <p:cNvPr id="674" name="CustomShape 6"/>
          <p:cNvSpPr/>
          <p:nvPr/>
        </p:nvSpPr>
        <p:spPr>
          <a:xfrm>
            <a:off x="9049680" y="694440"/>
            <a:ext cx="1778400" cy="2161080"/>
          </a:xfrm>
          <a:prstGeom prst="ellipse">
            <a:avLst/>
          </a:prstGeom>
          <a:solidFill>
            <a:srgbClr val="ff0000"/>
          </a:solidFill>
          <a:ln>
            <a:solidFill>
              <a:schemeClr val="tx1"/>
            </a:solidFill>
            <a:round/>
          </a:ln>
        </p:spPr>
        <p:style>
          <a:lnRef idx="2">
            <a:schemeClr val="accent1"/>
          </a:lnRef>
          <a:fillRef idx="1">
            <a:schemeClr val="lt1"/>
          </a:fillRef>
          <a:effectRef idx="0">
            <a:schemeClr val="accent1"/>
          </a:effectRef>
          <a:fontRef idx="minor"/>
        </p:style>
      </p:sp>
      <p:sp>
        <p:nvSpPr>
          <p:cNvPr id="675" name="Line 7"/>
          <p:cNvSpPr/>
          <p:nvPr/>
        </p:nvSpPr>
        <p:spPr>
          <a:xfrm>
            <a:off x="9932040" y="2855520"/>
            <a:ext cx="0" cy="1936800"/>
          </a:xfrm>
          <a:prstGeom prst="line">
            <a:avLst/>
          </a:prstGeom>
          <a:ln w="76320">
            <a:solidFill>
              <a:schemeClr val="tx1"/>
            </a:solidFill>
            <a:round/>
          </a:ln>
        </p:spPr>
        <p:style>
          <a:lnRef idx="1">
            <a:schemeClr val="accent1"/>
          </a:lnRef>
          <a:fillRef idx="0">
            <a:schemeClr val="accent1"/>
          </a:fillRef>
          <a:effectRef idx="0">
            <a:schemeClr val="accent1"/>
          </a:effectRef>
          <a:fontRef idx="minor"/>
        </p:style>
      </p:sp>
      <p:sp>
        <p:nvSpPr>
          <p:cNvPr id="676" name="CustomShape 8"/>
          <p:cNvSpPr/>
          <p:nvPr/>
        </p:nvSpPr>
        <p:spPr>
          <a:xfrm>
            <a:off x="8741160" y="5020200"/>
            <a:ext cx="239508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2400" spc="-1" strike="noStrike">
                <a:solidFill>
                  <a:srgbClr val="2e2d2c"/>
                </a:solidFill>
                <a:latin typeface="Courier New"/>
              </a:rPr>
              <a:t>Object with a reference</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Object Reference Analogy</a:t>
            </a:r>
            <a:endParaRPr b="0" lang="en-US" sz="3600" spc="-1" strike="noStrike">
              <a:solidFill>
                <a:srgbClr val="2e2d2c"/>
              </a:solidFill>
              <a:latin typeface="Segoe UI"/>
            </a:endParaRPr>
          </a:p>
        </p:txBody>
      </p:sp>
      <p:sp>
        <p:nvSpPr>
          <p:cNvPr id="678" name="CustomShape 2"/>
          <p:cNvSpPr/>
          <p:nvPr/>
        </p:nvSpPr>
        <p:spPr>
          <a:xfrm>
            <a:off x="1002960" y="1874880"/>
            <a:ext cx="1778400" cy="2161080"/>
          </a:xfrm>
          <a:prstGeom prst="ellipse">
            <a:avLst/>
          </a:prstGeom>
          <a:solidFill>
            <a:srgbClr val="ff0000"/>
          </a:solidFill>
          <a:ln>
            <a:solidFill>
              <a:schemeClr val="tx1"/>
            </a:solidFill>
            <a:round/>
          </a:ln>
        </p:spPr>
        <p:style>
          <a:lnRef idx="2">
            <a:schemeClr val="accent1"/>
          </a:lnRef>
          <a:fillRef idx="1">
            <a:schemeClr val="lt1"/>
          </a:fillRef>
          <a:effectRef idx="0">
            <a:schemeClr val="accent1"/>
          </a:effectRef>
          <a:fontRef idx="minor"/>
        </p:style>
      </p:sp>
      <p:sp>
        <p:nvSpPr>
          <p:cNvPr id="679" name="Line 3"/>
          <p:cNvSpPr/>
          <p:nvPr/>
        </p:nvSpPr>
        <p:spPr>
          <a:xfrm>
            <a:off x="1885320" y="4035960"/>
            <a:ext cx="0" cy="1936800"/>
          </a:xfrm>
          <a:prstGeom prst="line">
            <a:avLst/>
          </a:prstGeom>
          <a:ln w="76320">
            <a:solidFill>
              <a:schemeClr val="tx1"/>
            </a:solidFill>
            <a:round/>
          </a:ln>
        </p:spPr>
        <p:style>
          <a:lnRef idx="1">
            <a:schemeClr val="accent1"/>
          </a:lnRef>
          <a:fillRef idx="0">
            <a:schemeClr val="accent1"/>
          </a:fillRef>
          <a:effectRef idx="0">
            <a:schemeClr val="accent1"/>
          </a:effectRef>
          <a:fontRef idx="minor"/>
        </p:style>
      </p:sp>
      <p:sp>
        <p:nvSpPr>
          <p:cNvPr id="680" name="CustomShape 4"/>
          <p:cNvSpPr/>
          <p:nvPr/>
        </p:nvSpPr>
        <p:spPr>
          <a:xfrm>
            <a:off x="221400" y="6027120"/>
            <a:ext cx="3341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2400" spc="-1" strike="noStrike">
                <a:solidFill>
                  <a:srgbClr val="2e2d2c"/>
                </a:solidFill>
                <a:latin typeface="Courier New"/>
              </a:rPr>
              <a:t>Creating an Object</a:t>
            </a:r>
            <a:endParaRPr b="0" lang="en-GB" sz="2400" spc="-1" strike="noStrike">
              <a:latin typeface="Arial"/>
            </a:endParaRPr>
          </a:p>
        </p:txBody>
      </p:sp>
      <p:sp>
        <p:nvSpPr>
          <p:cNvPr id="681" name="CustomShape 5"/>
          <p:cNvSpPr/>
          <p:nvPr/>
        </p:nvSpPr>
        <p:spPr>
          <a:xfrm>
            <a:off x="4921560" y="3574800"/>
            <a:ext cx="1778400" cy="2161080"/>
          </a:xfrm>
          <a:prstGeom prst="ellipse">
            <a:avLst/>
          </a:prstGeom>
          <a:solidFill>
            <a:srgbClr val="ff0000"/>
          </a:solidFill>
          <a:ln>
            <a:solidFill>
              <a:schemeClr val="tx1"/>
            </a:solidFill>
            <a:round/>
          </a:ln>
        </p:spPr>
        <p:style>
          <a:lnRef idx="2">
            <a:schemeClr val="accent1"/>
          </a:lnRef>
          <a:fillRef idx="1">
            <a:schemeClr val="lt1"/>
          </a:fillRef>
          <a:effectRef idx="0">
            <a:schemeClr val="accent1"/>
          </a:effectRef>
          <a:fontRef idx="minor"/>
        </p:style>
      </p:sp>
      <p:sp>
        <p:nvSpPr>
          <p:cNvPr id="682" name="CustomShape 6"/>
          <p:cNvSpPr/>
          <p:nvPr/>
        </p:nvSpPr>
        <p:spPr>
          <a:xfrm>
            <a:off x="4110120" y="6027120"/>
            <a:ext cx="3341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2400" spc="-1" strike="noStrike">
                <a:solidFill>
                  <a:srgbClr val="2e2d2c"/>
                </a:solidFill>
                <a:latin typeface="Courier New"/>
              </a:rPr>
              <a:t>Un-Referencing the Object</a:t>
            </a:r>
            <a:endParaRPr b="0" lang="en-GB" sz="2400" spc="-1" strike="noStrike">
              <a:latin typeface="Arial"/>
            </a:endParaRPr>
          </a:p>
        </p:txBody>
      </p:sp>
      <p:sp>
        <p:nvSpPr>
          <p:cNvPr id="683" name="CustomShape 7"/>
          <p:cNvSpPr/>
          <p:nvPr/>
        </p:nvSpPr>
        <p:spPr>
          <a:xfrm flipH="1" flipV="1">
            <a:off x="4545720" y="3773880"/>
            <a:ext cx="16200" cy="63144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684" name="CustomShape 8"/>
          <p:cNvSpPr/>
          <p:nvPr/>
        </p:nvSpPr>
        <p:spPr>
          <a:xfrm flipH="1" flipV="1">
            <a:off x="7088760" y="3773880"/>
            <a:ext cx="16200" cy="63144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685" name="CustomShape 9"/>
          <p:cNvSpPr/>
          <p:nvPr/>
        </p:nvSpPr>
        <p:spPr>
          <a:xfrm rot="10800000">
            <a:off x="422316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86" name="CustomShape 10"/>
          <p:cNvSpPr/>
          <p:nvPr/>
        </p:nvSpPr>
        <p:spPr>
          <a:xfrm rot="10800000">
            <a:off x="484632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87" name="CustomShape 11"/>
          <p:cNvSpPr/>
          <p:nvPr/>
        </p:nvSpPr>
        <p:spPr>
          <a:xfrm rot="10800000">
            <a:off x="546984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88" name="CustomShape 12"/>
          <p:cNvSpPr/>
          <p:nvPr/>
        </p:nvSpPr>
        <p:spPr>
          <a:xfrm rot="10800000">
            <a:off x="609300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89" name="CustomShape 13"/>
          <p:cNvSpPr/>
          <p:nvPr/>
        </p:nvSpPr>
        <p:spPr>
          <a:xfrm rot="10800000">
            <a:off x="671616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90" name="CustomShape 14"/>
          <p:cNvSpPr/>
          <p:nvPr/>
        </p:nvSpPr>
        <p:spPr>
          <a:xfrm rot="10800000">
            <a:off x="836568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91" name="CustomShape 15"/>
          <p:cNvSpPr/>
          <p:nvPr/>
        </p:nvSpPr>
        <p:spPr>
          <a:xfrm rot="10800000">
            <a:off x="898884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92" name="CustomShape 16"/>
          <p:cNvSpPr/>
          <p:nvPr/>
        </p:nvSpPr>
        <p:spPr>
          <a:xfrm rot="10800000">
            <a:off x="961236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93" name="CustomShape 17"/>
          <p:cNvSpPr/>
          <p:nvPr/>
        </p:nvSpPr>
        <p:spPr>
          <a:xfrm rot="10800000">
            <a:off x="1023552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94" name="CustomShape 18"/>
          <p:cNvSpPr/>
          <p:nvPr/>
        </p:nvSpPr>
        <p:spPr>
          <a:xfrm rot="10800000">
            <a:off x="10858680" y="1875240"/>
            <a:ext cx="622800" cy="834840"/>
          </a:xfrm>
          <a:prstGeom prst="triangle">
            <a:avLst>
              <a:gd name="adj" fmla="val 50000"/>
            </a:avLst>
          </a:prstGeom>
          <a:solidFill>
            <a:schemeClr val="bg2"/>
          </a:solidFill>
          <a:ln>
            <a:solidFill>
              <a:schemeClr val="tx1"/>
            </a:solidFill>
            <a:round/>
          </a:ln>
        </p:spPr>
        <p:style>
          <a:lnRef idx="2">
            <a:schemeClr val="accent1"/>
          </a:lnRef>
          <a:fillRef idx="1">
            <a:schemeClr val="lt1"/>
          </a:fillRef>
          <a:effectRef idx="0">
            <a:schemeClr val="accent1"/>
          </a:effectRef>
          <a:fontRef idx="minor"/>
        </p:style>
      </p:sp>
      <p:sp>
        <p:nvSpPr>
          <p:cNvPr id="695" name="CustomShape 19"/>
          <p:cNvSpPr/>
          <p:nvPr/>
        </p:nvSpPr>
        <p:spPr>
          <a:xfrm>
            <a:off x="6476400" y="1420560"/>
            <a:ext cx="25192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1800" spc="-1" strike="noStrike">
                <a:solidFill>
                  <a:srgbClr val="2e2d2c"/>
                </a:solidFill>
                <a:latin typeface="Courier New"/>
              </a:rPr>
              <a:t>Garbage Collector</a:t>
            </a:r>
            <a:endParaRPr b="0" lang="en-GB" sz="1800" spc="-1" strike="noStrike">
              <a:latin typeface="Arial"/>
            </a:endParaRPr>
          </a:p>
        </p:txBody>
      </p:sp>
      <p:sp>
        <p:nvSpPr>
          <p:cNvPr id="696" name="CustomShape 20"/>
          <p:cNvSpPr/>
          <p:nvPr/>
        </p:nvSpPr>
        <p:spPr>
          <a:xfrm rot="693600">
            <a:off x="8688240" y="2643120"/>
            <a:ext cx="2652840" cy="2260800"/>
          </a:xfrm>
          <a:prstGeom prst="irregularSeal2">
            <a:avLst/>
          </a:prstGeom>
          <a:ln>
            <a:round/>
          </a:ln>
        </p:spPr>
        <p:style>
          <a:lnRef idx="2">
            <a:schemeClr val="accent2"/>
          </a:lnRef>
          <a:fillRef idx="1">
            <a:schemeClr val="lt1"/>
          </a:fillRef>
          <a:effectRef idx="0">
            <a:schemeClr val="accent2"/>
          </a:effectRef>
          <a:fontRef idx="minor"/>
        </p:style>
        <p:txBody>
          <a:bodyPr lIns="90000" rIns="90000" tIns="45000" bIns="45000" anchor="ctr">
            <a:noAutofit/>
          </a:bodyPr>
          <a:p>
            <a:pPr algn="ctr">
              <a:lnSpc>
                <a:spcPct val="100000"/>
              </a:lnSpc>
            </a:pPr>
            <a:r>
              <a:rPr b="1" lang="en-GB" sz="1600" spc="-1" strike="noStrike">
                <a:solidFill>
                  <a:srgbClr val="2e2d2c"/>
                </a:solidFill>
                <a:latin typeface="Segoe UI"/>
              </a:rPr>
              <a:t>Pop!</a:t>
            </a:r>
            <a:endParaRPr b="0" lang="en-GB" sz="1600" spc="-1" strike="noStrike">
              <a:latin typeface="Arial"/>
            </a:endParaRPr>
          </a:p>
        </p:txBody>
      </p:sp>
      <p:sp>
        <p:nvSpPr>
          <p:cNvPr id="697" name="CustomShape 21"/>
          <p:cNvSpPr/>
          <p:nvPr/>
        </p:nvSpPr>
        <p:spPr>
          <a:xfrm>
            <a:off x="8139600" y="6027120"/>
            <a:ext cx="33415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GB" sz="2400" spc="-1" strike="noStrike">
                <a:solidFill>
                  <a:srgbClr val="2e2d2c"/>
                </a:solidFill>
                <a:latin typeface="Courier New"/>
              </a:rPr>
              <a:t>Garbage Collected!</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remove" presetClass="path" presetID="64">
                                  <p:stCondLst>
                                    <p:cond delay="0"/>
                                  </p:stCondLst>
                                  <p:childTnLst>
                                    <p:animMotion origin="layout" path="M -0.00065 0.10278 L -0.00065 -0.14722 E">
                                      <p:cBhvr>
                                        <p:cTn id="6" dur="2000" fill="hold"/>
                                        <p:tgtEl>
                                          <p:spTgt spid="681"/>
                                        </p:tgtEl>
                                        <p:attrNameLst>
                                          <p:attrName>ppt_x</p:attrName>
                                          <p:attrName>ppt_y</p:attrName>
                                        </p:attrNameLst>
                                      </p:cBhvr>
                                    </p:animMotion>
                                  </p:childTnLst>
                                </p:cTn>
                              </p:par>
                            </p:childTnLst>
                          </p:cTn>
                        </p:par>
                        <p:par>
                          <p:cTn id="7" fill="hold">
                            <p:stCondLst>
                              <p:cond delay="20000"/>
                            </p:stCondLst>
                            <p:childTnLst>
                              <p:par>
                                <p:cTn id="8" nodeType="afterEffect" fill="hold" presetClass="exit" presetID="1">
                                  <p:stCondLst>
                                    <p:cond delay="0"/>
                                  </p:stCondLst>
                                  <p:childTnLst>
                                    <p:set>
                                      <p:cBhvr>
                                        <p:cTn id="9" dur="1" fill="hold">
                                          <p:stCondLst>
                                            <p:cond delay="0"/>
                                          </p:stCondLst>
                                        </p:cTn>
                                        <p:tgtEl>
                                          <p:spTgt spid="68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Casting is used to take data of one type and use it as another, </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E.g.: casting </a:t>
            </a:r>
            <a:r>
              <a:rPr b="1" lang="en-US" sz="1800" spc="-1" strike="noStrike">
                <a:solidFill>
                  <a:srgbClr val="2e2d2c"/>
                </a:solidFill>
                <a:latin typeface="Segoe UI"/>
              </a:rPr>
              <a:t>floats</a:t>
            </a:r>
            <a:r>
              <a:rPr b="0" lang="en-US" sz="1800" spc="-1" strike="noStrike">
                <a:solidFill>
                  <a:srgbClr val="2e2d2c"/>
                </a:solidFill>
                <a:latin typeface="Segoe UI"/>
              </a:rPr>
              <a:t> to </a:t>
            </a:r>
            <a:r>
              <a:rPr b="1" lang="en-US" sz="1800" spc="-1" strike="noStrike">
                <a:solidFill>
                  <a:srgbClr val="2e2d2c"/>
                </a:solidFill>
                <a:latin typeface="Segoe UI"/>
              </a:rPr>
              <a:t>ints</a:t>
            </a:r>
            <a:r>
              <a:rPr b="0" lang="en-US" sz="1800" spc="-1" strike="noStrike">
                <a:solidFill>
                  <a:srgbClr val="2e2d2c"/>
                </a:solidFill>
                <a:latin typeface="Segoe UI"/>
              </a:rPr>
              <a:t> to remove the decimal.</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Casting also becomes important in polymorphism where you have an array to hold everything of one object type but any object that inherits that object type can also be stored in the array so you can use casting to see what sub-type the object is. </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You can check if an object is an instance of another by using the </a:t>
            </a:r>
            <a:r>
              <a:rPr b="1" lang="en-US" sz="1800" spc="-1" strike="noStrike">
                <a:solidFill>
                  <a:srgbClr val="7f0055"/>
                </a:solidFill>
                <a:latin typeface="Consolas"/>
                <a:ea typeface="MS Mincho"/>
              </a:rPr>
              <a:t>instanceof </a:t>
            </a:r>
            <a:r>
              <a:rPr b="0" lang="en-US" sz="1800" spc="-1" strike="noStrike">
                <a:solidFill>
                  <a:srgbClr val="2e2d2c"/>
                </a:solidFill>
                <a:latin typeface="Segoe UI"/>
                <a:ea typeface="MS Mincho"/>
              </a:rPr>
              <a:t>method.</a:t>
            </a:r>
            <a:endParaRPr b="0" lang="en-US" sz="1800" spc="-1" strike="noStrike">
              <a:solidFill>
                <a:srgbClr val="2e2d2c"/>
              </a:solidFill>
              <a:latin typeface="Segoe UI"/>
            </a:endParaRPr>
          </a:p>
        </p:txBody>
      </p:sp>
      <p:sp>
        <p:nvSpPr>
          <p:cNvPr id="699"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Casting</a:t>
            </a:r>
            <a:endParaRPr b="0" lang="en-US" sz="3600" spc="-1" strike="noStrike">
              <a:solidFill>
                <a:srgbClr val="2e2d2c"/>
              </a:solidFill>
              <a:latin typeface="Segoe UI"/>
            </a:endParaRPr>
          </a:p>
        </p:txBody>
      </p:sp>
      <p:sp>
        <p:nvSpPr>
          <p:cNvPr id="700" name="CustomShape 3"/>
          <p:cNvSpPr/>
          <p:nvPr/>
        </p:nvSpPr>
        <p:spPr>
          <a:xfrm>
            <a:off x="6348600" y="5347080"/>
            <a:ext cx="5269320" cy="63900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if</a:t>
            </a:r>
            <a:r>
              <a:rPr b="1" lang="en-GB" sz="1800" spc="-1" strike="noStrike">
                <a:solidFill>
                  <a:srgbClr val="000000"/>
                </a:solidFill>
                <a:latin typeface="Courier New"/>
              </a:rPr>
              <a:t>(vehicle1 </a:t>
            </a:r>
            <a:r>
              <a:rPr b="1" lang="en-GB" sz="1800" spc="-1" strike="noStrike">
                <a:solidFill>
                  <a:srgbClr val="7f0055"/>
                </a:solidFill>
                <a:latin typeface="Courier New"/>
              </a:rPr>
              <a:t>instanceof</a:t>
            </a:r>
            <a:r>
              <a:rPr b="1" lang="en-GB" sz="1800" spc="-1" strike="noStrike">
                <a:solidFill>
                  <a:srgbClr val="000000"/>
                </a:solidFill>
                <a:latin typeface="Courier New"/>
              </a:rPr>
              <a:t> Car)</a:t>
            </a:r>
            <a:endParaRPr b="0" lang="en-GB" sz="1800" spc="-1" strike="noStrike">
              <a:latin typeface="Arial"/>
            </a:endParaRPr>
          </a:p>
          <a:p>
            <a:pPr>
              <a:lnSpc>
                <a:spcPct val="100000"/>
              </a:lnSpc>
            </a:pPr>
            <a:r>
              <a:rPr b="1" lang="en-GB" sz="1800" spc="-1" strike="noStrike">
                <a:solidFill>
                  <a:srgbClr val="3f7f5f"/>
                </a:solidFill>
                <a:latin typeface="Courier New"/>
              </a:rPr>
              <a:t>	</a:t>
            </a:r>
            <a:r>
              <a:rPr b="1" lang="en-GB" sz="1800" spc="-1" strike="noStrike">
                <a:solidFill>
                  <a:srgbClr val="3f7f5f"/>
                </a:solidFill>
                <a:latin typeface="Courier New"/>
              </a:rPr>
              <a:t>//do stuff</a:t>
            </a:r>
            <a:endParaRPr b="0" lang="en-GB" sz="1800" spc="-1" strike="noStrike">
              <a:latin typeface="Arial"/>
            </a:endParaRPr>
          </a:p>
        </p:txBody>
      </p:sp>
      <p:sp>
        <p:nvSpPr>
          <p:cNvPr id="701" name="CustomShape 4"/>
          <p:cNvSpPr/>
          <p:nvPr/>
        </p:nvSpPr>
        <p:spPr>
          <a:xfrm>
            <a:off x="6348600" y="2151360"/>
            <a:ext cx="5269320" cy="91332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double</a:t>
            </a:r>
            <a:r>
              <a:rPr b="1" lang="en-GB" sz="1800" spc="-1" strike="noStrike">
                <a:solidFill>
                  <a:srgbClr val="000000"/>
                </a:solidFill>
                <a:latin typeface="Courier New"/>
              </a:rPr>
              <a:t> dbl = 104.4;</a:t>
            </a:r>
            <a:endParaRPr b="0" lang="en-GB" sz="1800" spc="-1" strike="noStrike">
              <a:latin typeface="Arial"/>
            </a:endParaRPr>
          </a:p>
          <a:p>
            <a:pPr>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i = (</a:t>
            </a:r>
            <a:r>
              <a:rPr b="1" lang="en-GB" sz="1800" spc="-1" strike="noStrike">
                <a:solidFill>
                  <a:srgbClr val="7f0055"/>
                </a:solidFill>
                <a:latin typeface="Courier New"/>
              </a:rPr>
              <a:t>int</a:t>
            </a:r>
            <a:r>
              <a:rPr b="1" lang="en-GB" sz="1800" spc="-1" strike="noStrike">
                <a:solidFill>
                  <a:srgbClr val="000000"/>
                </a:solidFill>
                <a:latin typeface="Courier New"/>
              </a:rPr>
              <a:t>)dbl;</a:t>
            </a:r>
            <a:endParaRPr b="0" lang="en-GB" sz="1800" spc="-1" strike="noStrike">
              <a:latin typeface="Arial"/>
            </a:endParaRPr>
          </a:p>
          <a:p>
            <a:pPr>
              <a:lnSpc>
                <a:spcPct val="100000"/>
              </a:lnSpc>
            </a:pPr>
            <a:r>
              <a:rPr b="0" lang="en-GB" sz="1800" spc="-1" strike="noStrike">
                <a:solidFill>
                  <a:srgbClr val="3f7f5f"/>
                </a:solidFill>
                <a:latin typeface="Courier New"/>
              </a:rPr>
              <a:t>//i equals 104, the .4 is truncated</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1199"/>
              </a:spcBef>
              <a:spcAft>
                <a:spcPts val="799"/>
              </a:spcAft>
              <a:buClr>
                <a:srgbClr val="2e2d2c"/>
              </a:buClr>
              <a:buFont typeface="Arial"/>
              <a:buChar char="•"/>
            </a:pPr>
            <a:r>
              <a:rPr b="0" lang="en-US" sz="1900" spc="-1" strike="noStrike">
                <a:solidFill>
                  <a:srgbClr val="2e2d2c"/>
                </a:solidFill>
                <a:latin typeface="Segoe UI"/>
              </a:rPr>
              <a:t>An object of a derived class can be treated as an object of a base class without explicit casting (upcasting)</a:t>
            </a:r>
            <a:endParaRPr b="0" lang="en-US" sz="1900" spc="-1" strike="noStrike">
              <a:solidFill>
                <a:srgbClr val="2e2d2c"/>
              </a:solidFill>
              <a:latin typeface="Segoe UI"/>
            </a:endParaRPr>
          </a:p>
          <a:p>
            <a:pPr marL="343080" indent="-342720">
              <a:lnSpc>
                <a:spcPct val="100000"/>
              </a:lnSpc>
              <a:spcBef>
                <a:spcPts val="1199"/>
              </a:spcBef>
              <a:spcAft>
                <a:spcPts val="799"/>
              </a:spcAft>
              <a:buClr>
                <a:srgbClr val="2e2d2c"/>
              </a:buClr>
              <a:buFont typeface="Arial"/>
              <a:buChar char="•"/>
            </a:pPr>
            <a:r>
              <a:rPr b="0" lang="en-US" sz="1900" spc="-1" strike="noStrike">
                <a:solidFill>
                  <a:srgbClr val="2e2d2c"/>
                </a:solidFill>
                <a:latin typeface="Segoe UI"/>
              </a:rPr>
              <a:t>Base type reference must be explicitly cast to use as a derived type</a:t>
            </a:r>
            <a:endParaRPr b="0" lang="en-US" sz="1900" spc="-1" strike="noStrike">
              <a:solidFill>
                <a:srgbClr val="2e2d2c"/>
              </a:solidFill>
              <a:latin typeface="Segoe UI"/>
            </a:endParaRPr>
          </a:p>
          <a:p>
            <a:pPr lvl="1" marL="743040" indent="-285480">
              <a:lnSpc>
                <a:spcPct val="100000"/>
              </a:lnSpc>
              <a:spcBef>
                <a:spcPts val="1199"/>
              </a:spcBef>
              <a:spcAft>
                <a:spcPts val="799"/>
              </a:spcAft>
              <a:buClr>
                <a:srgbClr val="2e2d2c"/>
              </a:buClr>
              <a:buFont typeface="Arial"/>
              <a:buChar char="•"/>
            </a:pPr>
            <a:r>
              <a:rPr b="0" lang="en-US" sz="1800" spc="-1" strike="noStrike">
                <a:solidFill>
                  <a:srgbClr val="2e2d2c"/>
                </a:solidFill>
                <a:latin typeface="Segoe UI"/>
              </a:rPr>
              <a:t>Known as a </a:t>
            </a:r>
            <a:r>
              <a:rPr b="0" i="1" lang="en-US" sz="1800" spc="-1" strike="noStrike">
                <a:solidFill>
                  <a:srgbClr val="2e2d2c"/>
                </a:solidFill>
                <a:latin typeface="Segoe UI"/>
              </a:rPr>
              <a:t>downcast</a:t>
            </a:r>
            <a:endParaRPr b="0" lang="en-US" sz="1800" spc="-1" strike="noStrike">
              <a:solidFill>
                <a:srgbClr val="2e2d2c"/>
              </a:solidFill>
              <a:latin typeface="Segoe UI"/>
            </a:endParaRPr>
          </a:p>
        </p:txBody>
      </p:sp>
      <p:sp>
        <p:nvSpPr>
          <p:cNvPr id="703"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Object Casting</a:t>
            </a:r>
            <a:endParaRPr b="0" lang="en-US" sz="3600" spc="-1" strike="noStrike">
              <a:solidFill>
                <a:srgbClr val="2e2d2c"/>
              </a:solidFill>
              <a:latin typeface="Segoe UI"/>
            </a:endParaRPr>
          </a:p>
        </p:txBody>
      </p:sp>
      <p:sp>
        <p:nvSpPr>
          <p:cNvPr id="704" name="CustomShape 3"/>
          <p:cNvSpPr/>
          <p:nvPr/>
        </p:nvSpPr>
        <p:spPr>
          <a:xfrm>
            <a:off x="6303600" y="1976400"/>
            <a:ext cx="5231520" cy="1734840"/>
          </a:xfrm>
          <a:prstGeom prst="rect">
            <a:avLst/>
          </a:prstGeom>
          <a:solidFill>
            <a:schemeClr val="bg1">
              <a:lumMod val="95000"/>
            </a:schemeClr>
          </a:solidFill>
          <a:ln w="12600">
            <a:noFill/>
          </a:ln>
          <a:effectLst>
            <a:outerShdw algn="ctr" dir="2700000" dist="53966" rotWithShape="0">
              <a:srgbClr val="aaaaaa"/>
            </a:outerShdw>
          </a:effectLst>
        </p:spPr>
        <p:style>
          <a:lnRef idx="0"/>
          <a:fillRef idx="0"/>
          <a:effectRef idx="0"/>
          <a:fontRef idx="minor"/>
        </p:style>
        <p:txBody>
          <a:bodyPr lIns="90360" rIns="0" tIns="44280" bIns="44280">
            <a:spAutoFit/>
          </a:bodyPr>
          <a:p>
            <a:pPr>
              <a:lnSpc>
                <a:spcPct val="100000"/>
              </a:lnSpc>
            </a:pPr>
            <a:r>
              <a:rPr b="1" lang="en-GB" sz="1800" spc="-1" strike="noStrike">
                <a:solidFill>
                  <a:srgbClr val="7f0055"/>
                </a:solidFill>
                <a:latin typeface="Courier New"/>
              </a:rPr>
              <a:t>class</a:t>
            </a:r>
            <a:r>
              <a:rPr b="1" lang="en-GB" sz="1800" spc="-1" strike="noStrike">
                <a:solidFill>
                  <a:srgbClr val="000000"/>
                </a:solidFill>
                <a:latin typeface="Courier New"/>
              </a:rPr>
              <a:t> Shape {</a:t>
            </a:r>
            <a:endParaRPr b="0" lang="en-GB" sz="1800" spc="-1" strike="noStrike">
              <a:latin typeface="Arial"/>
            </a:endParaRPr>
          </a:p>
          <a:p>
            <a:pPr>
              <a:lnSpc>
                <a:spcPct val="100000"/>
              </a:lnSpc>
            </a:pPr>
            <a:r>
              <a:rPr b="0" lang="en-GB" sz="1800" spc="-1" strike="noStrike">
                <a:solidFill>
                  <a:srgbClr val="000000"/>
                </a:solidFill>
                <a:latin typeface="Courier New"/>
              </a:rPr>
              <a:t> </a:t>
            </a:r>
            <a:r>
              <a:rPr b="0" lang="en-GB" sz="1800" spc="-1" strike="noStrike">
                <a:solidFill>
                  <a:srgbClr val="000000"/>
                </a:solidFill>
                <a:latin typeface="Courier New"/>
              </a:rPr>
              <a:t>...</a:t>
            </a:r>
            <a:endParaRPr b="0" lang="en-GB" sz="1800" spc="-1" strike="noStrike">
              <a:latin typeface="Arial"/>
            </a:endParaRPr>
          </a:p>
          <a:p>
            <a:pPr>
              <a:lnSpc>
                <a:spcPct val="100000"/>
              </a:lnSpc>
            </a:pPr>
            <a:r>
              <a:rPr b="0"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7f0055"/>
                </a:solidFill>
                <a:latin typeface="Courier New"/>
              </a:rPr>
              <a:t>class</a:t>
            </a:r>
            <a:r>
              <a:rPr b="1" lang="en-GB" sz="1800" spc="-1" strike="noStrike">
                <a:solidFill>
                  <a:srgbClr val="000000"/>
                </a:solidFill>
                <a:latin typeface="Courier New"/>
              </a:rPr>
              <a:t> Ellipse </a:t>
            </a:r>
            <a:r>
              <a:rPr b="1" lang="en-GB" sz="1800" spc="-1" strike="noStrike">
                <a:solidFill>
                  <a:srgbClr val="7f0055"/>
                </a:solidFill>
                <a:latin typeface="Courier New"/>
              </a:rPr>
              <a:t>extends</a:t>
            </a:r>
            <a:r>
              <a:rPr b="1" lang="en-GB" sz="1800" spc="-1" strike="noStrike">
                <a:solidFill>
                  <a:srgbClr val="000000"/>
                </a:solidFill>
                <a:latin typeface="Courier New"/>
              </a:rPr>
              <a:t> Shape {</a:t>
            </a:r>
            <a:endParaRPr b="0" lang="en-GB" sz="1800" spc="-1" strike="noStrike">
              <a:latin typeface="Arial"/>
            </a:endParaRPr>
          </a:p>
          <a:p>
            <a:pPr>
              <a:lnSpc>
                <a:spcPct val="100000"/>
              </a:lnSpc>
            </a:pPr>
            <a:r>
              <a:rPr b="0" lang="en-GB" sz="1800" spc="-1" strike="noStrike">
                <a:solidFill>
                  <a:srgbClr val="000000"/>
                </a:solidFill>
                <a:latin typeface="Courier New"/>
              </a:rPr>
              <a:t> </a:t>
            </a:r>
            <a:r>
              <a:rPr b="0" lang="en-GB" sz="1800" spc="-1" strike="noStrike">
                <a:solidFill>
                  <a:srgbClr val="000000"/>
                </a:solidFill>
                <a:latin typeface="Courier New"/>
              </a:rPr>
              <a:t>...</a:t>
            </a:r>
            <a:endParaRPr b="0" lang="en-GB" sz="1800" spc="-1" strike="noStrike">
              <a:latin typeface="Arial"/>
            </a:endParaRPr>
          </a:p>
          <a:p>
            <a:pPr>
              <a:lnSpc>
                <a:spcPct val="100000"/>
              </a:lnSpc>
            </a:pPr>
            <a:r>
              <a:rPr b="0" lang="en-GB" sz="1800" spc="-1" strike="noStrike">
                <a:solidFill>
                  <a:srgbClr val="000000"/>
                </a:solidFill>
                <a:latin typeface="Courier New"/>
              </a:rPr>
              <a:t>}</a:t>
            </a:r>
            <a:endParaRPr b="0" lang="en-GB" sz="1800" spc="-1" strike="noStrike">
              <a:latin typeface="Arial"/>
            </a:endParaRPr>
          </a:p>
        </p:txBody>
      </p:sp>
      <p:sp>
        <p:nvSpPr>
          <p:cNvPr id="705" name="CustomShape 4"/>
          <p:cNvSpPr/>
          <p:nvPr/>
        </p:nvSpPr>
        <p:spPr>
          <a:xfrm>
            <a:off x="6303600" y="4041360"/>
            <a:ext cx="5231520" cy="1460520"/>
          </a:xfrm>
          <a:prstGeom prst="rect">
            <a:avLst/>
          </a:prstGeom>
          <a:solidFill>
            <a:schemeClr val="bg1">
              <a:lumMod val="95000"/>
            </a:schemeClr>
          </a:solidFill>
          <a:ln w="12600">
            <a:noFill/>
          </a:ln>
          <a:effectLst>
            <a:outerShdw algn="ctr" dir="2700000" dist="53966" rotWithShape="0">
              <a:srgbClr val="aaaaaa"/>
            </a:outerShdw>
          </a:effectLst>
        </p:spPr>
        <p:style>
          <a:lnRef idx="0"/>
          <a:fillRef idx="0"/>
          <a:effectRef idx="0"/>
          <a:fontRef idx="minor"/>
        </p:style>
        <p:txBody>
          <a:bodyPr lIns="90360" rIns="0" tIns="44280" bIns="44280">
            <a:spAutoFit/>
          </a:bodyPr>
          <a:p>
            <a:pPr>
              <a:lnSpc>
                <a:spcPct val="100000"/>
              </a:lnSpc>
            </a:pPr>
            <a:r>
              <a:rPr b="1" lang="en-GB" sz="1800" spc="-1" strike="noStrike">
                <a:solidFill>
                  <a:srgbClr val="000000"/>
                </a:solidFill>
                <a:latin typeface="Courier New"/>
              </a:rPr>
              <a:t>Shape s = getShapeFromPoint();</a:t>
            </a:r>
            <a:endParaRPr b="0" lang="en-GB" sz="1800" spc="-1" strike="noStrike">
              <a:latin typeface="Arial"/>
            </a:endParaRPr>
          </a:p>
          <a:p>
            <a:pPr>
              <a:lnSpc>
                <a:spcPct val="100000"/>
              </a:lnSpc>
            </a:pPr>
            <a:r>
              <a:rPr b="1" lang="en-GB" sz="1800" spc="-1" strike="noStrike">
                <a:solidFill>
                  <a:srgbClr val="000000"/>
                </a:solidFill>
                <a:latin typeface="Courier New"/>
              </a:rPr>
              <a:t>s.draw();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ourier New"/>
              </a:rPr>
              <a:t>Ellipse e = (Ellipse) s;</a:t>
            </a:r>
            <a:endParaRPr b="0" lang="en-GB" sz="1800" spc="-1" strike="noStrike">
              <a:latin typeface="Arial"/>
            </a:endParaRPr>
          </a:p>
          <a:p>
            <a:pPr>
              <a:lnSpc>
                <a:spcPct val="100000"/>
              </a:lnSpc>
            </a:pPr>
            <a:r>
              <a:rPr b="1" lang="en-GB" sz="1800" spc="-1" strike="noStrike">
                <a:solidFill>
                  <a:srgbClr val="7f0055"/>
                </a:solidFill>
                <a:latin typeface="Courier New"/>
              </a:rPr>
              <a:t>float</a:t>
            </a:r>
            <a:r>
              <a:rPr b="1" lang="en-GB" sz="1800" spc="-1" strike="noStrike">
                <a:solidFill>
                  <a:srgbClr val="000000"/>
                </a:solidFill>
                <a:latin typeface="Courier New"/>
              </a:rPr>
              <a:t> f = e.getCircumference();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Interfaces cannot contain full code, only method stubs and final variables. </a:t>
            </a:r>
            <a:r>
              <a:rPr b="0" i="1" lang="en-US" sz="1900" spc="-1" strike="noStrike">
                <a:solidFill>
                  <a:srgbClr val="2e2d2c"/>
                </a:solidFill>
                <a:latin typeface="Segoe UI"/>
              </a:rPr>
              <a:t>Not true as of Java 8.</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Every method is inherently abstract and public.</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They are useful because whereas classes can only </a:t>
            </a:r>
            <a:r>
              <a:rPr b="1" lang="en-US" sz="1900" spc="-1" strike="noStrike">
                <a:solidFill>
                  <a:srgbClr val="2e2d2c"/>
                </a:solidFill>
                <a:latin typeface="Segoe UI"/>
              </a:rPr>
              <a:t>extend</a:t>
            </a:r>
            <a:r>
              <a:rPr b="0" lang="en-US" sz="1900" spc="-1" strike="noStrike">
                <a:solidFill>
                  <a:srgbClr val="2e2d2c"/>
                </a:solidFill>
                <a:latin typeface="Segoe UI"/>
              </a:rPr>
              <a:t> one class they can </a:t>
            </a:r>
            <a:r>
              <a:rPr b="1" lang="en-US" sz="1900" spc="-1" strike="noStrike">
                <a:solidFill>
                  <a:srgbClr val="2e2d2c"/>
                </a:solidFill>
                <a:latin typeface="Segoe UI"/>
              </a:rPr>
              <a:t>implement</a:t>
            </a:r>
            <a:r>
              <a:rPr b="0" lang="en-US" sz="1900" spc="-1" strike="noStrike">
                <a:solidFill>
                  <a:srgbClr val="2e2d2c"/>
                </a:solidFill>
                <a:latin typeface="Segoe UI"/>
              </a:rPr>
              <a:t> multiple classes</a:t>
            </a:r>
            <a:endParaRPr b="0" lang="en-US" sz="1900" spc="-1" strike="noStrike">
              <a:solidFill>
                <a:srgbClr val="2e2d2c"/>
              </a:solidFill>
              <a:latin typeface="Segoe UI"/>
            </a:endParaRPr>
          </a:p>
          <a:p>
            <a:pPr marL="343080" indent="-342720">
              <a:lnSpc>
                <a:spcPct val="100000"/>
              </a:lnSpc>
              <a:spcBef>
                <a:spcPts val="1199"/>
              </a:spcBef>
              <a:spcAft>
                <a:spcPts val="799"/>
              </a:spcAft>
              <a:buClr>
                <a:srgbClr val="2e2d2c"/>
              </a:buClr>
              <a:buFont typeface="Arial"/>
              <a:buChar char="•"/>
            </a:pPr>
            <a:r>
              <a:rPr b="0" lang="en-US" sz="1900" spc="-1" strike="noStrike">
                <a:solidFill>
                  <a:srgbClr val="2e2d2c"/>
                </a:solidFill>
                <a:latin typeface="Segoe UI"/>
              </a:rPr>
              <a:t>List interfaces after the base class (if any) via keyword </a:t>
            </a:r>
            <a:r>
              <a:rPr b="1" lang="en-US" sz="1900" spc="-1" strike="noStrike">
                <a:solidFill>
                  <a:srgbClr val="2e2d2c"/>
                </a:solidFill>
                <a:latin typeface="Segoe UI"/>
              </a:rPr>
              <a:t>implements </a:t>
            </a:r>
            <a:endParaRPr b="0" lang="en-US" sz="1900" spc="-1" strike="noStrike">
              <a:solidFill>
                <a:srgbClr val="2e2d2c"/>
              </a:solidFill>
              <a:latin typeface="Segoe UI"/>
            </a:endParaRPr>
          </a:p>
          <a:p>
            <a:pPr lvl="1" marL="743040" indent="-285480">
              <a:lnSpc>
                <a:spcPct val="100000"/>
              </a:lnSpc>
              <a:spcBef>
                <a:spcPts val="1199"/>
              </a:spcBef>
              <a:spcAft>
                <a:spcPts val="799"/>
              </a:spcAft>
              <a:buClr>
                <a:srgbClr val="2e2d2c"/>
              </a:buClr>
              <a:buFont typeface="Arial"/>
              <a:buChar char="•"/>
            </a:pPr>
            <a:r>
              <a:rPr b="0" lang="en-US" sz="1800" spc="-1" strike="noStrike">
                <a:solidFill>
                  <a:srgbClr val="2e2d2c"/>
                </a:solidFill>
                <a:latin typeface="Segoe UI"/>
              </a:rPr>
              <a:t>All members must be implemented</a:t>
            </a:r>
            <a:endParaRPr b="0" lang="en-US" sz="18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a:t>
            </a:r>
            <a:endParaRPr b="0" lang="en-US" sz="1900" spc="-1" strike="noStrike">
              <a:solidFill>
                <a:srgbClr val="2e2d2c"/>
              </a:solidFill>
              <a:latin typeface="Segoe UI"/>
            </a:endParaRPr>
          </a:p>
        </p:txBody>
      </p:sp>
      <p:sp>
        <p:nvSpPr>
          <p:cNvPr id="707"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Interface Classes</a:t>
            </a:r>
            <a:endParaRPr b="0" lang="en-US" sz="3600" spc="-1" strike="noStrike">
              <a:solidFill>
                <a:srgbClr val="2e2d2c"/>
              </a:solidFill>
              <a:latin typeface="Segoe UI"/>
            </a:endParaRPr>
          </a:p>
        </p:txBody>
      </p:sp>
      <p:sp>
        <p:nvSpPr>
          <p:cNvPr id="708" name="CustomShape 3"/>
          <p:cNvSpPr/>
          <p:nvPr/>
        </p:nvSpPr>
        <p:spPr>
          <a:xfrm>
            <a:off x="6321600" y="1430280"/>
            <a:ext cx="4322520" cy="819000"/>
          </a:xfrm>
          <a:prstGeom prst="rect">
            <a:avLst/>
          </a:prstGeom>
          <a:solidFill>
            <a:schemeClr val="bg1">
              <a:lumMod val="95000"/>
            </a:schemeClr>
          </a:solidFill>
          <a:ln w="12600">
            <a:noFill/>
          </a:ln>
          <a:effectLst>
            <a:outerShdw algn="ctr" dir="2700000" dist="53966" rotWithShape="0">
              <a:schemeClr val="bg2"/>
            </a:outerShdw>
          </a:effectLst>
        </p:spPr>
        <p:style>
          <a:lnRef idx="0"/>
          <a:fillRef idx="0"/>
          <a:effectRef idx="0"/>
          <a:fontRef idx="minor"/>
        </p:style>
        <p:txBody>
          <a:bodyPr lIns="90360" rIns="0" tIns="44280" bIns="44280">
            <a:spAutoFit/>
          </a:bodyPr>
          <a:p>
            <a:pPr>
              <a:lnSpc>
                <a:spcPct val="100000"/>
              </a:lnSpc>
            </a:pPr>
            <a:r>
              <a:rPr b="0" lang="en-GB" sz="1600" spc="-1" strike="noStrike">
                <a:solidFill>
                  <a:srgbClr val="0000c8"/>
                </a:solidFill>
                <a:latin typeface="Lucida Console"/>
              </a:rPr>
              <a:t>public abstract class</a:t>
            </a:r>
            <a:r>
              <a:rPr b="0" lang="en-GB" sz="1600" spc="-1" strike="noStrike">
                <a:solidFill>
                  <a:srgbClr val="2e2d2c"/>
                </a:solidFill>
                <a:latin typeface="Lucida Console"/>
              </a:rPr>
              <a:t> </a:t>
            </a:r>
            <a:r>
              <a:rPr b="0" lang="en-GB" sz="1600" spc="-1" strike="noStrike">
                <a:solidFill>
                  <a:srgbClr val="000000"/>
                </a:solidFill>
                <a:latin typeface="Lucida Console"/>
              </a:rPr>
              <a:t>Shape {</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0000c8"/>
                </a:solidFill>
                <a:latin typeface="Lucida Console"/>
              </a:rPr>
              <a:t>public abstract float</a:t>
            </a:r>
            <a:r>
              <a:rPr b="0" lang="en-GB" sz="1600" spc="-1" strike="noStrike">
                <a:solidFill>
                  <a:srgbClr val="000000"/>
                </a:solidFill>
                <a:latin typeface="Lucida Console"/>
              </a:rPr>
              <a:t> getArea();</a:t>
            </a:r>
            <a:endParaRPr b="0" lang="en-GB" sz="1600" spc="-1" strike="noStrike">
              <a:latin typeface="Arial"/>
            </a:endParaRPr>
          </a:p>
          <a:p>
            <a:pPr>
              <a:lnSpc>
                <a:spcPct val="100000"/>
              </a:lnSpc>
            </a:pPr>
            <a:r>
              <a:rPr b="0" lang="en-GB" sz="1600" spc="-1" strike="noStrike">
                <a:solidFill>
                  <a:srgbClr val="000000"/>
                </a:solidFill>
                <a:latin typeface="Lucida Console"/>
              </a:rPr>
              <a:t>}</a:t>
            </a:r>
            <a:endParaRPr b="0" lang="en-GB" sz="1600" spc="-1" strike="noStrike">
              <a:latin typeface="Arial"/>
            </a:endParaRPr>
          </a:p>
        </p:txBody>
      </p:sp>
      <p:sp>
        <p:nvSpPr>
          <p:cNvPr id="709" name="CustomShape 4"/>
          <p:cNvSpPr/>
          <p:nvPr/>
        </p:nvSpPr>
        <p:spPr>
          <a:xfrm>
            <a:off x="7890120" y="2480400"/>
            <a:ext cx="4076280" cy="819000"/>
          </a:xfrm>
          <a:prstGeom prst="rect">
            <a:avLst/>
          </a:prstGeom>
          <a:solidFill>
            <a:schemeClr val="bg1">
              <a:lumMod val="95000"/>
            </a:schemeClr>
          </a:solidFill>
          <a:ln w="12600">
            <a:noFill/>
          </a:ln>
          <a:effectLst>
            <a:outerShdw algn="ctr" dir="2700000" dist="53966" rotWithShape="0">
              <a:schemeClr val="bg2"/>
            </a:outerShdw>
          </a:effectLst>
        </p:spPr>
        <p:style>
          <a:lnRef idx="0"/>
          <a:fillRef idx="0"/>
          <a:effectRef idx="0"/>
          <a:fontRef idx="minor"/>
        </p:style>
        <p:txBody>
          <a:bodyPr lIns="90360" rIns="0" tIns="44280" bIns="44280">
            <a:spAutoFit/>
          </a:bodyPr>
          <a:p>
            <a:pPr>
              <a:lnSpc>
                <a:spcPct val="100000"/>
              </a:lnSpc>
            </a:pPr>
            <a:r>
              <a:rPr b="0" lang="en-GB" sz="1600" spc="-1" strike="noStrike">
                <a:solidFill>
                  <a:srgbClr val="0000c8"/>
                </a:solidFill>
                <a:latin typeface="Lucida Console"/>
              </a:rPr>
              <a:t>public interface</a:t>
            </a:r>
            <a:r>
              <a:rPr b="0" lang="en-GB" sz="1600" spc="-1" strike="noStrike">
                <a:solidFill>
                  <a:srgbClr val="000000"/>
                </a:solidFill>
                <a:latin typeface="Lucida Console"/>
              </a:rPr>
              <a:t> Renderable {</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0000c8"/>
                </a:solidFill>
                <a:latin typeface="Lucida Console"/>
              </a:rPr>
              <a:t>void</a:t>
            </a:r>
            <a:r>
              <a:rPr b="0" lang="en-GB" sz="1600" spc="-1" strike="noStrike">
                <a:solidFill>
                  <a:srgbClr val="000000"/>
                </a:solidFill>
                <a:latin typeface="Lucida Console"/>
              </a:rPr>
              <a:t> draw();</a:t>
            </a:r>
            <a:endParaRPr b="0" lang="en-GB" sz="1600" spc="-1" strike="noStrike">
              <a:latin typeface="Arial"/>
            </a:endParaRPr>
          </a:p>
          <a:p>
            <a:pPr>
              <a:lnSpc>
                <a:spcPct val="100000"/>
              </a:lnSpc>
            </a:pPr>
            <a:r>
              <a:rPr b="0" lang="en-GB" sz="1600" spc="-1" strike="noStrike">
                <a:solidFill>
                  <a:srgbClr val="000000"/>
                </a:solidFill>
                <a:latin typeface="Lucida Console"/>
              </a:rPr>
              <a:t>}</a:t>
            </a:r>
            <a:endParaRPr b="0" lang="en-GB" sz="1600" spc="-1" strike="noStrike">
              <a:latin typeface="Arial"/>
            </a:endParaRPr>
          </a:p>
        </p:txBody>
      </p:sp>
      <p:sp>
        <p:nvSpPr>
          <p:cNvPr id="710" name="CustomShape 5"/>
          <p:cNvSpPr/>
          <p:nvPr/>
        </p:nvSpPr>
        <p:spPr>
          <a:xfrm>
            <a:off x="6321600" y="3678120"/>
            <a:ext cx="5644800" cy="2765880"/>
          </a:xfrm>
          <a:prstGeom prst="rect">
            <a:avLst/>
          </a:prstGeom>
          <a:solidFill>
            <a:schemeClr val="bg1">
              <a:lumMod val="95000"/>
            </a:schemeClr>
          </a:solidFill>
          <a:ln w="12600">
            <a:noFill/>
          </a:ln>
          <a:effectLst>
            <a:outerShdw algn="ctr" dir="2700000" dist="53966" rotWithShape="0">
              <a:srgbClr val="e7e6e6"/>
            </a:outerShdw>
          </a:effectLst>
        </p:spPr>
        <p:style>
          <a:lnRef idx="0"/>
          <a:fillRef idx="0"/>
          <a:effectRef idx="0"/>
          <a:fontRef idx="minor"/>
        </p:style>
        <p:txBody>
          <a:bodyPr lIns="90360" rIns="0" tIns="44280" bIns="44280">
            <a:spAutoFit/>
          </a:bodyPr>
          <a:p>
            <a:pPr>
              <a:lnSpc>
                <a:spcPct val="100000"/>
              </a:lnSpc>
            </a:pPr>
            <a:r>
              <a:rPr b="0" lang="en-GB" sz="1600" spc="-1" strike="noStrike">
                <a:solidFill>
                  <a:srgbClr val="0000c8"/>
                </a:solidFill>
                <a:latin typeface="Lucida Console"/>
              </a:rPr>
              <a:t>public class</a:t>
            </a:r>
            <a:r>
              <a:rPr b="0" lang="en-GB" sz="1600" spc="-1" strike="noStrike">
                <a:solidFill>
                  <a:srgbClr val="000000"/>
                </a:solidFill>
                <a:latin typeface="Lucida Console"/>
              </a:rPr>
              <a:t> Rectangle </a:t>
            </a:r>
            <a:r>
              <a:rPr b="0" lang="en-GB" sz="1600" spc="-1" strike="noStrike">
                <a:solidFill>
                  <a:srgbClr val="0000c8"/>
                </a:solidFill>
                <a:latin typeface="Lucida Console"/>
              </a:rPr>
              <a:t>extends</a:t>
            </a:r>
            <a:r>
              <a:rPr b="0" lang="en-GB" sz="1600" spc="-1" strike="noStrike">
                <a:solidFill>
                  <a:srgbClr val="000000"/>
                </a:solidFill>
                <a:latin typeface="Lucida Console"/>
              </a:rPr>
              <a:t> </a:t>
            </a:r>
            <a:r>
              <a:rPr b="0" lang="en-GB" sz="1600" spc="-1" strike="noStrike">
                <a:solidFill>
                  <a:srgbClr val="ff0000"/>
                </a:solidFill>
                <a:latin typeface="Lucida Console"/>
              </a:rPr>
              <a:t>Shape </a:t>
            </a:r>
            <a:r>
              <a:rPr b="0" lang="en-GB" sz="1600" spc="-1" strike="noStrike">
                <a:solidFill>
                  <a:srgbClr val="0000c8"/>
                </a:solidFill>
                <a:latin typeface="Lucida Console"/>
              </a:rPr>
              <a:t>implements</a:t>
            </a:r>
            <a:r>
              <a:rPr b="0" lang="en-GB" sz="1600" spc="-1" strike="noStrike">
                <a:solidFill>
                  <a:srgbClr val="ff0000"/>
                </a:solidFill>
                <a:latin typeface="Lucida Console"/>
              </a:rPr>
              <a:t> Renderable</a:t>
            </a:r>
            <a:r>
              <a:rPr b="0" lang="en-GB" sz="1600" spc="-1" strike="noStrike">
                <a:solidFill>
                  <a:srgbClr val="000000"/>
                </a:solidFill>
                <a:latin typeface="Lucida Console"/>
              </a:rPr>
              <a:t> {</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0000c8"/>
                </a:solidFill>
                <a:latin typeface="Lucida Console"/>
              </a:rPr>
              <a:t>private int</a:t>
            </a:r>
            <a:r>
              <a:rPr b="0" lang="en-GB" sz="1600" spc="-1" strike="noStrike">
                <a:solidFill>
                  <a:srgbClr val="000000"/>
                </a:solidFill>
                <a:latin typeface="Lucida Console"/>
              </a:rPr>
              <a:t> height;</a:t>
            </a:r>
            <a:endParaRPr b="0" lang="en-GB" sz="1600" spc="-1" strike="noStrike">
              <a:latin typeface="Arial"/>
            </a:endParaRPr>
          </a:p>
          <a:p>
            <a:pPr>
              <a:lnSpc>
                <a:spcPct val="100000"/>
              </a:lnSpc>
            </a:pPr>
            <a:r>
              <a:rPr b="0" lang="en-GB" sz="1600" spc="-1" strike="noStrike">
                <a:solidFill>
                  <a:srgbClr val="0000ff"/>
                </a:solidFill>
                <a:latin typeface="Lucida Console"/>
              </a:rPr>
              <a:t>  </a:t>
            </a:r>
            <a:r>
              <a:rPr b="0" lang="en-GB" sz="1600" spc="-1" strike="noStrike">
                <a:solidFill>
                  <a:srgbClr val="0000c8"/>
                </a:solidFill>
                <a:latin typeface="Lucida Console"/>
              </a:rPr>
              <a:t>private int</a:t>
            </a:r>
            <a:r>
              <a:rPr b="0" lang="en-GB" sz="1600" spc="-1" strike="noStrike">
                <a:solidFill>
                  <a:srgbClr val="000000"/>
                </a:solidFill>
                <a:latin typeface="Lucida Console"/>
              </a:rPr>
              <a:t> width;</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ff0000"/>
                </a:solidFill>
                <a:latin typeface="Lucida Console"/>
              </a:rPr>
              <a:t>public void draw() { </a:t>
            </a:r>
            <a:endParaRPr b="0" lang="en-GB" sz="1600" spc="-1" strike="noStrike">
              <a:latin typeface="Arial"/>
            </a:endParaRPr>
          </a:p>
          <a:p>
            <a:pPr>
              <a:lnSpc>
                <a:spcPct val="100000"/>
              </a:lnSpc>
            </a:pPr>
            <a:r>
              <a:rPr b="0" lang="en-GB" sz="1600" spc="-1" strike="noStrike">
                <a:solidFill>
                  <a:srgbClr val="ff0000"/>
                </a:solidFill>
                <a:latin typeface="Lucida Console"/>
              </a:rPr>
              <a:t>    </a:t>
            </a:r>
            <a:r>
              <a:rPr b="0" lang="en-GB" sz="1600" spc="-1" strike="noStrike">
                <a:solidFill>
                  <a:srgbClr val="ff0000"/>
                </a:solidFill>
                <a:latin typeface="Lucida Console"/>
              </a:rPr>
              <a:t>... </a:t>
            </a:r>
            <a:endParaRPr b="0" lang="en-GB" sz="1600" spc="-1" strike="noStrike">
              <a:latin typeface="Arial"/>
            </a:endParaRPr>
          </a:p>
          <a:p>
            <a:pPr>
              <a:lnSpc>
                <a:spcPct val="100000"/>
              </a:lnSpc>
            </a:pPr>
            <a:r>
              <a:rPr b="0" lang="en-GB" sz="1600" spc="-1" strike="noStrike">
                <a:solidFill>
                  <a:srgbClr val="ff0000"/>
                </a:solidFill>
                <a:latin typeface="Lucida Console"/>
              </a:rPr>
              <a:t>  </a:t>
            </a:r>
            <a:r>
              <a:rPr b="0" lang="en-GB" sz="1600" spc="-1" strike="noStrike">
                <a:solidFill>
                  <a:srgbClr val="ff0000"/>
                </a:solidFill>
                <a:latin typeface="Lucida Console"/>
              </a:rPr>
              <a:t>}</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0000c8"/>
                </a:solidFill>
                <a:latin typeface="Lucida Console"/>
              </a:rPr>
              <a:t>public float</a:t>
            </a:r>
            <a:r>
              <a:rPr b="0" lang="en-GB" sz="1600" spc="-1" strike="noStrike">
                <a:solidFill>
                  <a:srgbClr val="000000"/>
                </a:solidFill>
                <a:latin typeface="Lucida Console"/>
              </a:rPr>
              <a:t> getArea() { </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0000c8"/>
                </a:solidFill>
                <a:latin typeface="Lucida Console"/>
              </a:rPr>
              <a:t>get</a:t>
            </a:r>
            <a:r>
              <a:rPr b="0" lang="en-GB" sz="1600" spc="-1" strike="noStrike">
                <a:solidFill>
                  <a:srgbClr val="000000"/>
                </a:solidFill>
                <a:latin typeface="Lucida Console"/>
              </a:rPr>
              <a:t> { </a:t>
            </a:r>
            <a:r>
              <a:rPr b="0" lang="en-GB" sz="1600" spc="-1" strike="noStrike">
                <a:solidFill>
                  <a:srgbClr val="0000c8"/>
                </a:solidFill>
                <a:latin typeface="Lucida Console"/>
              </a:rPr>
              <a:t>return</a:t>
            </a:r>
            <a:r>
              <a:rPr b="0" lang="en-GB" sz="1600" spc="-1" strike="noStrike">
                <a:solidFill>
                  <a:srgbClr val="000000"/>
                </a:solidFill>
                <a:latin typeface="Lucida Console"/>
              </a:rPr>
              <a:t> height * width; }</a:t>
            </a:r>
            <a:endParaRPr b="0" lang="en-GB" sz="1600" spc="-1" strike="noStrike">
              <a:latin typeface="Arial"/>
            </a:endParaRPr>
          </a:p>
          <a:p>
            <a:pPr>
              <a:lnSpc>
                <a:spcPct val="100000"/>
              </a:lnSpc>
            </a:pPr>
            <a:r>
              <a:rPr b="0" lang="en-GB" sz="1600" spc="-1" strike="noStrike">
                <a:solidFill>
                  <a:srgbClr val="000000"/>
                </a:solidFill>
                <a:latin typeface="Lucida Console"/>
              </a:rPr>
              <a:t>  </a:t>
            </a:r>
            <a:r>
              <a:rPr b="0" lang="en-GB" sz="1600" spc="-1" strike="noStrike">
                <a:solidFill>
                  <a:srgbClr val="000000"/>
                </a:solidFill>
                <a:latin typeface="Lucida Console"/>
              </a:rPr>
              <a:t>}</a:t>
            </a:r>
            <a:endParaRPr b="0" lang="en-GB" sz="1600" spc="-1" strike="noStrike">
              <a:latin typeface="Arial"/>
            </a:endParaRPr>
          </a:p>
          <a:p>
            <a:pPr>
              <a:lnSpc>
                <a:spcPct val="100000"/>
              </a:lnSpc>
            </a:pPr>
            <a:r>
              <a:rPr b="0" lang="en-GB" sz="1600" spc="-1" strike="noStrike">
                <a:solidFill>
                  <a:srgbClr val="000000"/>
                </a:solidFill>
                <a:latin typeface="Lucida Console"/>
              </a:rPr>
              <a:t>}</a:t>
            </a:r>
            <a:r>
              <a:rPr b="0" lang="en-GB" sz="1600" spc="-1" strike="noStrike">
                <a:solidFill>
                  <a:srgbClr val="000000"/>
                </a:solidFill>
                <a:latin typeface="Lucida Console"/>
              </a:rPr>
              <a:t>	</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Interface – Example</a:t>
            </a:r>
            <a:endParaRPr b="0" lang="en-US" sz="3600" spc="-1" strike="noStrike">
              <a:solidFill>
                <a:srgbClr val="2e2d2c"/>
              </a:solidFill>
              <a:latin typeface="Segoe UI"/>
            </a:endParaRPr>
          </a:p>
        </p:txBody>
      </p:sp>
      <p:sp>
        <p:nvSpPr>
          <p:cNvPr id="712" name="CustomShape 2"/>
          <p:cNvSpPr/>
          <p:nvPr/>
        </p:nvSpPr>
        <p:spPr>
          <a:xfrm>
            <a:off x="1068480" y="3333240"/>
            <a:ext cx="3782880" cy="91332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interface</a:t>
            </a:r>
            <a:r>
              <a:rPr b="1" lang="en-GB" sz="1800" spc="-1" strike="noStrike">
                <a:solidFill>
                  <a:srgbClr val="000000"/>
                </a:solidFill>
                <a:latin typeface="Courier New"/>
              </a:rPr>
              <a:t> GearBox {</a:t>
            </a:r>
            <a:endParaRPr b="0" lang="en-GB" sz="1800" spc="-1" strike="noStrike">
              <a:latin typeface="Arial"/>
            </a:endParaRPr>
          </a:p>
          <a:p>
            <a:pPr>
              <a:lnSpc>
                <a:spcPct val="100000"/>
              </a:lnSpc>
            </a:pPr>
            <a:r>
              <a:rPr b="1" lang="en-GB" sz="1800" spc="-1" strike="noStrike">
                <a:solidFill>
                  <a:srgbClr val="7f0055"/>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changeGear();</a:t>
            </a:r>
            <a:endParaRPr b="0" lang="en-GB" sz="1800" spc="-1" strike="noStrike">
              <a:latin typeface="Arial"/>
            </a:endParaRPr>
          </a:p>
          <a:p>
            <a:pPr>
              <a:lnSpc>
                <a:spcPct val="100000"/>
              </a:lnSpc>
            </a:pPr>
            <a:r>
              <a:rPr b="0" lang="en-GB" sz="1800" spc="-1" strike="noStrike">
                <a:solidFill>
                  <a:srgbClr val="000000"/>
                </a:solidFill>
                <a:latin typeface="Courier New"/>
              </a:rPr>
              <a:t>}</a:t>
            </a:r>
            <a:endParaRPr b="0" lang="en-GB" sz="1800" spc="-1" strike="noStrike">
              <a:latin typeface="Arial"/>
            </a:endParaRPr>
          </a:p>
        </p:txBody>
      </p:sp>
      <p:sp>
        <p:nvSpPr>
          <p:cNvPr id="713" name="CustomShape 3"/>
          <p:cNvSpPr/>
          <p:nvPr/>
        </p:nvSpPr>
        <p:spPr>
          <a:xfrm>
            <a:off x="4851360" y="1855800"/>
            <a:ext cx="5767560" cy="14619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class</a:t>
            </a:r>
            <a:r>
              <a:rPr b="1" lang="en-GB" sz="1800" spc="-1" strike="noStrike">
                <a:solidFill>
                  <a:srgbClr val="000000"/>
                </a:solidFill>
                <a:latin typeface="Courier New"/>
              </a:rPr>
              <a:t> ManualCar </a:t>
            </a:r>
            <a:r>
              <a:rPr b="1" lang="en-GB" sz="1800" spc="-1" strike="noStrike">
                <a:solidFill>
                  <a:srgbClr val="7f0055"/>
                </a:solidFill>
                <a:latin typeface="Courier New"/>
              </a:rPr>
              <a:t>implements</a:t>
            </a:r>
            <a:r>
              <a:rPr b="1" lang="en-GB" sz="1800" spc="-1" strike="noStrike">
                <a:solidFill>
                  <a:srgbClr val="000000"/>
                </a:solidFill>
                <a:latin typeface="Courier New"/>
              </a:rPr>
              <a:t> GearBox {</a:t>
            </a:r>
            <a:endParaRPr b="0" lang="en-GB" sz="1800" spc="-1" strike="noStrike">
              <a:latin typeface="Arial"/>
            </a:endParaRPr>
          </a:p>
          <a:p>
            <a:pPr marL="457200">
              <a:lnSpc>
                <a:spcPct val="100000"/>
              </a:lnSpc>
            </a:pP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changeGear(){</a:t>
            </a:r>
            <a:endParaRPr b="0" lang="en-GB" sz="1800" spc="-1" strike="noStrike">
              <a:latin typeface="Arial"/>
            </a:endParaRPr>
          </a:p>
          <a:p>
            <a:pPr marL="457200">
              <a:lnSpc>
                <a:spcPct val="100000"/>
              </a:lnSpc>
            </a:pPr>
            <a:r>
              <a:rPr b="0" lang="en-GB" sz="1800" spc="-1" strike="noStrike">
                <a:solidFill>
                  <a:srgbClr val="3f7f5f"/>
                </a:solidFill>
                <a:latin typeface="Courier New"/>
              </a:rPr>
              <a:t>//change gear manually</a:t>
            </a:r>
            <a:endParaRPr b="0" lang="en-GB" sz="1800" spc="-1" strike="noStrike">
              <a:latin typeface="Arial"/>
            </a:endParaRPr>
          </a:p>
          <a:p>
            <a:pPr marL="457200">
              <a:lnSpc>
                <a:spcPct val="100000"/>
              </a:lnSpc>
            </a:pPr>
            <a:r>
              <a:rPr b="0" lang="en-GB" sz="1800" spc="-1" strike="noStrike">
                <a:solidFill>
                  <a:srgbClr val="000000"/>
                </a:solidFill>
                <a:latin typeface="Courier New"/>
              </a:rPr>
              <a:t>}</a:t>
            </a:r>
            <a:endParaRPr b="0" lang="en-GB" sz="1800" spc="-1" strike="noStrike">
              <a:latin typeface="Arial"/>
            </a:endParaRPr>
          </a:p>
          <a:p>
            <a:pPr>
              <a:lnSpc>
                <a:spcPct val="100000"/>
              </a:lnSpc>
            </a:pPr>
            <a:r>
              <a:rPr b="0" lang="en-GB" sz="1800" spc="-1" strike="noStrike">
                <a:solidFill>
                  <a:srgbClr val="000000"/>
                </a:solidFill>
                <a:latin typeface="Courier New"/>
              </a:rPr>
              <a:t>}</a:t>
            </a:r>
            <a:endParaRPr b="0" lang="en-GB" sz="1800" spc="-1" strike="noStrike">
              <a:latin typeface="Arial"/>
            </a:endParaRPr>
          </a:p>
        </p:txBody>
      </p:sp>
      <p:sp>
        <p:nvSpPr>
          <p:cNvPr id="714" name="CustomShape 4"/>
          <p:cNvSpPr/>
          <p:nvPr/>
        </p:nvSpPr>
        <p:spPr>
          <a:xfrm>
            <a:off x="4851360" y="4191480"/>
            <a:ext cx="5767560" cy="14619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ourier New"/>
              </a:rPr>
              <a:t> </a:t>
            </a:r>
            <a:r>
              <a:rPr b="1" lang="en-GB" sz="1800" spc="-1" strike="noStrike">
                <a:solidFill>
                  <a:srgbClr val="7f0055"/>
                </a:solidFill>
                <a:latin typeface="Courier New"/>
              </a:rPr>
              <a:t>class</a:t>
            </a:r>
            <a:r>
              <a:rPr b="1" lang="en-GB" sz="1800" spc="-1" strike="noStrike">
                <a:solidFill>
                  <a:srgbClr val="000000"/>
                </a:solidFill>
                <a:latin typeface="Courier New"/>
              </a:rPr>
              <a:t> AutomaticCar </a:t>
            </a:r>
            <a:r>
              <a:rPr b="1" lang="en-GB" sz="1800" spc="-1" strike="noStrike">
                <a:solidFill>
                  <a:srgbClr val="7f0055"/>
                </a:solidFill>
                <a:latin typeface="Courier New"/>
              </a:rPr>
              <a:t>implements</a:t>
            </a:r>
            <a:r>
              <a:rPr b="1" lang="en-GB" sz="1800" spc="-1" strike="noStrike">
                <a:solidFill>
                  <a:srgbClr val="000000"/>
                </a:solidFill>
                <a:latin typeface="Courier New"/>
              </a:rPr>
              <a:t> GearBox {</a:t>
            </a:r>
            <a:endParaRPr b="0" lang="en-GB" sz="1800" spc="-1" strike="noStrike">
              <a:latin typeface="Arial"/>
            </a:endParaRPr>
          </a:p>
          <a:p>
            <a:pPr marL="457200">
              <a:lnSpc>
                <a:spcPct val="100000"/>
              </a:lnSpc>
            </a:pPr>
            <a:r>
              <a:rPr b="0" lang="en-GB" sz="1800" spc="-1" strike="noStrike">
                <a:solidFill>
                  <a:srgbClr val="000000"/>
                </a:solidFill>
                <a:latin typeface="Courier New"/>
              </a:rPr>
              <a:t> </a:t>
            </a: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changeGear(){</a:t>
            </a:r>
            <a:endParaRPr b="0" lang="en-GB" sz="1800" spc="-1" strike="noStrike">
              <a:latin typeface="Arial"/>
            </a:endParaRPr>
          </a:p>
          <a:p>
            <a:pPr marL="457200">
              <a:lnSpc>
                <a:spcPct val="100000"/>
              </a:lnSpc>
            </a:pPr>
            <a:r>
              <a:rPr b="0" lang="en-GB" sz="1800" spc="-1" strike="noStrike">
                <a:solidFill>
                  <a:srgbClr val="000000"/>
                </a:solidFill>
                <a:latin typeface="Courier New"/>
              </a:rPr>
              <a:t> </a:t>
            </a:r>
            <a:r>
              <a:rPr b="0" lang="en-GB" sz="1800" spc="-1" strike="noStrike">
                <a:solidFill>
                  <a:srgbClr val="3f7f5f"/>
                </a:solidFill>
                <a:latin typeface="Courier New"/>
              </a:rPr>
              <a:t>//change gear automatically</a:t>
            </a:r>
            <a:endParaRPr b="0" lang="en-GB" sz="1800" spc="-1" strike="noStrike">
              <a:latin typeface="Arial"/>
            </a:endParaRPr>
          </a:p>
          <a:p>
            <a:pPr marL="457200">
              <a:lnSpc>
                <a:spcPct val="100000"/>
              </a:lnSpc>
            </a:pPr>
            <a:r>
              <a:rPr b="0" lang="en-GB" sz="1800" spc="-1" strike="noStrike">
                <a:solidFill>
                  <a:srgbClr val="000000"/>
                </a:solidFill>
                <a:latin typeface="Courier New"/>
              </a:rPr>
              <a:t> </a:t>
            </a:r>
            <a:r>
              <a:rPr b="0" lang="en-GB" sz="1800" spc="-1" strike="noStrike">
                <a:solidFill>
                  <a:srgbClr val="000000"/>
                </a:solidFill>
                <a:latin typeface="Courier New"/>
              </a:rPr>
              <a:t>}</a:t>
            </a:r>
            <a:endParaRPr b="0" lang="en-GB" sz="1800" spc="-1" strike="noStrike">
              <a:latin typeface="Arial"/>
            </a:endParaRPr>
          </a:p>
          <a:p>
            <a:pPr>
              <a:lnSpc>
                <a:spcPct val="100000"/>
              </a:lnSpc>
            </a:pPr>
            <a:r>
              <a:rPr b="0"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Scope</a:t>
            </a:r>
            <a:endParaRPr b="0" lang="en-US" sz="3600" spc="-1" strike="noStrike">
              <a:solidFill>
                <a:srgbClr val="2e2d2c"/>
              </a:solidFill>
              <a:latin typeface="Segoe UI"/>
            </a:endParaRPr>
          </a:p>
        </p:txBody>
      </p:sp>
      <p:sp>
        <p:nvSpPr>
          <p:cNvPr id="300" name="CustomShape 2"/>
          <p:cNvSpPr/>
          <p:nvPr/>
        </p:nvSpPr>
        <p:spPr>
          <a:xfrm>
            <a:off x="1762560" y="2030040"/>
            <a:ext cx="2549880" cy="332640"/>
          </a:xfrm>
          <a:prstGeom prst="rect">
            <a:avLst/>
          </a:prstGeom>
          <a:noFill/>
          <a:ln>
            <a:noFill/>
          </a:ln>
        </p:spPr>
        <p:style>
          <a:lnRef idx="0"/>
          <a:fillRef idx="0"/>
          <a:effectRef idx="0"/>
          <a:fontRef idx="minor"/>
        </p:style>
        <p:txBody>
          <a:bodyPr>
            <a:noAutofit/>
          </a:bodyPr>
          <a:p>
            <a:pPr>
              <a:lnSpc>
                <a:spcPct val="120000"/>
              </a:lnSpc>
            </a:pPr>
            <a:r>
              <a:rPr b="1" lang="en-GB" sz="1600" spc="-1" strike="noStrike">
                <a:solidFill>
                  <a:srgbClr val="363636"/>
                </a:solidFill>
                <a:latin typeface="Segoe UI Light"/>
              </a:rPr>
              <a:t>Class Level/Instance Scope</a:t>
            </a:r>
            <a:endParaRPr b="0" lang="en-GB" sz="1600" spc="-1" strike="noStrike">
              <a:latin typeface="Arial"/>
            </a:endParaRPr>
          </a:p>
        </p:txBody>
      </p:sp>
      <p:sp>
        <p:nvSpPr>
          <p:cNvPr id="301" name="CustomShape 3"/>
          <p:cNvSpPr/>
          <p:nvPr/>
        </p:nvSpPr>
        <p:spPr>
          <a:xfrm>
            <a:off x="4644720" y="2030040"/>
            <a:ext cx="2549880" cy="332640"/>
          </a:xfrm>
          <a:prstGeom prst="rect">
            <a:avLst/>
          </a:prstGeom>
          <a:noFill/>
          <a:ln>
            <a:noFill/>
          </a:ln>
        </p:spPr>
        <p:style>
          <a:lnRef idx="0"/>
          <a:fillRef idx="0"/>
          <a:effectRef idx="0"/>
          <a:fontRef idx="minor"/>
        </p:style>
        <p:txBody>
          <a:bodyPr>
            <a:noAutofit/>
          </a:bodyPr>
          <a:p>
            <a:pPr>
              <a:lnSpc>
                <a:spcPct val="120000"/>
              </a:lnSpc>
            </a:pPr>
            <a:r>
              <a:rPr b="1" lang="en-GB" sz="1600" spc="-1" strike="noStrike">
                <a:solidFill>
                  <a:srgbClr val="363636"/>
                </a:solidFill>
                <a:latin typeface="Segoe UI Light"/>
              </a:rPr>
              <a:t>Method/Local Scope</a:t>
            </a:r>
            <a:endParaRPr b="0" lang="en-GB" sz="1600" spc="-1" strike="noStrike">
              <a:latin typeface="Arial"/>
            </a:endParaRPr>
          </a:p>
        </p:txBody>
      </p:sp>
      <p:sp>
        <p:nvSpPr>
          <p:cNvPr id="302" name="CustomShape 4"/>
          <p:cNvSpPr/>
          <p:nvPr/>
        </p:nvSpPr>
        <p:spPr>
          <a:xfrm>
            <a:off x="7525800" y="2030040"/>
            <a:ext cx="2549880" cy="332640"/>
          </a:xfrm>
          <a:prstGeom prst="rect">
            <a:avLst/>
          </a:prstGeom>
          <a:noFill/>
          <a:ln>
            <a:noFill/>
          </a:ln>
        </p:spPr>
        <p:style>
          <a:lnRef idx="0"/>
          <a:fillRef idx="0"/>
          <a:effectRef idx="0"/>
          <a:fontRef idx="minor"/>
        </p:style>
        <p:txBody>
          <a:bodyPr>
            <a:noAutofit/>
          </a:bodyPr>
          <a:p>
            <a:pPr>
              <a:lnSpc>
                <a:spcPct val="120000"/>
              </a:lnSpc>
            </a:pPr>
            <a:r>
              <a:rPr b="1" lang="en-GB" sz="1600" spc="-1" strike="noStrike">
                <a:solidFill>
                  <a:srgbClr val="363636"/>
                </a:solidFill>
                <a:latin typeface="Segoe UI Light"/>
              </a:rPr>
              <a:t>Loop Scope</a:t>
            </a:r>
            <a:endParaRPr b="0" lang="en-GB" sz="1600" spc="-1" strike="noStrike">
              <a:latin typeface="Arial"/>
            </a:endParaRPr>
          </a:p>
        </p:txBody>
      </p:sp>
      <p:sp>
        <p:nvSpPr>
          <p:cNvPr id="303" name="CustomShape 5"/>
          <p:cNvSpPr/>
          <p:nvPr/>
        </p:nvSpPr>
        <p:spPr>
          <a:xfrm>
            <a:off x="1762560" y="2390400"/>
            <a:ext cx="2549880" cy="3394800"/>
          </a:xfrm>
          <a:prstGeom prst="rect">
            <a:avLst/>
          </a:prstGeom>
          <a:noFill/>
          <a:ln>
            <a:noFill/>
          </a:ln>
        </p:spPr>
        <p:style>
          <a:lnRef idx="0"/>
          <a:fillRef idx="0"/>
          <a:effectRef idx="0"/>
          <a:fontRef idx="minor"/>
        </p:style>
        <p:txBody>
          <a:bodyPr>
            <a:noAutofit/>
          </a:bodyPr>
          <a:p>
            <a:pPr>
              <a:lnSpc>
                <a:spcPct val="130000"/>
              </a:lnSpc>
            </a:pPr>
            <a:r>
              <a:rPr b="0" lang="en-GB" sz="1600" spc="-1" strike="noStrike">
                <a:solidFill>
                  <a:srgbClr val="0e3c58"/>
                </a:solidFill>
                <a:latin typeface="Segoe UI"/>
              </a:rPr>
              <a:t>Variables that are referenceable throughout the entire class, these methods are inside the class but outside of methods.</a:t>
            </a:r>
            <a:endParaRPr b="0" lang="en-GB" sz="1600" spc="-1" strike="noStrike">
              <a:latin typeface="Arial"/>
            </a:endParaRPr>
          </a:p>
          <a:p>
            <a:pPr>
              <a:lnSpc>
                <a:spcPct val="130000"/>
              </a:lnSpc>
            </a:pPr>
            <a:endParaRPr b="0" lang="en-GB" sz="1600" spc="-1" strike="noStrike">
              <a:latin typeface="Arial"/>
            </a:endParaRPr>
          </a:p>
          <a:p>
            <a:pPr>
              <a:lnSpc>
                <a:spcPct val="130000"/>
              </a:lnSpc>
            </a:pPr>
            <a:r>
              <a:rPr b="0" lang="en-GB" sz="1600" spc="-1" strike="noStrike">
                <a:solidFill>
                  <a:srgbClr val="0e3c58"/>
                </a:solidFill>
                <a:latin typeface="Segoe UI"/>
              </a:rPr>
              <a:t>Generally defined at the top of the class.</a:t>
            </a:r>
            <a:endParaRPr b="0" lang="en-GB" sz="1600" spc="-1" strike="noStrike">
              <a:latin typeface="Arial"/>
            </a:endParaRPr>
          </a:p>
        </p:txBody>
      </p:sp>
      <p:sp>
        <p:nvSpPr>
          <p:cNvPr id="304" name="CustomShape 6"/>
          <p:cNvSpPr/>
          <p:nvPr/>
        </p:nvSpPr>
        <p:spPr>
          <a:xfrm>
            <a:off x="4644720" y="2390400"/>
            <a:ext cx="2549880" cy="2829600"/>
          </a:xfrm>
          <a:prstGeom prst="rect">
            <a:avLst/>
          </a:prstGeom>
          <a:noFill/>
          <a:ln>
            <a:noFill/>
          </a:ln>
        </p:spPr>
        <p:style>
          <a:lnRef idx="0"/>
          <a:fillRef idx="0"/>
          <a:effectRef idx="0"/>
          <a:fontRef idx="minor"/>
        </p:style>
        <p:txBody>
          <a:bodyPr>
            <a:noAutofit/>
          </a:bodyPr>
          <a:p>
            <a:pPr>
              <a:lnSpc>
                <a:spcPct val="130000"/>
              </a:lnSpc>
            </a:pPr>
            <a:r>
              <a:rPr b="0" lang="en-GB" sz="1600" spc="-1" strike="noStrike">
                <a:solidFill>
                  <a:srgbClr val="0e3c58"/>
                </a:solidFill>
                <a:latin typeface="Segoe UI"/>
              </a:rPr>
              <a:t>Variables that are temporary and (generally) only used in the method they are declared in.</a:t>
            </a:r>
            <a:endParaRPr b="0" lang="en-GB" sz="1600" spc="-1" strike="noStrike">
              <a:latin typeface="Arial"/>
            </a:endParaRPr>
          </a:p>
          <a:p>
            <a:pPr>
              <a:lnSpc>
                <a:spcPct val="130000"/>
              </a:lnSpc>
            </a:pPr>
            <a:r>
              <a:rPr b="0" lang="en-GB" sz="1600" spc="-1" strike="noStrike">
                <a:solidFill>
                  <a:srgbClr val="0e3c58"/>
                </a:solidFill>
                <a:latin typeface="Segoe UI"/>
              </a:rPr>
              <a:t>As soon as the method ends all variables declared inside that method are no longer referenced too and cannot be accessed any more.</a:t>
            </a:r>
            <a:endParaRPr b="0" lang="en-GB" sz="1600" spc="-1" strike="noStrike">
              <a:latin typeface="Arial"/>
            </a:endParaRPr>
          </a:p>
        </p:txBody>
      </p:sp>
      <p:sp>
        <p:nvSpPr>
          <p:cNvPr id="305" name="CustomShape 7"/>
          <p:cNvSpPr/>
          <p:nvPr/>
        </p:nvSpPr>
        <p:spPr>
          <a:xfrm>
            <a:off x="7525800" y="2390400"/>
            <a:ext cx="2549880" cy="1114200"/>
          </a:xfrm>
          <a:prstGeom prst="rect">
            <a:avLst/>
          </a:prstGeom>
          <a:noFill/>
          <a:ln>
            <a:noFill/>
          </a:ln>
        </p:spPr>
        <p:style>
          <a:lnRef idx="0"/>
          <a:fillRef idx="0"/>
          <a:effectRef idx="0"/>
          <a:fontRef idx="minor"/>
        </p:style>
        <p:txBody>
          <a:bodyPr>
            <a:noAutofit/>
          </a:bodyPr>
          <a:p>
            <a:pPr>
              <a:lnSpc>
                <a:spcPct val="130000"/>
              </a:lnSpc>
            </a:pPr>
            <a:r>
              <a:rPr b="0" lang="en-GB" sz="1600" spc="-1" strike="noStrike">
                <a:solidFill>
                  <a:srgbClr val="0e3c58"/>
                </a:solidFill>
                <a:latin typeface="Segoe UI"/>
              </a:rPr>
              <a:t>Variables that are declared inside a loop declaration, only accessible inside the loop and are lost after the loop is ended</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i="1" lang="en-US" sz="1900" spc="-1" strike="noStrike">
                <a:solidFill>
                  <a:srgbClr val="2e2d2c"/>
                </a:solidFill>
                <a:latin typeface="Segoe UI"/>
              </a:rPr>
              <a:t>Surely I could just write the methods if they're appropriate?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i="1" lang="en-US" sz="1900" spc="-1" strike="noStrike">
                <a:solidFill>
                  <a:srgbClr val="2e2d2c"/>
                </a:solidFill>
                <a:latin typeface="Segoe UI"/>
              </a:rPr>
              <a:t>Why do I need to create a separate class to then tell me I need to write them?</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i="1" lang="en-US" sz="1900" spc="-1" strike="noStrike">
                <a:solidFill>
                  <a:srgbClr val="2e2d2c"/>
                </a:solidFill>
                <a:latin typeface="Segoe UI"/>
              </a:rPr>
              <a:t>Isn’t this the opposite of code re-use?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i="1" lang="en-US" sz="1900" spc="-1" strike="noStrike">
                <a:solidFill>
                  <a:srgbClr val="2e2d2c"/>
                </a:solidFill>
                <a:latin typeface="Segoe UI"/>
              </a:rPr>
              <a:t>If the class has been written properly we know how we can use it based on the interfaces it implements.</a:t>
            </a:r>
            <a:endParaRPr b="0" lang="en-US" sz="1900" spc="-1" strike="noStrike">
              <a:solidFill>
                <a:srgbClr val="2e2d2c"/>
              </a:solidFill>
              <a:latin typeface="Segoe UI"/>
            </a:endParaRPr>
          </a:p>
        </p:txBody>
      </p:sp>
      <p:sp>
        <p:nvSpPr>
          <p:cNvPr id="716"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Yes &amp; No </a:t>
            </a:r>
            <a:r>
              <a:rPr b="0" lang="en-US" sz="1900" spc="-1" strike="noStrike">
                <a:solidFill>
                  <a:srgbClr val="2e2d2c"/>
                </a:solidFill>
                <a:latin typeface="Segoe UI"/>
              </a:rPr>
              <a:t>– Think of an electric outlet.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 interface for an electric outlet is exactly the same, 3 pins. (not strictly true but shh.)</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Imagine a hypothetical interface called </a:t>
            </a:r>
            <a:r>
              <a:rPr b="0" i="1" lang="en-US" sz="1900" spc="-1" strike="noStrike">
                <a:solidFill>
                  <a:srgbClr val="2e2d2c"/>
                </a:solidFill>
                <a:latin typeface="Segoe UI"/>
              </a:rPr>
              <a:t>Pluggable</a:t>
            </a:r>
            <a:r>
              <a:rPr b="0" lang="en-US" sz="1900" spc="-1" strike="noStrike">
                <a:solidFill>
                  <a:srgbClr val="2e2d2c"/>
                </a:solidFill>
                <a:latin typeface="Segoe UI"/>
              </a:rPr>
              <a:t> , that means that it has a standard set of prongs that will plug into a standard outlet.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Dog does not implement the </a:t>
            </a:r>
            <a:r>
              <a:rPr b="0" i="1" lang="en-US" sz="1900" spc="-1" strike="noStrike">
                <a:solidFill>
                  <a:srgbClr val="2e2d2c"/>
                </a:solidFill>
                <a:latin typeface="Segoe UI"/>
              </a:rPr>
              <a:t>Pluggable</a:t>
            </a:r>
            <a:r>
              <a:rPr b="0" lang="en-US" sz="1900" spc="-1" strike="noStrike">
                <a:solidFill>
                  <a:srgbClr val="2e2d2c"/>
                </a:solidFill>
                <a:latin typeface="Segoe UI"/>
              </a:rPr>
              <a:t> interface, so we know we cant plug a dog into an electrical outlet.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However a PS4 does implement the </a:t>
            </a:r>
            <a:r>
              <a:rPr b="0" i="1" lang="en-US" sz="1900" spc="-1" strike="noStrike">
                <a:solidFill>
                  <a:srgbClr val="2e2d2c"/>
                </a:solidFill>
                <a:latin typeface="Segoe UI"/>
              </a:rPr>
              <a:t>Pluggable</a:t>
            </a:r>
            <a:r>
              <a:rPr b="0" lang="en-US" sz="1900" spc="-1" strike="noStrike">
                <a:solidFill>
                  <a:srgbClr val="2e2d2c"/>
                </a:solidFill>
                <a:latin typeface="Segoe UI"/>
              </a:rPr>
              <a:t> interface, so we know we can plug it in.</a:t>
            </a:r>
            <a:endParaRPr b="0" lang="en-US" sz="1900" spc="-1" strike="noStrike">
              <a:solidFill>
                <a:srgbClr val="2e2d2c"/>
              </a:solidFill>
              <a:latin typeface="Segoe UI"/>
            </a:endParaRPr>
          </a:p>
        </p:txBody>
      </p:sp>
      <p:sp>
        <p:nvSpPr>
          <p:cNvPr id="717"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Interface – What's the point?</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TextShape 1"/>
          <p:cNvSpPr txBox="1"/>
          <p:nvPr/>
        </p:nvSpPr>
        <p:spPr>
          <a:xfrm>
            <a:off x="414000" y="1929600"/>
            <a:ext cx="5579640" cy="4546440"/>
          </a:xfrm>
          <a:prstGeom prst="rect">
            <a:avLst/>
          </a:prstGeom>
          <a:noFill/>
          <a:ln>
            <a:noFill/>
          </a:ln>
        </p:spPr>
        <p:txBody>
          <a:bodyPr>
            <a:noAutofit/>
          </a:bodyPr>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Encourages smart application design.</a:t>
            </a:r>
            <a:endParaRPr b="0" lang="en-US" sz="1900" spc="-1" strike="noStrike">
              <a:solidFill>
                <a:srgbClr val="2e2d2c"/>
              </a:solidFill>
              <a:latin typeface="Segoe UI"/>
            </a:endParaRPr>
          </a:p>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Promotes Readability</a:t>
            </a:r>
            <a:endParaRPr b="0" lang="en-US" sz="1900" spc="-1" strike="noStrike">
              <a:solidFill>
                <a:srgbClr val="2e2d2c"/>
              </a:solidFill>
              <a:latin typeface="Segoe UI"/>
            </a:endParaRPr>
          </a:p>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Promotes Maintainability</a:t>
            </a:r>
            <a:endParaRPr b="0" lang="en-US" sz="1900" spc="-1" strike="noStrike">
              <a:solidFill>
                <a:srgbClr val="2e2d2c"/>
              </a:solidFill>
              <a:latin typeface="Segoe UI"/>
            </a:endParaRPr>
          </a:p>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Allows flexibility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719" name="TextShape 2"/>
          <p:cNvSpPr txBox="1"/>
          <p:nvPr/>
        </p:nvSpPr>
        <p:spPr>
          <a:xfrm>
            <a:off x="6206400" y="1929600"/>
            <a:ext cx="5579640" cy="4546440"/>
          </a:xfrm>
          <a:prstGeom prst="rect">
            <a:avLst/>
          </a:prstGeom>
          <a:noFill/>
          <a:ln>
            <a:noFill/>
          </a:ln>
        </p:spPr>
        <p:txBody>
          <a:bodyPr>
            <a:noAutofit/>
          </a:bodyPr>
          <a:p>
            <a:pPr marL="343080" indent="-342720">
              <a:lnSpc>
                <a:spcPct val="100000"/>
              </a:lnSpc>
              <a:buClr>
                <a:srgbClr val="2e2d2c"/>
              </a:buClr>
              <a:buFont typeface="Arial"/>
              <a:buChar char="•"/>
            </a:pPr>
            <a:r>
              <a:rPr b="0" lang="en-US" sz="1900" spc="-1" strike="noStrike">
                <a:solidFill>
                  <a:srgbClr val="2e2d2c"/>
                </a:solidFill>
                <a:latin typeface="Segoe UI"/>
              </a:rPr>
              <a:t>They will both have the same functionality </a:t>
            </a:r>
            <a:endParaRPr b="0" lang="en-US" sz="1900" spc="-1" strike="noStrike">
              <a:solidFill>
                <a:srgbClr val="2e2d2c"/>
              </a:solidFill>
              <a:latin typeface="Segoe UI"/>
            </a:endParaRPr>
          </a:p>
          <a:p>
            <a:pPr marL="343080" indent="-342720">
              <a:lnSpc>
                <a:spcPct val="100000"/>
              </a:lnSpc>
              <a:buClr>
                <a:srgbClr val="2e2d2c"/>
              </a:buClr>
              <a:buFont typeface="Arial"/>
              <a:buChar char="•"/>
            </a:pPr>
            <a:r>
              <a:rPr b="0" lang="en-US" sz="1900" spc="-1" strike="noStrike">
                <a:solidFill>
                  <a:srgbClr val="2e2d2c"/>
                </a:solidFill>
                <a:latin typeface="Segoe UI"/>
              </a:rPr>
              <a:t>However by declaring it in the first example you constrain yourself to only use methods in ArrayList that List templates initially,</a:t>
            </a:r>
            <a:endParaRPr b="0" lang="en-US" sz="1900" spc="-1" strike="noStrike">
              <a:solidFill>
                <a:srgbClr val="2e2d2c"/>
              </a:solidFill>
              <a:latin typeface="Segoe UI"/>
            </a:endParaRPr>
          </a:p>
          <a:p>
            <a:pPr marL="343080" indent="-342720">
              <a:lnSpc>
                <a:spcPct val="100000"/>
              </a:lnSpc>
              <a:buClr>
                <a:srgbClr val="2e2d2c"/>
              </a:buClr>
              <a:buFont typeface="Arial"/>
              <a:buChar char="•"/>
            </a:pPr>
            <a:r>
              <a:rPr b="0" lang="en-US" sz="1900" spc="-1" strike="noStrike">
                <a:solidFill>
                  <a:srgbClr val="2e2d2c"/>
                </a:solidFill>
                <a:latin typeface="Segoe UI"/>
              </a:rPr>
              <a:t>So any extra methods that ArrayList offers that List does not have a template for you cannot use</a:t>
            </a:r>
            <a:endParaRPr b="0" lang="en-US" sz="1900" spc="-1" strike="noStrike">
              <a:solidFill>
                <a:srgbClr val="2e2d2c"/>
              </a:solidFill>
              <a:latin typeface="Segoe UI"/>
            </a:endParaRPr>
          </a:p>
          <a:p>
            <a:pPr marL="343080" indent="-342720">
              <a:lnSpc>
                <a:spcPct val="100000"/>
              </a:lnSpc>
              <a:buClr>
                <a:srgbClr val="2e2d2c"/>
              </a:buClr>
              <a:buFont typeface="Arial"/>
              <a:buChar char="•"/>
            </a:pPr>
            <a:r>
              <a:rPr b="0" lang="en-US" sz="1900" spc="-1" strike="noStrike">
                <a:solidFill>
                  <a:srgbClr val="2e2d2c"/>
                </a:solidFill>
                <a:latin typeface="Segoe UI"/>
              </a:rPr>
              <a:t>However you can in the second example.</a:t>
            </a:r>
            <a:endParaRPr b="0" lang="en-US" sz="1900" spc="-1" strike="noStrike">
              <a:solidFill>
                <a:srgbClr val="2e2d2c"/>
              </a:solidFill>
              <a:latin typeface="Segoe UI"/>
            </a:endParaRPr>
          </a:p>
          <a:p>
            <a:pPr>
              <a:lnSpc>
                <a:spcPct val="100000"/>
              </a:lnSpc>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720"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Interface – What's the point?</a:t>
            </a:r>
            <a:endParaRPr b="0" lang="en-US" sz="3600" spc="-1" strike="noStrike">
              <a:solidFill>
                <a:srgbClr val="2e2d2c"/>
              </a:solidFill>
              <a:latin typeface="Segoe UI"/>
            </a:endParaRPr>
          </a:p>
        </p:txBody>
      </p:sp>
      <p:sp>
        <p:nvSpPr>
          <p:cNvPr id="721" name="CustomShape 4"/>
          <p:cNvSpPr/>
          <p:nvPr/>
        </p:nvSpPr>
        <p:spPr>
          <a:xfrm>
            <a:off x="1996200" y="5768640"/>
            <a:ext cx="8420400" cy="70020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Courier New"/>
              </a:rPr>
              <a:t>List&lt;String&gt; </a:t>
            </a:r>
            <a:r>
              <a:rPr b="0" lang="en-GB" sz="2000" spc="-1" strike="noStrike">
                <a:solidFill>
                  <a:srgbClr val="6a3e3e"/>
                </a:solidFill>
                <a:latin typeface="Courier New"/>
              </a:rPr>
              <a:t>strings</a:t>
            </a:r>
            <a:r>
              <a:rPr b="0" lang="en-GB" sz="2000" spc="-1" strike="noStrike">
                <a:solidFill>
                  <a:srgbClr val="000000"/>
                </a:solidFill>
                <a:latin typeface="Courier New"/>
              </a:rPr>
              <a:t> = </a:t>
            </a:r>
            <a:r>
              <a:rPr b="1" lang="en-GB" sz="2000" spc="-1" strike="noStrike">
                <a:solidFill>
                  <a:srgbClr val="7f0055"/>
                </a:solidFill>
                <a:latin typeface="Courier New"/>
              </a:rPr>
              <a:t>new</a:t>
            </a:r>
            <a:r>
              <a:rPr b="1" lang="en-GB" sz="2000" spc="-1" strike="noStrike">
                <a:solidFill>
                  <a:srgbClr val="000000"/>
                </a:solidFill>
                <a:latin typeface="Courier New"/>
              </a:rPr>
              <a:t> ArrayList&lt;String&gt;();</a:t>
            </a:r>
            <a:endParaRPr b="0" lang="en-GB" sz="2000" spc="-1" strike="noStrike">
              <a:latin typeface="Arial"/>
            </a:endParaRPr>
          </a:p>
          <a:p>
            <a:pPr>
              <a:lnSpc>
                <a:spcPct val="100000"/>
              </a:lnSpc>
            </a:pPr>
            <a:r>
              <a:rPr b="0" lang="en-GB" sz="2000" spc="-1" strike="noStrike">
                <a:solidFill>
                  <a:srgbClr val="000000"/>
                </a:solidFill>
                <a:latin typeface="Courier New"/>
              </a:rPr>
              <a:t>ArrayList&lt;String&gt; </a:t>
            </a:r>
            <a:r>
              <a:rPr b="0" lang="en-GB" sz="2000" spc="-1" strike="noStrike">
                <a:solidFill>
                  <a:srgbClr val="6a3e3e"/>
                </a:solidFill>
                <a:latin typeface="Courier New"/>
              </a:rPr>
              <a:t>strings</a:t>
            </a:r>
            <a:r>
              <a:rPr b="0" lang="en-GB" sz="2000" spc="-1" strike="noStrike">
                <a:solidFill>
                  <a:srgbClr val="000000"/>
                </a:solidFill>
                <a:latin typeface="Courier New"/>
              </a:rPr>
              <a:t> = </a:t>
            </a:r>
            <a:r>
              <a:rPr b="1" lang="en-GB" sz="2000" spc="-1" strike="noStrike">
                <a:solidFill>
                  <a:srgbClr val="7f0055"/>
                </a:solidFill>
                <a:latin typeface="Courier New"/>
              </a:rPr>
              <a:t>new</a:t>
            </a:r>
            <a:r>
              <a:rPr b="1" lang="en-GB" sz="2000" spc="-1" strike="noStrike">
                <a:solidFill>
                  <a:srgbClr val="000000"/>
                </a:solidFill>
                <a:latin typeface="Courier New"/>
              </a:rPr>
              <a:t> ArrayList&lt;String&gt;();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One of the major benefits of using interfaces is how you can link multiple seemingly unrelated objects together with them</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Take the two objects </a:t>
            </a:r>
            <a:r>
              <a:rPr b="1" lang="en-US" sz="1800" spc="-1" strike="noStrike">
                <a:solidFill>
                  <a:srgbClr val="2e2d2c"/>
                </a:solidFill>
                <a:latin typeface="Segoe UI"/>
              </a:rPr>
              <a:t>Apple </a:t>
            </a:r>
            <a:r>
              <a:rPr b="0" lang="en-US" sz="1800" spc="-1" strike="noStrike">
                <a:solidFill>
                  <a:srgbClr val="2e2d2c"/>
                </a:solidFill>
                <a:latin typeface="Segoe UI"/>
              </a:rPr>
              <a:t>and </a:t>
            </a:r>
            <a:r>
              <a:rPr b="1" lang="en-US" sz="1800" spc="-1" strike="noStrike">
                <a:solidFill>
                  <a:srgbClr val="2e2d2c"/>
                </a:solidFill>
                <a:latin typeface="Segoe UI"/>
              </a:rPr>
              <a:t>Pen</a:t>
            </a:r>
            <a:r>
              <a:rPr b="0" lang="en-US" sz="1800" spc="-1" strike="noStrike">
                <a:solidFill>
                  <a:srgbClr val="2e2d2c"/>
                </a:solidFill>
                <a:latin typeface="Segoe UI"/>
              </a:rPr>
              <a:t>. Nothing really related about them, can’t have a common parent class or anything. (Like Animal was)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If we wanted to create a method that performs a similar function on both of them, we’d have to have one for each type. </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But with an interface, that could be the common factor!</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723" name="TextShape 2"/>
          <p:cNvSpPr txBox="1"/>
          <p:nvPr/>
        </p:nvSpPr>
        <p:spPr>
          <a:xfrm>
            <a:off x="6206400" y="1841760"/>
            <a:ext cx="5579640" cy="4721760"/>
          </a:xfrm>
          <a:prstGeom prst="rect">
            <a:avLst/>
          </a:prstGeom>
          <a:solidFill>
            <a:srgbClr val="f2f2f2"/>
          </a:solidFill>
          <a:ln>
            <a:noFill/>
          </a:ln>
        </p:spPr>
        <p:txBody>
          <a:bodyPr>
            <a:noAutofit/>
          </a:bodyPr>
          <a:p>
            <a:pPr>
              <a:lnSpc>
                <a:spcPct val="100000"/>
              </a:lnSpc>
              <a:spcBef>
                <a:spcPts val="201"/>
              </a:spcBef>
              <a:spcAft>
                <a:spcPts val="799"/>
              </a:spcAft>
            </a:pPr>
            <a:r>
              <a:rPr b="1" lang="en-US" sz="1800" spc="-1" strike="noStrike">
                <a:solidFill>
                  <a:srgbClr val="7f0055"/>
                </a:solidFill>
                <a:latin typeface="Courier New"/>
              </a:rPr>
              <a:t>class</a:t>
            </a:r>
            <a:r>
              <a:rPr b="1" lang="en-US" sz="1800" spc="-1" strike="noStrike">
                <a:solidFill>
                  <a:srgbClr val="000000"/>
                </a:solidFill>
                <a:latin typeface="Courier New"/>
              </a:rPr>
              <a:t> Apple {</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7f0055"/>
                </a:solidFill>
                <a:latin typeface="Courier New"/>
              </a:rPr>
              <a:t>double</a:t>
            </a:r>
            <a:r>
              <a:rPr b="1" lang="en-US" sz="1800" spc="-1" strike="noStrike">
                <a:solidFill>
                  <a:srgbClr val="000000"/>
                </a:solidFill>
                <a:latin typeface="Courier New"/>
              </a:rPr>
              <a:t> </a:t>
            </a:r>
            <a:r>
              <a:rPr b="1" lang="en-US" sz="1800" spc="-1" strike="noStrike">
                <a:solidFill>
                  <a:srgbClr val="0000c0"/>
                </a:solidFill>
                <a:latin typeface="Courier New"/>
              </a:rPr>
              <a:t>weight</a:t>
            </a:r>
            <a:r>
              <a:rPr b="1" lang="en-US" sz="1800" spc="-1" strike="noStrike">
                <a:solidFill>
                  <a:srgbClr val="000000"/>
                </a:solidFill>
                <a:latin typeface="Courier New"/>
              </a:rPr>
              <a:t> = 40.3;</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7f0055"/>
                </a:solidFill>
                <a:latin typeface="Courier New"/>
              </a:rPr>
              <a:t>public</a:t>
            </a:r>
            <a:r>
              <a:rPr b="1" lang="en-US" sz="1800" spc="-1" strike="noStrike">
                <a:solidFill>
                  <a:srgbClr val="000000"/>
                </a:solidFill>
                <a:latin typeface="Courier New"/>
              </a:rPr>
              <a:t> </a:t>
            </a:r>
            <a:r>
              <a:rPr b="1" lang="en-US" sz="1800" spc="-1" strike="noStrike">
                <a:solidFill>
                  <a:srgbClr val="7f0055"/>
                </a:solidFill>
                <a:latin typeface="Courier New"/>
              </a:rPr>
              <a:t>void</a:t>
            </a:r>
            <a:r>
              <a:rPr b="1" lang="en-US" sz="1800" spc="-1" strike="noStrike">
                <a:solidFill>
                  <a:srgbClr val="000000"/>
                </a:solidFill>
                <a:latin typeface="Courier New"/>
              </a:rPr>
              <a:t> output() {</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000000"/>
                </a:solidFill>
                <a:latin typeface="Courier New"/>
              </a:rPr>
              <a:t>	</a:t>
            </a: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0000c0"/>
                </a:solidFill>
                <a:latin typeface="Courier New"/>
              </a:rPr>
              <a:t>weight</a:t>
            </a:r>
            <a:r>
              <a:rPr b="1" i="1" lang="en-US" sz="1800" spc="-1" strike="noStrike">
                <a:solidFill>
                  <a:srgbClr val="000000"/>
                </a:solidFill>
                <a:latin typeface="Courier New"/>
              </a:rPr>
              <a:t>);</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class</a:t>
            </a:r>
            <a:r>
              <a:rPr b="1" lang="en-US" sz="1800" spc="-1" strike="noStrike">
                <a:solidFill>
                  <a:srgbClr val="000000"/>
                </a:solidFill>
                <a:latin typeface="Courier New"/>
              </a:rPr>
              <a:t> Pen {</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000000"/>
                </a:solidFill>
                <a:latin typeface="Courier New"/>
              </a:rPr>
              <a:t>String </a:t>
            </a:r>
            <a:r>
              <a:rPr b="1" lang="en-US" sz="1800" spc="-1" strike="noStrike">
                <a:solidFill>
                  <a:srgbClr val="0000c0"/>
                </a:solidFill>
                <a:latin typeface="Courier New"/>
              </a:rPr>
              <a:t>brand</a:t>
            </a:r>
            <a:r>
              <a:rPr b="1" lang="en-US" sz="1800" spc="-1" strike="noStrike">
                <a:solidFill>
                  <a:srgbClr val="000000"/>
                </a:solidFill>
                <a:latin typeface="Courier New"/>
              </a:rPr>
              <a:t> = </a:t>
            </a:r>
            <a:r>
              <a:rPr b="1" lang="en-US" sz="1800" spc="-1" strike="noStrike">
                <a:solidFill>
                  <a:srgbClr val="2a00ff"/>
                </a:solidFill>
                <a:latin typeface="Courier New"/>
              </a:rPr>
              <a:t>"Byro"</a:t>
            </a:r>
            <a:r>
              <a:rPr b="1" lang="en-US" sz="1800" spc="-1" strike="noStrike">
                <a:solidFill>
                  <a:srgbClr val="000000"/>
                </a:solidFill>
                <a:latin typeface="Courier New"/>
              </a:rPr>
              <a:t>;</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7f0055"/>
                </a:solidFill>
                <a:latin typeface="Courier New"/>
              </a:rPr>
              <a:t>public</a:t>
            </a:r>
            <a:r>
              <a:rPr b="1" lang="en-US" sz="1800" spc="-1" strike="noStrike">
                <a:solidFill>
                  <a:srgbClr val="000000"/>
                </a:solidFill>
                <a:latin typeface="Courier New"/>
              </a:rPr>
              <a:t> </a:t>
            </a:r>
            <a:r>
              <a:rPr b="1" lang="en-US" sz="1800" spc="-1" strike="noStrike">
                <a:solidFill>
                  <a:srgbClr val="7f0055"/>
                </a:solidFill>
                <a:latin typeface="Courier New"/>
              </a:rPr>
              <a:t>void</a:t>
            </a:r>
            <a:r>
              <a:rPr b="1" lang="en-US" sz="1800" spc="-1" strike="noStrike">
                <a:solidFill>
                  <a:srgbClr val="000000"/>
                </a:solidFill>
                <a:latin typeface="Courier New"/>
              </a:rPr>
              <a:t> output() {</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000000"/>
                </a:solidFill>
                <a:latin typeface="Courier New"/>
              </a:rPr>
              <a:t>	</a:t>
            </a: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0000c0"/>
                </a:solidFill>
                <a:latin typeface="Courier New"/>
              </a:rPr>
              <a:t>brand</a:t>
            </a:r>
            <a:r>
              <a:rPr b="1" i="1" lang="en-US" sz="1800" spc="-1" strike="noStrike">
                <a:solidFill>
                  <a:srgbClr val="000000"/>
                </a:solidFill>
                <a:latin typeface="Courier New"/>
              </a:rPr>
              <a:t>);</a:t>
            </a:r>
            <a:endParaRPr b="0" lang="en-US" sz="1800" spc="-1" strike="noStrike">
              <a:solidFill>
                <a:srgbClr val="2e2d2c"/>
              </a:solidFill>
              <a:latin typeface="Segoe UI"/>
            </a:endParaRPr>
          </a:p>
          <a:p>
            <a:pPr marL="399960">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p:txBody>
      </p:sp>
      <p:sp>
        <p:nvSpPr>
          <p:cNvPr id="724" name="TextShape 3"/>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Interface – Benefits of coding to an interface</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414000" y="2853000"/>
            <a:ext cx="5579640" cy="36230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Now that this method is in an interface, and our classes are implementing that interface, they have some sort of contract they are both adhering too.</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can use this as our common factor!</a:t>
            </a:r>
            <a:endParaRPr b="0" lang="en-US" sz="1900" spc="-1" strike="noStrike">
              <a:solidFill>
                <a:srgbClr val="2e2d2c"/>
              </a:solidFill>
              <a:latin typeface="Segoe UI"/>
            </a:endParaRPr>
          </a:p>
        </p:txBody>
      </p:sp>
      <p:sp>
        <p:nvSpPr>
          <p:cNvPr id="726" name="TextShape 2"/>
          <p:cNvSpPr txBox="1"/>
          <p:nvPr/>
        </p:nvSpPr>
        <p:spPr>
          <a:xfrm>
            <a:off x="62064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1600" spc="-1" strike="noStrike">
                <a:solidFill>
                  <a:srgbClr val="7f0055"/>
                </a:solidFill>
                <a:latin typeface="Courier New"/>
              </a:rPr>
              <a:t>class</a:t>
            </a:r>
            <a:r>
              <a:rPr b="1" lang="en-US" sz="1600" spc="-1" strike="noStrike">
                <a:solidFill>
                  <a:srgbClr val="000000"/>
                </a:solidFill>
                <a:latin typeface="Courier New"/>
              </a:rPr>
              <a:t> Apple </a:t>
            </a:r>
            <a:r>
              <a:rPr b="1" lang="en-US" sz="1600" spc="-1" strike="noStrike">
                <a:solidFill>
                  <a:srgbClr val="7f0055"/>
                </a:solidFill>
                <a:latin typeface="Courier New"/>
              </a:rPr>
              <a:t>implements</a:t>
            </a:r>
            <a:r>
              <a:rPr b="1" lang="en-US" sz="1600" spc="-1" strike="noStrike">
                <a:solidFill>
                  <a:srgbClr val="000000"/>
                </a:solidFill>
                <a:latin typeface="Courier New"/>
              </a:rPr>
              <a:t> Info {</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7f0055"/>
                </a:solidFill>
                <a:latin typeface="Courier New"/>
              </a:rPr>
              <a:t>   </a:t>
            </a:r>
            <a:r>
              <a:rPr b="1" lang="en-US" sz="1600" spc="-1" strike="noStrike">
                <a:solidFill>
                  <a:srgbClr val="7f0055"/>
                </a:solidFill>
                <a:latin typeface="Courier New"/>
              </a:rPr>
              <a:t>double</a:t>
            </a:r>
            <a:r>
              <a:rPr b="1" lang="en-US" sz="1600" spc="-1" strike="noStrike">
                <a:solidFill>
                  <a:srgbClr val="000000"/>
                </a:solidFill>
                <a:latin typeface="Courier New"/>
              </a:rPr>
              <a:t> </a:t>
            </a:r>
            <a:r>
              <a:rPr b="1" lang="en-US" sz="1600" spc="-1" strike="noStrike">
                <a:solidFill>
                  <a:srgbClr val="0000c0"/>
                </a:solidFill>
                <a:latin typeface="Courier New"/>
              </a:rPr>
              <a:t>weight</a:t>
            </a:r>
            <a:r>
              <a:rPr b="1" lang="en-US" sz="1600" spc="-1" strike="noStrike">
                <a:solidFill>
                  <a:srgbClr val="000000"/>
                </a:solidFill>
                <a:latin typeface="Courier New"/>
              </a:rPr>
              <a:t> = 40.3;</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7f0055"/>
                </a:solidFill>
                <a:latin typeface="Courier New"/>
              </a:rPr>
              <a:t>public</a:t>
            </a:r>
            <a:r>
              <a:rPr b="1" lang="en-US" sz="1600" spc="-1" strike="noStrike">
                <a:solidFill>
                  <a:srgbClr val="000000"/>
                </a:solidFill>
                <a:latin typeface="Courier New"/>
              </a:rPr>
              <a:t> </a:t>
            </a:r>
            <a:r>
              <a:rPr b="1" lang="en-US" sz="1600" spc="-1" strike="noStrike">
                <a:solidFill>
                  <a:srgbClr val="7f0055"/>
                </a:solidFill>
                <a:latin typeface="Courier New"/>
              </a:rPr>
              <a:t>void</a:t>
            </a:r>
            <a:r>
              <a:rPr b="1" lang="en-US" sz="1600" spc="-1" strike="noStrike">
                <a:solidFill>
                  <a:srgbClr val="000000"/>
                </a:solidFill>
                <a:latin typeface="Courier New"/>
              </a:rPr>
              <a:t> output() {</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000000"/>
                </a:solidFill>
                <a:latin typeface="Courier New"/>
              </a:rPr>
              <a:t>	</a:t>
            </a:r>
            <a:r>
              <a:rPr b="1" lang="en-US" sz="1600" spc="-1" strike="noStrike">
                <a:solidFill>
                  <a:srgbClr val="000000"/>
                </a:solidFill>
                <a:latin typeface="Courier New"/>
              </a:rPr>
              <a:t>System.</a:t>
            </a:r>
            <a:r>
              <a:rPr b="1" i="1" lang="en-US" sz="1600" spc="-1" strike="noStrike">
                <a:solidFill>
                  <a:srgbClr val="0000c0"/>
                </a:solidFill>
                <a:latin typeface="Courier New"/>
              </a:rPr>
              <a:t>out</a:t>
            </a:r>
            <a:r>
              <a:rPr b="1" i="1" lang="en-US" sz="1600" spc="-1" strike="noStrike">
                <a:solidFill>
                  <a:srgbClr val="000000"/>
                </a:solidFill>
                <a:latin typeface="Courier New"/>
              </a:rPr>
              <a:t>.println(</a:t>
            </a:r>
            <a:r>
              <a:rPr b="1" i="1" lang="en-US" sz="1600" spc="-1" strike="noStrike">
                <a:solidFill>
                  <a:srgbClr val="0000c0"/>
                </a:solidFill>
                <a:latin typeface="Courier New"/>
              </a:rPr>
              <a:t>weight</a:t>
            </a:r>
            <a:r>
              <a:rPr b="1" i="1" lang="en-US" sz="1600" spc="-1" strike="noStrike">
                <a:solidFill>
                  <a:srgbClr val="000000"/>
                </a:solidFill>
                <a:latin typeface="Courier New"/>
              </a:rPr>
              <a:t>);</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7f0055"/>
                </a:solidFill>
                <a:latin typeface="Courier New"/>
              </a:rPr>
              <a:t>class</a:t>
            </a:r>
            <a:r>
              <a:rPr b="1" lang="en-US" sz="1600" spc="-1" strike="noStrike">
                <a:solidFill>
                  <a:srgbClr val="000000"/>
                </a:solidFill>
                <a:latin typeface="Courier New"/>
              </a:rPr>
              <a:t> Pen </a:t>
            </a:r>
            <a:r>
              <a:rPr b="1" lang="en-US" sz="1600" spc="-1" strike="noStrike">
                <a:solidFill>
                  <a:srgbClr val="7f0055"/>
                </a:solidFill>
                <a:latin typeface="Courier New"/>
              </a:rPr>
              <a:t>implements</a:t>
            </a:r>
            <a:r>
              <a:rPr b="1" lang="en-US" sz="1600" spc="-1" strike="noStrike">
                <a:solidFill>
                  <a:srgbClr val="000000"/>
                </a:solidFill>
                <a:latin typeface="Courier New"/>
              </a:rPr>
              <a:t> Info {</a:t>
            </a:r>
            <a:r>
              <a:rPr b="1" lang="en-US" sz="1600" spc="-1" strike="noStrike">
                <a:solidFill>
                  <a:srgbClr val="000000"/>
                </a:solidFill>
                <a:latin typeface="Courier New"/>
              </a:rPr>
              <a:t>	</a:t>
            </a:r>
            <a:r>
              <a:rPr b="1" lang="en-US" sz="1600" spc="-1" strike="noStrike">
                <a:solidFill>
                  <a:srgbClr val="000000"/>
                </a:solidFill>
                <a:latin typeface="Courier New"/>
              </a:rPr>
              <a:t>	</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000000"/>
                </a:solidFill>
                <a:latin typeface="Courier New"/>
              </a:rPr>
              <a:t>String </a:t>
            </a:r>
            <a:r>
              <a:rPr b="1" lang="en-US" sz="1600" spc="-1" strike="noStrike">
                <a:solidFill>
                  <a:srgbClr val="0000c0"/>
                </a:solidFill>
                <a:latin typeface="Courier New"/>
              </a:rPr>
              <a:t>brand</a:t>
            </a:r>
            <a:r>
              <a:rPr b="1" lang="en-US" sz="1600" spc="-1" strike="noStrike">
                <a:solidFill>
                  <a:srgbClr val="000000"/>
                </a:solidFill>
                <a:latin typeface="Courier New"/>
              </a:rPr>
              <a:t> = </a:t>
            </a:r>
            <a:r>
              <a:rPr b="1" lang="en-US" sz="1600" spc="-1" strike="noStrike">
                <a:solidFill>
                  <a:srgbClr val="2a00ff"/>
                </a:solidFill>
                <a:latin typeface="Courier New"/>
              </a:rPr>
              <a:t>"Byro"</a:t>
            </a:r>
            <a:r>
              <a:rPr b="1" lang="en-US" sz="1600" spc="-1" strike="noStrike">
                <a:solidFill>
                  <a:srgbClr val="000000"/>
                </a:solidFill>
                <a:latin typeface="Courier New"/>
              </a:rPr>
              <a:t>;</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7f0055"/>
                </a:solidFill>
                <a:latin typeface="Courier New"/>
              </a:rPr>
              <a:t>public</a:t>
            </a:r>
            <a:r>
              <a:rPr b="1" lang="en-US" sz="1600" spc="-1" strike="noStrike">
                <a:solidFill>
                  <a:srgbClr val="000000"/>
                </a:solidFill>
                <a:latin typeface="Courier New"/>
              </a:rPr>
              <a:t> </a:t>
            </a:r>
            <a:r>
              <a:rPr b="1" lang="en-US" sz="1600" spc="-1" strike="noStrike">
                <a:solidFill>
                  <a:srgbClr val="7f0055"/>
                </a:solidFill>
                <a:latin typeface="Courier New"/>
              </a:rPr>
              <a:t>void</a:t>
            </a:r>
            <a:r>
              <a:rPr b="1" lang="en-US" sz="1600" spc="-1" strike="noStrike">
                <a:solidFill>
                  <a:srgbClr val="000000"/>
                </a:solidFill>
                <a:latin typeface="Courier New"/>
              </a:rPr>
              <a:t> output() {</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000000"/>
                </a:solidFill>
                <a:latin typeface="Courier New"/>
              </a:rPr>
              <a:t>	</a:t>
            </a:r>
            <a:r>
              <a:rPr b="1" lang="en-US" sz="1600" spc="-1" strike="noStrike">
                <a:solidFill>
                  <a:srgbClr val="000000"/>
                </a:solidFill>
                <a:latin typeface="Courier New"/>
              </a:rPr>
              <a:t>System.</a:t>
            </a:r>
            <a:r>
              <a:rPr b="1" i="1" lang="en-US" sz="1600" spc="-1" strike="noStrike">
                <a:solidFill>
                  <a:srgbClr val="0000c0"/>
                </a:solidFill>
                <a:latin typeface="Courier New"/>
              </a:rPr>
              <a:t>out</a:t>
            </a:r>
            <a:r>
              <a:rPr b="1" i="1" lang="en-US" sz="1600" spc="-1" strike="noStrike">
                <a:solidFill>
                  <a:srgbClr val="000000"/>
                </a:solidFill>
                <a:latin typeface="Courier New"/>
              </a:rPr>
              <a:t>.println(</a:t>
            </a:r>
            <a:r>
              <a:rPr b="1" i="1" lang="en-US" sz="1600" spc="-1" strike="noStrike">
                <a:solidFill>
                  <a:srgbClr val="0000c0"/>
                </a:solidFill>
                <a:latin typeface="Courier New"/>
              </a:rPr>
              <a:t>brand</a:t>
            </a:r>
            <a:r>
              <a:rPr b="1" i="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   </a:t>
            </a:r>
            <a:r>
              <a:rPr b="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a:t>
            </a:r>
            <a:endParaRPr b="0" lang="en-US" sz="1600" spc="-1" strike="noStrike">
              <a:solidFill>
                <a:srgbClr val="2e2d2c"/>
              </a:solidFill>
              <a:latin typeface="Segoe UI"/>
            </a:endParaRPr>
          </a:p>
        </p:txBody>
      </p:sp>
      <p:sp>
        <p:nvSpPr>
          <p:cNvPr id="727" name="TextShape 3"/>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Interface – Benefits of coding to an Interface</a:t>
            </a:r>
            <a:endParaRPr b="0" lang="en-US" sz="3600" spc="-1" strike="noStrike">
              <a:solidFill>
                <a:srgbClr val="2e2d2c"/>
              </a:solidFill>
              <a:latin typeface="Segoe UI"/>
            </a:endParaRPr>
          </a:p>
        </p:txBody>
      </p:sp>
      <p:sp>
        <p:nvSpPr>
          <p:cNvPr id="728" name="CustomShape 4"/>
          <p:cNvSpPr/>
          <p:nvPr/>
        </p:nvSpPr>
        <p:spPr>
          <a:xfrm>
            <a:off x="414000" y="1929600"/>
            <a:ext cx="5579640" cy="91332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interface</a:t>
            </a:r>
            <a:r>
              <a:rPr b="1" lang="en-GB" sz="1800" spc="-1" strike="noStrike">
                <a:solidFill>
                  <a:srgbClr val="000000"/>
                </a:solidFill>
                <a:latin typeface="Courier New"/>
              </a:rPr>
              <a:t> Info {</a:t>
            </a:r>
            <a:endParaRPr b="0" lang="en-GB" sz="1800" spc="-1" strike="noStrike">
              <a:latin typeface="Arial"/>
            </a:endParaRPr>
          </a:p>
          <a:p>
            <a:pPr>
              <a:lnSpc>
                <a:spcPct val="100000"/>
              </a:lnSpc>
            </a:pPr>
            <a:r>
              <a:rPr b="1" lang="en-GB" sz="1800" spc="-1" strike="noStrike">
                <a:solidFill>
                  <a:srgbClr val="7f0055"/>
                </a:solidFill>
                <a:latin typeface="Courier New"/>
              </a:rPr>
              <a:t>	</a:t>
            </a: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output();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414000" y="1929600"/>
            <a:ext cx="5579640" cy="136908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Since they both conform to the Info interface, you can actually use them as a type that will give you access to the objects implementation of the methods in that interface!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You can also declare objects like so! It will be pointing to an Apple object, but only provide access to the methods belonging in “Info” (As well as Object, since everything inherits from object!)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730" name="TextShape 2"/>
          <p:cNvSpPr txBox="1"/>
          <p:nvPr/>
        </p:nvSpPr>
        <p:spPr>
          <a:xfrm>
            <a:off x="62064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1800" spc="-1" strike="noStrike">
                <a:solidFill>
                  <a:srgbClr val="7f0055"/>
                </a:solidFill>
                <a:latin typeface="Courier New"/>
              </a:rPr>
              <a:t>public</a:t>
            </a:r>
            <a:r>
              <a:rPr b="1" lang="en-US" sz="1800" spc="-1" strike="noStrike">
                <a:solidFill>
                  <a:srgbClr val="000000"/>
                </a:solidFill>
                <a:latin typeface="Courier New"/>
              </a:rPr>
              <a:t> </a:t>
            </a:r>
            <a:r>
              <a:rPr b="1" lang="en-US" sz="1800" spc="-1" strike="noStrike">
                <a:solidFill>
                  <a:srgbClr val="7f0055"/>
                </a:solidFill>
                <a:latin typeface="Courier New"/>
              </a:rPr>
              <a:t>static</a:t>
            </a:r>
            <a:r>
              <a:rPr b="1" lang="en-US" sz="1800" spc="-1" strike="noStrike">
                <a:solidFill>
                  <a:srgbClr val="000000"/>
                </a:solidFill>
                <a:latin typeface="Courier New"/>
              </a:rPr>
              <a:t> </a:t>
            </a:r>
            <a:r>
              <a:rPr b="1" lang="en-US" sz="1800" spc="-1" strike="noStrike">
                <a:solidFill>
                  <a:srgbClr val="7f0055"/>
                </a:solidFill>
                <a:latin typeface="Courier New"/>
              </a:rPr>
              <a:t>void</a:t>
            </a:r>
            <a:r>
              <a:rPr b="1" lang="en-US" sz="1800" spc="-1" strike="noStrike">
                <a:solidFill>
                  <a:srgbClr val="000000"/>
                </a:solidFill>
                <a:latin typeface="Courier New"/>
              </a:rPr>
              <a:t> main(String[] </a:t>
            </a:r>
            <a:r>
              <a:rPr b="1" lang="en-US" sz="1800" spc="-1" strike="noStrike">
                <a:solidFill>
                  <a:srgbClr val="6a3e3e"/>
                </a:solidFill>
                <a:latin typeface="Courier New"/>
              </a:rPr>
              <a:t>args</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000000"/>
                </a:solidFill>
                <a:latin typeface="Courier New"/>
              </a:rPr>
              <a:t>Apple </a:t>
            </a:r>
            <a:r>
              <a:rPr b="1" lang="en-US" sz="1600" spc="-1" strike="noStrike">
                <a:solidFill>
                  <a:srgbClr val="6a3e3e"/>
                </a:solidFill>
                <a:latin typeface="Courier New"/>
              </a:rPr>
              <a:t>a</a:t>
            </a:r>
            <a:r>
              <a:rPr b="1" lang="en-US" sz="1600" spc="-1" strike="noStrike">
                <a:solidFill>
                  <a:srgbClr val="000000"/>
                </a:solidFill>
                <a:latin typeface="Courier New"/>
              </a:rPr>
              <a:t> = </a:t>
            </a:r>
            <a:r>
              <a:rPr b="1" lang="en-US" sz="1600" spc="-1" strike="noStrike">
                <a:solidFill>
                  <a:srgbClr val="7f0055"/>
                </a:solidFill>
                <a:latin typeface="Courier New"/>
              </a:rPr>
              <a:t>new</a:t>
            </a:r>
            <a:r>
              <a:rPr b="1" lang="en-US" sz="1600" spc="-1" strike="noStrike">
                <a:solidFill>
                  <a:srgbClr val="000000"/>
                </a:solidFill>
                <a:latin typeface="Courier New"/>
              </a:rPr>
              <a:t> Apple();</a:t>
            </a:r>
            <a:endParaRPr b="0" lang="en-US" sz="1600" spc="-1" strike="noStrike">
              <a:solidFill>
                <a:srgbClr val="2e2d2c"/>
              </a:solidFill>
              <a:latin typeface="Segoe UI"/>
            </a:endParaRPr>
          </a:p>
          <a:p>
            <a:pPr marL="399960">
              <a:lnSpc>
                <a:spcPct val="100000"/>
              </a:lnSpc>
              <a:spcBef>
                <a:spcPts val="201"/>
              </a:spcBef>
              <a:spcAft>
                <a:spcPts val="799"/>
              </a:spcAft>
            </a:pPr>
            <a:r>
              <a:rPr b="1" lang="en-US" sz="1600" spc="-1" strike="noStrike">
                <a:solidFill>
                  <a:srgbClr val="000000"/>
                </a:solidFill>
                <a:latin typeface="Courier New"/>
              </a:rPr>
              <a:t>Pen </a:t>
            </a:r>
            <a:r>
              <a:rPr b="1" lang="en-US" sz="1600" spc="-1" strike="noStrike">
                <a:solidFill>
                  <a:srgbClr val="6a3e3e"/>
                </a:solidFill>
                <a:latin typeface="Courier New"/>
              </a:rPr>
              <a:t>p</a:t>
            </a:r>
            <a:r>
              <a:rPr b="1" lang="en-US" sz="1600" spc="-1" strike="noStrike">
                <a:solidFill>
                  <a:srgbClr val="000000"/>
                </a:solidFill>
                <a:latin typeface="Courier New"/>
              </a:rPr>
              <a:t> = </a:t>
            </a:r>
            <a:r>
              <a:rPr b="1" lang="en-US" sz="1600" spc="-1" strike="noStrike">
                <a:solidFill>
                  <a:srgbClr val="7f0055"/>
                </a:solidFill>
                <a:latin typeface="Courier New"/>
              </a:rPr>
              <a:t>new</a:t>
            </a:r>
            <a:r>
              <a:rPr b="1" lang="en-US" sz="1600" spc="-1" strike="noStrike">
                <a:solidFill>
                  <a:srgbClr val="000000"/>
                </a:solidFill>
                <a:latin typeface="Courier New"/>
              </a:rPr>
              <a:t> Pen();</a:t>
            </a:r>
            <a:endParaRPr b="0" lang="en-US" sz="1600" spc="-1" strike="noStrike">
              <a:solidFill>
                <a:srgbClr val="2e2d2c"/>
              </a:solidFill>
              <a:latin typeface="Segoe UI"/>
            </a:endParaRPr>
          </a:p>
          <a:p>
            <a:pPr marL="399960">
              <a:lnSpc>
                <a:spcPct val="100000"/>
              </a:lnSpc>
              <a:spcBef>
                <a:spcPts val="201"/>
              </a:spcBef>
              <a:spcAft>
                <a:spcPts val="799"/>
              </a:spcAft>
            </a:pPr>
            <a:r>
              <a:rPr b="1" i="1" lang="en-US" sz="1600" spc="-1" strike="noStrike">
                <a:solidFill>
                  <a:srgbClr val="000000"/>
                </a:solidFill>
                <a:latin typeface="Courier New"/>
              </a:rPr>
              <a:t>outputInfo(</a:t>
            </a:r>
            <a:r>
              <a:rPr b="1" i="1" lang="en-US" sz="1600" spc="-1" strike="noStrike">
                <a:solidFill>
                  <a:srgbClr val="6a3e3e"/>
                </a:solidFill>
                <a:latin typeface="Courier New"/>
              </a:rPr>
              <a:t>a</a:t>
            </a:r>
            <a:r>
              <a:rPr b="1" i="1" lang="en-US" sz="1600" spc="-1" strike="noStrike">
                <a:solidFill>
                  <a:srgbClr val="000000"/>
                </a:solidFill>
                <a:latin typeface="Courier New"/>
              </a:rPr>
              <a:t>);</a:t>
            </a:r>
            <a:endParaRPr b="0" lang="en-US" sz="1600" spc="-1" strike="noStrike">
              <a:solidFill>
                <a:srgbClr val="2e2d2c"/>
              </a:solidFill>
              <a:latin typeface="Segoe UI"/>
            </a:endParaRPr>
          </a:p>
          <a:p>
            <a:pPr marL="399960">
              <a:lnSpc>
                <a:spcPct val="100000"/>
              </a:lnSpc>
              <a:spcBef>
                <a:spcPts val="201"/>
              </a:spcBef>
              <a:spcAft>
                <a:spcPts val="799"/>
              </a:spcAft>
            </a:pPr>
            <a:r>
              <a:rPr b="1" i="1" lang="en-US" sz="1600" spc="-1" strike="noStrike">
                <a:solidFill>
                  <a:srgbClr val="000000"/>
                </a:solidFill>
                <a:latin typeface="Courier New"/>
              </a:rPr>
              <a:t>outputInfo(</a:t>
            </a:r>
            <a:r>
              <a:rPr b="1" i="1" lang="en-US" sz="1600" spc="-1" strike="noStrike">
                <a:solidFill>
                  <a:srgbClr val="6a3e3e"/>
                </a:solidFill>
                <a:latin typeface="Courier New"/>
              </a:rPr>
              <a:t>p</a:t>
            </a:r>
            <a:r>
              <a:rPr b="1" i="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private</a:t>
            </a:r>
            <a:r>
              <a:rPr b="1" lang="en-US" sz="1800" spc="-1" strike="noStrike">
                <a:solidFill>
                  <a:srgbClr val="000000"/>
                </a:solidFill>
                <a:latin typeface="Courier New"/>
              </a:rPr>
              <a:t> </a:t>
            </a:r>
            <a:r>
              <a:rPr b="1" lang="en-US" sz="1800" spc="-1" strike="noStrike">
                <a:solidFill>
                  <a:srgbClr val="7f0055"/>
                </a:solidFill>
                <a:latin typeface="Courier New"/>
              </a:rPr>
              <a:t>static</a:t>
            </a:r>
            <a:r>
              <a:rPr b="1" lang="en-US" sz="1800" spc="-1" strike="noStrike">
                <a:solidFill>
                  <a:srgbClr val="000000"/>
                </a:solidFill>
                <a:latin typeface="Courier New"/>
              </a:rPr>
              <a:t> </a:t>
            </a:r>
            <a:r>
              <a:rPr b="1" lang="en-US" sz="1800" spc="-1" strike="noStrike">
                <a:solidFill>
                  <a:srgbClr val="7f0055"/>
                </a:solidFill>
                <a:latin typeface="Courier New"/>
              </a:rPr>
              <a:t>void</a:t>
            </a:r>
            <a:r>
              <a:rPr b="1" lang="en-US" sz="1800" spc="-1" strike="noStrike">
                <a:solidFill>
                  <a:srgbClr val="000000"/>
                </a:solidFill>
                <a:latin typeface="Courier New"/>
              </a:rPr>
              <a:t> outputInfo(Info </a:t>
            </a:r>
            <a:r>
              <a:rPr b="1" lang="en-US" sz="1800" spc="-1" strike="noStrike">
                <a:solidFill>
                  <a:srgbClr val="6a3e3e"/>
                </a:solidFill>
                <a:latin typeface="Courier New"/>
              </a:rPr>
              <a:t>i</a:t>
            </a:r>
            <a:r>
              <a:rPr b="1" lang="en-US" sz="1800" spc="-1" strike="noStrike">
                <a:solidFill>
                  <a:srgbClr val="000000"/>
                </a:solidFill>
                <a:latin typeface="Courier New"/>
              </a:rPr>
              <a:t>) {</a:t>
            </a:r>
            <a:endParaRPr b="0" lang="en-US" sz="18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6a3e3e"/>
                </a:solidFill>
                <a:latin typeface="Courier New"/>
              </a:rPr>
              <a:t>i</a:t>
            </a:r>
            <a:r>
              <a:rPr b="1" lang="en-US" sz="1700" spc="-1" strike="noStrike">
                <a:solidFill>
                  <a:srgbClr val="000000"/>
                </a:solidFill>
                <a:latin typeface="Courier New"/>
              </a:rPr>
              <a:t>.output();</a:t>
            </a:r>
            <a:endParaRPr b="0" lang="en-US" sz="17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p:txBody>
      </p:sp>
      <p:sp>
        <p:nvSpPr>
          <p:cNvPr id="731" name="TextShape 3"/>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Interface – Benefits of coding to an Interface</a:t>
            </a:r>
            <a:endParaRPr b="0" lang="en-US" sz="3600" spc="-1" strike="noStrike">
              <a:solidFill>
                <a:srgbClr val="2e2d2c"/>
              </a:solidFill>
              <a:latin typeface="Segoe UI"/>
            </a:endParaRPr>
          </a:p>
        </p:txBody>
      </p:sp>
      <p:sp>
        <p:nvSpPr>
          <p:cNvPr id="732" name="CustomShape 4"/>
          <p:cNvSpPr/>
          <p:nvPr/>
        </p:nvSpPr>
        <p:spPr>
          <a:xfrm>
            <a:off x="860760" y="3565440"/>
            <a:ext cx="5132880" cy="70020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Courier New"/>
              </a:rPr>
              <a:t>Info </a:t>
            </a:r>
            <a:r>
              <a:rPr b="0" lang="en-GB" sz="2000" spc="-1" strike="noStrike">
                <a:solidFill>
                  <a:srgbClr val="6a3e3e"/>
                </a:solidFill>
                <a:latin typeface="Courier New"/>
              </a:rPr>
              <a:t>i</a:t>
            </a:r>
            <a:r>
              <a:rPr b="0" lang="en-GB" sz="2000" spc="-1" strike="noStrike">
                <a:solidFill>
                  <a:srgbClr val="000000"/>
                </a:solidFill>
                <a:latin typeface="Courier New"/>
              </a:rPr>
              <a:t> = </a:t>
            </a:r>
            <a:r>
              <a:rPr b="1" lang="en-GB" sz="2000" spc="-1" strike="noStrike">
                <a:solidFill>
                  <a:srgbClr val="7f0055"/>
                </a:solidFill>
                <a:latin typeface="Courier New"/>
              </a:rPr>
              <a:t>new</a:t>
            </a:r>
            <a:r>
              <a:rPr b="1" lang="en-GB" sz="2000" spc="-1" strike="noStrike">
                <a:solidFill>
                  <a:srgbClr val="000000"/>
                </a:solidFill>
                <a:latin typeface="Courier New"/>
              </a:rPr>
              <a:t> Apple();</a:t>
            </a:r>
            <a:endParaRPr b="0" lang="en-GB" sz="2000" spc="-1" strike="noStrike">
              <a:latin typeface="Arial"/>
            </a:endParaRPr>
          </a:p>
          <a:p>
            <a:pPr>
              <a:lnSpc>
                <a:spcPct val="100000"/>
              </a:lnSpc>
            </a:pPr>
            <a:r>
              <a:rPr b="0" lang="en-GB" sz="2000" spc="-1" strike="noStrike">
                <a:solidFill>
                  <a:srgbClr val="6a3e3e"/>
                </a:solidFill>
                <a:latin typeface="Courier New"/>
              </a:rPr>
              <a:t>i</a:t>
            </a:r>
            <a:r>
              <a:rPr b="0" lang="en-GB" sz="2000" spc="-1" strike="noStrike">
                <a:solidFill>
                  <a:srgbClr val="000000"/>
                </a:solidFill>
                <a:latin typeface="Courier New"/>
              </a:rPr>
              <a:t>.output();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Static – Why is it telling me I can’t do this?</a:t>
            </a:r>
            <a:endParaRPr b="0" lang="en-US" sz="3600" spc="-1" strike="noStrike">
              <a:solidFill>
                <a:srgbClr val="2e2d2c"/>
              </a:solidFill>
              <a:latin typeface="Segoe UI"/>
            </a:endParaRPr>
          </a:p>
        </p:txBody>
      </p:sp>
      <p:sp>
        <p:nvSpPr>
          <p:cNvPr id="734" name="CustomShape 2"/>
          <p:cNvSpPr/>
          <p:nvPr/>
        </p:nvSpPr>
        <p:spPr>
          <a:xfrm>
            <a:off x="414000" y="1985040"/>
            <a:ext cx="3967200" cy="3533400"/>
          </a:xfrm>
          <a:prstGeom prst="rect">
            <a:avLst/>
          </a:prstGeom>
          <a:noFill/>
          <a:ln>
            <a:noFill/>
          </a:ln>
        </p:spPr>
        <p:style>
          <a:lnRef idx="0"/>
          <a:fillRef idx="0"/>
          <a:effectRef idx="0"/>
          <a:fontRef idx="minor"/>
        </p:style>
        <p:txBody>
          <a:bodyPr>
            <a:normAutofit/>
          </a:bodyPr>
          <a:p>
            <a:pPr>
              <a:lnSpc>
                <a:spcPct val="140000"/>
              </a:lnSpc>
            </a:pPr>
            <a:r>
              <a:rPr b="0" lang="en-GB" sz="1400" spc="-1" strike="noStrike">
                <a:solidFill>
                  <a:srgbClr val="3e3e3e"/>
                </a:solidFill>
                <a:latin typeface="Arial"/>
              </a:rPr>
              <a:t>Something you’ve probably all come across when starting java, or soon will.</a:t>
            </a:r>
            <a:endParaRPr b="0" lang="en-GB" sz="1400" spc="-1" strike="noStrike">
              <a:latin typeface="Arial"/>
            </a:endParaRPr>
          </a:p>
        </p:txBody>
      </p:sp>
      <p:pic>
        <p:nvPicPr>
          <p:cNvPr id="735" name="Picture 7" descr=""/>
          <p:cNvPicPr/>
          <p:nvPr/>
        </p:nvPicPr>
        <p:blipFill>
          <a:blip r:embed="rId1"/>
          <a:stretch/>
        </p:blipFill>
        <p:spPr>
          <a:xfrm>
            <a:off x="6276960" y="1829520"/>
            <a:ext cx="5486400" cy="1263600"/>
          </a:xfrm>
          <a:prstGeom prst="rect">
            <a:avLst/>
          </a:prstGeom>
          <a:ln>
            <a:noFill/>
          </a:ln>
        </p:spPr>
      </p:pic>
      <p:pic>
        <p:nvPicPr>
          <p:cNvPr id="736" name="Picture 8" descr=""/>
          <p:cNvPicPr/>
          <p:nvPr/>
        </p:nvPicPr>
        <p:blipFill>
          <a:blip r:embed="rId2"/>
          <a:stretch/>
        </p:blipFill>
        <p:spPr>
          <a:xfrm>
            <a:off x="48240" y="2759760"/>
            <a:ext cx="5921640" cy="2328840"/>
          </a:xfrm>
          <a:prstGeom prst="rect">
            <a:avLst/>
          </a:prstGeom>
          <a:ln>
            <a:noFill/>
          </a:ln>
        </p:spPr>
      </p:pic>
      <p:pic>
        <p:nvPicPr>
          <p:cNvPr id="737" name="Picture 9" descr=""/>
          <p:cNvPicPr/>
          <p:nvPr/>
        </p:nvPicPr>
        <p:blipFill>
          <a:blip r:embed="rId3"/>
          <a:stretch/>
        </p:blipFill>
        <p:spPr>
          <a:xfrm>
            <a:off x="6827400" y="3135960"/>
            <a:ext cx="4058280" cy="2443320"/>
          </a:xfrm>
          <a:prstGeom prst="rect">
            <a:avLst/>
          </a:prstGeom>
          <a:ln>
            <a:noFill/>
          </a:ln>
        </p:spPr>
      </p:pic>
      <p:pic>
        <p:nvPicPr>
          <p:cNvPr id="738" name="Picture 10" descr=""/>
          <p:cNvPicPr/>
          <p:nvPr/>
        </p:nvPicPr>
        <p:blipFill>
          <a:blip r:embed="rId4"/>
          <a:stretch/>
        </p:blipFill>
        <p:spPr>
          <a:xfrm>
            <a:off x="6118560" y="5535360"/>
            <a:ext cx="5644800" cy="1062360"/>
          </a:xfrm>
          <a:prstGeom prst="rect">
            <a:avLst/>
          </a:prstGeom>
          <a:ln>
            <a:noFill/>
          </a:ln>
        </p:spPr>
      </p:pic>
      <p:pic>
        <p:nvPicPr>
          <p:cNvPr id="739" name="Picture 11" descr=""/>
          <p:cNvPicPr/>
          <p:nvPr/>
        </p:nvPicPr>
        <p:blipFill>
          <a:blip r:embed="rId5"/>
          <a:srcRect l="0" t="0" r="948" b="15507"/>
          <a:stretch/>
        </p:blipFill>
        <p:spPr>
          <a:xfrm>
            <a:off x="72000" y="5486400"/>
            <a:ext cx="5816520" cy="307080"/>
          </a:xfrm>
          <a:prstGeom prst="rect">
            <a:avLst/>
          </a:prstGeom>
          <a:ln>
            <a:noFill/>
          </a:ln>
        </p:spPr>
      </p:pic>
      <p:sp>
        <p:nvSpPr>
          <p:cNvPr id="740" name="Line 3"/>
          <p:cNvSpPr/>
          <p:nvPr/>
        </p:nvSpPr>
        <p:spPr>
          <a:xfrm flipV="1">
            <a:off x="6172920" y="3126240"/>
            <a:ext cx="5880240" cy="18720"/>
          </a:xfrm>
          <a:prstGeom prst="line">
            <a:avLst/>
          </a:prstGeom>
          <a:ln>
            <a:solidFill>
              <a:srgbClr val="2c2c2b"/>
            </a:solidFill>
            <a:round/>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When we create a class and make a variable static it means that only </a:t>
            </a:r>
            <a:r>
              <a:rPr b="1" lang="en-US" sz="1900" spc="-1" strike="noStrike">
                <a:solidFill>
                  <a:srgbClr val="2e2d2c"/>
                </a:solidFill>
                <a:latin typeface="Segoe UI"/>
              </a:rPr>
              <a:t>one </a:t>
            </a:r>
            <a:r>
              <a:rPr b="0" lang="en-US" sz="1900" spc="-1" strike="noStrike">
                <a:solidFill>
                  <a:srgbClr val="2e2d2c"/>
                </a:solidFill>
                <a:latin typeface="Segoe UI"/>
              </a:rPr>
              <a:t>instance of the </a:t>
            </a:r>
            <a:r>
              <a:rPr b="1" lang="en-US" sz="1900" spc="-1" strike="noStrike">
                <a:solidFill>
                  <a:srgbClr val="2e2d2c"/>
                </a:solidFill>
                <a:latin typeface="Segoe UI"/>
              </a:rPr>
              <a:t>static field</a:t>
            </a:r>
            <a:r>
              <a:rPr b="0" lang="en-US" sz="1900" spc="-1" strike="noStrike">
                <a:solidFill>
                  <a:srgbClr val="2e2d2c"/>
                </a:solidFill>
                <a:latin typeface="Segoe UI"/>
              </a:rPr>
              <a:t> exists.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Even if you create a million instances of that class there will only be one instance of that static field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Why do we use these?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Just ask yourself, does it make sense to call this method or variable, even if no Object has been created yet? If so, it should probably be static.</a:t>
            </a:r>
            <a:endParaRPr b="0" lang="en-US" sz="1900" spc="-1" strike="noStrike">
              <a:solidFill>
                <a:srgbClr val="2e2d2c"/>
              </a:solidFill>
              <a:latin typeface="Segoe UI"/>
            </a:endParaRPr>
          </a:p>
        </p:txBody>
      </p:sp>
      <p:sp>
        <p:nvSpPr>
          <p:cNvPr id="742"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An example of using static would be in an Object called </a:t>
            </a:r>
            <a:r>
              <a:rPr b="1" lang="en-US" sz="1900" spc="-1" strike="noStrike">
                <a:solidFill>
                  <a:srgbClr val="2e2d2c"/>
                </a:solidFill>
                <a:latin typeface="Segoe UI"/>
              </a:rPr>
              <a:t>Student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In </a:t>
            </a:r>
            <a:r>
              <a:rPr b="1" lang="en-US" sz="1900" spc="-1" strike="noStrike">
                <a:solidFill>
                  <a:srgbClr val="2e2d2c"/>
                </a:solidFill>
                <a:latin typeface="Segoe UI"/>
              </a:rPr>
              <a:t>Student</a:t>
            </a:r>
            <a:r>
              <a:rPr b="0" lang="en-US" sz="1900" spc="-1" strike="noStrike">
                <a:solidFill>
                  <a:srgbClr val="2e2d2c"/>
                </a:solidFill>
                <a:latin typeface="Segoe UI"/>
              </a:rPr>
              <a:t> we have a variable called </a:t>
            </a:r>
            <a:r>
              <a:rPr b="1" lang="en-US" sz="1900" spc="-1" strike="noStrike">
                <a:solidFill>
                  <a:srgbClr val="2e2d2c"/>
                </a:solidFill>
                <a:latin typeface="Segoe UI"/>
              </a:rPr>
              <a:t>Count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Count</a:t>
            </a:r>
            <a:r>
              <a:rPr b="0" lang="en-US" sz="1900" spc="-1" strike="noStrike">
                <a:solidFill>
                  <a:srgbClr val="2e2d2c"/>
                </a:solidFill>
                <a:latin typeface="Segoe UI"/>
              </a:rPr>
              <a:t> represents how many Students have been created so far</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don’t need an individual </a:t>
            </a:r>
            <a:r>
              <a:rPr b="1" lang="en-US" sz="1900" spc="-1" strike="noStrike">
                <a:solidFill>
                  <a:srgbClr val="2e2d2c"/>
                </a:solidFill>
                <a:latin typeface="Segoe UI"/>
              </a:rPr>
              <a:t>count </a:t>
            </a:r>
            <a:r>
              <a:rPr b="0" lang="en-US" sz="1900" spc="-1" strike="noStrike">
                <a:solidFill>
                  <a:srgbClr val="2e2d2c"/>
                </a:solidFill>
                <a:latin typeface="Segoe UI"/>
              </a:rPr>
              <a:t>variable every time we create a student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So by making it a static variable, it means there’s only one of the </a:t>
            </a:r>
            <a:r>
              <a:rPr b="1" lang="en-US" sz="1900" spc="-1" strike="noStrike">
                <a:solidFill>
                  <a:srgbClr val="2e2d2c"/>
                </a:solidFill>
                <a:latin typeface="Segoe UI"/>
              </a:rPr>
              <a:t>count</a:t>
            </a:r>
            <a:r>
              <a:rPr b="0" lang="en-US" sz="1900" spc="-1" strike="noStrike">
                <a:solidFill>
                  <a:srgbClr val="2e2d2c"/>
                </a:solidFill>
                <a:latin typeface="Segoe UI"/>
              </a:rPr>
              <a:t> variable, that we can increment/decrement/use.</a:t>
            </a:r>
            <a:endParaRPr b="0" lang="en-US" sz="1900" spc="-1" strike="noStrike">
              <a:solidFill>
                <a:srgbClr val="2e2d2c"/>
              </a:solidFill>
              <a:latin typeface="Segoe UI"/>
            </a:endParaRPr>
          </a:p>
        </p:txBody>
      </p:sp>
      <p:sp>
        <p:nvSpPr>
          <p:cNvPr id="743"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Static – When would we use this?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Scope - Example</a:t>
            </a:r>
            <a:endParaRPr b="0" lang="en-US" sz="3600" spc="-1" strike="noStrike">
              <a:solidFill>
                <a:srgbClr val="2e2d2c"/>
              </a:solidFill>
              <a:latin typeface="Segoe UI"/>
            </a:endParaRPr>
          </a:p>
        </p:txBody>
      </p:sp>
      <p:sp>
        <p:nvSpPr>
          <p:cNvPr id="307" name="CustomShape 2"/>
          <p:cNvSpPr/>
          <p:nvPr/>
        </p:nvSpPr>
        <p:spPr>
          <a:xfrm>
            <a:off x="414000" y="1932120"/>
            <a:ext cx="5304960" cy="475380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class</a:t>
            </a:r>
            <a:r>
              <a:rPr b="1" lang="en-GB" sz="1800" spc="-1" strike="noStrike">
                <a:solidFill>
                  <a:srgbClr val="000000"/>
                </a:solidFill>
                <a:latin typeface="Courier New"/>
              </a:rPr>
              <a:t> HelloWorld {</a:t>
            </a:r>
            <a:endParaRPr b="0" lang="en-GB" sz="1800" spc="-1" strike="noStrike">
              <a:latin typeface="Arial"/>
            </a:endParaRPr>
          </a:p>
          <a:p>
            <a:pPr>
              <a:lnSpc>
                <a:spcPct val="100000"/>
              </a:lnSpc>
            </a:pPr>
            <a:endParaRPr b="0" lang="en-GB" sz="1800" spc="-1" strike="noStrike">
              <a:latin typeface="Arial"/>
            </a:endParaRPr>
          </a:p>
          <a:p>
            <a:pPr marL="457200">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0000c0"/>
                </a:solidFill>
                <a:latin typeface="Courier New"/>
              </a:rPr>
              <a:t>n</a:t>
            </a:r>
            <a:r>
              <a:rPr b="1" lang="en-GB" sz="1800" spc="-1" strike="noStrike">
                <a:solidFill>
                  <a:srgbClr val="000000"/>
                </a:solidFill>
                <a:latin typeface="Courier New"/>
              </a:rPr>
              <a:t> = n1;</a:t>
            </a:r>
            <a:endParaRPr b="0" lang="en-GB" sz="1800" spc="-1" strike="noStrike">
              <a:latin typeface="Arial"/>
            </a:endParaRPr>
          </a:p>
          <a:p>
            <a:pPr marL="457200">
              <a:lnSpc>
                <a:spcPct val="100000"/>
              </a:lnSpc>
            </a:pPr>
            <a:endParaRPr b="0" lang="en-GB" sz="1800" spc="-1" strike="noStrike">
              <a:latin typeface="Arial"/>
            </a:endParaRPr>
          </a:p>
          <a:p>
            <a:pPr marL="457200">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0000c0"/>
                </a:solidFill>
                <a:latin typeface="Courier New"/>
              </a:rPr>
              <a:t>n0</a:t>
            </a:r>
            <a:r>
              <a:rPr b="1" lang="en-GB" sz="1800" spc="-1" strike="noStrike">
                <a:solidFill>
                  <a:srgbClr val="000000"/>
                </a:solidFill>
                <a:latin typeface="Courier New"/>
              </a:rPr>
              <a:t> = 0;</a:t>
            </a:r>
            <a:endParaRPr b="0" lang="en-GB" sz="1800" spc="-1" strike="noStrike">
              <a:latin typeface="Arial"/>
            </a:endParaRPr>
          </a:p>
          <a:p>
            <a:pPr>
              <a:lnSpc>
                <a:spcPct val="100000"/>
              </a:lnSpc>
            </a:pPr>
            <a:endParaRPr b="0" lang="en-GB" sz="1800" spc="-1" strike="noStrike">
              <a:latin typeface="Arial"/>
            </a:endParaRPr>
          </a:p>
          <a:p>
            <a:pPr marL="457200">
              <a:lnSpc>
                <a:spcPct val="100000"/>
              </a:lnSpc>
            </a:pP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scope() {</a:t>
            </a:r>
            <a:endParaRPr b="0" lang="en-GB" sz="1800" spc="-1" strike="noStrike">
              <a:latin typeface="Arial"/>
            </a:endParaRPr>
          </a:p>
          <a:p>
            <a:pPr marL="914400">
              <a:lnSpc>
                <a:spcPct val="100000"/>
              </a:lnSpc>
            </a:pPr>
            <a:endParaRPr b="0" lang="en-GB" sz="1800" spc="-1" strike="noStrike">
              <a:latin typeface="Arial"/>
            </a:endParaRPr>
          </a:p>
          <a:p>
            <a:pPr marL="914400">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n1</a:t>
            </a:r>
            <a:r>
              <a:rPr b="1" lang="en-GB" sz="1800" spc="-1" strike="noStrike">
                <a:solidFill>
                  <a:srgbClr val="000000"/>
                </a:solidFill>
                <a:latin typeface="Courier New"/>
              </a:rPr>
              <a:t> = </a:t>
            </a:r>
            <a:r>
              <a:rPr b="1" lang="en-GB" sz="1800" spc="-1" strike="noStrike">
                <a:solidFill>
                  <a:srgbClr val="0000c0"/>
                </a:solidFill>
                <a:latin typeface="Courier New"/>
              </a:rPr>
              <a:t>n0</a:t>
            </a:r>
            <a:r>
              <a:rPr b="1" lang="en-GB" sz="1800" spc="-1" strike="noStrike">
                <a:solidFill>
                  <a:srgbClr val="000000"/>
                </a:solidFill>
                <a:latin typeface="Courier New"/>
              </a:rPr>
              <a:t>;</a:t>
            </a:r>
            <a:endParaRPr b="0" lang="en-GB" sz="1800" spc="-1" strike="noStrike">
              <a:latin typeface="Arial"/>
            </a:endParaRPr>
          </a:p>
          <a:p>
            <a:pPr marL="914400">
              <a:lnSpc>
                <a:spcPct val="100000"/>
              </a:lnSpc>
            </a:pPr>
            <a:endParaRPr b="0" lang="en-GB" sz="1800" spc="-1" strike="noStrike">
              <a:latin typeface="Arial"/>
            </a:endParaRPr>
          </a:p>
          <a:p>
            <a:pPr marL="914400">
              <a:lnSpc>
                <a:spcPct val="100000"/>
              </a:lnSpc>
            </a:pPr>
            <a:r>
              <a:rPr b="0" lang="en-GB" sz="1800" spc="-1" strike="noStrike">
                <a:solidFill>
                  <a:srgbClr val="000000"/>
                </a:solidFill>
                <a:latin typeface="Courier New"/>
              </a:rPr>
              <a:t>{</a:t>
            </a:r>
            <a:endParaRPr b="0" lang="en-GB" sz="1800" spc="-1" strike="noStrike">
              <a:latin typeface="Arial"/>
            </a:endParaRPr>
          </a:p>
          <a:p>
            <a:pPr marL="914400">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n2</a:t>
            </a:r>
            <a:r>
              <a:rPr b="1" lang="en-GB" sz="1800" spc="-1" strike="noStrike">
                <a:solidFill>
                  <a:srgbClr val="000000"/>
                </a:solidFill>
                <a:latin typeface="Courier New"/>
              </a:rPr>
              <a:t> = </a:t>
            </a:r>
            <a:r>
              <a:rPr b="1" lang="en-GB" sz="1800" spc="-1" strike="noStrike">
                <a:solidFill>
                  <a:srgbClr val="6a3e3e"/>
                </a:solidFill>
                <a:latin typeface="Courier New"/>
              </a:rPr>
              <a:t>n1</a:t>
            </a:r>
            <a:r>
              <a:rPr b="1" lang="en-GB" sz="1800" spc="-1" strike="noStrike">
                <a:solidFill>
                  <a:srgbClr val="000000"/>
                </a:solidFill>
                <a:latin typeface="Courier New"/>
              </a:rPr>
              <a:t>;</a:t>
            </a:r>
            <a:endParaRPr b="0" lang="en-GB" sz="1800" spc="-1" strike="noStrike">
              <a:latin typeface="Arial"/>
            </a:endParaRPr>
          </a:p>
          <a:p>
            <a:pPr marL="914400">
              <a:lnSpc>
                <a:spcPct val="100000"/>
              </a:lnSpc>
            </a:pPr>
            <a:r>
              <a:rPr b="0" lang="en-GB" sz="1800" spc="-1" strike="noStrike">
                <a:solidFill>
                  <a:srgbClr val="000000"/>
                </a:solidFill>
                <a:latin typeface="Courier New"/>
              </a:rPr>
              <a:t>}</a:t>
            </a:r>
            <a:endParaRPr b="0" lang="en-GB" sz="1800" spc="-1" strike="noStrike">
              <a:latin typeface="Arial"/>
            </a:endParaRPr>
          </a:p>
          <a:p>
            <a:pPr marL="914400">
              <a:lnSpc>
                <a:spcPct val="100000"/>
              </a:lnSpc>
            </a:pPr>
            <a:endParaRPr b="0" lang="en-GB" sz="1800" spc="-1" strike="noStrike">
              <a:latin typeface="Arial"/>
            </a:endParaRPr>
          </a:p>
          <a:p>
            <a:pPr marL="914400">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n3</a:t>
            </a:r>
            <a:r>
              <a:rPr b="1" lang="en-GB" sz="1800" spc="-1" strike="noStrike">
                <a:solidFill>
                  <a:srgbClr val="000000"/>
                </a:solidFill>
                <a:latin typeface="Courier New"/>
              </a:rPr>
              <a:t> = n2;</a:t>
            </a:r>
            <a:endParaRPr b="0" lang="en-GB" sz="1800" spc="-1" strike="noStrike">
              <a:latin typeface="Arial"/>
            </a:endParaRPr>
          </a:p>
          <a:p>
            <a:pPr marL="457200">
              <a:lnSpc>
                <a:spcPct val="100000"/>
              </a:lnSpc>
            </a:pPr>
            <a:r>
              <a:rPr b="0" lang="en-GB" sz="1800" spc="-1" strike="noStrike">
                <a:solidFill>
                  <a:srgbClr val="000000"/>
                </a:solidFill>
                <a:latin typeface="Courier New"/>
              </a:rPr>
              <a:t>}</a:t>
            </a:r>
            <a:endParaRPr b="0" lang="en-GB" sz="1800" spc="-1" strike="noStrike">
              <a:latin typeface="Arial"/>
            </a:endParaRPr>
          </a:p>
          <a:p>
            <a:pPr>
              <a:lnSpc>
                <a:spcPct val="100000"/>
              </a:lnSpc>
            </a:pPr>
            <a:r>
              <a:rPr b="0" lang="en-GB" sz="1800" spc="-1" strike="noStrike">
                <a:solidFill>
                  <a:srgbClr val="000000"/>
                </a:solidFill>
                <a:latin typeface="Courier New"/>
              </a:rPr>
              <a:t>}</a:t>
            </a:r>
            <a:endParaRPr b="0" lang="en-GB" sz="1800" spc="-1" strike="noStrike">
              <a:latin typeface="Arial"/>
            </a:endParaRPr>
          </a:p>
        </p:txBody>
      </p:sp>
      <p:sp>
        <p:nvSpPr>
          <p:cNvPr id="308" name="CustomShape 3"/>
          <p:cNvSpPr/>
          <p:nvPr/>
        </p:nvSpPr>
        <p:spPr>
          <a:xfrm>
            <a:off x="6354720" y="1932120"/>
            <a:ext cx="5252400" cy="47530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2e2d2c"/>
              </a:buClr>
              <a:buFont typeface="Arial"/>
              <a:buChar char="•"/>
            </a:pPr>
            <a:r>
              <a:rPr b="0" lang="en-GB" sz="1800" spc="-1" strike="noStrike">
                <a:solidFill>
                  <a:srgbClr val="2e2d2c"/>
                </a:solidFill>
                <a:latin typeface="Segoe UI"/>
              </a:rPr>
              <a:t>We can declare variables within any </a:t>
            </a:r>
            <a:r>
              <a:rPr b="1" lang="en-GB" sz="1800" spc="-1" strike="noStrike">
                <a:solidFill>
                  <a:srgbClr val="2e2d2c"/>
                </a:solidFill>
                <a:latin typeface="Segoe UI"/>
              </a:rPr>
              <a:t>block</a:t>
            </a:r>
            <a:endParaRPr b="0" lang="en-GB" sz="1800" spc="-1" strike="noStrike">
              <a:latin typeface="Arial"/>
            </a:endParaRPr>
          </a:p>
          <a:p>
            <a:pPr lvl="1" marL="743040" indent="-285480">
              <a:lnSpc>
                <a:spcPct val="100000"/>
              </a:lnSpc>
              <a:buClr>
                <a:srgbClr val="2e2d2c"/>
              </a:buClr>
              <a:buFont typeface="Arial"/>
              <a:buChar char="•"/>
            </a:pPr>
            <a:r>
              <a:rPr b="0" lang="en-GB" sz="1800" spc="-1" strike="noStrike">
                <a:solidFill>
                  <a:srgbClr val="2e2d2c"/>
                </a:solidFill>
                <a:latin typeface="Segoe UI"/>
              </a:rPr>
              <a:t>A </a:t>
            </a:r>
            <a:r>
              <a:rPr b="1" lang="en-GB" sz="1800" spc="-1" strike="noStrike">
                <a:solidFill>
                  <a:srgbClr val="2e2d2c"/>
                </a:solidFill>
                <a:latin typeface="Segoe UI"/>
              </a:rPr>
              <a:t>block</a:t>
            </a:r>
            <a:r>
              <a:rPr b="0" lang="en-GB" sz="1800" spc="-1" strike="noStrike">
                <a:solidFill>
                  <a:srgbClr val="2e2d2c"/>
                </a:solidFill>
                <a:latin typeface="Segoe UI"/>
              </a:rPr>
              <a:t> is begun with an opening curly bracket, and ended with a closing curly bracket.</a:t>
            </a:r>
            <a:endParaRPr b="0" lang="en-GB" sz="1800" spc="-1" strike="noStrike">
              <a:latin typeface="Arial"/>
            </a:endParaRPr>
          </a:p>
          <a:p>
            <a:pPr>
              <a:lnSpc>
                <a:spcPct val="100000"/>
              </a:lnSpc>
            </a:pPr>
            <a:endParaRPr b="0" lang="en-GB" sz="1800" spc="-1" strike="noStrike">
              <a:latin typeface="Arial"/>
            </a:endParaRPr>
          </a:p>
          <a:p>
            <a:pPr marL="285840" indent="-285480">
              <a:lnSpc>
                <a:spcPct val="100000"/>
              </a:lnSpc>
              <a:buClr>
                <a:srgbClr val="2e2d2c"/>
              </a:buClr>
              <a:buFont typeface="Arial"/>
              <a:buChar char="•"/>
            </a:pPr>
            <a:r>
              <a:rPr b="0" lang="en-GB" sz="1800" spc="-1" strike="noStrike">
                <a:solidFill>
                  <a:srgbClr val="2e2d2c"/>
                </a:solidFill>
                <a:latin typeface="Segoe UI"/>
              </a:rPr>
              <a:t>One </a:t>
            </a:r>
            <a:r>
              <a:rPr b="1" lang="en-GB" sz="1800" spc="-1" strike="noStrike">
                <a:solidFill>
                  <a:srgbClr val="2e2d2c"/>
                </a:solidFill>
                <a:latin typeface="Segoe UI"/>
              </a:rPr>
              <a:t>block</a:t>
            </a:r>
            <a:r>
              <a:rPr b="0" lang="en-GB" sz="1800" spc="-1" strike="noStrike">
                <a:solidFill>
                  <a:srgbClr val="2e2d2c"/>
                </a:solidFill>
                <a:latin typeface="Segoe UI"/>
              </a:rPr>
              <a:t> is equivalent to One new </a:t>
            </a:r>
            <a:r>
              <a:rPr b="1" lang="en-GB" sz="1800" spc="-1" strike="noStrike">
                <a:solidFill>
                  <a:srgbClr val="2e2d2c"/>
                </a:solidFill>
                <a:latin typeface="Segoe UI"/>
              </a:rPr>
              <a:t>Scope</a:t>
            </a:r>
            <a:r>
              <a:rPr b="0" lang="en-GB" sz="1800" spc="-1" strike="noStrike">
                <a:solidFill>
                  <a:srgbClr val="2e2d2c"/>
                </a:solidFill>
                <a:latin typeface="Segoe UI"/>
              </a:rPr>
              <a:t>, every time you create a block (A class, a method, a loop, anything) you are creating a new level of </a:t>
            </a:r>
            <a:r>
              <a:rPr b="1" lang="en-GB" sz="1800" spc="-1" strike="noStrike">
                <a:solidFill>
                  <a:srgbClr val="2e2d2c"/>
                </a:solidFill>
                <a:latin typeface="Segoe UI"/>
              </a:rPr>
              <a:t>Scope</a:t>
            </a:r>
            <a:r>
              <a:rPr b="0" lang="en-GB" sz="1800" spc="-1" strike="noStrike">
                <a:solidFill>
                  <a:srgbClr val="2e2d2c"/>
                </a:solidFill>
                <a:latin typeface="Segoe UI"/>
              </a:rPr>
              <a:t>.</a:t>
            </a:r>
            <a:endParaRPr b="0" lang="en-GB" sz="1800" spc="-1" strike="noStrike">
              <a:latin typeface="Arial"/>
            </a:endParaRPr>
          </a:p>
          <a:p>
            <a:pPr>
              <a:lnSpc>
                <a:spcPct val="100000"/>
              </a:lnSpc>
            </a:pPr>
            <a:endParaRPr b="0" lang="en-GB" sz="1800" spc="-1" strike="noStrike">
              <a:latin typeface="Arial"/>
            </a:endParaRPr>
          </a:p>
          <a:p>
            <a:pPr marL="285840" indent="-285480">
              <a:lnSpc>
                <a:spcPct val="100000"/>
              </a:lnSpc>
              <a:buClr>
                <a:srgbClr val="2e2d2c"/>
              </a:buClr>
              <a:buFont typeface="Arial"/>
              <a:buChar char="•"/>
            </a:pPr>
            <a:r>
              <a:rPr b="1" lang="en-GB" sz="1800" spc="-1" strike="noStrike">
                <a:solidFill>
                  <a:srgbClr val="2e2d2c"/>
                </a:solidFill>
                <a:latin typeface="Segoe UI"/>
              </a:rPr>
              <a:t>Scope</a:t>
            </a:r>
            <a:r>
              <a:rPr b="0" lang="en-GB" sz="1800" spc="-1" strike="noStrike">
                <a:solidFill>
                  <a:srgbClr val="2e2d2c"/>
                </a:solidFill>
                <a:latin typeface="Segoe UI"/>
              </a:rPr>
              <a:t> determines what is visible to other parts of your program, and can also determine the lifetime of those objects</a:t>
            </a:r>
            <a:endParaRPr b="0" lang="en-GB" sz="1800" spc="-1" strike="noStrike">
              <a:latin typeface="Arial"/>
            </a:endParaRPr>
          </a:p>
          <a:p>
            <a:pPr lvl="1" marL="743040" indent="-285480">
              <a:lnSpc>
                <a:spcPct val="100000"/>
              </a:lnSpc>
              <a:buClr>
                <a:srgbClr val="2e2d2c"/>
              </a:buClr>
              <a:buFont typeface="Arial"/>
              <a:buChar char="•"/>
            </a:pPr>
            <a:r>
              <a:rPr b="0" lang="en-GB" sz="1800" spc="-1" strike="noStrike">
                <a:solidFill>
                  <a:srgbClr val="2e2d2c"/>
                </a:solidFill>
                <a:latin typeface="Segoe UI"/>
              </a:rPr>
              <a:t>E.g. variables declared in a method are lost once the method is finished.</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2000" spc="-1" strike="noStrike">
                <a:solidFill>
                  <a:srgbClr val="7f0055"/>
                </a:solidFill>
                <a:latin typeface="Courier New"/>
              </a:rPr>
              <a:t>public </a:t>
            </a:r>
            <a:r>
              <a:rPr b="0" lang="en-US" sz="1900" spc="-1" strike="noStrike">
                <a:solidFill>
                  <a:srgbClr val="2e2d2c"/>
                </a:solidFill>
                <a:latin typeface="Segoe UI"/>
              </a:rPr>
              <a:t>Indicates that the method can be called by any object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2000" spc="-1" strike="noStrike">
                <a:solidFill>
                  <a:srgbClr val="7f0055"/>
                </a:solidFill>
                <a:latin typeface="Courier New"/>
              </a:rPr>
              <a:t>static </a:t>
            </a:r>
            <a:r>
              <a:rPr b="0" lang="en-US" sz="1900" spc="-1" strike="noStrike">
                <a:solidFill>
                  <a:srgbClr val="2e2d2c"/>
                </a:solidFill>
                <a:latin typeface="Segoe UI"/>
              </a:rPr>
              <a:t>Indicates that it is a </a:t>
            </a:r>
            <a:r>
              <a:rPr b="1" lang="en-US" sz="1900" spc="-1" strike="noStrike">
                <a:solidFill>
                  <a:srgbClr val="2e2d2c"/>
                </a:solidFill>
                <a:latin typeface="Segoe UI"/>
              </a:rPr>
              <a:t>class</a:t>
            </a:r>
            <a:r>
              <a:rPr b="0" lang="en-US" sz="1900" spc="-1" strike="noStrike">
                <a:solidFill>
                  <a:srgbClr val="2e2d2c"/>
                </a:solidFill>
                <a:latin typeface="Segoe UI"/>
              </a:rPr>
              <a:t> method. Which can be called without an instantiation of an object of the class (more on that later) This is used by the Java interpreter to launch the program by invoking the main method of the class identified in the command to start the program.</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2000" spc="-1" strike="noStrike">
                <a:solidFill>
                  <a:srgbClr val="7f0055"/>
                </a:solidFill>
                <a:latin typeface="Courier New"/>
              </a:rPr>
              <a:t>void</a:t>
            </a:r>
            <a:r>
              <a:rPr b="1" lang="en-US" sz="2000" spc="-1" strike="noStrike">
                <a:solidFill>
                  <a:srgbClr val="000000"/>
                </a:solidFill>
                <a:latin typeface="Courier New"/>
              </a:rPr>
              <a:t> </a:t>
            </a:r>
            <a:r>
              <a:rPr b="0" lang="en-US" sz="1900" spc="-1" strike="noStrike">
                <a:solidFill>
                  <a:srgbClr val="2e2d2c"/>
                </a:solidFill>
                <a:latin typeface="Segoe UI"/>
              </a:rPr>
              <a:t>Indicates that the method doesn’t return a value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2000" spc="-1" strike="noStrike">
                <a:solidFill>
                  <a:srgbClr val="000000"/>
                </a:solidFill>
                <a:latin typeface="Courier New"/>
              </a:rPr>
              <a:t>String[] </a:t>
            </a:r>
            <a:r>
              <a:rPr b="1" lang="en-US" sz="2000" spc="-1" strike="noStrike">
                <a:solidFill>
                  <a:srgbClr val="6a3e3e"/>
                </a:solidFill>
                <a:latin typeface="Courier New"/>
              </a:rPr>
              <a:t>args </a:t>
            </a:r>
            <a:r>
              <a:rPr b="0" lang="en-US" sz="1900" spc="-1" strike="noStrike">
                <a:solidFill>
                  <a:srgbClr val="2e2d2c"/>
                </a:solidFill>
                <a:latin typeface="Segoe UI"/>
              </a:rPr>
              <a:t>An array of type string, which contains arguments entered at the command line</a:t>
            </a:r>
            <a:endParaRPr b="0" lang="en-US" sz="1900" spc="-1" strike="noStrike">
              <a:solidFill>
                <a:srgbClr val="2e2d2c"/>
              </a:solidFill>
              <a:latin typeface="Segoe UI"/>
            </a:endParaRPr>
          </a:p>
        </p:txBody>
      </p:sp>
      <p:sp>
        <p:nvSpPr>
          <p:cNvPr id="310" name="TextShape 2"/>
          <p:cNvSpPr txBox="1"/>
          <p:nvPr/>
        </p:nvSpPr>
        <p:spPr>
          <a:xfrm>
            <a:off x="6206400" y="1929600"/>
            <a:ext cx="598536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2000" spc="-1" strike="noStrike">
                <a:solidFill>
                  <a:srgbClr val="7f0055"/>
                </a:solidFill>
                <a:latin typeface="Courier New"/>
              </a:rPr>
              <a:t>public</a:t>
            </a:r>
            <a:r>
              <a:rPr b="1" lang="en-US" sz="2000" spc="-1" strike="noStrike">
                <a:solidFill>
                  <a:srgbClr val="000000"/>
                </a:solidFill>
                <a:latin typeface="Courier New"/>
              </a:rPr>
              <a:t> </a:t>
            </a:r>
            <a:r>
              <a:rPr b="1" lang="en-US" sz="2000" spc="-1" strike="noStrike">
                <a:solidFill>
                  <a:srgbClr val="7f0055"/>
                </a:solidFill>
                <a:latin typeface="Courier New"/>
              </a:rPr>
              <a:t>static</a:t>
            </a:r>
            <a:r>
              <a:rPr b="1" lang="en-US" sz="2000" spc="-1" strike="noStrike">
                <a:solidFill>
                  <a:srgbClr val="000000"/>
                </a:solidFill>
                <a:latin typeface="Courier New"/>
              </a:rPr>
              <a:t> </a:t>
            </a:r>
            <a:r>
              <a:rPr b="1" lang="en-US" sz="2000" spc="-1" strike="noStrike">
                <a:solidFill>
                  <a:srgbClr val="7f0055"/>
                </a:solidFill>
                <a:latin typeface="Courier New"/>
              </a:rPr>
              <a:t>void</a:t>
            </a:r>
            <a:r>
              <a:rPr b="1" lang="en-US" sz="2000" spc="-1" strike="noStrike">
                <a:solidFill>
                  <a:srgbClr val="000000"/>
                </a:solidFill>
                <a:latin typeface="Courier New"/>
              </a:rPr>
              <a:t> main(String[] a</a:t>
            </a:r>
            <a:r>
              <a:rPr b="1" lang="en-US" sz="2000" spc="-1" strike="noStrike">
                <a:solidFill>
                  <a:srgbClr val="6a3e3e"/>
                </a:solidFill>
                <a:latin typeface="Courier New"/>
              </a:rPr>
              <a:t>rgs</a:t>
            </a: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t>
            </a:r>
            <a:endParaRPr b="0" lang="en-US" sz="2000" spc="-1" strike="noStrike">
              <a:solidFill>
                <a:srgbClr val="2e2d2c"/>
              </a:solidFill>
              <a:latin typeface="Segoe UI"/>
            </a:endParaRPr>
          </a:p>
        </p:txBody>
      </p:sp>
      <p:sp>
        <p:nvSpPr>
          <p:cNvPr id="311"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The Main Method!</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414000" y="1929600"/>
            <a:ext cx="5579640" cy="4546440"/>
          </a:xfrm>
          <a:prstGeom prst="rect">
            <a:avLst/>
          </a:prstGeom>
          <a:noFill/>
          <a:ln>
            <a:noFill/>
          </a:ln>
        </p:spPr>
        <p:txBody>
          <a:bodyPr>
            <a:noAutofit/>
          </a:bodyPr>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Means ‘belongs to the class’</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..as opposed to ‘belonging to an instance of the class’ </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Static members (fields and methods) visible via the classname</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No requirement to instantiate the class, often a utility class</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For instance System</a:t>
            </a:r>
            <a:endParaRPr b="0" lang="en-US" sz="1800" spc="-1" strike="noStrike">
              <a:solidFill>
                <a:srgbClr val="2e2d2c"/>
              </a:solidFill>
              <a:latin typeface="Segoe UI"/>
            </a:endParaRPr>
          </a:p>
        </p:txBody>
      </p:sp>
      <p:sp>
        <p:nvSpPr>
          <p:cNvPr id="313"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Fine for the early days of coding and learning the basics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But when we have looked at OOP</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We want to start saying</a:t>
            </a:r>
            <a:r>
              <a:rPr b="1" lang="en-US" sz="1800" spc="-1" strike="noStrike">
                <a:solidFill>
                  <a:srgbClr val="2e2d2c"/>
                </a:solidFill>
                <a:latin typeface="Segoe UI"/>
              </a:rPr>
              <a:t> </a:t>
            </a:r>
            <a:r>
              <a:rPr b="1" i="1" lang="en-US" sz="1800" spc="-1" strike="noStrike">
                <a:solidFill>
                  <a:srgbClr val="2e2d2c"/>
                </a:solidFill>
                <a:latin typeface="Segoe UI"/>
              </a:rPr>
              <a:t>objref =</a:t>
            </a:r>
            <a:r>
              <a:rPr b="1" lang="en-US" sz="1800" spc="-1" strike="noStrike">
                <a:solidFill>
                  <a:srgbClr val="2e2d2c"/>
                </a:solidFill>
                <a:latin typeface="Segoe UI"/>
              </a:rPr>
              <a:t> </a:t>
            </a:r>
            <a:r>
              <a:rPr b="1" i="1" lang="en-US" sz="1800" spc="-1" strike="noStrike">
                <a:solidFill>
                  <a:srgbClr val="2e2d2c"/>
                </a:solidFill>
                <a:latin typeface="Segoe UI"/>
              </a:rPr>
              <a:t>new ClassName() </a:t>
            </a:r>
            <a:r>
              <a:rPr b="0" lang="en-US" sz="1800" spc="-1" strike="noStrike">
                <a:solidFill>
                  <a:srgbClr val="2e2d2c"/>
                </a:solidFill>
                <a:latin typeface="Segoe UI"/>
              </a:rPr>
              <a:t>repeatedly</a:t>
            </a:r>
            <a:endParaRPr b="0" lang="en-US" sz="1800" spc="-1" strike="noStrike">
              <a:solidFill>
                <a:srgbClr val="2e2d2c"/>
              </a:solidFill>
              <a:latin typeface="Segoe UI"/>
            </a:endParaRPr>
          </a:p>
        </p:txBody>
      </p:sp>
      <p:sp>
        <p:nvSpPr>
          <p:cNvPr id="314"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Static</a:t>
            </a:r>
            <a:endParaRPr b="0" lang="en-US" sz="3600" spc="-1" strike="noStrike">
              <a:solidFill>
                <a:srgbClr val="2e2d2c"/>
              </a:solidFill>
              <a:latin typeface="Segoe UI"/>
            </a:endParaRPr>
          </a:p>
        </p:txBody>
      </p:sp>
      <p:sp>
        <p:nvSpPr>
          <p:cNvPr id="315" name="CustomShape 4"/>
          <p:cNvSpPr/>
          <p:nvPr/>
        </p:nvSpPr>
        <p:spPr>
          <a:xfrm>
            <a:off x="414000" y="5096160"/>
            <a:ext cx="3955680" cy="1186200"/>
          </a:xfrm>
          <a:prstGeom prst="rect">
            <a:avLst/>
          </a:prstGeom>
          <a:solidFill>
            <a:schemeClr val="bg1">
              <a:lumMod val="95000"/>
            </a:schemeClr>
          </a:solidFill>
          <a:ln w="12600">
            <a:noFill/>
          </a:ln>
          <a:effectLst>
            <a:outerShdw algn="ctr" dir="2700000" dist="53966" rotWithShape="0">
              <a:srgbClr val="e7e6e6"/>
            </a:outerShdw>
          </a:effectLst>
        </p:spPr>
        <p:style>
          <a:lnRef idx="0"/>
          <a:fillRef idx="0"/>
          <a:effectRef idx="0"/>
          <a:fontRef idx="minor"/>
        </p:style>
        <p:txBody>
          <a:bodyPr lIns="90360" rIns="90360" tIns="44280" bIns="44280">
            <a:spAutoFit/>
          </a:bodyPr>
          <a:p>
            <a:pPr>
              <a:lnSpc>
                <a:spcPct val="100000"/>
              </a:lnSpc>
            </a:pPr>
            <a:r>
              <a:rPr b="1" lang="en-GB" sz="1800" spc="-1" strike="noStrike">
                <a:solidFill>
                  <a:srgbClr val="000000"/>
                </a:solidFill>
                <a:latin typeface="Lucida Console"/>
              </a:rPr>
              <a:t>System.out.println();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Lucida Console"/>
              </a:rPr>
              <a:t>System s = </a:t>
            </a:r>
            <a:r>
              <a:rPr b="1" lang="en-GB" sz="1800" spc="-1" strike="noStrike">
                <a:solidFill>
                  <a:srgbClr val="0000c8"/>
                </a:solidFill>
                <a:latin typeface="Lucida Console"/>
              </a:rPr>
              <a:t>new</a:t>
            </a:r>
            <a:r>
              <a:rPr b="1" lang="en-GB" sz="1800" spc="-1" strike="noStrike">
                <a:solidFill>
                  <a:srgbClr val="000000"/>
                </a:solidFill>
                <a:latin typeface="Lucida Console"/>
              </a:rPr>
              <a:t> System();</a:t>
            </a:r>
            <a:endParaRPr b="0" lang="en-GB" sz="1800" spc="-1" strike="noStrike">
              <a:latin typeface="Arial"/>
            </a:endParaRPr>
          </a:p>
          <a:p>
            <a:pPr>
              <a:lnSpc>
                <a:spcPct val="100000"/>
              </a:lnSpc>
            </a:pPr>
            <a:r>
              <a:rPr b="1" lang="en-GB" sz="1800" spc="-1" strike="noStrike">
                <a:solidFill>
                  <a:srgbClr val="000000"/>
                </a:solidFill>
                <a:latin typeface="Lucida Console"/>
              </a:rPr>
              <a:t>s.out.println();</a:t>
            </a:r>
            <a:endParaRPr b="0" lang="en-GB" sz="1800" spc="-1" strike="noStrike">
              <a:latin typeface="Arial"/>
            </a:endParaRPr>
          </a:p>
        </p:txBody>
      </p:sp>
      <p:sp>
        <p:nvSpPr>
          <p:cNvPr id="316" name="CustomShape 5"/>
          <p:cNvSpPr/>
          <p:nvPr/>
        </p:nvSpPr>
        <p:spPr>
          <a:xfrm>
            <a:off x="3857040" y="5719320"/>
            <a:ext cx="248040" cy="249120"/>
          </a:xfrm>
          <a:prstGeom prst="mathMultiply">
            <a:avLst>
              <a:gd name="adj1" fmla="val 23520"/>
            </a:avLst>
          </a:prstGeom>
          <a:ln>
            <a:round/>
          </a:ln>
        </p:spPr>
        <p:style>
          <a:lnRef idx="2">
            <a:schemeClr val="accent2"/>
          </a:lnRef>
          <a:fillRef idx="1">
            <a:schemeClr val="lt1"/>
          </a:fillRef>
          <a:effectRef idx="0">
            <a:schemeClr val="accent2"/>
          </a:effectRef>
          <a:fontRef idx="minor"/>
        </p:style>
      </p:sp>
      <p:sp>
        <p:nvSpPr>
          <p:cNvPr id="317" name="CustomShape 6"/>
          <p:cNvSpPr/>
          <p:nvPr/>
        </p:nvSpPr>
        <p:spPr>
          <a:xfrm>
            <a:off x="2738160" y="6001920"/>
            <a:ext cx="248040" cy="249120"/>
          </a:xfrm>
          <a:prstGeom prst="mathMultiply">
            <a:avLst>
              <a:gd name="adj1" fmla="val 23520"/>
            </a:avLst>
          </a:prstGeom>
          <a:ln>
            <a:round/>
          </a:ln>
        </p:spPr>
        <p:style>
          <a:lnRef idx="2">
            <a:schemeClr val="accent2"/>
          </a:lnRef>
          <a:fillRef idx="1">
            <a:schemeClr val="lt1"/>
          </a:fillRef>
          <a:effectRef idx="0">
            <a:schemeClr val="accent2"/>
          </a:effectRef>
          <a:fontRef idx="minor"/>
        </p:style>
      </p:sp>
      <p:sp>
        <p:nvSpPr>
          <p:cNvPr id="318" name="CustomShape 7"/>
          <p:cNvSpPr/>
          <p:nvPr/>
        </p:nvSpPr>
        <p:spPr>
          <a:xfrm>
            <a:off x="6629400" y="5001480"/>
            <a:ext cx="4149360" cy="1460520"/>
          </a:xfrm>
          <a:prstGeom prst="rect">
            <a:avLst/>
          </a:prstGeom>
          <a:solidFill>
            <a:schemeClr val="bg1">
              <a:lumMod val="95000"/>
            </a:schemeClr>
          </a:solidFill>
          <a:ln w="12600">
            <a:noFill/>
          </a:ln>
          <a:effectLst>
            <a:outerShdw algn="ctr" dir="2700000" dist="53966" rotWithShape="0">
              <a:srgbClr val="e7e6e6"/>
            </a:outerShdw>
          </a:effectLst>
        </p:spPr>
        <p:style>
          <a:lnRef idx="0"/>
          <a:fillRef idx="0"/>
          <a:effectRef idx="0"/>
          <a:fontRef idx="minor"/>
        </p:style>
        <p:txBody>
          <a:bodyPr lIns="90360" rIns="90360" tIns="44280" bIns="44280">
            <a:spAutoFit/>
          </a:bodyPr>
          <a:p>
            <a:pPr>
              <a:lnSpc>
                <a:spcPct val="100000"/>
              </a:lnSpc>
            </a:pPr>
            <a:r>
              <a:rPr b="1" lang="en-GB" sz="1800" spc="-1" strike="noStrike">
                <a:solidFill>
                  <a:srgbClr val="000000"/>
                </a:solidFill>
                <a:latin typeface="Lucida Console"/>
              </a:rPr>
              <a:t>Math.sqrt(25.6);</a:t>
            </a:r>
            <a:br/>
            <a:r>
              <a:rPr b="1" lang="en-GB" sz="1800" spc="-1" strike="noStrike">
                <a:solidFill>
                  <a:srgbClr val="000000"/>
                </a:solidFill>
                <a:latin typeface="Lucida Console"/>
              </a:rPr>
              <a:t>System.out.println(Math.PI);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Lucida Console"/>
              </a:rPr>
              <a:t>Math m = </a:t>
            </a:r>
            <a:r>
              <a:rPr b="1" lang="en-GB" sz="1800" spc="-1" strike="noStrike">
                <a:solidFill>
                  <a:srgbClr val="0000c8"/>
                </a:solidFill>
                <a:latin typeface="Lucida Console"/>
              </a:rPr>
              <a:t>new</a:t>
            </a:r>
            <a:r>
              <a:rPr b="1" lang="en-GB" sz="1800" spc="-1" strike="noStrike">
                <a:solidFill>
                  <a:srgbClr val="000000"/>
                </a:solidFill>
                <a:latin typeface="Lucida Console"/>
              </a:rPr>
              <a:t> Math();</a:t>
            </a:r>
            <a:endParaRPr b="0" lang="en-GB" sz="1800" spc="-1" strike="noStrike">
              <a:latin typeface="Arial"/>
            </a:endParaRPr>
          </a:p>
          <a:p>
            <a:pPr>
              <a:lnSpc>
                <a:spcPct val="100000"/>
              </a:lnSpc>
            </a:pPr>
            <a:r>
              <a:rPr b="1" lang="en-GB" sz="1800" spc="-1" strike="noStrike">
                <a:solidFill>
                  <a:srgbClr val="000000"/>
                </a:solidFill>
                <a:latin typeface="Lucida Console"/>
              </a:rPr>
              <a:t>m.sqrt(25.6);</a:t>
            </a:r>
            <a:endParaRPr b="0" lang="en-GB" sz="1800" spc="-1" strike="noStrike">
              <a:latin typeface="Arial"/>
            </a:endParaRPr>
          </a:p>
        </p:txBody>
      </p:sp>
      <p:sp>
        <p:nvSpPr>
          <p:cNvPr id="319" name="CustomShape 8"/>
          <p:cNvSpPr/>
          <p:nvPr/>
        </p:nvSpPr>
        <p:spPr>
          <a:xfrm>
            <a:off x="9513720" y="5911200"/>
            <a:ext cx="248040" cy="249120"/>
          </a:xfrm>
          <a:prstGeom prst="mathMultiply">
            <a:avLst>
              <a:gd name="adj1" fmla="val 23520"/>
            </a:avLst>
          </a:prstGeom>
          <a:ln>
            <a:round/>
          </a:ln>
        </p:spPr>
        <p:style>
          <a:lnRef idx="2">
            <a:schemeClr val="accent2"/>
          </a:lnRef>
          <a:fillRef idx="1">
            <a:schemeClr val="lt1"/>
          </a:fillRef>
          <a:effectRef idx="0">
            <a:schemeClr val="accent2"/>
          </a:effectRef>
          <a:fontRef idx="minor"/>
        </p:style>
      </p:sp>
      <p:sp>
        <p:nvSpPr>
          <p:cNvPr id="320" name="CustomShape 9"/>
          <p:cNvSpPr/>
          <p:nvPr/>
        </p:nvSpPr>
        <p:spPr>
          <a:xfrm>
            <a:off x="8587440" y="6177240"/>
            <a:ext cx="248040" cy="249120"/>
          </a:xfrm>
          <a:prstGeom prst="mathMultiply">
            <a:avLst>
              <a:gd name="adj1" fmla="val 23520"/>
            </a:avLst>
          </a:prstGeom>
          <a:ln>
            <a:round/>
          </a:ln>
        </p:spPr>
        <p:style>
          <a:lnRef idx="2">
            <a:schemeClr val="accent2"/>
          </a:lnRef>
          <a:fillRef idx="1">
            <a:schemeClr val="lt1"/>
          </a:fillRef>
          <a:effectRef idx="0">
            <a:schemeClr val="accent2"/>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Sequencing &amp; Statements</a:t>
            </a:r>
            <a:endParaRPr b="0" lang="en-US" sz="3600" spc="-1" strike="noStrike">
              <a:solidFill>
                <a:srgbClr val="2e2d2c"/>
              </a:solidFill>
              <a:latin typeface="Segoe UI"/>
            </a:endParaRPr>
          </a:p>
        </p:txBody>
      </p:sp>
      <p:sp>
        <p:nvSpPr>
          <p:cNvPr id="322" name="TextShape 2"/>
          <p:cNvSpPr txBox="1"/>
          <p:nvPr/>
        </p:nvSpPr>
        <p:spPr>
          <a:xfrm>
            <a:off x="1762560" y="398844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2e2d2c"/>
                </a:solidFill>
                <a:latin typeface="Segoe UI Light"/>
              </a:rPr>
              <a:t>Conditional Statements</a:t>
            </a:r>
            <a:endParaRPr b="0" lang="en-US" sz="1600" spc="-1" strike="noStrike">
              <a:solidFill>
                <a:srgbClr val="2e2d2c"/>
              </a:solidFill>
              <a:latin typeface="Segoe UI"/>
            </a:endParaRPr>
          </a:p>
        </p:txBody>
      </p:sp>
      <p:sp>
        <p:nvSpPr>
          <p:cNvPr id="323" name="TextShape 3"/>
          <p:cNvSpPr txBox="1"/>
          <p:nvPr/>
        </p:nvSpPr>
        <p:spPr>
          <a:xfrm>
            <a:off x="1728000" y="4536000"/>
            <a:ext cx="2549880" cy="1114200"/>
          </a:xfrm>
          <a:prstGeom prst="rect">
            <a:avLst/>
          </a:prstGeom>
          <a:noFill/>
          <a:ln>
            <a:noFill/>
          </a:ln>
        </p:spPr>
        <p:txBody>
          <a:bodyPr>
            <a:noAutofit/>
          </a:bodyPr>
          <a:p>
            <a:pPr>
              <a:lnSpc>
                <a:spcPct val="100000"/>
              </a:lnSpc>
              <a:spcBef>
                <a:spcPts val="201"/>
              </a:spcBef>
              <a:spcAft>
                <a:spcPts val="799"/>
              </a:spcAft>
            </a:pPr>
            <a:r>
              <a:rPr b="0" lang="en-US" sz="1400" spc="-1" strike="noStrike">
                <a:solidFill>
                  <a:srgbClr val="0e3c58"/>
                </a:solidFill>
                <a:latin typeface="Segoe UI"/>
              </a:rPr>
              <a:t>Conditional statements are where code will only be run if a specified condition is met</a:t>
            </a:r>
            <a:endParaRPr b="0" lang="en-US" sz="1400" spc="-1" strike="noStrike">
              <a:solidFill>
                <a:srgbClr val="2e2d2c"/>
              </a:solidFill>
              <a:latin typeface="Segoe UI"/>
            </a:endParaRPr>
          </a:p>
        </p:txBody>
      </p:sp>
      <p:sp>
        <p:nvSpPr>
          <p:cNvPr id="324" name="TextShape 4"/>
          <p:cNvSpPr txBox="1"/>
          <p:nvPr/>
        </p:nvSpPr>
        <p:spPr>
          <a:xfrm>
            <a:off x="4644720" y="398844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2e2d2c"/>
                </a:solidFill>
                <a:latin typeface="Segoe UI Light"/>
              </a:rPr>
              <a:t>Iteration Statements</a:t>
            </a:r>
            <a:endParaRPr b="0" lang="en-US" sz="1600" spc="-1" strike="noStrike">
              <a:solidFill>
                <a:srgbClr val="2e2d2c"/>
              </a:solidFill>
              <a:latin typeface="Segoe UI"/>
            </a:endParaRPr>
          </a:p>
        </p:txBody>
      </p:sp>
      <p:sp>
        <p:nvSpPr>
          <p:cNvPr id="325" name="TextShape 5"/>
          <p:cNvSpPr txBox="1"/>
          <p:nvPr/>
        </p:nvSpPr>
        <p:spPr>
          <a:xfrm>
            <a:off x="4680000" y="4535640"/>
            <a:ext cx="2549880" cy="1584360"/>
          </a:xfrm>
          <a:prstGeom prst="rect">
            <a:avLst/>
          </a:prstGeom>
          <a:noFill/>
          <a:ln>
            <a:noFill/>
          </a:ln>
        </p:spPr>
        <p:txBody>
          <a:bodyPr>
            <a:normAutofit/>
          </a:bodyPr>
          <a:p>
            <a:pPr>
              <a:lnSpc>
                <a:spcPct val="100000"/>
              </a:lnSpc>
              <a:spcBef>
                <a:spcPts val="201"/>
              </a:spcBef>
              <a:spcAft>
                <a:spcPts val="799"/>
              </a:spcAft>
            </a:pPr>
            <a:r>
              <a:rPr b="0" lang="en-US" sz="1400" spc="-1" strike="noStrike">
                <a:solidFill>
                  <a:srgbClr val="0e3c58"/>
                </a:solidFill>
                <a:latin typeface="Segoe UI"/>
              </a:rPr>
              <a:t>Iterative statements are where a block of code is run multiple times until a conditional statement has been satisfied</a:t>
            </a:r>
            <a:endParaRPr b="0" lang="en-US" sz="1400" spc="-1" strike="noStrike">
              <a:solidFill>
                <a:srgbClr val="2e2d2c"/>
              </a:solidFill>
              <a:latin typeface="Segoe UI"/>
            </a:endParaRPr>
          </a:p>
        </p:txBody>
      </p:sp>
      <p:sp>
        <p:nvSpPr>
          <p:cNvPr id="326" name="TextShape 6"/>
          <p:cNvSpPr txBox="1"/>
          <p:nvPr/>
        </p:nvSpPr>
        <p:spPr>
          <a:xfrm>
            <a:off x="7525800" y="3988440"/>
            <a:ext cx="32320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2e2d2c"/>
                </a:solidFill>
                <a:latin typeface="Segoe UI Light"/>
              </a:rPr>
              <a:t>Transfer &amp; Control Statements</a:t>
            </a:r>
            <a:endParaRPr b="0" lang="en-US" sz="1600" spc="-1" strike="noStrike">
              <a:solidFill>
                <a:srgbClr val="2e2d2c"/>
              </a:solidFill>
              <a:latin typeface="Segoe UI"/>
            </a:endParaRPr>
          </a:p>
        </p:txBody>
      </p:sp>
      <p:sp>
        <p:nvSpPr>
          <p:cNvPr id="327" name="TextShape 7"/>
          <p:cNvSpPr txBox="1"/>
          <p:nvPr/>
        </p:nvSpPr>
        <p:spPr>
          <a:xfrm>
            <a:off x="7488000" y="4536000"/>
            <a:ext cx="2549880" cy="1114200"/>
          </a:xfrm>
          <a:prstGeom prst="rect">
            <a:avLst/>
          </a:prstGeom>
          <a:noFill/>
          <a:ln>
            <a:noFill/>
          </a:ln>
        </p:spPr>
        <p:txBody>
          <a:bodyPr>
            <a:normAutofit/>
          </a:bodyPr>
          <a:p>
            <a:pPr>
              <a:lnSpc>
                <a:spcPct val="100000"/>
              </a:lnSpc>
              <a:spcBef>
                <a:spcPts val="201"/>
              </a:spcBef>
              <a:spcAft>
                <a:spcPts val="799"/>
              </a:spcAft>
            </a:pPr>
            <a:r>
              <a:rPr b="0" lang="en-US" sz="1400" spc="-1" strike="noStrike">
                <a:solidFill>
                  <a:srgbClr val="0e3c58"/>
                </a:solidFill>
                <a:latin typeface="Segoe UI"/>
              </a:rPr>
              <a:t>These statements are used to interrupt and stop the normal flow of control.</a:t>
            </a:r>
            <a:endParaRPr b="0" lang="en-US" sz="1400" spc="-1" strike="noStrike">
              <a:solidFill>
                <a:srgbClr val="2e2d2c"/>
              </a:solidFill>
              <a:latin typeface="Segoe UI"/>
            </a:endParaRPr>
          </a:p>
        </p:txBody>
      </p:sp>
      <p:sp>
        <p:nvSpPr>
          <p:cNvPr id="328" name="CustomShape 8"/>
          <p:cNvSpPr/>
          <p:nvPr/>
        </p:nvSpPr>
        <p:spPr>
          <a:xfrm>
            <a:off x="1762560" y="2030040"/>
            <a:ext cx="2549880" cy="332640"/>
          </a:xfrm>
          <a:prstGeom prst="rect">
            <a:avLst/>
          </a:prstGeom>
          <a:noFill/>
          <a:ln>
            <a:noFill/>
          </a:ln>
        </p:spPr>
        <p:style>
          <a:lnRef idx="0"/>
          <a:fillRef idx="0"/>
          <a:effectRef idx="0"/>
          <a:fontRef idx="minor"/>
        </p:style>
        <p:txBody>
          <a:bodyPr>
            <a:noAutofit/>
          </a:bodyPr>
          <a:p>
            <a:pPr>
              <a:lnSpc>
                <a:spcPct val="120000"/>
              </a:lnSpc>
            </a:pPr>
            <a:r>
              <a:rPr b="1" lang="en-GB" sz="1600" spc="-1" strike="noStrike">
                <a:solidFill>
                  <a:srgbClr val="363636"/>
                </a:solidFill>
                <a:latin typeface="Segoe UI Light"/>
              </a:rPr>
              <a:t>Variables</a:t>
            </a:r>
            <a:endParaRPr b="0" lang="en-GB" sz="1600" spc="-1" strike="noStrike">
              <a:latin typeface="Arial"/>
            </a:endParaRPr>
          </a:p>
        </p:txBody>
      </p:sp>
      <p:sp>
        <p:nvSpPr>
          <p:cNvPr id="329" name="CustomShape 9"/>
          <p:cNvSpPr/>
          <p:nvPr/>
        </p:nvSpPr>
        <p:spPr>
          <a:xfrm>
            <a:off x="4644720" y="2030040"/>
            <a:ext cx="2549880" cy="332640"/>
          </a:xfrm>
          <a:prstGeom prst="rect">
            <a:avLst/>
          </a:prstGeom>
          <a:noFill/>
          <a:ln>
            <a:noFill/>
          </a:ln>
        </p:spPr>
        <p:style>
          <a:lnRef idx="0"/>
          <a:fillRef idx="0"/>
          <a:effectRef idx="0"/>
          <a:fontRef idx="minor"/>
        </p:style>
        <p:txBody>
          <a:bodyPr>
            <a:noAutofit/>
          </a:bodyPr>
          <a:p>
            <a:pPr>
              <a:lnSpc>
                <a:spcPct val="120000"/>
              </a:lnSpc>
            </a:pPr>
            <a:r>
              <a:rPr b="1" lang="en-GB" sz="1600" spc="-1" strike="noStrike">
                <a:solidFill>
                  <a:srgbClr val="363636"/>
                </a:solidFill>
                <a:latin typeface="Segoe UI Light"/>
              </a:rPr>
              <a:t>Expressions</a:t>
            </a:r>
            <a:endParaRPr b="0" lang="en-GB" sz="1600" spc="-1" strike="noStrike">
              <a:latin typeface="Arial"/>
            </a:endParaRPr>
          </a:p>
        </p:txBody>
      </p:sp>
      <p:sp>
        <p:nvSpPr>
          <p:cNvPr id="330" name="CustomShape 10"/>
          <p:cNvSpPr/>
          <p:nvPr/>
        </p:nvSpPr>
        <p:spPr>
          <a:xfrm>
            <a:off x="7525800" y="2030040"/>
            <a:ext cx="2549880" cy="332640"/>
          </a:xfrm>
          <a:prstGeom prst="rect">
            <a:avLst/>
          </a:prstGeom>
          <a:noFill/>
          <a:ln>
            <a:noFill/>
          </a:ln>
        </p:spPr>
        <p:style>
          <a:lnRef idx="0"/>
          <a:fillRef idx="0"/>
          <a:effectRef idx="0"/>
          <a:fontRef idx="minor"/>
        </p:style>
        <p:txBody>
          <a:bodyPr>
            <a:noAutofit/>
          </a:bodyPr>
          <a:p>
            <a:pPr>
              <a:lnSpc>
                <a:spcPct val="120000"/>
              </a:lnSpc>
            </a:pPr>
            <a:r>
              <a:rPr b="1" lang="en-GB" sz="1600" spc="-1" strike="noStrike">
                <a:solidFill>
                  <a:srgbClr val="363636"/>
                </a:solidFill>
                <a:latin typeface="Segoe UI Light"/>
              </a:rPr>
              <a:t>Assignment Statements</a:t>
            </a:r>
            <a:endParaRPr b="0" lang="en-GB" sz="1600" spc="-1" strike="noStrike">
              <a:latin typeface="Arial"/>
            </a:endParaRPr>
          </a:p>
        </p:txBody>
      </p:sp>
      <p:sp>
        <p:nvSpPr>
          <p:cNvPr id="331" name="CustomShape 11"/>
          <p:cNvSpPr/>
          <p:nvPr/>
        </p:nvSpPr>
        <p:spPr>
          <a:xfrm>
            <a:off x="1762560" y="2390400"/>
            <a:ext cx="2549880" cy="1114200"/>
          </a:xfrm>
          <a:prstGeom prst="rect">
            <a:avLst/>
          </a:prstGeom>
          <a:noFill/>
          <a:ln>
            <a:noFill/>
          </a:ln>
        </p:spPr>
        <p:style>
          <a:lnRef idx="0"/>
          <a:fillRef idx="0"/>
          <a:effectRef idx="0"/>
          <a:fontRef idx="minor"/>
        </p:style>
        <p:txBody>
          <a:bodyPr>
            <a:normAutofit/>
          </a:bodyPr>
          <a:p>
            <a:pPr>
              <a:lnSpc>
                <a:spcPct val="130000"/>
              </a:lnSpc>
            </a:pPr>
            <a:r>
              <a:rPr b="0" lang="en-GB" sz="1400" spc="-1" strike="noStrike">
                <a:solidFill>
                  <a:srgbClr val="0e3c58"/>
                </a:solidFill>
                <a:latin typeface="Segoe UI"/>
              </a:rPr>
              <a:t>Variables as you know are where we store values</a:t>
            </a:r>
            <a:endParaRPr b="0" lang="en-GB" sz="1400" spc="-1" strike="noStrike">
              <a:latin typeface="Arial"/>
            </a:endParaRPr>
          </a:p>
          <a:p>
            <a:pPr>
              <a:lnSpc>
                <a:spcPct val="130000"/>
              </a:lnSpc>
            </a:pPr>
            <a:endParaRPr b="0" lang="en-GB" sz="1400" spc="-1" strike="noStrike">
              <a:latin typeface="Arial"/>
            </a:endParaRPr>
          </a:p>
        </p:txBody>
      </p:sp>
      <p:sp>
        <p:nvSpPr>
          <p:cNvPr id="332" name="CustomShape 12"/>
          <p:cNvSpPr/>
          <p:nvPr/>
        </p:nvSpPr>
        <p:spPr>
          <a:xfrm>
            <a:off x="4644720" y="2390400"/>
            <a:ext cx="2549880" cy="1114200"/>
          </a:xfrm>
          <a:prstGeom prst="rect">
            <a:avLst/>
          </a:prstGeom>
          <a:noFill/>
          <a:ln>
            <a:noFill/>
          </a:ln>
        </p:spPr>
        <p:style>
          <a:lnRef idx="0"/>
          <a:fillRef idx="0"/>
          <a:effectRef idx="0"/>
          <a:fontRef idx="minor"/>
        </p:style>
        <p:txBody>
          <a:bodyPr>
            <a:normAutofit/>
          </a:bodyPr>
          <a:p>
            <a:pPr>
              <a:lnSpc>
                <a:spcPct val="130000"/>
              </a:lnSpc>
            </a:pPr>
            <a:r>
              <a:rPr b="0" lang="en-GB" sz="1400" spc="-1" strike="noStrike">
                <a:solidFill>
                  <a:srgbClr val="0e3c58"/>
                </a:solidFill>
                <a:latin typeface="Segoe UI"/>
              </a:rPr>
              <a:t>Expressions are what we write to compute new values from existing ones</a:t>
            </a:r>
            <a:endParaRPr b="0" lang="en-GB" sz="1400" spc="-1" strike="noStrike">
              <a:latin typeface="Arial"/>
            </a:endParaRPr>
          </a:p>
        </p:txBody>
      </p:sp>
      <p:sp>
        <p:nvSpPr>
          <p:cNvPr id="333" name="CustomShape 13"/>
          <p:cNvSpPr/>
          <p:nvPr/>
        </p:nvSpPr>
        <p:spPr>
          <a:xfrm>
            <a:off x="7602120" y="2701800"/>
            <a:ext cx="2549880" cy="1114200"/>
          </a:xfrm>
          <a:prstGeom prst="rect">
            <a:avLst/>
          </a:prstGeom>
          <a:noFill/>
          <a:ln>
            <a:noFill/>
          </a:ln>
        </p:spPr>
        <p:style>
          <a:lnRef idx="0"/>
          <a:fillRef idx="0"/>
          <a:effectRef idx="0"/>
          <a:fontRef idx="minor"/>
        </p:style>
        <p:txBody>
          <a:bodyPr>
            <a:normAutofit/>
          </a:bodyPr>
          <a:p>
            <a:pPr>
              <a:lnSpc>
                <a:spcPct val="130000"/>
              </a:lnSpc>
            </a:pPr>
            <a:r>
              <a:rPr b="0" lang="en-GB" sz="1400" spc="-1" strike="noStrike">
                <a:solidFill>
                  <a:srgbClr val="0e3c58"/>
                </a:solidFill>
                <a:latin typeface="Segoe UI"/>
              </a:rPr>
              <a:t>Assignment statements are where we store values into variables</a:t>
            </a:r>
            <a:endParaRPr b="0" lang="en-GB" sz="1400" spc="-1" strike="noStrike">
              <a:latin typeface="Arial"/>
            </a:endParaRPr>
          </a:p>
          <a:p>
            <a:pPr>
              <a:lnSpc>
                <a:spcPct val="130000"/>
              </a:lnSpc>
            </a:pP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914400" y="1063440"/>
            <a:ext cx="10364040" cy="2555640"/>
          </a:xfrm>
          <a:prstGeom prst="rect">
            <a:avLst/>
          </a:prstGeom>
          <a:noFill/>
          <a:ln>
            <a:noFill/>
          </a:ln>
        </p:spPr>
        <p:txBody>
          <a:bodyPr anchor="b">
            <a:noAutofit/>
          </a:bodyPr>
          <a:p>
            <a:pPr algn="ctr">
              <a:lnSpc>
                <a:spcPct val="100000"/>
              </a:lnSpc>
            </a:pPr>
            <a:r>
              <a:rPr b="0" lang="en-US" sz="6000" spc="-1" strike="noStrike">
                <a:solidFill>
                  <a:srgbClr val="555454"/>
                </a:solidFill>
                <a:latin typeface="Segoe UI Light"/>
              </a:rPr>
              <a:t>Conditionals</a:t>
            </a:r>
            <a:endParaRPr b="0" lang="en-US" sz="6000" spc="-1" strike="noStrike">
              <a:solidFill>
                <a:srgbClr val="2e2d2c"/>
              </a:solidFill>
              <a:latin typeface="Segoe UI"/>
            </a:endParaRPr>
          </a:p>
        </p:txBody>
      </p:sp>
      <p:sp>
        <p:nvSpPr>
          <p:cNvPr id="335" name="TextShape 2"/>
          <p:cNvSpPr txBox="1"/>
          <p:nvPr/>
        </p:nvSpPr>
        <p:spPr>
          <a:xfrm>
            <a:off x="914400" y="3886200"/>
            <a:ext cx="10364040" cy="438840"/>
          </a:xfrm>
          <a:prstGeom prst="rect">
            <a:avLst/>
          </a:prstGeom>
          <a:noFill/>
          <a:ln>
            <a:noFill/>
          </a:ln>
        </p:spPr>
        <p:txBody>
          <a:bodyPr>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414000" y="1929600"/>
            <a:ext cx="5579640" cy="4546440"/>
          </a:xfrm>
          <a:prstGeom prst="rect">
            <a:avLst/>
          </a:prstGeom>
          <a:noFill/>
          <a:ln>
            <a:noFill/>
          </a:ln>
        </p:spPr>
        <p:txBody>
          <a:bodyPr>
            <a:noAutofit/>
          </a:bodyPr>
          <a:p>
            <a:pPr marL="285840" indent="-28548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Equality</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 Is equal too</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 Not equal too</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&lt; </a:t>
            </a:r>
            <a:r>
              <a:rPr b="0" lang="en-US" sz="1800" spc="-1" strike="noStrike">
                <a:solidFill>
                  <a:srgbClr val="2e2d2c"/>
                </a:solidFill>
                <a:latin typeface="Segoe UI"/>
              </a:rPr>
              <a:t>- Less than</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&gt; </a:t>
            </a:r>
            <a:r>
              <a:rPr b="0" lang="en-US" sz="1800" spc="-1" strike="noStrike">
                <a:solidFill>
                  <a:srgbClr val="2e2d2c"/>
                </a:solidFill>
                <a:latin typeface="Segoe UI"/>
              </a:rPr>
              <a:t>- Greater than</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&lt;=</a:t>
            </a:r>
            <a:r>
              <a:rPr b="0" lang="en-US" sz="1800" spc="-1" strike="noStrike">
                <a:solidFill>
                  <a:srgbClr val="2e2d2c"/>
                </a:solidFill>
                <a:latin typeface="Segoe UI"/>
              </a:rPr>
              <a:t> - Less than or equal too</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&gt;=</a:t>
            </a:r>
            <a:r>
              <a:rPr b="0" lang="en-US" sz="1800" spc="-1" strike="noStrike">
                <a:solidFill>
                  <a:srgbClr val="2e2d2c"/>
                </a:solidFill>
                <a:latin typeface="Segoe UI"/>
              </a:rPr>
              <a:t> - Greater than or equal too</a:t>
            </a:r>
            <a:endParaRPr b="0" lang="en-US" sz="1800" spc="-1" strike="noStrike">
              <a:solidFill>
                <a:srgbClr val="2e2d2c"/>
              </a:solidFill>
              <a:latin typeface="Segoe UI"/>
            </a:endParaRPr>
          </a:p>
          <a:p>
            <a:pPr marL="3322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Type Comparison</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instanceof </a:t>
            </a:r>
            <a:r>
              <a:rPr b="0" lang="en-US" sz="1800" spc="-1" strike="noStrike">
                <a:solidFill>
                  <a:srgbClr val="2e2d2c"/>
                </a:solidFill>
                <a:latin typeface="Segoe UI"/>
              </a:rPr>
              <a:t>– compares an object to a specified type</a:t>
            </a:r>
            <a:endParaRPr b="0" lang="en-US" sz="1800" spc="-1" strike="noStrike">
              <a:solidFill>
                <a:srgbClr val="2e2d2c"/>
              </a:solidFill>
              <a:latin typeface="Segoe UI"/>
            </a:endParaRPr>
          </a:p>
          <a:p>
            <a:endParaRPr b="0" lang="en-US" sz="1800" spc="-1" strike="noStrike">
              <a:solidFill>
                <a:srgbClr val="2e2d2c"/>
              </a:solidFill>
              <a:latin typeface="Segoe UI"/>
            </a:endParaRPr>
          </a:p>
        </p:txBody>
      </p:sp>
      <p:sp>
        <p:nvSpPr>
          <p:cNvPr id="337" name="TextShape 2"/>
          <p:cNvSpPr txBox="1"/>
          <p:nvPr/>
        </p:nvSpPr>
        <p:spPr>
          <a:xfrm>
            <a:off x="6206400" y="1929600"/>
            <a:ext cx="5579640" cy="4546440"/>
          </a:xfrm>
          <a:prstGeom prst="rect">
            <a:avLst/>
          </a:prstGeom>
          <a:noFill/>
          <a:ln>
            <a:noFill/>
          </a:ln>
        </p:spPr>
        <p:txBody>
          <a:bodyPr>
            <a:noAutofit/>
          </a:bodyPr>
          <a:p>
            <a:pPr marL="285840" indent="-28548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Conditional</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Logical</a:t>
            </a:r>
            <a:endParaRPr b="0" lang="en-US" sz="1800" spc="-1" strike="noStrike">
              <a:solidFill>
                <a:srgbClr val="2e2d2c"/>
              </a:solidFill>
              <a:latin typeface="Segoe UI"/>
            </a:endParaRPr>
          </a:p>
          <a:p>
            <a:pPr lvl="2" marL="9266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&amp;&amp; </a:t>
            </a:r>
            <a:r>
              <a:rPr b="0" lang="en-US" sz="1800" spc="-1" strike="noStrike">
                <a:solidFill>
                  <a:srgbClr val="2e2d2c"/>
                </a:solidFill>
                <a:latin typeface="Segoe UI"/>
              </a:rPr>
              <a:t> - and</a:t>
            </a:r>
            <a:endParaRPr b="0" lang="en-US" sz="1800" spc="-1" strike="noStrike">
              <a:solidFill>
                <a:srgbClr val="2e2d2c"/>
              </a:solidFill>
              <a:latin typeface="Segoe UI"/>
            </a:endParaRPr>
          </a:p>
          <a:p>
            <a:pPr lvl="2" marL="9266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 </a:t>
            </a:r>
            <a:r>
              <a:rPr b="0" lang="en-US" sz="1800" spc="-1" strike="noStrike">
                <a:solidFill>
                  <a:srgbClr val="2e2d2c"/>
                </a:solidFill>
                <a:latin typeface="Segoe UI"/>
              </a:rPr>
              <a:t>-</a:t>
            </a:r>
            <a:r>
              <a:rPr b="1" lang="en-US" sz="1800" spc="-1" strike="noStrike">
                <a:solidFill>
                  <a:srgbClr val="2e2d2c"/>
                </a:solidFill>
                <a:latin typeface="Segoe UI"/>
              </a:rPr>
              <a:t> </a:t>
            </a:r>
            <a:r>
              <a:rPr b="0" lang="en-US" sz="1800" spc="-1" strike="noStrike">
                <a:solidFill>
                  <a:srgbClr val="2e2d2c"/>
                </a:solidFill>
                <a:latin typeface="Segoe UI"/>
              </a:rPr>
              <a:t>or</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Boolean</a:t>
            </a:r>
            <a:endParaRPr b="0" lang="en-US" sz="1800" spc="-1" strike="noStrike">
              <a:solidFill>
                <a:srgbClr val="2e2d2c"/>
              </a:solidFill>
              <a:latin typeface="Segoe UI"/>
            </a:endParaRPr>
          </a:p>
          <a:p>
            <a:pPr lvl="2" marL="9266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&amp; </a:t>
            </a:r>
            <a:r>
              <a:rPr b="0" lang="en-US" sz="1800" spc="-1" strike="noStrike">
                <a:solidFill>
                  <a:srgbClr val="2e2d2c"/>
                </a:solidFill>
                <a:latin typeface="Segoe UI"/>
              </a:rPr>
              <a:t>- and</a:t>
            </a:r>
            <a:endParaRPr b="0" lang="en-US" sz="1800" spc="-1" strike="noStrike">
              <a:solidFill>
                <a:srgbClr val="2e2d2c"/>
              </a:solidFill>
              <a:latin typeface="Segoe UI"/>
            </a:endParaRPr>
          </a:p>
          <a:p>
            <a:pPr lvl="2" marL="9266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 </a:t>
            </a:r>
            <a:r>
              <a:rPr b="0" lang="en-US" sz="1800" spc="-1" strike="noStrike">
                <a:solidFill>
                  <a:srgbClr val="2e2d2c"/>
                </a:solidFill>
                <a:latin typeface="Segoe UI"/>
              </a:rPr>
              <a:t>-</a:t>
            </a:r>
            <a:r>
              <a:rPr b="1" lang="en-US" sz="1800" spc="-1" strike="noStrike">
                <a:solidFill>
                  <a:srgbClr val="2e2d2c"/>
                </a:solidFill>
                <a:latin typeface="Segoe UI"/>
              </a:rPr>
              <a:t> </a:t>
            </a:r>
            <a:r>
              <a:rPr b="0" lang="en-US" sz="1800" spc="-1" strike="noStrike">
                <a:solidFill>
                  <a:srgbClr val="2e2d2c"/>
                </a:solidFill>
                <a:latin typeface="Segoe UI"/>
              </a:rPr>
              <a:t>or</a:t>
            </a:r>
            <a:endParaRPr b="0" lang="en-US" sz="1800" spc="-1" strike="noStrike">
              <a:solidFill>
                <a:srgbClr val="2e2d2c"/>
              </a:solidFill>
              <a:latin typeface="Segoe UI"/>
            </a:endParaRPr>
          </a:p>
          <a:p>
            <a:pPr marL="640800">
              <a:lnSpc>
                <a:spcPct val="100000"/>
              </a:lnSpc>
              <a:spcBef>
                <a:spcPts val="201"/>
              </a:spcBef>
              <a:spcAft>
                <a:spcPts val="799"/>
              </a:spcAft>
            </a:pPr>
            <a:endParaRPr b="0" lang="en-US" sz="1800" spc="-1" strike="noStrike">
              <a:solidFill>
                <a:srgbClr val="2e2d2c"/>
              </a:solidFill>
              <a:latin typeface="Segoe UI"/>
            </a:endParaRPr>
          </a:p>
          <a:p>
            <a:pPr marL="640800">
              <a:lnSpc>
                <a:spcPct val="100000"/>
              </a:lnSpc>
              <a:spcBef>
                <a:spcPts val="201"/>
              </a:spcBef>
              <a:spcAft>
                <a:spcPts val="799"/>
              </a:spcAft>
            </a:pPr>
            <a:endParaRPr b="0" lang="en-US" sz="1800" spc="-1" strike="noStrike">
              <a:solidFill>
                <a:srgbClr val="2e2d2c"/>
              </a:solidFill>
              <a:latin typeface="Segoe UI"/>
            </a:endParaRPr>
          </a:p>
        </p:txBody>
      </p:sp>
      <p:sp>
        <p:nvSpPr>
          <p:cNvPr id="338"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More Operators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If statements are used to run a block of code if the condition is met.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If the statement is true than the following code block will run.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If the statement is false than the code in the else block will run.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You can chain if - else statements to build more complex conditional statements.</a:t>
            </a:r>
            <a:endParaRPr b="0" lang="en-US" sz="1900" spc="-1" strike="noStrike">
              <a:solidFill>
                <a:srgbClr val="2e2d2c"/>
              </a:solidFill>
              <a:latin typeface="Segoe UI"/>
            </a:endParaRPr>
          </a:p>
        </p:txBody>
      </p:sp>
      <p:sp>
        <p:nvSpPr>
          <p:cNvPr id="340"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Conditional Statements – If/Else</a:t>
            </a:r>
            <a:endParaRPr b="0" lang="en-US" sz="3600" spc="-1" strike="noStrike">
              <a:solidFill>
                <a:srgbClr val="2e2d2c"/>
              </a:solidFill>
              <a:latin typeface="Segoe UI"/>
            </a:endParaRPr>
          </a:p>
        </p:txBody>
      </p:sp>
      <p:sp>
        <p:nvSpPr>
          <p:cNvPr id="341" name="TextShape 3"/>
          <p:cNvSpPr txBox="1"/>
          <p:nvPr/>
        </p:nvSpPr>
        <p:spPr>
          <a:xfrm>
            <a:off x="6369480" y="1929600"/>
            <a:ext cx="5622480" cy="3978720"/>
          </a:xfrm>
          <a:prstGeom prst="rect">
            <a:avLst/>
          </a:prstGeom>
          <a:solidFill>
            <a:srgbClr val="f2f2f2"/>
          </a:solidFill>
          <a:ln>
            <a:noFill/>
          </a:ln>
        </p:spPr>
        <p:txBody>
          <a:bodyPr>
            <a:spAutoFit/>
          </a:bodyPr>
          <a:p>
            <a:pPr>
              <a:lnSpc>
                <a:spcPct val="100000"/>
              </a:lnSpc>
              <a:spcBef>
                <a:spcPts val="201"/>
              </a:spcBef>
              <a:spcAft>
                <a:spcPts val="799"/>
              </a:spcAft>
            </a:pPr>
            <a:r>
              <a:rPr b="1" lang="en-US" sz="1800" spc="-1" strike="noStrike">
                <a:solidFill>
                  <a:srgbClr val="7f0055"/>
                </a:solidFill>
                <a:latin typeface="Courier New"/>
              </a:rPr>
              <a:t>boolean</a:t>
            </a:r>
            <a:r>
              <a:rPr b="1" lang="en-US" sz="1800" spc="-1" strike="noStrike">
                <a:solidFill>
                  <a:srgbClr val="000000"/>
                </a:solidFill>
                <a:latin typeface="Courier New"/>
              </a:rPr>
              <a:t> </a:t>
            </a:r>
            <a:r>
              <a:rPr b="1" lang="en-US" sz="1800" spc="-1" strike="noStrike">
                <a:solidFill>
                  <a:srgbClr val="6a3e3e"/>
                </a:solidFill>
                <a:latin typeface="Courier New"/>
              </a:rPr>
              <a:t>isDevCool</a:t>
            </a:r>
            <a:r>
              <a:rPr b="1" lang="en-US" sz="1800" spc="-1" strike="noStrike">
                <a:solidFill>
                  <a:srgbClr val="000000"/>
                </a:solidFill>
                <a:latin typeface="Courier New"/>
              </a:rPr>
              <a:t> = false;</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if</a:t>
            </a:r>
            <a:r>
              <a:rPr b="1" lang="en-US" sz="1800" spc="-1" strike="noStrike">
                <a:solidFill>
                  <a:srgbClr val="000000"/>
                </a:solidFill>
                <a:latin typeface="Courier New"/>
              </a:rPr>
              <a:t> (</a:t>
            </a:r>
            <a:r>
              <a:rPr b="1" lang="en-US" sz="1800" spc="-1" strike="noStrike">
                <a:solidFill>
                  <a:srgbClr val="6a3e3e"/>
                </a:solidFill>
                <a:latin typeface="Courier New"/>
              </a:rPr>
              <a:t>isDevCool</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“Dev is Cool"</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 </a:t>
            </a:r>
            <a:r>
              <a:rPr b="1" lang="en-US" sz="1800" spc="-1" strike="noStrike">
                <a:solidFill>
                  <a:srgbClr val="7f0055"/>
                </a:solidFill>
                <a:latin typeface="Courier New"/>
              </a:rPr>
              <a:t>else</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“Dev isn’t cool."</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As you can see here we have made our If statement more advanced.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are now capable of analysing this situation with an AND operator instead of requiring a second statement.</a:t>
            </a:r>
            <a:endParaRPr b="0" lang="en-US" sz="1900" spc="-1" strike="noStrike">
              <a:solidFill>
                <a:srgbClr val="2e2d2c"/>
              </a:solidFill>
              <a:latin typeface="Segoe UI"/>
            </a:endParaRPr>
          </a:p>
        </p:txBody>
      </p:sp>
      <p:sp>
        <p:nvSpPr>
          <p:cNvPr id="343"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If/Else with logical operators</a:t>
            </a:r>
            <a:endParaRPr b="0" lang="en-US" sz="3600" spc="-1" strike="noStrike">
              <a:solidFill>
                <a:srgbClr val="2e2d2c"/>
              </a:solidFill>
              <a:latin typeface="Segoe UI"/>
            </a:endParaRPr>
          </a:p>
        </p:txBody>
      </p:sp>
      <p:sp>
        <p:nvSpPr>
          <p:cNvPr id="344" name="TextShape 3"/>
          <p:cNvSpPr txBox="1"/>
          <p:nvPr/>
        </p:nvSpPr>
        <p:spPr>
          <a:xfrm>
            <a:off x="6315840" y="1929600"/>
            <a:ext cx="5622480" cy="3978720"/>
          </a:xfrm>
          <a:prstGeom prst="rect">
            <a:avLst/>
          </a:prstGeom>
          <a:solidFill>
            <a:srgbClr val="f2f2f2"/>
          </a:solidFill>
          <a:ln>
            <a:noFill/>
          </a:ln>
        </p:spPr>
        <p:txBody>
          <a:bodyPr>
            <a:spAutoFit/>
          </a:bodyPr>
          <a:p>
            <a:pPr>
              <a:lnSpc>
                <a:spcPct val="100000"/>
              </a:lnSpc>
              <a:spcBef>
                <a:spcPts val="201"/>
              </a:spcBef>
              <a:spcAft>
                <a:spcPts val="799"/>
              </a:spcAft>
            </a:pPr>
            <a:r>
              <a:rPr b="1" lang="en-US" sz="1800" spc="-1" strike="noStrike">
                <a:solidFill>
                  <a:srgbClr val="7f0055"/>
                </a:solidFill>
                <a:latin typeface="Courier New"/>
              </a:rPr>
              <a:t>int</a:t>
            </a:r>
            <a:r>
              <a:rPr b="1" lang="en-US" sz="1800" spc="-1" strike="noStrike">
                <a:solidFill>
                  <a:srgbClr val="000000"/>
                </a:solidFill>
                <a:latin typeface="Courier New"/>
              </a:rPr>
              <a:t> </a:t>
            </a:r>
            <a:r>
              <a:rPr b="1" lang="en-US" sz="1800" spc="-1" strike="noStrike">
                <a:solidFill>
                  <a:srgbClr val="6a3e3e"/>
                </a:solidFill>
                <a:latin typeface="Courier New"/>
              </a:rPr>
              <a:t>devsMoney </a:t>
            </a:r>
            <a:r>
              <a:rPr b="1" lang="en-US" sz="1800" spc="-1" strike="noStrike">
                <a:solidFill>
                  <a:srgbClr val="000000"/>
                </a:solidFill>
                <a:latin typeface="Courier New"/>
              </a:rPr>
              <a:t>= 3;</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boolean</a:t>
            </a:r>
            <a:r>
              <a:rPr b="1" lang="en-US" sz="1800" spc="-1" strike="noStrike">
                <a:solidFill>
                  <a:srgbClr val="000000"/>
                </a:solidFill>
                <a:latin typeface="Courier New"/>
              </a:rPr>
              <a:t> </a:t>
            </a:r>
            <a:r>
              <a:rPr b="1" lang="en-US" sz="1800" spc="-1" strike="noStrike">
                <a:solidFill>
                  <a:srgbClr val="6a3e3e"/>
                </a:solidFill>
                <a:latin typeface="Courier New"/>
              </a:rPr>
              <a:t>isDevDrunk </a:t>
            </a:r>
            <a:r>
              <a:rPr b="1" lang="en-US" sz="1800" spc="-1" strike="noStrike">
                <a:solidFill>
                  <a:srgbClr val="000000"/>
                </a:solidFill>
                <a:latin typeface="Courier New"/>
              </a:rPr>
              <a:t>= </a:t>
            </a:r>
            <a:r>
              <a:rPr b="1" lang="en-US" sz="1800" spc="-1" strike="noStrike">
                <a:solidFill>
                  <a:srgbClr val="7f0055"/>
                </a:solidFill>
                <a:latin typeface="Courier New"/>
              </a:rPr>
              <a:t>true</a:t>
            </a: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if</a:t>
            </a:r>
            <a:r>
              <a:rPr b="1" lang="en-US" sz="1800" spc="-1" strike="noStrike">
                <a:solidFill>
                  <a:srgbClr val="000000"/>
                </a:solidFill>
                <a:latin typeface="Courier New"/>
              </a:rPr>
              <a:t> (</a:t>
            </a:r>
            <a:r>
              <a:rPr b="1" lang="en-US" sz="1800" spc="-1" strike="noStrike">
                <a:solidFill>
                  <a:srgbClr val="6a3e3e"/>
                </a:solidFill>
                <a:latin typeface="Courier New"/>
              </a:rPr>
              <a:t>devsMoney </a:t>
            </a:r>
            <a:r>
              <a:rPr b="1" lang="en-US" sz="1800" spc="-1" strike="noStrike">
                <a:solidFill>
                  <a:srgbClr val="000000"/>
                </a:solidFill>
                <a:latin typeface="Courier New"/>
              </a:rPr>
              <a:t>&gt; 0 &amp;&amp; </a:t>
            </a:r>
            <a:r>
              <a:rPr b="1" lang="en-US" sz="1800" spc="-1" strike="noStrike">
                <a:solidFill>
                  <a:srgbClr val="6a3e3e"/>
                </a:solidFill>
                <a:latin typeface="Courier New"/>
              </a:rPr>
              <a:t>isDevDrunk</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“He will buy you drinks"</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 </a:t>
            </a:r>
            <a:r>
              <a:rPr b="1" lang="en-US" sz="1800" spc="-1" strike="noStrike">
                <a:solidFill>
                  <a:srgbClr val="7f0055"/>
                </a:solidFill>
                <a:latin typeface="Courier New"/>
              </a:rPr>
              <a:t>else</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“He won’t buy you drinks"</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14000" y="1929600"/>
            <a:ext cx="5579640" cy="4546440"/>
          </a:xfrm>
          <a:prstGeom prst="rect">
            <a:avLst/>
          </a:prstGeom>
          <a:noFill/>
          <a:ln>
            <a:noFill/>
          </a:ln>
        </p:spPr>
        <p:txBody>
          <a:bodyPr>
            <a:noAutofit/>
          </a:bodyPr>
          <a:p>
            <a:pPr algn="ctr">
              <a:lnSpc>
                <a:spcPct val="100000"/>
              </a:lnSpc>
              <a:spcBef>
                <a:spcPts val="201"/>
              </a:spcBef>
              <a:spcAft>
                <a:spcPts val="799"/>
              </a:spcAft>
            </a:pPr>
            <a:r>
              <a:rPr b="1" lang="en-US" sz="2000" spc="-1" strike="noStrike">
                <a:solidFill>
                  <a:srgbClr val="2e2d2c"/>
                </a:solidFill>
                <a:latin typeface="Lucida Sans"/>
              </a:rPr>
              <a:t>Variables</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Lucida Sans"/>
              </a:rPr>
              <a:t>A variable is a container that holds values that we use in the program.</a:t>
            </a: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Lucida Sans"/>
              </a:rPr>
              <a:t>Every variable has a data type and a name associated with it, and eventually, a value.</a:t>
            </a: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Lucida Sans"/>
              </a:rPr>
              <a:t>A variable could be declared to use one of the eight primitive types</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p:txBody>
      </p:sp>
      <p:sp>
        <p:nvSpPr>
          <p:cNvPr id="247" name="TextShape 2"/>
          <p:cNvSpPr txBox="1"/>
          <p:nvPr/>
        </p:nvSpPr>
        <p:spPr>
          <a:xfrm>
            <a:off x="6206400" y="1929600"/>
            <a:ext cx="5579640" cy="4546440"/>
          </a:xfrm>
          <a:prstGeom prst="rect">
            <a:avLst/>
          </a:prstGeom>
          <a:noFill/>
          <a:ln>
            <a:noFill/>
          </a:ln>
        </p:spPr>
        <p:txBody>
          <a:bodyPr>
            <a:noAutofit/>
          </a:bodyPr>
          <a:p>
            <a:pPr algn="ctr">
              <a:lnSpc>
                <a:spcPct val="100000"/>
              </a:lnSpc>
              <a:spcBef>
                <a:spcPts val="201"/>
              </a:spcBef>
              <a:spcAft>
                <a:spcPts val="799"/>
              </a:spcAft>
            </a:pPr>
            <a:r>
              <a:rPr b="1" lang="en-US" sz="2000" spc="-1" strike="noStrike">
                <a:solidFill>
                  <a:srgbClr val="2e2d2c"/>
                </a:solidFill>
                <a:latin typeface="Segoe UI"/>
              </a:rPr>
              <a:t>Methods</a:t>
            </a:r>
            <a:endParaRPr b="0" lang="en-US" sz="2000" spc="-1" strike="noStrike">
              <a:solidFill>
                <a:srgbClr val="2e2d2c"/>
              </a:solidFill>
              <a:latin typeface="Segoe UI"/>
            </a:endParaRPr>
          </a:p>
          <a:p>
            <a:pPr algn="ctr">
              <a:lnSpc>
                <a:spcPct val="100000"/>
              </a:lnSpc>
              <a:spcBef>
                <a:spcPts val="201"/>
              </a:spcBef>
              <a:spcAft>
                <a:spcPts val="799"/>
              </a:spcAft>
            </a:pP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Segoe UI"/>
              </a:rPr>
              <a:t>A method is a set of code which is referred to by name and can be called at any point in a program by simply utilising the methods name.</a:t>
            </a: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Lucida Sans"/>
              </a:rPr>
              <a:t>Think of a method as a sub-program that acts on data and often returns a value.</a:t>
            </a: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Lucida Sans"/>
              </a:rPr>
              <a:t>Every method has a name and a return type, and can also have parameters that are variables that you give it that it may need to perform its function.</a:t>
            </a:r>
            <a:endParaRPr b="0" lang="en-US" sz="2000" spc="-1" strike="noStrike">
              <a:solidFill>
                <a:srgbClr val="2e2d2c"/>
              </a:solidFill>
              <a:latin typeface="Segoe UI"/>
            </a:endParaRPr>
          </a:p>
        </p:txBody>
      </p:sp>
      <p:sp>
        <p:nvSpPr>
          <p:cNvPr id="248"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Variables &amp; Methods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If/Else/Else if with logical operators</a:t>
            </a:r>
            <a:endParaRPr b="0" lang="en-US" sz="3600" spc="-1" strike="noStrike">
              <a:solidFill>
                <a:srgbClr val="2e2d2c"/>
              </a:solidFill>
              <a:latin typeface="Segoe UI"/>
            </a:endParaRPr>
          </a:p>
        </p:txBody>
      </p:sp>
      <p:sp>
        <p:nvSpPr>
          <p:cNvPr id="346" name="TextShape 2"/>
          <p:cNvSpPr txBox="1"/>
          <p:nvPr/>
        </p:nvSpPr>
        <p:spPr>
          <a:xfrm>
            <a:off x="414000" y="192888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As you can see here we have made our If statement more advanced, this time adding an else if statement.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example now checks if dev has any money, and if he can play smash, if so then he can enter a tournament, otherwise other conditions might be met.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347" name="TextShape 3"/>
          <p:cNvSpPr txBox="1"/>
          <p:nvPr/>
        </p:nvSpPr>
        <p:spPr>
          <a:xfrm>
            <a:off x="6297840" y="1928880"/>
            <a:ext cx="5622480" cy="4674600"/>
          </a:xfrm>
          <a:prstGeom prst="rect">
            <a:avLst/>
          </a:prstGeom>
          <a:solidFill>
            <a:srgbClr val="f2f2f2"/>
          </a:solidFill>
          <a:ln>
            <a:noFill/>
          </a:ln>
        </p:spPr>
        <p:txBody>
          <a:bodyPr>
            <a:spAutoFit/>
          </a:bodyPr>
          <a:p>
            <a:pPr>
              <a:lnSpc>
                <a:spcPct val="100000"/>
              </a:lnSpc>
              <a:spcBef>
                <a:spcPts val="201"/>
              </a:spcBef>
              <a:spcAft>
                <a:spcPts val="799"/>
              </a:spcAft>
            </a:pPr>
            <a:r>
              <a:rPr b="1" lang="en-US" sz="1800" spc="-1" strike="noStrike">
                <a:solidFill>
                  <a:srgbClr val="7f0055"/>
                </a:solidFill>
                <a:latin typeface="Courier New"/>
              </a:rPr>
              <a:t>int</a:t>
            </a:r>
            <a:r>
              <a:rPr b="1" lang="en-US" sz="1800" spc="-1" strike="noStrike">
                <a:solidFill>
                  <a:srgbClr val="000000"/>
                </a:solidFill>
                <a:latin typeface="Courier New"/>
              </a:rPr>
              <a:t> </a:t>
            </a:r>
            <a:r>
              <a:rPr b="1" lang="en-US" sz="1800" spc="-1" strike="noStrike">
                <a:solidFill>
                  <a:srgbClr val="6a3e3e"/>
                </a:solidFill>
                <a:latin typeface="Courier New"/>
              </a:rPr>
              <a:t>devsMoney </a:t>
            </a:r>
            <a:r>
              <a:rPr b="1" lang="en-US" sz="1800" spc="-1" strike="noStrike">
                <a:solidFill>
                  <a:srgbClr val="000000"/>
                </a:solidFill>
                <a:latin typeface="Courier New"/>
              </a:rPr>
              <a:t>= 90;</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boolean</a:t>
            </a:r>
            <a:r>
              <a:rPr b="1" lang="en-US" sz="1800" spc="-1" strike="noStrike">
                <a:solidFill>
                  <a:srgbClr val="000000"/>
                </a:solidFill>
                <a:latin typeface="Courier New"/>
              </a:rPr>
              <a:t> </a:t>
            </a:r>
            <a:r>
              <a:rPr b="1" lang="en-US" sz="1800" spc="-1" strike="noStrike">
                <a:solidFill>
                  <a:srgbClr val="6a3e3e"/>
                </a:solidFill>
                <a:latin typeface="Courier New"/>
              </a:rPr>
              <a:t>devCanPlaySmash </a:t>
            </a:r>
            <a:r>
              <a:rPr b="1" lang="en-US" sz="1800" spc="-1" strike="noStrike">
                <a:solidFill>
                  <a:srgbClr val="000000"/>
                </a:solidFill>
                <a:latin typeface="Courier New"/>
              </a:rPr>
              <a:t>= </a:t>
            </a:r>
            <a:r>
              <a:rPr b="1" lang="en-US" sz="1800" spc="-1" strike="noStrike">
                <a:solidFill>
                  <a:srgbClr val="7f0055"/>
                </a:solidFill>
                <a:latin typeface="Courier New"/>
              </a:rPr>
              <a:t>false</a:t>
            </a: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if</a:t>
            </a:r>
            <a:r>
              <a:rPr b="1" lang="en-US" sz="1800" spc="-1" strike="noStrike">
                <a:solidFill>
                  <a:srgbClr val="000000"/>
                </a:solidFill>
                <a:latin typeface="Courier New"/>
              </a:rPr>
              <a:t> (</a:t>
            </a:r>
            <a:r>
              <a:rPr b="1" lang="en-US" sz="1800" spc="-1" strike="noStrike">
                <a:solidFill>
                  <a:srgbClr val="6a3e3e"/>
                </a:solidFill>
                <a:latin typeface="Courier New"/>
              </a:rPr>
              <a:t>devsMoney </a:t>
            </a:r>
            <a:r>
              <a:rPr b="1" lang="en-US" sz="1800" spc="-1" strike="noStrike">
                <a:solidFill>
                  <a:srgbClr val="000000"/>
                </a:solidFill>
                <a:latin typeface="Courier New"/>
              </a:rPr>
              <a:t>&gt; 5 &amp;&amp; </a:t>
            </a:r>
            <a:r>
              <a:rPr b="1" lang="en-US" sz="1800" spc="-1" strike="noStrike">
                <a:solidFill>
                  <a:srgbClr val="6a3e3e"/>
                </a:solidFill>
                <a:latin typeface="Courier New"/>
              </a:rPr>
              <a:t>devCanPlaySmash</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“Dev enters a smash tournament"</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 </a:t>
            </a:r>
            <a:r>
              <a:rPr b="1" lang="en-US" sz="1800" spc="-1" strike="noStrike">
                <a:solidFill>
                  <a:srgbClr val="7f0055"/>
                </a:solidFill>
                <a:latin typeface="Courier New"/>
              </a:rPr>
              <a:t>else</a:t>
            </a:r>
            <a:r>
              <a:rPr b="1" lang="en-US" sz="1800" spc="-1" strike="noStrike">
                <a:solidFill>
                  <a:srgbClr val="000000"/>
                </a:solidFill>
                <a:latin typeface="Courier New"/>
              </a:rPr>
              <a:t> </a:t>
            </a:r>
            <a:r>
              <a:rPr b="1" lang="en-US" sz="1800" spc="-1" strike="noStrike">
                <a:solidFill>
                  <a:srgbClr val="7f0055"/>
                </a:solidFill>
                <a:latin typeface="Courier New"/>
              </a:rPr>
              <a:t>if</a:t>
            </a:r>
            <a:r>
              <a:rPr b="1" lang="en-US" sz="1800" spc="-1" strike="noStrike">
                <a:solidFill>
                  <a:srgbClr val="000000"/>
                </a:solidFill>
                <a:latin typeface="Courier New"/>
              </a:rPr>
              <a:t> (</a:t>
            </a:r>
            <a:r>
              <a:rPr b="1" lang="en-US" sz="1800" spc="-1" strike="noStrike">
                <a:solidFill>
                  <a:srgbClr val="6a3e3e"/>
                </a:solidFill>
                <a:latin typeface="Courier New"/>
              </a:rPr>
              <a:t>devsMoney </a:t>
            </a:r>
            <a:r>
              <a:rPr b="1" lang="en-US" sz="1800" spc="-1" strike="noStrike">
                <a:solidFill>
                  <a:srgbClr val="000000"/>
                </a:solidFill>
                <a:latin typeface="Courier New"/>
              </a:rPr>
              <a:t>&lt; 1 &amp;&amp; </a:t>
            </a:r>
            <a:r>
              <a:rPr b="1" lang="en-US" sz="1800" spc="-1" strike="noStrike">
                <a:solidFill>
                  <a:srgbClr val="6a3e3e"/>
                </a:solidFill>
                <a:latin typeface="Courier New"/>
              </a:rPr>
              <a:t>devCanPlaySmash</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“Dev is just too poor to enter"</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 </a:t>
            </a:r>
            <a:r>
              <a:rPr b="1" lang="en-US" sz="1800" spc="-1" strike="noStrike">
                <a:solidFill>
                  <a:srgbClr val="7f0055"/>
                </a:solidFill>
                <a:latin typeface="Courier New"/>
              </a:rPr>
              <a:t>else</a:t>
            </a:r>
            <a:r>
              <a:rPr b="1" lang="en-US" sz="1800" spc="-1" strike="noStrike">
                <a:solidFill>
                  <a:srgbClr val="000000"/>
                </a:solidFill>
                <a:latin typeface="Courier New"/>
              </a:rPr>
              <a:t>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“Dev just cant play smash"</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000000"/>
                </a:solidFill>
                <a:latin typeface="Courier New"/>
              </a:rPr>
              <a:t>}</a:t>
            </a:r>
            <a:endParaRPr b="0" lang="en-US" sz="18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Switch statements are vey useful for defined conditions and for when there are a lot of options that would cause if/else statements to become overly cumbersome.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Switch statements allow us to include a default clause for when no cases match the input.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i="1" lang="en-US" sz="1900" spc="-1" strike="noStrike">
                <a:solidFill>
                  <a:srgbClr val="2e2d2c"/>
                </a:solidFill>
                <a:latin typeface="Segoe UI"/>
              </a:rPr>
              <a:t>Case 6: </a:t>
            </a:r>
            <a:r>
              <a:rPr b="0" lang="en-US" sz="1900" spc="-1" strike="noStrike">
                <a:solidFill>
                  <a:srgbClr val="2e2d2c"/>
                </a:solidFill>
                <a:latin typeface="Segoe UI"/>
              </a:rPr>
              <a:t>literally refers to what will happen when </a:t>
            </a:r>
            <a:r>
              <a:rPr b="0" i="1" lang="en-US" sz="1900" spc="-1" strike="noStrike">
                <a:solidFill>
                  <a:srgbClr val="2e2d2c"/>
                </a:solidFill>
                <a:latin typeface="Segoe UI"/>
              </a:rPr>
              <a:t>day == 6, </a:t>
            </a:r>
            <a:r>
              <a:rPr b="0" lang="en-US" sz="1900" spc="-1" strike="noStrike">
                <a:solidFill>
                  <a:srgbClr val="2e2d2c"/>
                </a:solidFill>
                <a:latin typeface="Segoe UI"/>
              </a:rPr>
              <a:t>this is not some ordering mechanism, neither do the case have to be in a specific order.</a:t>
            </a:r>
            <a:endParaRPr b="0" lang="en-US" sz="1900" spc="-1" strike="noStrike">
              <a:solidFill>
                <a:srgbClr val="2e2d2c"/>
              </a:solidFill>
              <a:latin typeface="Segoe UI"/>
            </a:endParaRPr>
          </a:p>
        </p:txBody>
      </p:sp>
      <p:sp>
        <p:nvSpPr>
          <p:cNvPr id="349"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Switch Statements</a:t>
            </a:r>
            <a:endParaRPr b="0" lang="en-US" sz="3600" spc="-1" strike="noStrike">
              <a:solidFill>
                <a:srgbClr val="2e2d2c"/>
              </a:solidFill>
              <a:latin typeface="Segoe UI"/>
            </a:endParaRPr>
          </a:p>
        </p:txBody>
      </p:sp>
      <p:sp>
        <p:nvSpPr>
          <p:cNvPr id="350" name="CustomShape 3"/>
          <p:cNvSpPr/>
          <p:nvPr/>
        </p:nvSpPr>
        <p:spPr>
          <a:xfrm>
            <a:off x="6400800" y="1663200"/>
            <a:ext cx="4948200" cy="5024160"/>
          </a:xfrm>
          <a:prstGeom prst="rect">
            <a:avLst/>
          </a:prstGeom>
          <a:solidFill>
            <a:schemeClr val="bg1">
              <a:lumMod val="95000"/>
            </a:schemeClr>
          </a:solidFill>
          <a:ln>
            <a:noFill/>
          </a:ln>
        </p:spPr>
        <p:style>
          <a:lnRef idx="0"/>
          <a:fillRef idx="0"/>
          <a:effectRef idx="0"/>
          <a:fontRef idx="minor"/>
        </p:style>
        <p:txBody>
          <a:bodyPr>
            <a:noAutofit/>
          </a:bodyPr>
          <a:p>
            <a:pPr>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day</a:t>
            </a:r>
            <a:r>
              <a:rPr b="1" lang="en-GB" sz="1800" spc="-1" strike="noStrike">
                <a:solidFill>
                  <a:srgbClr val="000000"/>
                </a:solidFill>
                <a:latin typeface="Courier New"/>
              </a:rPr>
              <a:t> = 3;</a:t>
            </a:r>
            <a:endParaRPr b="0" lang="en-GB" sz="1800" spc="-1" strike="noStrike">
              <a:latin typeface="Arial"/>
            </a:endParaRPr>
          </a:p>
          <a:p>
            <a:pPr>
              <a:lnSpc>
                <a:spcPct val="100000"/>
              </a:lnSpc>
            </a:pPr>
            <a:r>
              <a:rPr b="1" lang="en-GB" sz="1800" spc="-1" strike="noStrike">
                <a:solidFill>
                  <a:srgbClr val="7f0055"/>
                </a:solidFill>
                <a:latin typeface="Courier New"/>
              </a:rPr>
              <a:t>switch</a:t>
            </a:r>
            <a:r>
              <a:rPr b="1" lang="en-GB" sz="1800" spc="-1" strike="noStrike">
                <a:solidFill>
                  <a:srgbClr val="000000"/>
                </a:solidFill>
                <a:latin typeface="Courier New"/>
              </a:rPr>
              <a:t> (</a:t>
            </a:r>
            <a:r>
              <a:rPr b="1" lang="en-GB" sz="1800" spc="-1" strike="noStrike">
                <a:solidFill>
                  <a:srgbClr val="6a3e3e"/>
                </a:solidFill>
                <a:latin typeface="Courier New"/>
              </a:rPr>
              <a:t>day</a:t>
            </a:r>
            <a:r>
              <a:rPr b="1" lang="en-GB" sz="1800" spc="-1" strike="noStrike">
                <a:solidFill>
                  <a:srgbClr val="000000"/>
                </a:solidFill>
                <a:latin typeface="Courier New"/>
              </a:rPr>
              <a:t>) {</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case</a:t>
            </a:r>
            <a:r>
              <a:rPr b="1" lang="en-GB" sz="1800" spc="-1" strike="noStrike">
                <a:solidFill>
                  <a:srgbClr val="000000"/>
                </a:solidFill>
                <a:latin typeface="Courier New"/>
              </a:rPr>
              <a:t> 1:</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“Garfield </a:t>
            </a:r>
            <a:r>
              <a:rPr b="1" i="1" lang="en-GB" sz="1800" spc="-1" strike="noStrike">
                <a:solidFill>
                  <a:srgbClr val="2a00ff"/>
                </a:solidFill>
                <a:latin typeface="Courier New"/>
              </a:rPr>
              <a:t>	</a:t>
            </a:r>
            <a:r>
              <a:rPr b="1" i="1" lang="en-GB" sz="1800" spc="-1" strike="noStrike">
                <a:solidFill>
                  <a:srgbClr val="2a00ff"/>
                </a:solidFill>
                <a:latin typeface="Courier New"/>
              </a:rPr>
              <a:t>	</a:t>
            </a:r>
            <a:r>
              <a:rPr b="1" i="1" lang="en-GB" sz="1800" spc="-1" strike="noStrike">
                <a:solidFill>
                  <a:srgbClr val="2a00ff"/>
                </a:solidFill>
                <a:latin typeface="Courier New"/>
              </a:rPr>
              <a:t>	</a:t>
            </a:r>
            <a:r>
              <a:rPr b="1" i="1" lang="en-GB" sz="1800" spc="-1" strike="noStrike">
                <a:solidFill>
                  <a:srgbClr val="2a00ff"/>
                </a:solidFill>
                <a:latin typeface="Courier New"/>
              </a:rPr>
              <a:t>	</a:t>
            </a:r>
            <a:r>
              <a:rPr b="1" i="1" lang="en-GB" sz="1800" spc="-1" strike="noStrike">
                <a:solidFill>
                  <a:srgbClr val="2a00ff"/>
                </a:solidFill>
                <a:latin typeface="Courier New"/>
              </a:rPr>
              <a:t>	</a:t>
            </a:r>
            <a:r>
              <a:rPr b="1" i="1" lang="en-GB" sz="1800" spc="-1" strike="noStrike">
                <a:solidFill>
                  <a:srgbClr val="2a00ff"/>
                </a:solidFill>
                <a:latin typeface="Courier New"/>
              </a:rPr>
              <a:t>hates Mondays"</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break</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7f0055"/>
                </a:solidFill>
                <a:latin typeface="Courier New"/>
              </a:rPr>
              <a:t>  </a:t>
            </a:r>
            <a:r>
              <a:rPr b="1" lang="en-GB" sz="1800" spc="-1" strike="noStrike">
                <a:solidFill>
                  <a:srgbClr val="7f0055"/>
                </a:solidFill>
                <a:latin typeface="Courier New"/>
              </a:rPr>
              <a:t>case</a:t>
            </a:r>
            <a:r>
              <a:rPr b="1" lang="en-GB" sz="1800" spc="-1" strike="noStrike">
                <a:solidFill>
                  <a:srgbClr val="000000"/>
                </a:solidFill>
                <a:latin typeface="Courier New"/>
              </a:rPr>
              <a:t> 6:    </a:t>
            </a:r>
            <a:r>
              <a:rPr b="1" lang="en-GB" sz="1800" spc="-1" strike="noStrike">
                <a:solidFill>
                  <a:srgbClr val="000000"/>
                </a:solidFill>
                <a:latin typeface="Courier New"/>
              </a:rPr>
              <a:t>	</a:t>
            </a: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“Saturday"</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break</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case</a:t>
            </a:r>
            <a:r>
              <a:rPr b="1" lang="en-GB" sz="1800" spc="-1" strike="noStrike">
                <a:solidFill>
                  <a:srgbClr val="000000"/>
                </a:solidFill>
                <a:latin typeface="Courier New"/>
              </a:rPr>
              <a:t> 7:</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"Sunday"</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break</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default</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"Not a day"</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7f0055"/>
                </a:solidFill>
                <a:latin typeface="Courier New"/>
              </a:rPr>
              <a:t>break</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914400" y="1063440"/>
            <a:ext cx="10364040" cy="2555640"/>
          </a:xfrm>
          <a:prstGeom prst="rect">
            <a:avLst/>
          </a:prstGeom>
          <a:noFill/>
          <a:ln>
            <a:noFill/>
          </a:ln>
        </p:spPr>
        <p:txBody>
          <a:bodyPr anchor="b">
            <a:noAutofit/>
          </a:bodyPr>
          <a:p>
            <a:pPr algn="ctr">
              <a:lnSpc>
                <a:spcPct val="100000"/>
              </a:lnSpc>
            </a:pPr>
            <a:r>
              <a:rPr b="0" lang="en-US" sz="6000" spc="-1" strike="noStrike">
                <a:solidFill>
                  <a:srgbClr val="555454"/>
                </a:solidFill>
                <a:latin typeface="Segoe UI Light"/>
              </a:rPr>
              <a:t>Iteration</a:t>
            </a:r>
            <a:endParaRPr b="0" lang="en-US" sz="6000" spc="-1" strike="noStrike">
              <a:solidFill>
                <a:srgbClr val="2e2d2c"/>
              </a:solidFill>
              <a:latin typeface="Segoe UI"/>
            </a:endParaRPr>
          </a:p>
        </p:txBody>
      </p:sp>
      <p:sp>
        <p:nvSpPr>
          <p:cNvPr id="352" name="TextShape 2"/>
          <p:cNvSpPr txBox="1"/>
          <p:nvPr/>
        </p:nvSpPr>
        <p:spPr>
          <a:xfrm>
            <a:off x="914400" y="3886200"/>
            <a:ext cx="10364040" cy="438840"/>
          </a:xfrm>
          <a:prstGeom prst="rect">
            <a:avLst/>
          </a:prstGeom>
          <a:noFill/>
          <a:ln>
            <a:noFill/>
          </a:ln>
        </p:spPr>
        <p:txBody>
          <a:bodyPr>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Picture 1" descr=""/>
          <p:cNvPicPr/>
          <p:nvPr/>
        </p:nvPicPr>
        <p:blipFill>
          <a:blip r:embed="rId1"/>
          <a:stretch/>
        </p:blipFill>
        <p:spPr>
          <a:xfrm>
            <a:off x="1992600" y="3098160"/>
            <a:ext cx="7697520" cy="2023560"/>
          </a:xfrm>
          <a:prstGeom prst="rect">
            <a:avLst/>
          </a:prstGeom>
          <a:ln>
            <a:noFill/>
          </a:ln>
        </p:spPr>
      </p:pic>
      <p:sp>
        <p:nvSpPr>
          <p:cNvPr id="354"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Iteration – For Loop</a:t>
            </a:r>
            <a:endParaRPr b="0" lang="en-US" sz="3600" spc="-1" strike="noStrike">
              <a:solidFill>
                <a:srgbClr val="2e2d2c"/>
              </a:solidFill>
              <a:latin typeface="Segoe UI"/>
            </a:endParaRPr>
          </a:p>
        </p:txBody>
      </p:sp>
      <p:sp>
        <p:nvSpPr>
          <p:cNvPr id="355" name="CustomShape 2"/>
          <p:cNvSpPr/>
          <p:nvPr/>
        </p:nvSpPr>
        <p:spPr>
          <a:xfrm>
            <a:off x="3917520" y="175968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Initialisation</a:t>
            </a:r>
            <a:endParaRPr b="0" lang="en-GB" sz="1800" spc="-1" strike="noStrike">
              <a:latin typeface="Arial"/>
            </a:endParaRPr>
          </a:p>
        </p:txBody>
      </p:sp>
      <p:sp>
        <p:nvSpPr>
          <p:cNvPr id="356" name="CustomShape 3"/>
          <p:cNvSpPr/>
          <p:nvPr/>
        </p:nvSpPr>
        <p:spPr>
          <a:xfrm>
            <a:off x="6098040" y="175968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Exit condition</a:t>
            </a:r>
            <a:endParaRPr b="0" lang="en-GB" sz="1800" spc="-1" strike="noStrike">
              <a:latin typeface="Arial"/>
            </a:endParaRPr>
          </a:p>
        </p:txBody>
      </p:sp>
      <p:sp>
        <p:nvSpPr>
          <p:cNvPr id="357" name="CustomShape 4"/>
          <p:cNvSpPr/>
          <p:nvPr/>
        </p:nvSpPr>
        <p:spPr>
          <a:xfrm>
            <a:off x="4772880" y="2153880"/>
            <a:ext cx="16200" cy="77040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358" name="CustomShape 5"/>
          <p:cNvSpPr/>
          <p:nvPr/>
        </p:nvSpPr>
        <p:spPr>
          <a:xfrm>
            <a:off x="7118640" y="2153880"/>
            <a:ext cx="360" cy="77040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359" name="CustomShape 6"/>
          <p:cNvSpPr/>
          <p:nvPr/>
        </p:nvSpPr>
        <p:spPr>
          <a:xfrm>
            <a:off x="8381880" y="1759680"/>
            <a:ext cx="3318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Update</a:t>
            </a:r>
            <a:endParaRPr b="0" lang="en-GB" sz="1800" spc="-1" strike="noStrike">
              <a:latin typeface="Arial"/>
            </a:endParaRPr>
          </a:p>
        </p:txBody>
      </p:sp>
      <p:sp>
        <p:nvSpPr>
          <p:cNvPr id="360" name="CustomShape 7"/>
          <p:cNvSpPr/>
          <p:nvPr/>
        </p:nvSpPr>
        <p:spPr>
          <a:xfrm>
            <a:off x="8861400" y="2138400"/>
            <a:ext cx="16200" cy="78588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361" name="CustomShape 8"/>
          <p:cNvSpPr/>
          <p:nvPr/>
        </p:nvSpPr>
        <p:spPr>
          <a:xfrm>
            <a:off x="10666080" y="411012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Processing</a:t>
            </a:r>
            <a:endParaRPr b="0" lang="en-GB" sz="1800" spc="-1" strike="noStrike">
              <a:latin typeface="Arial"/>
            </a:endParaRPr>
          </a:p>
        </p:txBody>
      </p:sp>
      <p:sp>
        <p:nvSpPr>
          <p:cNvPr id="362" name="CustomShape 9"/>
          <p:cNvSpPr/>
          <p:nvPr/>
        </p:nvSpPr>
        <p:spPr>
          <a:xfrm flipH="1">
            <a:off x="9359280" y="4314600"/>
            <a:ext cx="13057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While loops check to see if the condition has been met and then run the code if not, checking the condition before each run.</a:t>
            </a:r>
            <a:endParaRPr b="0" lang="en-US" sz="1900" spc="-1" strike="noStrike">
              <a:solidFill>
                <a:srgbClr val="2e2d2c"/>
              </a:solidFill>
              <a:latin typeface="Segoe UI"/>
            </a:endParaRPr>
          </a:p>
        </p:txBody>
      </p:sp>
      <p:sp>
        <p:nvSpPr>
          <p:cNvPr id="364"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Iteration – While Loop</a:t>
            </a:r>
            <a:endParaRPr b="0" lang="en-US" sz="3600" spc="-1" strike="noStrike">
              <a:solidFill>
                <a:srgbClr val="2e2d2c"/>
              </a:solidFill>
              <a:latin typeface="Segoe UI"/>
            </a:endParaRPr>
          </a:p>
        </p:txBody>
      </p:sp>
      <p:sp>
        <p:nvSpPr>
          <p:cNvPr id="365" name="CustomShape 3"/>
          <p:cNvSpPr/>
          <p:nvPr/>
        </p:nvSpPr>
        <p:spPr>
          <a:xfrm>
            <a:off x="6329160" y="1929600"/>
            <a:ext cx="5441400" cy="4371120"/>
          </a:xfrm>
          <a:prstGeom prst="rect">
            <a:avLst/>
          </a:prstGeom>
          <a:solidFill>
            <a:schemeClr val="bg1">
              <a:lumMod val="95000"/>
            </a:schemeClr>
          </a:solidFill>
          <a:ln>
            <a:noFill/>
          </a:ln>
        </p:spPr>
        <p:style>
          <a:lnRef idx="0"/>
          <a:fillRef idx="0"/>
          <a:effectRef idx="0"/>
          <a:fontRef idx="minor"/>
        </p:style>
        <p:txBody>
          <a:bodyPr>
            <a:normAutofit/>
          </a:bodyPr>
          <a:p>
            <a:pPr>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catCount </a:t>
            </a:r>
            <a:r>
              <a:rPr b="1" lang="en-GB" sz="1800" spc="-1" strike="noStrike">
                <a:solidFill>
                  <a:srgbClr val="000000"/>
                </a:solidFill>
                <a:latin typeface="Courier New"/>
              </a:rPr>
              <a:t>= 0;</a:t>
            </a:r>
            <a:endParaRPr b="0" lang="en-GB" sz="1800" spc="-1" strike="noStrike">
              <a:latin typeface="Arial"/>
            </a:endParaRPr>
          </a:p>
          <a:p>
            <a:pPr>
              <a:lnSpc>
                <a:spcPct val="100000"/>
              </a:lnSpc>
            </a:pPr>
            <a:r>
              <a:rPr b="1" lang="en-GB" sz="1800" spc="-1" strike="noStrike">
                <a:solidFill>
                  <a:srgbClr val="7f0055"/>
                </a:solidFill>
                <a:latin typeface="Courier New"/>
              </a:rPr>
              <a:t>boolean</a:t>
            </a:r>
            <a:r>
              <a:rPr b="1" lang="en-GB" sz="1800" spc="-1" strike="noStrike">
                <a:solidFill>
                  <a:srgbClr val="000000"/>
                </a:solidFill>
                <a:latin typeface="Courier New"/>
              </a:rPr>
              <a:t> </a:t>
            </a:r>
            <a:r>
              <a:rPr b="1" lang="en-GB" sz="1800" spc="-1" strike="noStrike">
                <a:solidFill>
                  <a:srgbClr val="6a3e3e"/>
                </a:solidFill>
                <a:latin typeface="Courier New"/>
              </a:rPr>
              <a:t>notEnoughCats </a:t>
            </a:r>
            <a:r>
              <a:rPr b="1" lang="en-GB" sz="1800" spc="-1" strike="noStrike">
                <a:solidFill>
                  <a:srgbClr val="000000"/>
                </a:solidFill>
                <a:latin typeface="Courier New"/>
              </a:rPr>
              <a:t>= </a:t>
            </a:r>
            <a:r>
              <a:rPr b="1" lang="en-GB" sz="1800" spc="-1" strike="noStrike">
                <a:solidFill>
                  <a:srgbClr val="7f0055"/>
                </a:solidFill>
                <a:latin typeface="Courier New"/>
              </a:rPr>
              <a:t>true</a:t>
            </a:r>
            <a:r>
              <a:rPr b="1" lang="en-GB" sz="1800" spc="-1" strike="noStrike">
                <a:solidFill>
                  <a:srgbClr val="000000"/>
                </a:solidFill>
                <a:latin typeface="Courier New"/>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7f0055"/>
                </a:solidFill>
                <a:latin typeface="Courier New"/>
              </a:rPr>
              <a:t>while</a:t>
            </a:r>
            <a:r>
              <a:rPr b="1" lang="en-GB" sz="1800" spc="-1" strike="noStrike">
                <a:solidFill>
                  <a:srgbClr val="000000"/>
                </a:solidFill>
                <a:latin typeface="Courier New"/>
              </a:rPr>
              <a:t> (</a:t>
            </a:r>
            <a:r>
              <a:rPr b="1" lang="en-GB" sz="1800" spc="-1" strike="noStrike">
                <a:solidFill>
                  <a:srgbClr val="6a3e3e"/>
                </a:solidFill>
                <a:latin typeface="Courier New"/>
              </a:rPr>
              <a:t>notEnoughCats</a:t>
            </a:r>
            <a:r>
              <a:rPr b="1" lang="en-GB" sz="1800" spc="-1" strike="noStrike">
                <a:solidFill>
                  <a:srgbClr val="000000"/>
                </a:solidFill>
                <a:latin typeface="Courier New"/>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"Another cat"</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6a3e3e"/>
                </a:solidFill>
                <a:latin typeface="Courier New"/>
              </a:rPr>
              <a:t>	</a:t>
            </a:r>
            <a:r>
              <a:rPr b="1" lang="en-GB" sz="1800" spc="-1" strike="noStrike">
                <a:solidFill>
                  <a:srgbClr val="6a3e3e"/>
                </a:solidFill>
                <a:latin typeface="Courier New"/>
              </a:rPr>
              <a:t>catCount</a:t>
            </a:r>
            <a:r>
              <a:rPr b="1" lang="en-GB" sz="1800" spc="-1" strike="noStrike">
                <a:solidFill>
                  <a:srgbClr val="000000"/>
                </a:solidFill>
                <a:latin typeface="Courier New"/>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7f0055"/>
                </a:solidFill>
                <a:latin typeface="Courier New"/>
              </a:rPr>
              <a:t>	</a:t>
            </a:r>
            <a:r>
              <a:rPr b="1" lang="en-GB" sz="1800" spc="-1" strike="noStrike">
                <a:solidFill>
                  <a:srgbClr val="7f0055"/>
                </a:solidFill>
                <a:latin typeface="Courier New"/>
              </a:rPr>
              <a:t>if</a:t>
            </a:r>
            <a:r>
              <a:rPr b="1" lang="en-GB" sz="1800" spc="-1" strike="noStrike">
                <a:solidFill>
                  <a:srgbClr val="000000"/>
                </a:solidFill>
                <a:latin typeface="Courier New"/>
              </a:rPr>
              <a:t> (</a:t>
            </a:r>
            <a:r>
              <a:rPr b="1" lang="en-GB" sz="1800" spc="-1" strike="noStrike">
                <a:solidFill>
                  <a:srgbClr val="6a3e3e"/>
                </a:solidFill>
                <a:latin typeface="Courier New"/>
              </a:rPr>
              <a:t>catcount </a:t>
            </a:r>
            <a:r>
              <a:rPr b="1" lang="en-GB" sz="1800" spc="-1" strike="noStrike">
                <a:solidFill>
                  <a:srgbClr val="000000"/>
                </a:solidFill>
                <a:latin typeface="Courier New"/>
              </a:rPr>
              <a:t>&gt; 273)</a:t>
            </a:r>
            <a:endParaRPr b="0" lang="en-GB" sz="1800" spc="-1" strike="noStrike">
              <a:latin typeface="Arial"/>
            </a:endParaRPr>
          </a:p>
          <a:p>
            <a:pPr>
              <a:lnSpc>
                <a:spcPct val="100000"/>
              </a:lnSpc>
            </a:pPr>
            <a:r>
              <a:rPr b="1" lang="en-GB" sz="1800" spc="-1" strike="noStrike">
                <a:solidFill>
                  <a:srgbClr val="6a3e3e"/>
                </a:solidFill>
                <a:latin typeface="Courier New"/>
              </a:rPr>
              <a:t>	</a:t>
            </a:r>
            <a:r>
              <a:rPr b="1" lang="en-GB" sz="1800" spc="-1" strike="noStrike">
                <a:solidFill>
                  <a:srgbClr val="6a3e3e"/>
                </a:solidFill>
                <a:latin typeface="Courier New"/>
              </a:rPr>
              <a:t>	</a:t>
            </a:r>
            <a:r>
              <a:rPr b="1" lang="en-GB" sz="1800" spc="-1" strike="noStrike">
                <a:solidFill>
                  <a:srgbClr val="6a3e3e"/>
                </a:solidFill>
                <a:latin typeface="Courier New"/>
              </a:rPr>
              <a:t>notEnoughCats </a:t>
            </a:r>
            <a:r>
              <a:rPr b="1" lang="en-GB" sz="1800" spc="-1" strike="noStrike">
                <a:solidFill>
                  <a:srgbClr val="000000"/>
                </a:solidFill>
                <a:latin typeface="Courier New"/>
              </a:rPr>
              <a:t>= </a:t>
            </a:r>
            <a:r>
              <a:rPr b="1" lang="en-GB" sz="1800" spc="-1" strike="noStrike">
                <a:solidFill>
                  <a:srgbClr val="7f0055"/>
                </a:solidFill>
                <a:latin typeface="Courier New"/>
              </a:rPr>
              <a:t>false</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“Gareth has too many cats"</a:t>
            </a:r>
            <a:r>
              <a:rPr b="1" i="1"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Do-While loops run a block of code before checking to see if the condition has been met, checking the statement after each run.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loop should be used if you always want a block of code to be run at least once.</a:t>
            </a:r>
            <a:endParaRPr b="0" lang="en-US" sz="1900" spc="-1" strike="noStrike">
              <a:solidFill>
                <a:srgbClr val="2e2d2c"/>
              </a:solidFill>
              <a:latin typeface="Segoe UI"/>
            </a:endParaRPr>
          </a:p>
        </p:txBody>
      </p:sp>
      <p:sp>
        <p:nvSpPr>
          <p:cNvPr id="367"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Iteration – Do While</a:t>
            </a:r>
            <a:endParaRPr b="0" lang="en-US" sz="3600" spc="-1" strike="noStrike">
              <a:solidFill>
                <a:srgbClr val="2e2d2c"/>
              </a:solidFill>
              <a:latin typeface="Segoe UI"/>
            </a:endParaRPr>
          </a:p>
        </p:txBody>
      </p:sp>
      <p:sp>
        <p:nvSpPr>
          <p:cNvPr id="368" name="CustomShape 3"/>
          <p:cNvSpPr/>
          <p:nvPr/>
        </p:nvSpPr>
        <p:spPr>
          <a:xfrm>
            <a:off x="6422400" y="1929600"/>
            <a:ext cx="5052240" cy="4546440"/>
          </a:xfrm>
          <a:prstGeom prst="rect">
            <a:avLst/>
          </a:prstGeom>
          <a:solidFill>
            <a:schemeClr val="bg1">
              <a:lumMod val="95000"/>
            </a:schemeClr>
          </a:solidFill>
          <a:ln>
            <a:noFill/>
          </a:ln>
        </p:spPr>
        <p:style>
          <a:lnRef idx="0"/>
          <a:fillRef idx="0"/>
          <a:effectRef idx="0"/>
          <a:fontRef idx="minor"/>
        </p:style>
        <p:txBody>
          <a:bodyPr>
            <a:noAutofit/>
          </a:bodyPr>
          <a:p>
            <a:pPr>
              <a:lnSpc>
                <a:spcPct val="100000"/>
              </a:lnSpc>
            </a:pPr>
            <a:r>
              <a:rPr b="1" lang="en-GB" sz="1600" spc="-1" strike="noStrike">
                <a:solidFill>
                  <a:srgbClr val="7f0055"/>
                </a:solidFill>
                <a:latin typeface="Courier New"/>
              </a:rPr>
              <a:t>int</a:t>
            </a:r>
            <a:r>
              <a:rPr b="1" lang="en-GB" sz="1600" spc="-1" strike="noStrike">
                <a:solidFill>
                  <a:srgbClr val="000000"/>
                </a:solidFill>
                <a:latin typeface="Courier New"/>
              </a:rPr>
              <a:t> </a:t>
            </a:r>
            <a:r>
              <a:rPr b="1" lang="en-GB" sz="1600" spc="-1" strike="noStrike">
                <a:solidFill>
                  <a:srgbClr val="6a3e3e"/>
                </a:solidFill>
                <a:latin typeface="Courier New"/>
              </a:rPr>
              <a:t>playCount </a:t>
            </a:r>
            <a:r>
              <a:rPr b="1" lang="en-GB" sz="1600" spc="-1" strike="noStrike">
                <a:solidFill>
                  <a:srgbClr val="000000"/>
                </a:solidFill>
                <a:latin typeface="Courier New"/>
              </a:rPr>
              <a:t>= 0;</a:t>
            </a:r>
            <a:endParaRPr b="0" lang="en-GB" sz="1600" spc="-1" strike="noStrike">
              <a:latin typeface="Arial"/>
            </a:endParaRPr>
          </a:p>
          <a:p>
            <a:pPr>
              <a:lnSpc>
                <a:spcPct val="100000"/>
              </a:lnSpc>
            </a:pPr>
            <a:r>
              <a:rPr b="1" lang="en-GB" sz="1600" spc="-1" strike="noStrike">
                <a:solidFill>
                  <a:srgbClr val="7f0055"/>
                </a:solidFill>
                <a:latin typeface="Courier New"/>
              </a:rPr>
              <a:t>boolean</a:t>
            </a:r>
            <a:r>
              <a:rPr b="1" lang="en-GB" sz="1600" spc="-1" strike="noStrike">
                <a:solidFill>
                  <a:srgbClr val="000000"/>
                </a:solidFill>
                <a:latin typeface="Courier New"/>
              </a:rPr>
              <a:t> </a:t>
            </a:r>
            <a:r>
              <a:rPr b="1" lang="en-GB" sz="1600" spc="-1" strike="noStrike">
                <a:solidFill>
                  <a:srgbClr val="6a3e3e"/>
                </a:solidFill>
                <a:latin typeface="Courier New"/>
              </a:rPr>
              <a:t>playing </a:t>
            </a:r>
            <a:r>
              <a:rPr b="1" lang="en-GB" sz="1600" spc="-1" strike="noStrike">
                <a:solidFill>
                  <a:srgbClr val="000000"/>
                </a:solidFill>
                <a:latin typeface="Courier New"/>
              </a:rPr>
              <a:t>= </a:t>
            </a:r>
            <a:r>
              <a:rPr b="1" lang="en-GB" sz="1600" spc="-1" strike="noStrike">
                <a:solidFill>
                  <a:srgbClr val="7f0055"/>
                </a:solidFill>
                <a:latin typeface="Courier New"/>
              </a:rPr>
              <a:t>true</a:t>
            </a:r>
            <a:r>
              <a:rPr b="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7f0055"/>
                </a:solidFill>
                <a:latin typeface="Courier New"/>
              </a:rPr>
              <a:t>do</a:t>
            </a:r>
            <a:r>
              <a:rPr b="1" lang="en-GB" sz="1600" spc="-1" strike="noStrike">
                <a:solidFill>
                  <a:srgbClr val="000000"/>
                </a:solidFill>
                <a:latin typeface="Courier New"/>
              </a:rPr>
              <a:t> {</a:t>
            </a:r>
            <a:endParaRPr b="0" lang="en-GB" sz="1600" spc="-1" strike="noStrike">
              <a:latin typeface="Arial"/>
            </a:endParaRPr>
          </a:p>
          <a:p>
            <a:pPr>
              <a:lnSpc>
                <a:spcPct val="100000"/>
              </a:lnSpc>
            </a:pPr>
            <a:r>
              <a:rPr b="1" lang="en-GB" sz="1600" spc="-1" strike="noStrike">
                <a:solidFill>
                  <a:srgbClr val="000000"/>
                </a:solidFill>
                <a:latin typeface="Courier New"/>
              </a:rPr>
              <a:t>	</a:t>
            </a:r>
            <a:r>
              <a:rPr b="1" lang="en-GB" sz="1600" spc="-1" strike="noStrike">
                <a:solidFill>
                  <a:srgbClr val="000000"/>
                </a:solidFill>
                <a:latin typeface="Courier New"/>
              </a:rPr>
              <a:t>System.</a:t>
            </a:r>
            <a:r>
              <a:rPr b="1" i="1" lang="en-GB" sz="1600" spc="-1" strike="noStrike">
                <a:solidFill>
                  <a:srgbClr val="0000c0"/>
                </a:solidFill>
                <a:latin typeface="Courier New"/>
              </a:rPr>
              <a:t>out</a:t>
            </a:r>
            <a:r>
              <a:rPr b="1" i="1" lang="en-GB" sz="1600" spc="-1" strike="noStrike">
                <a:solidFill>
                  <a:srgbClr val="000000"/>
                </a:solidFill>
                <a:latin typeface="Courier New"/>
              </a:rPr>
              <a:t>.println(</a:t>
            </a:r>
            <a:r>
              <a:rPr b="1" i="1" lang="en-GB" sz="1600" spc="-1" strike="noStrike">
                <a:solidFill>
                  <a:srgbClr val="2a00ff"/>
                </a:solidFill>
                <a:latin typeface="Courier New"/>
              </a:rPr>
              <a:t>“Playing"</a:t>
            </a:r>
            <a:r>
              <a:rPr b="1" i="1" lang="en-GB" sz="1600" spc="-1" strike="noStrike">
                <a:solidFill>
                  <a:srgbClr val="000000"/>
                </a:solidFill>
                <a:latin typeface="Courier New"/>
              </a:rPr>
              <a:t>);</a:t>
            </a:r>
            <a:endParaRPr b="0" lang="en-GB" sz="1600" spc="-1" strike="noStrike">
              <a:latin typeface="Arial"/>
            </a:endParaRPr>
          </a:p>
          <a:p>
            <a:pPr>
              <a:lnSpc>
                <a:spcPct val="100000"/>
              </a:lnSpc>
            </a:pPr>
            <a:r>
              <a:rPr b="1" lang="en-GB" sz="1600" spc="-1" strike="noStrike">
                <a:solidFill>
                  <a:srgbClr val="6a3e3e"/>
                </a:solidFill>
                <a:latin typeface="Courier New"/>
              </a:rPr>
              <a:t>	</a:t>
            </a:r>
            <a:r>
              <a:rPr b="1" lang="en-GB" sz="1600" spc="-1" strike="noStrike">
                <a:solidFill>
                  <a:srgbClr val="6a3e3e"/>
                </a:solidFill>
                <a:latin typeface="Courier New"/>
              </a:rPr>
              <a:t>playCount</a:t>
            </a:r>
            <a:r>
              <a:rPr b="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3f7f5f"/>
                </a:solidFill>
                <a:latin typeface="Courier New"/>
              </a:rPr>
              <a:t>	</a:t>
            </a:r>
            <a:r>
              <a:rPr b="0" lang="en-GB" sz="1600" spc="-1" strike="noStrike">
                <a:solidFill>
                  <a:srgbClr val="3f7f5f"/>
                </a:solidFill>
                <a:latin typeface="Courier New"/>
              </a:rPr>
              <a:t>//can only play 10 times</a:t>
            </a:r>
            <a:endParaRPr b="0" lang="en-GB" sz="1600" spc="-1" strike="noStrike">
              <a:latin typeface="Arial"/>
            </a:endParaRPr>
          </a:p>
          <a:p>
            <a:pPr>
              <a:lnSpc>
                <a:spcPct val="100000"/>
              </a:lnSpc>
            </a:pPr>
            <a:r>
              <a:rPr b="1" lang="en-GB" sz="1600" spc="-1" strike="noStrike">
                <a:solidFill>
                  <a:srgbClr val="7f0055"/>
                </a:solidFill>
                <a:latin typeface="Courier New"/>
              </a:rPr>
              <a:t>	</a:t>
            </a:r>
            <a:r>
              <a:rPr b="1" lang="en-GB" sz="1600" spc="-1" strike="noStrike">
                <a:solidFill>
                  <a:srgbClr val="7f0055"/>
                </a:solidFill>
                <a:latin typeface="Courier New"/>
              </a:rPr>
              <a:t>if</a:t>
            </a:r>
            <a:r>
              <a:rPr b="1" lang="en-GB" sz="1600" spc="-1" strike="noStrike">
                <a:solidFill>
                  <a:srgbClr val="000000"/>
                </a:solidFill>
                <a:latin typeface="Courier New"/>
              </a:rPr>
              <a:t> (</a:t>
            </a:r>
            <a:r>
              <a:rPr b="1" lang="en-GB" sz="1600" spc="-1" strike="noStrike">
                <a:solidFill>
                  <a:srgbClr val="6a3e3e"/>
                </a:solidFill>
                <a:latin typeface="Courier New"/>
              </a:rPr>
              <a:t>playCount </a:t>
            </a:r>
            <a:r>
              <a:rPr b="1" lang="en-GB" sz="1600" spc="-1" strike="noStrike">
                <a:solidFill>
                  <a:srgbClr val="000000"/>
                </a:solidFill>
                <a:latin typeface="Courier New"/>
              </a:rPr>
              <a:t>&gt; 10)</a:t>
            </a:r>
            <a:endParaRPr b="0" lang="en-GB" sz="1600" spc="-1" strike="noStrike">
              <a:latin typeface="Arial"/>
            </a:endParaRPr>
          </a:p>
          <a:p>
            <a:pPr>
              <a:lnSpc>
                <a:spcPct val="100000"/>
              </a:lnSpc>
            </a:pPr>
            <a:r>
              <a:rPr b="1" lang="en-GB" sz="1600" spc="-1" strike="noStrike">
                <a:solidFill>
                  <a:srgbClr val="6a3e3e"/>
                </a:solidFill>
                <a:latin typeface="Courier New"/>
              </a:rPr>
              <a:t>	</a:t>
            </a:r>
            <a:r>
              <a:rPr b="1" lang="en-GB" sz="1600" spc="-1" strike="noStrike">
                <a:solidFill>
                  <a:srgbClr val="6a3e3e"/>
                </a:solidFill>
                <a:latin typeface="Courier New"/>
              </a:rPr>
              <a:t>	</a:t>
            </a:r>
            <a:r>
              <a:rPr b="1" lang="en-GB" sz="1600" spc="-1" strike="noStrike">
                <a:solidFill>
                  <a:srgbClr val="6a3e3e"/>
                </a:solidFill>
                <a:latin typeface="Courier New"/>
              </a:rPr>
              <a:t>playing </a:t>
            </a:r>
            <a:r>
              <a:rPr b="1" lang="en-GB" sz="1600" spc="-1" strike="noStrike">
                <a:solidFill>
                  <a:srgbClr val="000000"/>
                </a:solidFill>
                <a:latin typeface="Courier New"/>
              </a:rPr>
              <a:t>= </a:t>
            </a:r>
            <a:r>
              <a:rPr b="1" lang="en-GB" sz="1600" spc="-1" strike="noStrike">
                <a:solidFill>
                  <a:srgbClr val="7f0055"/>
                </a:solidFill>
                <a:latin typeface="Courier New"/>
              </a:rPr>
              <a:t>false</a:t>
            </a:r>
            <a:r>
              <a:rPr b="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3f7f5f"/>
                </a:solidFill>
                <a:latin typeface="Courier New"/>
              </a:rPr>
              <a:t>	</a:t>
            </a:r>
            <a:r>
              <a:rPr b="0" lang="en-GB" sz="1600" spc="-1" strike="noStrike">
                <a:solidFill>
                  <a:srgbClr val="3f7f5f"/>
                </a:solidFill>
                <a:latin typeface="Courier New"/>
              </a:rPr>
              <a:t>//or if you die</a:t>
            </a:r>
            <a:endParaRPr b="0" lang="en-GB" sz="1600" spc="-1" strike="noStrike">
              <a:latin typeface="Arial"/>
            </a:endParaRPr>
          </a:p>
          <a:p>
            <a:pPr>
              <a:lnSpc>
                <a:spcPct val="100000"/>
              </a:lnSpc>
            </a:pPr>
            <a:r>
              <a:rPr b="1" lang="en-GB" sz="1600" spc="-1" strike="noStrike">
                <a:solidFill>
                  <a:srgbClr val="7f0055"/>
                </a:solidFill>
                <a:latin typeface="Courier New"/>
              </a:rPr>
              <a:t>	</a:t>
            </a:r>
            <a:r>
              <a:rPr b="1" lang="en-GB" sz="1600" spc="-1" strike="noStrike">
                <a:solidFill>
                  <a:srgbClr val="7f0055"/>
                </a:solidFill>
                <a:latin typeface="Courier New"/>
              </a:rPr>
              <a:t>if</a:t>
            </a:r>
            <a:r>
              <a:rPr b="1" lang="en-GB" sz="1600" spc="-1" strike="noStrike">
                <a:solidFill>
                  <a:srgbClr val="000000"/>
                </a:solidFill>
                <a:latin typeface="Courier New"/>
              </a:rPr>
              <a:t> (!</a:t>
            </a:r>
            <a:r>
              <a:rPr b="1" lang="en-GB" sz="1600" spc="-1" strike="noStrike">
                <a:solidFill>
                  <a:srgbClr val="6a3e3e"/>
                </a:solidFill>
                <a:latin typeface="Courier New"/>
              </a:rPr>
              <a:t>isAlive()</a:t>
            </a:r>
            <a:r>
              <a:rPr b="1" lang="en-GB" sz="1600" spc="-1" strike="noStrike">
                <a:solidFill>
                  <a:srgbClr val="000000"/>
                </a:solidFill>
                <a:latin typeface="Courier New"/>
              </a:rPr>
              <a:t>)</a:t>
            </a:r>
            <a:endParaRPr b="0" lang="en-GB" sz="1600" spc="-1" strike="noStrike">
              <a:latin typeface="Arial"/>
            </a:endParaRPr>
          </a:p>
          <a:p>
            <a:pPr>
              <a:lnSpc>
                <a:spcPct val="100000"/>
              </a:lnSpc>
            </a:pPr>
            <a:r>
              <a:rPr b="1" lang="en-GB" sz="1600" spc="-1" strike="noStrike">
                <a:solidFill>
                  <a:srgbClr val="6a3e3e"/>
                </a:solidFill>
                <a:latin typeface="Courier New"/>
              </a:rPr>
              <a:t>	</a:t>
            </a:r>
            <a:r>
              <a:rPr b="1" lang="en-GB" sz="1600" spc="-1" strike="noStrike">
                <a:solidFill>
                  <a:srgbClr val="6a3e3e"/>
                </a:solidFill>
                <a:latin typeface="Courier New"/>
              </a:rPr>
              <a:t>	</a:t>
            </a:r>
            <a:r>
              <a:rPr b="1" lang="en-GB" sz="1600" spc="-1" strike="noStrike">
                <a:solidFill>
                  <a:srgbClr val="6a3e3e"/>
                </a:solidFill>
                <a:latin typeface="Courier New"/>
              </a:rPr>
              <a:t>playing </a:t>
            </a:r>
            <a:r>
              <a:rPr b="1" lang="en-GB" sz="1600" spc="-1" strike="noStrike">
                <a:solidFill>
                  <a:srgbClr val="000000"/>
                </a:solidFill>
                <a:latin typeface="Courier New"/>
              </a:rPr>
              <a:t>= </a:t>
            </a:r>
            <a:r>
              <a:rPr b="1" lang="en-GB" sz="1600" spc="-1" strike="noStrike">
                <a:solidFill>
                  <a:srgbClr val="7f0055"/>
                </a:solidFill>
                <a:latin typeface="Courier New"/>
              </a:rPr>
              <a:t>false</a:t>
            </a:r>
            <a:r>
              <a:rPr b="1" lang="en-GB" sz="1600" spc="-1" strike="noStrike">
                <a:solidFill>
                  <a:srgbClr val="000000"/>
                </a:solidFill>
                <a:latin typeface="Courier New"/>
              </a:rPr>
              <a:t>;</a:t>
            </a:r>
            <a:endParaRPr b="0" lang="en-GB" sz="1600" spc="-1" strike="noStrike">
              <a:latin typeface="Arial"/>
            </a:endParaRPr>
          </a:p>
          <a:p>
            <a:pPr>
              <a:lnSpc>
                <a:spcPct val="100000"/>
              </a:lnSpc>
            </a:pPr>
            <a:r>
              <a:rPr b="1" lang="en-GB" sz="1600" spc="-1" strike="noStrike">
                <a:solidFill>
                  <a:srgbClr val="000000"/>
                </a:solidFill>
                <a:latin typeface="Courier New"/>
              </a:rPr>
              <a:t>	</a:t>
            </a:r>
            <a:endParaRPr b="0" lang="en-GB" sz="1600" spc="-1" strike="noStrike">
              <a:latin typeface="Arial"/>
            </a:endParaRPr>
          </a:p>
          <a:p>
            <a:pPr>
              <a:lnSpc>
                <a:spcPct val="100000"/>
              </a:lnSpc>
            </a:pPr>
            <a:r>
              <a:rPr b="1" lang="en-GB" sz="1600" spc="-1" strike="noStrike">
                <a:solidFill>
                  <a:srgbClr val="000000"/>
                </a:solidFill>
                <a:latin typeface="Courier New"/>
              </a:rPr>
              <a:t>} </a:t>
            </a:r>
            <a:r>
              <a:rPr b="1" lang="en-GB" sz="1600" spc="-1" strike="noStrike">
                <a:solidFill>
                  <a:srgbClr val="7f0055"/>
                </a:solidFill>
                <a:latin typeface="Courier New"/>
              </a:rPr>
              <a:t>while</a:t>
            </a:r>
            <a:r>
              <a:rPr b="1" lang="en-GB" sz="1600" spc="-1" strike="noStrike">
                <a:solidFill>
                  <a:srgbClr val="000000"/>
                </a:solidFill>
                <a:latin typeface="Courier New"/>
              </a:rPr>
              <a:t> (</a:t>
            </a:r>
            <a:r>
              <a:rPr b="1" lang="en-GB" sz="1600" spc="-1" strike="noStrike">
                <a:solidFill>
                  <a:srgbClr val="6a3e3e"/>
                </a:solidFill>
                <a:latin typeface="Courier New"/>
              </a:rPr>
              <a:t>playing</a:t>
            </a:r>
            <a:r>
              <a:rPr b="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000000"/>
                </a:solidFill>
                <a:latin typeface="Courier New"/>
              </a:rPr>
              <a:t>System.</a:t>
            </a:r>
            <a:r>
              <a:rPr b="1" i="1" lang="en-GB" sz="1600" spc="-1" strike="noStrike">
                <a:solidFill>
                  <a:srgbClr val="0000c0"/>
                </a:solidFill>
                <a:latin typeface="Courier New"/>
              </a:rPr>
              <a:t>out</a:t>
            </a:r>
            <a:r>
              <a:rPr b="1" i="1" lang="en-GB" sz="1600" spc="-1" strike="noStrike">
                <a:solidFill>
                  <a:srgbClr val="000000"/>
                </a:solidFill>
                <a:latin typeface="Courier New"/>
              </a:rPr>
              <a:t>.println(</a:t>
            </a:r>
            <a:r>
              <a:rPr b="1" i="1" lang="en-GB" sz="1600" spc="-1" strike="noStrike">
                <a:solidFill>
                  <a:srgbClr val="2a00ff"/>
                </a:solidFill>
                <a:latin typeface="Courier New"/>
              </a:rPr>
              <a:t>“Game Over!"</a:t>
            </a:r>
            <a:r>
              <a:rPr b="1" i="1" lang="en-GB" sz="1600" spc="-1" strike="noStrike">
                <a:solidFill>
                  <a:srgbClr val="000000"/>
                </a:solidFill>
                <a:latin typeface="Courier New"/>
              </a:rPr>
              <a: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414000" y="1929600"/>
            <a:ext cx="5579640" cy="4546440"/>
          </a:xfrm>
          <a:prstGeom prst="rect">
            <a:avLst/>
          </a:prstGeom>
          <a:solidFill>
            <a:srgbClr val="dadada"/>
          </a:solidFill>
          <a:ln>
            <a:noFill/>
          </a:ln>
        </p:spPr>
        <p:txBody>
          <a:bodyPr>
            <a:noAutofit/>
          </a:bodyPr>
          <a:p>
            <a:pPr>
              <a:lnSpc>
                <a:spcPct val="100000"/>
              </a:lnSpc>
              <a:spcBef>
                <a:spcPts val="201"/>
              </a:spcBef>
              <a:spcAft>
                <a:spcPts val="799"/>
              </a:spcAft>
            </a:pPr>
            <a:r>
              <a:rPr b="1" lang="en-US" sz="1400" spc="-1" strike="noStrike">
                <a:solidFill>
                  <a:srgbClr val="000000"/>
                </a:solidFill>
                <a:latin typeface="Courier New"/>
              </a:rPr>
              <a:t>Scanner </a:t>
            </a:r>
            <a:r>
              <a:rPr b="1" lang="en-US" sz="1400" spc="-1" strike="noStrike" u="sng">
                <a:solidFill>
                  <a:srgbClr val="6a3e3e"/>
                </a:solidFill>
                <a:uFillTx/>
                <a:latin typeface="Courier New"/>
              </a:rPr>
              <a:t>sc</a:t>
            </a:r>
            <a:r>
              <a:rPr b="1" lang="en-US" sz="1400" spc="-1" strike="noStrike" u="sng">
                <a:solidFill>
                  <a:srgbClr val="000000"/>
                </a:solidFill>
                <a:uFillTx/>
                <a:latin typeface="Courier New"/>
              </a:rPr>
              <a:t> = </a:t>
            </a:r>
            <a:r>
              <a:rPr b="1" lang="en-US" sz="1400" spc="-1" strike="noStrike" u="sng">
                <a:solidFill>
                  <a:srgbClr val="7f0055"/>
                </a:solidFill>
                <a:uFillTx/>
                <a:latin typeface="Courier New"/>
              </a:rPr>
              <a:t>new</a:t>
            </a:r>
            <a:r>
              <a:rPr b="1" lang="en-US" sz="1400" spc="-1" strike="noStrike" u="sng">
                <a:solidFill>
                  <a:srgbClr val="000000"/>
                </a:solidFill>
                <a:uFillTx/>
                <a:latin typeface="Courier New"/>
              </a:rPr>
              <a:t> Scanner(System.</a:t>
            </a:r>
            <a:r>
              <a:rPr b="1" i="1" lang="en-US" sz="1400" spc="-1" strike="noStrike" u="sng">
                <a:solidFill>
                  <a:srgbClr val="0000c0"/>
                </a:solidFill>
                <a:uFillTx/>
                <a:latin typeface="Courier New"/>
              </a:rPr>
              <a:t>in</a:t>
            </a:r>
            <a:r>
              <a:rPr b="1" i="1" lang="en-US" sz="1400" spc="-1" strike="noStrike" u="sng">
                <a:solidFill>
                  <a:srgbClr val="000000"/>
                </a:solidFill>
                <a:uFillTx/>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7f0055"/>
                </a:solidFill>
                <a:latin typeface="Courier New"/>
              </a:rPr>
              <a:t>boolean</a:t>
            </a:r>
            <a:r>
              <a:rPr b="1" lang="en-US" sz="1400" spc="-1" strike="noStrike">
                <a:solidFill>
                  <a:srgbClr val="000000"/>
                </a:solidFill>
                <a:latin typeface="Courier New"/>
              </a:rPr>
              <a:t> </a:t>
            </a:r>
            <a:r>
              <a:rPr b="1" lang="en-US" sz="1400" spc="-1" strike="noStrike">
                <a:solidFill>
                  <a:srgbClr val="6a3e3e"/>
                </a:solidFill>
                <a:latin typeface="Courier New"/>
              </a:rPr>
              <a:t>badInput</a:t>
            </a:r>
            <a:r>
              <a:rPr b="1" lang="en-US" sz="1400" spc="-1" strike="noStrike">
                <a:solidFill>
                  <a:srgbClr val="000000"/>
                </a:solidFill>
                <a:latin typeface="Courier New"/>
              </a:rPr>
              <a:t> = </a:t>
            </a:r>
            <a:r>
              <a:rPr b="1" lang="en-US" sz="1400" spc="-1" strike="noStrike">
                <a:solidFill>
                  <a:srgbClr val="7f0055"/>
                </a:solidFill>
                <a:latin typeface="Courier New"/>
              </a:rPr>
              <a:t>true</a:t>
            </a:r>
            <a:r>
              <a:rPr b="1" lang="en-US" sz="1400" spc="-1" strike="noStrike">
                <a:solidFill>
                  <a:srgbClr val="000000"/>
                </a:solidFill>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7f0055"/>
                </a:solidFill>
                <a:latin typeface="Courier New"/>
              </a:rPr>
              <a:t>int</a:t>
            </a:r>
            <a:r>
              <a:rPr b="1" lang="en-US" sz="1400" spc="-1" strike="noStrike">
                <a:solidFill>
                  <a:srgbClr val="000000"/>
                </a:solidFill>
                <a:latin typeface="Courier New"/>
              </a:rPr>
              <a:t> </a:t>
            </a:r>
            <a:r>
              <a:rPr b="1" lang="en-US" sz="1400" spc="-1" strike="noStrike">
                <a:solidFill>
                  <a:srgbClr val="6a3e3e"/>
                </a:solidFill>
                <a:latin typeface="Courier New"/>
              </a:rPr>
              <a:t>input</a:t>
            </a:r>
            <a:r>
              <a:rPr b="1" lang="en-US" sz="1400" spc="-1" strike="noStrike">
                <a:solidFill>
                  <a:srgbClr val="000000"/>
                </a:solidFill>
                <a:latin typeface="Courier New"/>
              </a:rPr>
              <a:t> = 0;</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7f0055"/>
                </a:solidFill>
                <a:latin typeface="Courier New"/>
              </a:rPr>
              <a:t>do</a:t>
            </a:r>
            <a:r>
              <a:rPr b="1" lang="en-US" sz="1400" spc="-1" strike="noStrike">
                <a:solidFill>
                  <a:srgbClr val="000000"/>
                </a:solidFill>
                <a:latin typeface="Courier New"/>
              </a:rPr>
              <a:t> {</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000000"/>
                </a:solidFill>
                <a:latin typeface="Courier New"/>
              </a:rPr>
              <a:t>System.</a:t>
            </a:r>
            <a:r>
              <a:rPr b="1" i="1" lang="en-US" sz="1400" spc="-1" strike="noStrike">
                <a:solidFill>
                  <a:srgbClr val="0000c0"/>
                </a:solidFill>
                <a:latin typeface="Courier New"/>
              </a:rPr>
              <a:t>out</a:t>
            </a:r>
            <a:r>
              <a:rPr b="1" i="1" lang="en-US" sz="1400" spc="-1" strike="noStrike">
                <a:solidFill>
                  <a:srgbClr val="000000"/>
                </a:solidFill>
                <a:latin typeface="Courier New"/>
              </a:rPr>
              <a:t>.println(</a:t>
            </a:r>
            <a:r>
              <a:rPr b="1" i="1" lang="en-US" sz="1400" spc="-1" strike="noStrike">
                <a:solidFill>
                  <a:srgbClr val="2a00ff"/>
                </a:solidFill>
                <a:latin typeface="Courier New"/>
              </a:rPr>
              <a:t>"Please enter a number"</a:t>
            </a:r>
            <a:r>
              <a:rPr b="1" i="1" lang="en-US" sz="1400" spc="-1" strike="noStrike">
                <a:solidFill>
                  <a:srgbClr val="000000"/>
                </a:solidFill>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7f0055"/>
                </a:solidFill>
                <a:latin typeface="Courier New"/>
              </a:rPr>
              <a:t>try</a:t>
            </a:r>
            <a:r>
              <a:rPr b="1" lang="en-US" sz="1400" spc="-1" strike="noStrike">
                <a:solidFill>
                  <a:srgbClr val="000000"/>
                </a:solidFill>
                <a:latin typeface="Courier New"/>
              </a:rPr>
              <a:t> {</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6a3e3e"/>
                </a:solidFill>
                <a:latin typeface="Courier New"/>
              </a:rPr>
              <a:t>input</a:t>
            </a:r>
            <a:r>
              <a:rPr b="1" lang="en-US" sz="1400" spc="-1" strike="noStrike">
                <a:solidFill>
                  <a:srgbClr val="000000"/>
                </a:solidFill>
                <a:latin typeface="Courier New"/>
              </a:rPr>
              <a:t> = Integer.</a:t>
            </a:r>
            <a:r>
              <a:rPr b="1" i="1" lang="en-US" sz="1400" spc="-1" strike="noStrike">
                <a:solidFill>
                  <a:srgbClr val="000000"/>
                </a:solidFill>
                <a:latin typeface="Courier New"/>
              </a:rPr>
              <a:t>parseInt(</a:t>
            </a:r>
            <a:r>
              <a:rPr b="1" i="1" lang="en-US" sz="1400" spc="-1" strike="noStrike">
                <a:solidFill>
                  <a:srgbClr val="6a3e3e"/>
                </a:solidFill>
                <a:latin typeface="Courier New"/>
              </a:rPr>
              <a:t>sc</a:t>
            </a:r>
            <a:r>
              <a:rPr b="1" i="1" lang="en-US" sz="1400" spc="-1" strike="noStrike">
                <a:solidFill>
                  <a:srgbClr val="000000"/>
                </a:solidFill>
                <a:latin typeface="Courier New"/>
              </a:rPr>
              <a:t>.nextLine());</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6a3e3e"/>
                </a:solidFill>
                <a:latin typeface="Courier New"/>
              </a:rPr>
              <a:t>badInput</a:t>
            </a:r>
            <a:r>
              <a:rPr b="1" lang="en-US" sz="1400" spc="-1" strike="noStrike">
                <a:solidFill>
                  <a:srgbClr val="000000"/>
                </a:solidFill>
                <a:latin typeface="Courier New"/>
              </a:rPr>
              <a:t> = </a:t>
            </a:r>
            <a:r>
              <a:rPr b="1" lang="en-US" sz="1400" spc="-1" strike="noStrike">
                <a:solidFill>
                  <a:srgbClr val="7f0055"/>
                </a:solidFill>
                <a:latin typeface="Courier New"/>
              </a:rPr>
              <a:t>false</a:t>
            </a:r>
            <a:r>
              <a:rPr b="1" lang="en-US" sz="1400" spc="-1" strike="noStrike">
                <a:solidFill>
                  <a:srgbClr val="000000"/>
                </a:solidFill>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000000"/>
                </a:solidFill>
                <a:latin typeface="Courier New"/>
              </a:rPr>
              <a:t>} </a:t>
            </a:r>
            <a:r>
              <a:rPr b="1" lang="en-US" sz="1400" spc="-1" strike="noStrike">
                <a:solidFill>
                  <a:srgbClr val="7f0055"/>
                </a:solidFill>
                <a:latin typeface="Courier New"/>
              </a:rPr>
              <a:t>catch</a:t>
            </a:r>
            <a:r>
              <a:rPr b="1" lang="en-US" sz="1400" spc="-1" strike="noStrike">
                <a:solidFill>
                  <a:srgbClr val="000000"/>
                </a:solidFill>
                <a:latin typeface="Courier New"/>
              </a:rPr>
              <a:t> (Exception </a:t>
            </a:r>
            <a:r>
              <a:rPr b="1" lang="en-US" sz="1400" spc="-1" strike="noStrike">
                <a:solidFill>
                  <a:srgbClr val="6a3e3e"/>
                </a:solidFill>
                <a:latin typeface="Courier New"/>
              </a:rPr>
              <a:t>ex</a:t>
            </a:r>
            <a:r>
              <a:rPr b="1" lang="en-US" sz="1400" spc="-1" strike="noStrike">
                <a:solidFill>
                  <a:srgbClr val="000000"/>
                </a:solidFill>
                <a:latin typeface="Courier New"/>
              </a:rPr>
              <a:t>) {</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000000"/>
                </a:solidFill>
                <a:latin typeface="Courier New"/>
              </a:rPr>
              <a:t>System.</a:t>
            </a:r>
            <a:r>
              <a:rPr b="1" i="1" lang="en-US" sz="1400" spc="-1" strike="noStrike">
                <a:solidFill>
                  <a:srgbClr val="0000c0"/>
                </a:solidFill>
                <a:latin typeface="Courier New"/>
              </a:rPr>
              <a:t>out</a:t>
            </a:r>
            <a:r>
              <a:rPr b="1" i="1" lang="en-US" sz="1400" spc="-1" strike="noStrike">
                <a:solidFill>
                  <a:srgbClr val="000000"/>
                </a:solidFill>
                <a:latin typeface="Courier New"/>
              </a:rPr>
              <a:t>.println(</a:t>
            </a:r>
            <a:r>
              <a:rPr b="1" i="1" lang="en-US" sz="1400" spc="-1" strike="noStrike">
                <a:solidFill>
                  <a:srgbClr val="2a00ff"/>
                </a:solidFill>
                <a:latin typeface="Courier New"/>
              </a:rPr>
              <a:t>"Please enter a valid number"</a:t>
            </a:r>
            <a:r>
              <a:rPr b="1" i="1" lang="en-US" sz="1400" spc="-1" strike="noStrike">
                <a:solidFill>
                  <a:srgbClr val="000000"/>
                </a:solidFill>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000000"/>
                </a:solidFill>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000000"/>
                </a:solidFill>
                <a:latin typeface="Courier New"/>
              </a:rPr>
              <a:t>} </a:t>
            </a:r>
            <a:r>
              <a:rPr b="1" lang="en-US" sz="1400" spc="-1" strike="noStrike">
                <a:solidFill>
                  <a:srgbClr val="7f0055"/>
                </a:solidFill>
                <a:latin typeface="Courier New"/>
              </a:rPr>
              <a:t>while</a:t>
            </a:r>
            <a:r>
              <a:rPr b="1" lang="en-US" sz="1400" spc="-1" strike="noStrike">
                <a:solidFill>
                  <a:srgbClr val="000000"/>
                </a:solidFill>
                <a:latin typeface="Courier New"/>
              </a:rPr>
              <a:t> (</a:t>
            </a:r>
            <a:r>
              <a:rPr b="1" lang="en-US" sz="1400" spc="-1" strike="noStrike">
                <a:solidFill>
                  <a:srgbClr val="6a3e3e"/>
                </a:solidFill>
                <a:latin typeface="Courier New"/>
              </a:rPr>
              <a:t>badInput</a:t>
            </a:r>
            <a:r>
              <a:rPr b="1" lang="en-US" sz="1400" spc="-1" strike="noStrike">
                <a:solidFill>
                  <a:srgbClr val="000000"/>
                </a:solidFill>
                <a:latin typeface="Courier New"/>
              </a:rPr>
              <a:t>);</a:t>
            </a:r>
            <a:endParaRPr b="0" lang="en-US" sz="1400" spc="-1" strike="noStrike">
              <a:solidFill>
                <a:srgbClr val="2e2d2c"/>
              </a:solidFill>
              <a:latin typeface="Segoe UI"/>
            </a:endParaRPr>
          </a:p>
          <a:p>
            <a:pPr>
              <a:lnSpc>
                <a:spcPct val="100000"/>
              </a:lnSpc>
              <a:spcBef>
                <a:spcPts val="201"/>
              </a:spcBef>
              <a:spcAft>
                <a:spcPts val="799"/>
              </a:spcAft>
            </a:pPr>
            <a:r>
              <a:rPr b="1" lang="en-US" sz="1400" spc="-1" strike="noStrike">
                <a:solidFill>
                  <a:srgbClr val="000000"/>
                </a:solidFill>
                <a:latin typeface="Courier New"/>
              </a:rPr>
              <a:t>System.</a:t>
            </a:r>
            <a:r>
              <a:rPr b="1" i="1" lang="en-US" sz="1400" spc="-1" strike="noStrike">
                <a:solidFill>
                  <a:srgbClr val="0000c0"/>
                </a:solidFill>
                <a:latin typeface="Courier New"/>
              </a:rPr>
              <a:t>out</a:t>
            </a:r>
            <a:r>
              <a:rPr b="1" i="1" lang="en-US" sz="1400" spc="-1" strike="noStrike">
                <a:solidFill>
                  <a:srgbClr val="000000"/>
                </a:solidFill>
                <a:latin typeface="Courier New"/>
              </a:rPr>
              <a:t>.println(</a:t>
            </a:r>
            <a:r>
              <a:rPr b="1" i="1" lang="en-US" sz="1400" spc="-1" strike="noStrike">
                <a:solidFill>
                  <a:srgbClr val="2a00ff"/>
                </a:solidFill>
                <a:latin typeface="Courier New"/>
              </a:rPr>
              <a:t>"Your number was: "</a:t>
            </a:r>
            <a:r>
              <a:rPr b="1" i="1" lang="en-US" sz="1400" spc="-1" strike="noStrike">
                <a:solidFill>
                  <a:srgbClr val="000000"/>
                </a:solidFill>
                <a:latin typeface="Courier New"/>
              </a:rPr>
              <a:t> + </a:t>
            </a:r>
            <a:r>
              <a:rPr b="1" i="1" lang="en-US" sz="1400" spc="-1" strike="noStrike">
                <a:solidFill>
                  <a:srgbClr val="6a3e3e"/>
                </a:solidFill>
                <a:latin typeface="Courier New"/>
              </a:rPr>
              <a:t>input</a:t>
            </a:r>
            <a:r>
              <a:rPr b="1" i="1" lang="en-US" sz="1400" spc="-1" strike="noStrike">
                <a:solidFill>
                  <a:srgbClr val="000000"/>
                </a:solidFill>
                <a:latin typeface="Courier New"/>
              </a:rPr>
              <a:t>);</a:t>
            </a:r>
            <a:endParaRPr b="0" lang="en-US" sz="1400" spc="-1" strike="noStrike">
              <a:solidFill>
                <a:srgbClr val="2e2d2c"/>
              </a:solidFill>
              <a:latin typeface="Segoe UI"/>
            </a:endParaRPr>
          </a:p>
        </p:txBody>
      </p:sp>
      <p:sp>
        <p:nvSpPr>
          <p:cNvPr id="370"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Will loop and ask for user input until they </a:t>
            </a:r>
            <a:r>
              <a:rPr b="0" lang="en-US" sz="1900" spc="-1" strike="noStrike">
                <a:solidFill>
                  <a:srgbClr val="2e2d2c"/>
                </a:solidFill>
                <a:latin typeface="Segoe UI"/>
              </a:rPr>
              <a:t>input something that parseInt can </a:t>
            </a:r>
            <a:r>
              <a:rPr b="0" lang="en-US" sz="1900" spc="-1" strike="noStrike">
                <a:solidFill>
                  <a:srgbClr val="2e2d2c"/>
                </a:solidFill>
                <a:latin typeface="Segoe UI"/>
              </a:rPr>
              <a:t>successfully take, aka when they put in </a:t>
            </a:r>
            <a:r>
              <a:rPr b="0" lang="en-US" sz="1900" spc="-1" strike="noStrike">
                <a:solidFill>
                  <a:srgbClr val="2e2d2c"/>
                </a:solidFill>
                <a:latin typeface="Segoe UI"/>
              </a:rPr>
              <a:t>an integer.</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Otherwise it will keep asking them for </a:t>
            </a:r>
            <a:r>
              <a:rPr b="0" lang="en-US" sz="1900" spc="-1" strike="noStrike">
                <a:solidFill>
                  <a:srgbClr val="2e2d2c"/>
                </a:solidFill>
                <a:latin typeface="Segoe UI"/>
              </a:rPr>
              <a:t>input.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It’s a do While because we want to ask </a:t>
            </a:r>
            <a:r>
              <a:rPr b="0" lang="en-US" sz="1900" spc="-1" strike="noStrike">
                <a:solidFill>
                  <a:srgbClr val="2e2d2c"/>
                </a:solidFill>
                <a:latin typeface="Segoe UI"/>
              </a:rPr>
              <a:t>them for input at least once.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It will escape the loop once it gets past </a:t>
            </a:r>
            <a:r>
              <a:rPr b="0" lang="en-US" sz="1900" spc="-1" strike="noStrike">
                <a:solidFill>
                  <a:srgbClr val="2e2d2c"/>
                </a:solidFill>
                <a:latin typeface="Segoe UI"/>
              </a:rPr>
              <a:t>the parseInt line and sets badInput to </a:t>
            </a:r>
            <a:r>
              <a:rPr b="0" lang="en-US" sz="1900" spc="-1" strike="noStrike">
                <a:solidFill>
                  <a:srgbClr val="2e2d2c"/>
                </a:solidFill>
                <a:latin typeface="Segoe UI"/>
              </a:rPr>
              <a:t>false, meaning on the next conditional </a:t>
            </a:r>
            <a:r>
              <a:rPr b="0" lang="en-US" sz="1900" spc="-1" strike="noStrike">
                <a:solidFill>
                  <a:srgbClr val="2e2d2c"/>
                </a:solidFill>
                <a:latin typeface="Segoe UI"/>
              </a:rPr>
              <a:t>check it will not pass and exit the loop.</a:t>
            </a:r>
            <a:endParaRPr b="0" lang="en-US" sz="1900" spc="-1" strike="noStrike">
              <a:solidFill>
                <a:srgbClr val="2e2d2c"/>
              </a:solidFill>
              <a:latin typeface="Segoe UI"/>
            </a:endParaRPr>
          </a:p>
        </p:txBody>
      </p:sp>
      <p:sp>
        <p:nvSpPr>
          <p:cNvPr id="371"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While - Example</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914400" y="1063440"/>
            <a:ext cx="10364040" cy="2555640"/>
          </a:xfrm>
          <a:prstGeom prst="rect">
            <a:avLst/>
          </a:prstGeom>
          <a:noFill/>
          <a:ln>
            <a:noFill/>
          </a:ln>
        </p:spPr>
        <p:txBody>
          <a:bodyPr anchor="b">
            <a:noAutofit/>
          </a:bodyPr>
          <a:p>
            <a:pPr algn="ctr">
              <a:lnSpc>
                <a:spcPct val="100000"/>
              </a:lnSpc>
            </a:pPr>
            <a:r>
              <a:rPr b="0" lang="en-US" sz="6000" spc="-1" strike="noStrike">
                <a:solidFill>
                  <a:srgbClr val="555454"/>
                </a:solidFill>
                <a:latin typeface="Segoe UI Light"/>
              </a:rPr>
              <a:t>Transfer and Control</a:t>
            </a:r>
            <a:endParaRPr b="0" lang="en-US" sz="6000" spc="-1" strike="noStrike">
              <a:solidFill>
                <a:srgbClr val="2e2d2c"/>
              </a:solidFill>
              <a:latin typeface="Segoe UI"/>
            </a:endParaRPr>
          </a:p>
        </p:txBody>
      </p:sp>
      <p:sp>
        <p:nvSpPr>
          <p:cNvPr id="373" name="TextShape 2"/>
          <p:cNvSpPr txBox="1"/>
          <p:nvPr/>
        </p:nvSpPr>
        <p:spPr>
          <a:xfrm>
            <a:off x="914400" y="3886200"/>
            <a:ext cx="10364040" cy="438840"/>
          </a:xfrm>
          <a:prstGeom prst="rect">
            <a:avLst/>
          </a:prstGeom>
          <a:noFill/>
          <a:ln>
            <a:noFill/>
          </a:ln>
        </p:spPr>
        <p:txBody>
          <a:bodyPr>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Transfer &amp; Control Statements</a:t>
            </a:r>
            <a:endParaRPr b="0" lang="en-US" sz="3600" spc="-1" strike="noStrike">
              <a:solidFill>
                <a:srgbClr val="2e2d2c"/>
              </a:solidFill>
              <a:latin typeface="Segoe UI"/>
            </a:endParaRPr>
          </a:p>
        </p:txBody>
      </p:sp>
      <p:sp>
        <p:nvSpPr>
          <p:cNvPr id="375" name="TextShape 2"/>
          <p:cNvSpPr txBox="1"/>
          <p:nvPr/>
        </p:nvSpPr>
        <p:spPr>
          <a:xfrm>
            <a:off x="2042640" y="208512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0e3c58"/>
                </a:solidFill>
                <a:latin typeface="Segoe UI"/>
              </a:rPr>
              <a:t>Break</a:t>
            </a:r>
            <a:endParaRPr b="0" lang="en-US" sz="1600" spc="-1" strike="noStrike">
              <a:solidFill>
                <a:srgbClr val="2e2d2c"/>
              </a:solidFill>
              <a:latin typeface="Segoe UI"/>
            </a:endParaRPr>
          </a:p>
        </p:txBody>
      </p:sp>
      <p:sp>
        <p:nvSpPr>
          <p:cNvPr id="376" name="TextShape 3"/>
          <p:cNvSpPr txBox="1"/>
          <p:nvPr/>
        </p:nvSpPr>
        <p:spPr>
          <a:xfrm>
            <a:off x="2042640" y="2418480"/>
            <a:ext cx="2549880" cy="3454200"/>
          </a:xfrm>
          <a:prstGeom prst="rect">
            <a:avLst/>
          </a:prstGeom>
          <a:noFill/>
          <a:ln>
            <a:noFill/>
          </a:ln>
        </p:spPr>
        <p:txBody>
          <a:bodyPr>
            <a:normAutofit/>
          </a:bodyPr>
          <a:p>
            <a:pPr>
              <a:lnSpc>
                <a:spcPct val="100000"/>
              </a:lnSpc>
              <a:spcBef>
                <a:spcPts val="201"/>
              </a:spcBef>
              <a:spcAft>
                <a:spcPts val="799"/>
              </a:spcAft>
            </a:pPr>
            <a:r>
              <a:rPr b="0" lang="en-US" sz="1800" spc="-1" strike="noStrike">
                <a:solidFill>
                  <a:srgbClr val="2e2d2c"/>
                </a:solidFill>
                <a:latin typeface="Segoe UI"/>
              </a:rPr>
              <a:t>Break Statements </a:t>
            </a:r>
            <a:r>
              <a:rPr b="0" lang="en-US" sz="1800" spc="-1" strike="noStrike">
                <a:solidFill>
                  <a:srgbClr val="2e2d2c"/>
                </a:solidFill>
                <a:latin typeface="Segoe UI"/>
              </a:rPr>
              <a:t>break out of the </a:t>
            </a:r>
            <a:r>
              <a:rPr b="0" lang="en-US" sz="1800" spc="-1" strike="noStrike">
                <a:solidFill>
                  <a:srgbClr val="2e2d2c"/>
                </a:solidFill>
                <a:latin typeface="Segoe UI"/>
              </a:rPr>
              <a:t>current code block.</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In loops this means </a:t>
            </a:r>
            <a:r>
              <a:rPr b="0" lang="en-US" sz="1800" spc="-1" strike="noStrike">
                <a:solidFill>
                  <a:srgbClr val="2e2d2c"/>
                </a:solidFill>
                <a:latin typeface="Segoe UI"/>
              </a:rPr>
              <a:t>that they will skip </a:t>
            </a:r>
            <a:r>
              <a:rPr b="0" lang="en-US" sz="1800" spc="-1" strike="noStrike">
                <a:solidFill>
                  <a:srgbClr val="2e2d2c"/>
                </a:solidFill>
                <a:latin typeface="Segoe UI"/>
              </a:rPr>
              <a:t>the rest of the loop </a:t>
            </a:r>
            <a:r>
              <a:rPr b="0" lang="en-US" sz="1800" spc="-1" strike="noStrike">
                <a:solidFill>
                  <a:srgbClr val="2e2d2c"/>
                </a:solidFill>
                <a:latin typeface="Segoe UI"/>
              </a:rPr>
              <a:t>and move onto the </a:t>
            </a:r>
            <a:r>
              <a:rPr b="0" lang="en-US" sz="1800" spc="-1" strike="noStrike">
                <a:solidFill>
                  <a:srgbClr val="2e2d2c"/>
                </a:solidFill>
                <a:latin typeface="Segoe UI"/>
              </a:rPr>
              <a:t>rest of the code.</a:t>
            </a:r>
            <a:endParaRPr b="0" lang="en-US" sz="1800" spc="-1" strike="noStrike">
              <a:solidFill>
                <a:srgbClr val="2e2d2c"/>
              </a:solidFill>
              <a:latin typeface="Segoe UI"/>
            </a:endParaRPr>
          </a:p>
        </p:txBody>
      </p:sp>
      <p:sp>
        <p:nvSpPr>
          <p:cNvPr id="377" name="TextShape 4"/>
          <p:cNvSpPr txBox="1"/>
          <p:nvPr/>
        </p:nvSpPr>
        <p:spPr>
          <a:xfrm>
            <a:off x="4925160" y="208512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0e3c58"/>
                </a:solidFill>
                <a:latin typeface="Segoe UI"/>
              </a:rPr>
              <a:t>Continue</a:t>
            </a:r>
            <a:endParaRPr b="0" lang="en-US" sz="1600" spc="-1" strike="noStrike">
              <a:solidFill>
                <a:srgbClr val="2e2d2c"/>
              </a:solidFill>
              <a:latin typeface="Segoe UI"/>
            </a:endParaRPr>
          </a:p>
        </p:txBody>
      </p:sp>
      <p:sp>
        <p:nvSpPr>
          <p:cNvPr id="378" name="TextShape 5"/>
          <p:cNvSpPr txBox="1"/>
          <p:nvPr/>
        </p:nvSpPr>
        <p:spPr>
          <a:xfrm>
            <a:off x="4925160" y="2418480"/>
            <a:ext cx="2549880" cy="3454200"/>
          </a:xfrm>
          <a:prstGeom prst="rect">
            <a:avLst/>
          </a:prstGeom>
          <a:noFill/>
          <a:ln>
            <a:noFill/>
          </a:ln>
        </p:spPr>
        <p:txBody>
          <a:bodyPr>
            <a:normAutofit/>
          </a:bodyPr>
          <a:p>
            <a:pPr>
              <a:lnSpc>
                <a:spcPct val="100000"/>
              </a:lnSpc>
              <a:spcBef>
                <a:spcPts val="201"/>
              </a:spcBef>
              <a:spcAft>
                <a:spcPts val="799"/>
              </a:spcAft>
            </a:pPr>
            <a:r>
              <a:rPr b="0" lang="en-US" sz="1800" spc="-1" strike="noStrike">
                <a:solidFill>
                  <a:srgbClr val="2e2d2c"/>
                </a:solidFill>
                <a:latin typeface="Segoe UI"/>
              </a:rPr>
              <a:t>Continue Statements break out of the current iteration of a code block.</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In loops this means that they will skip to the next run of the loop.</a:t>
            </a:r>
            <a:endParaRPr b="0" lang="en-US" sz="1800" spc="-1" strike="noStrike">
              <a:solidFill>
                <a:srgbClr val="2e2d2c"/>
              </a:solidFill>
              <a:latin typeface="Segoe UI"/>
            </a:endParaRPr>
          </a:p>
        </p:txBody>
      </p:sp>
      <p:sp>
        <p:nvSpPr>
          <p:cNvPr id="379" name="TextShape 6"/>
          <p:cNvSpPr txBox="1"/>
          <p:nvPr/>
        </p:nvSpPr>
        <p:spPr>
          <a:xfrm>
            <a:off x="7805880" y="208512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0e3c58"/>
                </a:solidFill>
                <a:latin typeface="Segoe UI"/>
              </a:rPr>
              <a:t>Return</a:t>
            </a:r>
            <a:endParaRPr b="0" lang="en-US" sz="1600" spc="-1" strike="noStrike">
              <a:solidFill>
                <a:srgbClr val="2e2d2c"/>
              </a:solidFill>
              <a:latin typeface="Segoe UI"/>
            </a:endParaRPr>
          </a:p>
        </p:txBody>
      </p:sp>
      <p:sp>
        <p:nvSpPr>
          <p:cNvPr id="380" name="TextShape 7"/>
          <p:cNvSpPr txBox="1"/>
          <p:nvPr/>
        </p:nvSpPr>
        <p:spPr>
          <a:xfrm>
            <a:off x="7805880" y="2418480"/>
            <a:ext cx="2549880" cy="3454200"/>
          </a:xfrm>
          <a:prstGeom prst="rect">
            <a:avLst/>
          </a:prstGeom>
          <a:noFill/>
          <a:ln>
            <a:noFill/>
          </a:ln>
        </p:spPr>
        <p:txBody>
          <a:bodyPr>
            <a:normAutofit/>
          </a:bodyPr>
          <a:p>
            <a:pPr>
              <a:lnSpc>
                <a:spcPct val="100000"/>
              </a:lnSpc>
              <a:spcBef>
                <a:spcPts val="201"/>
              </a:spcBef>
              <a:spcAft>
                <a:spcPts val="799"/>
              </a:spcAft>
            </a:pPr>
            <a:r>
              <a:rPr b="0" lang="en-US" sz="1800" spc="-1" strike="noStrike">
                <a:solidFill>
                  <a:srgbClr val="2e2d2c"/>
                </a:solidFill>
                <a:latin typeface="Segoe UI"/>
              </a:rPr>
              <a:t>Return statements are used in methods to return values according to the methods return type, ending the method.</a:t>
            </a:r>
            <a:endParaRPr b="0" lang="en-US" sz="18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Transfer &amp; Control Statements - Continue &amp; Break</a:t>
            </a:r>
            <a:endParaRPr b="0" lang="en-US" sz="3600" spc="-1" strike="noStrike">
              <a:solidFill>
                <a:srgbClr val="2e2d2c"/>
              </a:solidFill>
              <a:latin typeface="Segoe UI"/>
            </a:endParaRPr>
          </a:p>
        </p:txBody>
      </p:sp>
      <p:sp>
        <p:nvSpPr>
          <p:cNvPr id="382" name="CustomShape 2"/>
          <p:cNvSpPr/>
          <p:nvPr/>
        </p:nvSpPr>
        <p:spPr>
          <a:xfrm>
            <a:off x="8552160" y="2305800"/>
            <a:ext cx="586440" cy="338220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i="1" lang="en-GB" sz="3600" spc="-1" strike="noStrike">
                <a:solidFill>
                  <a:srgbClr val="7f0055"/>
                </a:solidFill>
                <a:latin typeface="Courier New"/>
              </a:rPr>
              <a:t>0</a:t>
            </a:r>
            <a:endParaRPr b="0" lang="en-GB" sz="3600" spc="-1" strike="noStrike">
              <a:latin typeface="Arial"/>
            </a:endParaRPr>
          </a:p>
          <a:p>
            <a:pPr>
              <a:lnSpc>
                <a:spcPct val="100000"/>
              </a:lnSpc>
            </a:pPr>
            <a:r>
              <a:rPr b="1" i="1" lang="en-GB" sz="3600" spc="-1" strike="noStrike">
                <a:solidFill>
                  <a:srgbClr val="7f0055"/>
                </a:solidFill>
                <a:latin typeface="Courier New"/>
              </a:rPr>
              <a:t>1</a:t>
            </a:r>
            <a:endParaRPr b="0" lang="en-GB" sz="3600" spc="-1" strike="noStrike">
              <a:latin typeface="Arial"/>
            </a:endParaRPr>
          </a:p>
          <a:p>
            <a:pPr>
              <a:lnSpc>
                <a:spcPct val="100000"/>
              </a:lnSpc>
            </a:pPr>
            <a:r>
              <a:rPr b="1" i="1" lang="en-GB" sz="3600" spc="-1" strike="noStrike">
                <a:solidFill>
                  <a:srgbClr val="7f0055"/>
                </a:solidFill>
                <a:latin typeface="Courier New"/>
              </a:rPr>
              <a:t>3</a:t>
            </a:r>
            <a:endParaRPr b="0" lang="en-GB" sz="3600" spc="-1" strike="noStrike">
              <a:latin typeface="Arial"/>
            </a:endParaRPr>
          </a:p>
          <a:p>
            <a:pPr>
              <a:lnSpc>
                <a:spcPct val="100000"/>
              </a:lnSpc>
            </a:pPr>
            <a:r>
              <a:rPr b="1" i="1" lang="en-GB" sz="3600" spc="-1" strike="noStrike">
                <a:solidFill>
                  <a:srgbClr val="7f0055"/>
                </a:solidFill>
                <a:latin typeface="Courier New"/>
              </a:rPr>
              <a:t>4</a:t>
            </a:r>
            <a:endParaRPr b="0" lang="en-GB" sz="3600" spc="-1" strike="noStrike">
              <a:latin typeface="Arial"/>
            </a:endParaRPr>
          </a:p>
          <a:p>
            <a:pPr>
              <a:lnSpc>
                <a:spcPct val="100000"/>
              </a:lnSpc>
            </a:pPr>
            <a:r>
              <a:rPr b="1" i="1" lang="en-GB" sz="3600" spc="-1" strike="noStrike">
                <a:solidFill>
                  <a:srgbClr val="7f0055"/>
                </a:solidFill>
                <a:latin typeface="Courier New"/>
              </a:rPr>
              <a:t>5</a:t>
            </a:r>
            <a:endParaRPr b="0" lang="en-GB" sz="3600" spc="-1" strike="noStrike">
              <a:latin typeface="Arial"/>
            </a:endParaRPr>
          </a:p>
          <a:p>
            <a:pPr>
              <a:lnSpc>
                <a:spcPct val="100000"/>
              </a:lnSpc>
            </a:pPr>
            <a:r>
              <a:rPr b="1" i="1" lang="en-GB" sz="3600" spc="-1" strike="noStrike">
                <a:solidFill>
                  <a:srgbClr val="7f0055"/>
                </a:solidFill>
                <a:latin typeface="Courier New"/>
              </a:rPr>
              <a:t>6</a:t>
            </a:r>
            <a:endParaRPr b="0" lang="en-GB" sz="3600" spc="-1" strike="noStrike">
              <a:latin typeface="Arial"/>
            </a:endParaRPr>
          </a:p>
        </p:txBody>
      </p:sp>
      <p:sp>
        <p:nvSpPr>
          <p:cNvPr id="383" name="CustomShape 3"/>
          <p:cNvSpPr/>
          <p:nvPr/>
        </p:nvSpPr>
        <p:spPr>
          <a:xfrm>
            <a:off x="2725200" y="2305800"/>
            <a:ext cx="5826600" cy="338220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2400" spc="-1" strike="noStrike">
                <a:solidFill>
                  <a:srgbClr val="7f0055"/>
                </a:solidFill>
                <a:latin typeface="Courier New"/>
              </a:rPr>
              <a:t>for</a:t>
            </a:r>
            <a:r>
              <a:rPr b="1" lang="en-GB" sz="2400" spc="-1" strike="noStrike">
                <a:solidFill>
                  <a:srgbClr val="000000"/>
                </a:solidFill>
                <a:latin typeface="Courier New"/>
              </a:rPr>
              <a:t> (</a:t>
            </a:r>
            <a:r>
              <a:rPr b="1" lang="en-GB" sz="2400" spc="-1" strike="noStrike">
                <a:solidFill>
                  <a:srgbClr val="7f0055"/>
                </a:solidFill>
                <a:latin typeface="Courier New"/>
              </a:rPr>
              <a:t>int</a:t>
            </a:r>
            <a:r>
              <a:rPr b="1" lang="en-GB" sz="2400" spc="-1" strike="noStrike">
                <a:solidFill>
                  <a:srgbClr val="000000"/>
                </a:solidFill>
                <a:latin typeface="Courier New"/>
              </a:rPr>
              <a:t> </a:t>
            </a:r>
            <a:r>
              <a:rPr b="1" lang="en-GB" sz="2400" spc="-1" strike="noStrike">
                <a:solidFill>
                  <a:srgbClr val="6a3e3e"/>
                </a:solidFill>
                <a:latin typeface="Courier New"/>
              </a:rPr>
              <a:t>i</a:t>
            </a:r>
            <a:r>
              <a:rPr b="1" lang="en-GB" sz="2400" spc="-1" strike="noStrike">
                <a:solidFill>
                  <a:srgbClr val="000000"/>
                </a:solidFill>
                <a:latin typeface="Courier New"/>
              </a:rPr>
              <a:t> = 0; </a:t>
            </a:r>
            <a:r>
              <a:rPr b="1" lang="en-GB" sz="2400" spc="-1" strike="noStrike">
                <a:solidFill>
                  <a:srgbClr val="6a3e3e"/>
                </a:solidFill>
                <a:latin typeface="Courier New"/>
              </a:rPr>
              <a:t>i</a:t>
            </a:r>
            <a:r>
              <a:rPr b="1" lang="en-GB" sz="2400" spc="-1" strike="noStrike">
                <a:solidFill>
                  <a:srgbClr val="000000"/>
                </a:solidFill>
                <a:latin typeface="Courier New"/>
              </a:rPr>
              <a:t> &lt; 10; </a:t>
            </a:r>
            <a:r>
              <a:rPr b="1" lang="en-GB" sz="2400" spc="-1" strike="noStrike">
                <a:solidFill>
                  <a:srgbClr val="6a3e3e"/>
                </a:solidFill>
                <a:latin typeface="Courier New"/>
              </a:rPr>
              <a:t>i</a:t>
            </a:r>
            <a:r>
              <a:rPr b="1" lang="en-GB" sz="2400" spc="-1" strike="noStrike">
                <a:solidFill>
                  <a:srgbClr val="000000"/>
                </a:solidFill>
                <a:latin typeface="Courier New"/>
              </a:rPr>
              <a:t>++) {</a:t>
            </a:r>
            <a:endParaRPr b="0" lang="en-GB" sz="2400" spc="-1" strike="noStrike">
              <a:latin typeface="Arial"/>
            </a:endParaRPr>
          </a:p>
          <a:p>
            <a:pPr>
              <a:lnSpc>
                <a:spcPct val="100000"/>
              </a:lnSpc>
            </a:pPr>
            <a:endParaRPr b="0" lang="en-GB" sz="2400" spc="-1" strike="noStrike">
              <a:latin typeface="Arial"/>
            </a:endParaRPr>
          </a:p>
          <a:p>
            <a:pPr marL="457200">
              <a:lnSpc>
                <a:spcPct val="100000"/>
              </a:lnSpc>
            </a:pPr>
            <a:r>
              <a:rPr b="1" lang="en-GB" sz="2400" spc="-1" strike="noStrike">
                <a:solidFill>
                  <a:srgbClr val="7f0055"/>
                </a:solidFill>
                <a:latin typeface="Courier New"/>
              </a:rPr>
              <a:t>if</a:t>
            </a:r>
            <a:r>
              <a:rPr b="1" lang="en-GB" sz="2400" spc="-1" strike="noStrike">
                <a:solidFill>
                  <a:srgbClr val="000000"/>
                </a:solidFill>
                <a:latin typeface="Courier New"/>
              </a:rPr>
              <a:t> (</a:t>
            </a:r>
            <a:r>
              <a:rPr b="1" lang="en-GB" sz="2400" spc="-1" strike="noStrike">
                <a:solidFill>
                  <a:srgbClr val="6a3e3e"/>
                </a:solidFill>
                <a:latin typeface="Courier New"/>
              </a:rPr>
              <a:t>i</a:t>
            </a:r>
            <a:r>
              <a:rPr b="1" lang="en-GB" sz="2400" spc="-1" strike="noStrike">
                <a:solidFill>
                  <a:srgbClr val="000000"/>
                </a:solidFill>
                <a:latin typeface="Courier New"/>
              </a:rPr>
              <a:t> == 7)</a:t>
            </a:r>
            <a:endParaRPr b="0" lang="en-GB" sz="2400" spc="-1" strike="noStrike">
              <a:latin typeface="Arial"/>
            </a:endParaRPr>
          </a:p>
          <a:p>
            <a:pPr marL="457200">
              <a:lnSpc>
                <a:spcPct val="100000"/>
              </a:lnSpc>
            </a:pPr>
            <a:r>
              <a:rPr b="1" lang="en-GB" sz="2400" spc="-1" strike="noStrike">
                <a:solidFill>
                  <a:srgbClr val="7f0055"/>
                </a:solidFill>
                <a:latin typeface="Courier New"/>
              </a:rPr>
              <a:t>	</a:t>
            </a:r>
            <a:r>
              <a:rPr b="1" lang="en-GB" sz="2400" spc="-1" strike="noStrike">
                <a:solidFill>
                  <a:srgbClr val="7f0055"/>
                </a:solidFill>
                <a:latin typeface="Courier New"/>
              </a:rPr>
              <a:t>break</a:t>
            </a:r>
            <a:r>
              <a:rPr b="1" lang="en-GB" sz="2400" spc="-1" strike="noStrike">
                <a:solidFill>
                  <a:srgbClr val="000000"/>
                </a:solidFill>
                <a:latin typeface="Courier New"/>
              </a:rPr>
              <a:t>;</a:t>
            </a:r>
            <a:endParaRPr b="0" lang="en-GB" sz="2400" spc="-1" strike="noStrike">
              <a:latin typeface="Arial"/>
            </a:endParaRPr>
          </a:p>
          <a:p>
            <a:pPr marL="457200">
              <a:lnSpc>
                <a:spcPct val="100000"/>
              </a:lnSpc>
            </a:pPr>
            <a:r>
              <a:rPr b="1" lang="en-GB" sz="2400" spc="-1" strike="noStrike">
                <a:solidFill>
                  <a:srgbClr val="7f0055"/>
                </a:solidFill>
                <a:latin typeface="Courier New"/>
              </a:rPr>
              <a:t>if</a:t>
            </a:r>
            <a:r>
              <a:rPr b="1" lang="en-GB" sz="2400" spc="-1" strike="noStrike">
                <a:solidFill>
                  <a:srgbClr val="000000"/>
                </a:solidFill>
                <a:latin typeface="Courier New"/>
              </a:rPr>
              <a:t> (</a:t>
            </a:r>
            <a:r>
              <a:rPr b="1" lang="en-GB" sz="2400" spc="-1" strike="noStrike">
                <a:solidFill>
                  <a:srgbClr val="6a3e3e"/>
                </a:solidFill>
                <a:latin typeface="Courier New"/>
              </a:rPr>
              <a:t>i</a:t>
            </a:r>
            <a:r>
              <a:rPr b="1" lang="en-GB" sz="2400" spc="-1" strike="noStrike">
                <a:solidFill>
                  <a:srgbClr val="000000"/>
                </a:solidFill>
                <a:latin typeface="Courier New"/>
              </a:rPr>
              <a:t> == 2)</a:t>
            </a:r>
            <a:endParaRPr b="0" lang="en-GB" sz="2400" spc="-1" strike="noStrike">
              <a:latin typeface="Arial"/>
            </a:endParaRPr>
          </a:p>
          <a:p>
            <a:pPr marL="457200">
              <a:lnSpc>
                <a:spcPct val="100000"/>
              </a:lnSpc>
            </a:pPr>
            <a:r>
              <a:rPr b="1" lang="en-GB" sz="2400" spc="-1" strike="noStrike">
                <a:solidFill>
                  <a:srgbClr val="7f0055"/>
                </a:solidFill>
                <a:latin typeface="Courier New"/>
              </a:rPr>
              <a:t>	</a:t>
            </a:r>
            <a:r>
              <a:rPr b="1" lang="en-GB" sz="2400" spc="-1" strike="noStrike">
                <a:solidFill>
                  <a:srgbClr val="7f0055"/>
                </a:solidFill>
                <a:latin typeface="Courier New"/>
              </a:rPr>
              <a:t>continue</a:t>
            </a:r>
            <a:r>
              <a:rPr b="1" lang="en-GB" sz="2400" spc="-1" strike="noStrike">
                <a:solidFill>
                  <a:srgbClr val="000000"/>
                </a:solidFill>
                <a:latin typeface="Courier New"/>
              </a:rPr>
              <a:t>;</a:t>
            </a:r>
            <a:endParaRPr b="0" lang="en-GB" sz="2400" spc="-1" strike="noStrike">
              <a:latin typeface="Arial"/>
            </a:endParaRPr>
          </a:p>
          <a:p>
            <a:pPr marL="457200">
              <a:lnSpc>
                <a:spcPct val="100000"/>
              </a:lnSpc>
            </a:pPr>
            <a:endParaRPr b="0" lang="en-GB" sz="2400" spc="-1" strike="noStrike">
              <a:latin typeface="Arial"/>
            </a:endParaRPr>
          </a:p>
          <a:p>
            <a:pPr>
              <a:lnSpc>
                <a:spcPct val="100000"/>
              </a:lnSpc>
            </a:pPr>
            <a:r>
              <a:rPr b="1" lang="en-GB" sz="2400" spc="-1" strike="noStrike">
                <a:solidFill>
                  <a:srgbClr val="000000"/>
                </a:solidFill>
                <a:latin typeface="Courier New"/>
              </a:rPr>
              <a:t>   </a:t>
            </a:r>
            <a:r>
              <a:rPr b="1" lang="en-GB" sz="2400" spc="-1" strike="noStrike">
                <a:solidFill>
                  <a:srgbClr val="000000"/>
                </a:solidFill>
                <a:latin typeface="Courier New"/>
              </a:rPr>
              <a:t>System.</a:t>
            </a:r>
            <a:r>
              <a:rPr b="1" i="1" lang="en-GB" sz="2400" spc="-1" strike="noStrike">
                <a:solidFill>
                  <a:srgbClr val="0000c0"/>
                </a:solidFill>
                <a:latin typeface="Courier New"/>
              </a:rPr>
              <a:t>out</a:t>
            </a:r>
            <a:r>
              <a:rPr b="1" i="1" lang="en-GB" sz="2400" spc="-1" strike="noStrike">
                <a:solidFill>
                  <a:srgbClr val="000000"/>
                </a:solidFill>
                <a:latin typeface="Courier New"/>
              </a:rPr>
              <a:t>.println(</a:t>
            </a:r>
            <a:r>
              <a:rPr b="1" i="1" lang="en-GB" sz="2400" spc="-1" strike="noStrike">
                <a:solidFill>
                  <a:srgbClr val="6a3e3e"/>
                </a:solidFill>
                <a:latin typeface="Courier New"/>
              </a:rPr>
              <a:t>i</a:t>
            </a:r>
            <a:r>
              <a:rPr b="1" i="1" lang="en-GB" sz="2400" spc="-1" strike="noStrike">
                <a:solidFill>
                  <a:srgbClr val="000000"/>
                </a:solidFill>
                <a:latin typeface="Courier New"/>
              </a:rPr>
              <a:t>);</a:t>
            </a:r>
            <a:endParaRPr b="0" lang="en-GB" sz="2400" spc="-1" strike="noStrike">
              <a:latin typeface="Arial"/>
            </a:endParaRPr>
          </a:p>
          <a:p>
            <a:pPr>
              <a:lnSpc>
                <a:spcPct val="100000"/>
              </a:lnSpc>
            </a:pPr>
            <a:r>
              <a:rPr b="1" lang="en-GB" sz="2400" spc="-1" strike="noStrike">
                <a:solidFill>
                  <a:srgbClr val="000000"/>
                </a:solidFill>
                <a:latin typeface="Courier New"/>
              </a:rPr>
              <a:t>}</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14000" y="1929600"/>
            <a:ext cx="5579640" cy="4546440"/>
          </a:xfrm>
          <a:prstGeom prst="rect">
            <a:avLst/>
          </a:prstGeom>
          <a:noFill/>
          <a:ln>
            <a:noFill/>
          </a:ln>
        </p:spPr>
        <p:txBody>
          <a:bodyPr>
            <a:noAutofit/>
          </a:bodyPr>
          <a:p>
            <a:pPr>
              <a:lnSpc>
                <a:spcPct val="100000"/>
              </a:lnSpc>
              <a:spcBef>
                <a:spcPts val="201"/>
              </a:spcBef>
              <a:spcAft>
                <a:spcPts val="799"/>
              </a:spcAft>
            </a:pPr>
            <a:r>
              <a:rPr b="0" lang="en-US" sz="1800" spc="-1" strike="noStrike">
                <a:solidFill>
                  <a:srgbClr val="2e2d2c"/>
                </a:solidFill>
                <a:latin typeface="Segoe UI"/>
              </a:rPr>
              <a:t>It is important to be aware of the naming conventions associated with  a language when starting out.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2e2d2c"/>
                </a:solidFill>
                <a:latin typeface="Segoe UI"/>
              </a:rPr>
              <a:t>Here are some key ones for Java:</a:t>
            </a:r>
            <a:endParaRPr b="0" lang="en-US" sz="1800" spc="-1" strike="noStrike">
              <a:solidFill>
                <a:srgbClr val="2e2d2c"/>
              </a:solidFill>
              <a:latin typeface="Segoe UI"/>
            </a:endParaRPr>
          </a:p>
          <a:p>
            <a:pPr lvl="1" marL="789480" indent="-34272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No Spaces in Names</a:t>
            </a:r>
            <a:endParaRPr b="0" lang="en-US" sz="1800" spc="-1" strike="noStrike">
              <a:solidFill>
                <a:srgbClr val="2e2d2c"/>
              </a:solidFill>
              <a:latin typeface="Segoe UI"/>
            </a:endParaRPr>
          </a:p>
          <a:p>
            <a:pPr lvl="1" marL="789480" indent="-34272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Classes begin with Capital letters (Pascal Case)</a:t>
            </a:r>
            <a:endParaRPr b="0" lang="en-US" sz="1800" spc="-1" strike="noStrike">
              <a:solidFill>
                <a:srgbClr val="2e2d2c"/>
              </a:solidFill>
              <a:latin typeface="Segoe UI"/>
            </a:endParaRPr>
          </a:p>
          <a:p>
            <a:pPr lvl="1" marL="789480" indent="-34272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Methods and Attributes begin with Lower case letters</a:t>
            </a:r>
            <a:endParaRPr b="0" lang="en-US" sz="1800" spc="-1" strike="noStrike">
              <a:solidFill>
                <a:srgbClr val="2e2d2c"/>
              </a:solidFill>
              <a:latin typeface="Segoe UI"/>
            </a:endParaRPr>
          </a:p>
          <a:p>
            <a:pPr lvl="1" marL="789480" indent="-34272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Methods and Attribute names are in Camel case</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250" name="TextShape 2"/>
          <p:cNvSpPr txBox="1"/>
          <p:nvPr/>
        </p:nvSpPr>
        <p:spPr>
          <a:xfrm>
            <a:off x="6206400" y="1929600"/>
            <a:ext cx="5579640" cy="4546440"/>
          </a:xfrm>
          <a:prstGeom prst="rect">
            <a:avLst/>
          </a:prstGeom>
          <a:noFill/>
          <a:ln>
            <a:noFill/>
          </a:ln>
        </p:spPr>
        <p:txBody>
          <a:bodyPr>
            <a:noAutofit/>
          </a:bodyPr>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6000" spc="-1" strike="noStrike">
                <a:solidFill>
                  <a:srgbClr val="2e2d2c"/>
                </a:solidFill>
                <a:latin typeface="Segoe UI"/>
              </a:rPr>
              <a:t>camel</a:t>
            </a:r>
            <a:r>
              <a:rPr b="1" lang="en-US" sz="6000" spc="-1" strike="noStrike">
                <a:solidFill>
                  <a:srgbClr val="2e2d2c"/>
                </a:solidFill>
                <a:latin typeface="Segoe UI"/>
              </a:rPr>
              <a:t>C</a:t>
            </a:r>
            <a:r>
              <a:rPr b="0" lang="en-US" sz="6000" spc="-1" strike="noStrike">
                <a:solidFill>
                  <a:srgbClr val="2e2d2c"/>
                </a:solidFill>
                <a:latin typeface="Segoe UI"/>
              </a:rPr>
              <a:t>ase</a:t>
            </a:r>
            <a:endParaRPr b="0" lang="en-US" sz="6000" spc="-1" strike="noStrike">
              <a:solidFill>
                <a:srgbClr val="2e2d2c"/>
              </a:solidFill>
              <a:latin typeface="Segoe UI"/>
            </a:endParaRPr>
          </a:p>
          <a:p>
            <a:pPr>
              <a:lnSpc>
                <a:spcPct val="100000"/>
              </a:lnSpc>
              <a:spcBef>
                <a:spcPts val="201"/>
              </a:spcBef>
              <a:spcAft>
                <a:spcPts val="799"/>
              </a:spcAft>
            </a:pPr>
            <a:r>
              <a:rPr b="1" lang="en-US" sz="6000" spc="-1" strike="noStrike">
                <a:solidFill>
                  <a:srgbClr val="2e2d2c"/>
                </a:solidFill>
                <a:latin typeface="Segoe UI"/>
              </a:rPr>
              <a:t>P</a:t>
            </a:r>
            <a:r>
              <a:rPr b="0" lang="en-US" sz="6000" spc="-1" strike="noStrike">
                <a:solidFill>
                  <a:srgbClr val="2e2d2c"/>
                </a:solidFill>
                <a:latin typeface="Segoe UI"/>
              </a:rPr>
              <a:t>ascal</a:t>
            </a:r>
            <a:r>
              <a:rPr b="1" lang="en-US" sz="6000" spc="-1" strike="noStrike">
                <a:solidFill>
                  <a:srgbClr val="2e2d2c"/>
                </a:solidFill>
                <a:latin typeface="Segoe UI"/>
              </a:rPr>
              <a:t>C</a:t>
            </a:r>
            <a:r>
              <a:rPr b="0" lang="en-US" sz="6000" spc="-1" strike="noStrike">
                <a:solidFill>
                  <a:srgbClr val="2e2d2c"/>
                </a:solidFill>
                <a:latin typeface="Segoe UI"/>
              </a:rPr>
              <a:t>ase</a:t>
            </a:r>
            <a:endParaRPr b="0" lang="en-US" sz="6000" spc="-1" strike="noStrike">
              <a:solidFill>
                <a:srgbClr val="2e2d2c"/>
              </a:solidFill>
              <a:latin typeface="Segoe UI"/>
            </a:endParaRPr>
          </a:p>
        </p:txBody>
      </p:sp>
      <p:sp>
        <p:nvSpPr>
          <p:cNvPr id="251"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Naming Conventions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914400" y="1063440"/>
            <a:ext cx="10364040" cy="2555640"/>
          </a:xfrm>
          <a:prstGeom prst="rect">
            <a:avLst/>
          </a:prstGeom>
          <a:noFill/>
          <a:ln>
            <a:noFill/>
          </a:ln>
        </p:spPr>
        <p:txBody>
          <a:bodyPr anchor="b">
            <a:noAutofit/>
          </a:bodyPr>
          <a:p>
            <a:pPr algn="ctr">
              <a:lnSpc>
                <a:spcPct val="100000"/>
              </a:lnSpc>
            </a:pPr>
            <a:r>
              <a:rPr b="0" lang="en-US" sz="6000" spc="-1" strike="noStrike">
                <a:solidFill>
                  <a:srgbClr val="555454"/>
                </a:solidFill>
                <a:latin typeface="Segoe UI Light"/>
              </a:rPr>
              <a:t>Setting up your Environment</a:t>
            </a:r>
            <a:endParaRPr b="0" lang="en-US" sz="6000" spc="-1" strike="noStrike">
              <a:solidFill>
                <a:srgbClr val="2e2d2c"/>
              </a:solidFill>
              <a:latin typeface="Segoe UI"/>
            </a:endParaRPr>
          </a:p>
        </p:txBody>
      </p:sp>
      <p:sp>
        <p:nvSpPr>
          <p:cNvPr id="385" name="TextShape 2"/>
          <p:cNvSpPr txBox="1"/>
          <p:nvPr/>
        </p:nvSpPr>
        <p:spPr>
          <a:xfrm>
            <a:off x="914400" y="3886200"/>
            <a:ext cx="10364040" cy="438840"/>
          </a:xfrm>
          <a:prstGeom prst="rect">
            <a:avLst/>
          </a:prstGeom>
          <a:noFill/>
          <a:ln>
            <a:noFill/>
          </a:ln>
        </p:spPr>
        <p:txBody>
          <a:bodyPr>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414000" y="1663200"/>
            <a:ext cx="11404440" cy="4546440"/>
          </a:xfrm>
          <a:prstGeom prst="rect">
            <a:avLst/>
          </a:prstGeom>
          <a:noFill/>
          <a:ln>
            <a:noFill/>
          </a:ln>
        </p:spPr>
        <p:txBody>
          <a:bodyPr>
            <a:noAutofit/>
          </a:bodyPr>
          <a:p>
            <a:pPr>
              <a:lnSpc>
                <a:spcPct val="100000"/>
              </a:lnSpc>
              <a:spcBef>
                <a:spcPts val="201"/>
              </a:spcBef>
              <a:spcAft>
                <a:spcPts val="799"/>
              </a:spcAft>
            </a:pPr>
            <a:r>
              <a:rPr b="0" lang="en-US" sz="2400" spc="-1" strike="noStrike">
                <a:solidFill>
                  <a:srgbClr val="2e2d2c"/>
                </a:solidFill>
                <a:latin typeface="Segoe UI"/>
              </a:rPr>
              <a:t>The JDK you will need can be found in: </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2e2d2c"/>
                </a:solidFill>
                <a:latin typeface="Segoe UI"/>
              </a:rPr>
              <a:t>This PC &gt; Local Disk (C:) &gt; LocalInstall &gt; SDK</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0" lang="en-US" sz="2400" spc="-1" strike="noStrike">
                <a:solidFill>
                  <a:srgbClr val="2e2d2c"/>
                </a:solidFill>
                <a:latin typeface="Segoe UI"/>
              </a:rPr>
              <a:t>Eclipse can be found in:</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2e2d2c"/>
                </a:solidFill>
                <a:latin typeface="Segoe UI"/>
              </a:rPr>
              <a:t>This PC &gt; Local Disk (C:) &gt; LocalInstall &gt; Editors</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0" lang="en-US" sz="2400" spc="-1" strike="noStrike">
                <a:solidFill>
                  <a:srgbClr val="2e2d2c"/>
                </a:solidFill>
                <a:latin typeface="Segoe UI"/>
              </a:rPr>
              <a:t>You will need to ‘Extract’ the folder here, you can then run the Eclipse.exe from the new Folder.</a:t>
            </a:r>
            <a:endParaRPr b="0" lang="en-US" sz="2400" spc="-1" strike="noStrike">
              <a:solidFill>
                <a:srgbClr val="2e2d2c"/>
              </a:solidFill>
              <a:latin typeface="Segoe UI"/>
            </a:endParaRPr>
          </a:p>
        </p:txBody>
      </p:sp>
      <p:sp>
        <p:nvSpPr>
          <p:cNvPr id="387" name="TextShape 2"/>
          <p:cNvSpPr txBox="1"/>
          <p:nvPr/>
        </p:nvSpPr>
        <p:spPr>
          <a:xfrm>
            <a:off x="414000" y="61776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Setting up your environment</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To get started working with Java you will need 1 thing:</a:t>
            </a:r>
            <a:endParaRPr b="0" lang="en-US" sz="1800" spc="-1" strike="noStrike">
              <a:solidFill>
                <a:srgbClr val="2e2d2c"/>
              </a:solidFill>
              <a:latin typeface="Segoe UI"/>
            </a:endParaRPr>
          </a:p>
          <a:p>
            <a:pPr lvl="1" marL="675000" indent="-22824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The Java Development Kit (JDK)</a:t>
            </a:r>
            <a:endParaRPr b="0" lang="en-US" sz="1800" spc="-1" strike="noStrike">
              <a:solidFill>
                <a:srgbClr val="2e2d2c"/>
              </a:solidFill>
              <a:latin typeface="Segoe UI"/>
            </a:endParaRPr>
          </a:p>
          <a:p>
            <a:pPr marL="38916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has everything you need to develop java applications.</a:t>
            </a:r>
            <a:endParaRPr b="0" lang="en-US" sz="1900" spc="-1" strike="noStrike">
              <a:solidFill>
                <a:srgbClr val="2e2d2c"/>
              </a:solidFill>
              <a:latin typeface="Segoe UI"/>
            </a:endParaRPr>
          </a:p>
          <a:p>
            <a:pPr marL="38916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So we’ll be using Eclipse mainly. (Feel free to use another IDE if you prefer)</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389"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Once you have the JDK there are a few steps you need to follow:</a:t>
            </a:r>
            <a:endParaRPr b="0" lang="en-US" sz="1800" spc="-1" strike="noStrike">
              <a:solidFill>
                <a:srgbClr val="2e2d2c"/>
              </a:solidFill>
              <a:latin typeface="Segoe UI"/>
            </a:endParaRPr>
          </a:p>
          <a:p>
            <a:pPr lvl="1" marL="675000" indent="-22824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Install the JDK</a:t>
            </a:r>
            <a:endParaRPr b="0" lang="en-US" sz="1800" spc="-1" strike="noStrike">
              <a:solidFill>
                <a:srgbClr val="2e2d2c"/>
              </a:solidFill>
              <a:latin typeface="Segoe UI"/>
            </a:endParaRPr>
          </a:p>
          <a:p>
            <a:pPr lvl="1" marL="675000" indent="-22824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Prepend </a:t>
            </a:r>
            <a:r>
              <a:rPr b="1" lang="en-US" sz="1800" spc="-1" strike="noStrike">
                <a:solidFill>
                  <a:srgbClr val="2e2d2c"/>
                </a:solidFill>
                <a:latin typeface="Segoe UI"/>
              </a:rPr>
              <a:t>C:\Program Files\Java\jdk…\bin</a:t>
            </a:r>
            <a:r>
              <a:rPr b="0" lang="en-US" sz="1800" spc="-1" strike="noStrike">
                <a:solidFill>
                  <a:srgbClr val="2e2d2c"/>
                </a:solidFill>
                <a:latin typeface="Segoe UI"/>
              </a:rPr>
              <a:t> (your path that you installed it too) to the beginning of the </a:t>
            </a:r>
            <a:r>
              <a:rPr b="1" lang="en-US" sz="1800" spc="-1" strike="noStrike">
                <a:solidFill>
                  <a:srgbClr val="2e2d2c"/>
                </a:solidFill>
                <a:latin typeface="Segoe UI"/>
              </a:rPr>
              <a:t>PATH</a:t>
            </a:r>
            <a:r>
              <a:rPr b="0" lang="en-US" sz="1800" spc="-1" strike="noStrike">
                <a:solidFill>
                  <a:srgbClr val="2e2d2c"/>
                </a:solidFill>
                <a:latin typeface="Segoe UI"/>
              </a:rPr>
              <a:t> variable</a:t>
            </a:r>
            <a:endParaRPr b="0" lang="en-US" sz="1800" spc="-1" strike="noStrike">
              <a:solidFill>
                <a:srgbClr val="2e2d2c"/>
              </a:solidFill>
              <a:latin typeface="Segoe UI"/>
            </a:endParaRPr>
          </a:p>
          <a:p>
            <a:pPr lvl="1" marL="675000" indent="-22824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Enter java –version into command prompt to check that this has worked.</a:t>
            </a:r>
            <a:endParaRPr b="0" lang="en-US" sz="1800" spc="-1" strike="noStrike">
              <a:solidFill>
                <a:srgbClr val="2e2d2c"/>
              </a:solidFill>
              <a:latin typeface="Segoe UI"/>
            </a:endParaRPr>
          </a:p>
          <a:p>
            <a:pPr lvl="1" marL="675000" indent="-22824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Install the IDE (Eclipse)</a:t>
            </a:r>
            <a:endParaRPr b="0" lang="en-US" sz="1800" spc="-1" strike="noStrike">
              <a:solidFill>
                <a:srgbClr val="2e2d2c"/>
              </a:solidFill>
              <a:latin typeface="Segoe UI"/>
            </a:endParaRPr>
          </a:p>
          <a:p>
            <a:endParaRPr b="0" lang="en-US" sz="1800" spc="-1" strike="noStrike">
              <a:solidFill>
                <a:srgbClr val="2e2d2c"/>
              </a:solidFill>
              <a:latin typeface="Segoe UI"/>
            </a:endParaRPr>
          </a:p>
        </p:txBody>
      </p:sp>
      <p:sp>
        <p:nvSpPr>
          <p:cNvPr id="390"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Setting up your environment</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 first thing to do is to make a project.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Eclipse has a wizard for creating new projects which makes this a very simple process.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392" name="TextShape 2"/>
          <p:cNvSpPr txBox="1"/>
          <p:nvPr/>
        </p:nvSpPr>
        <p:spPr>
          <a:xfrm>
            <a:off x="6206400" y="1929600"/>
            <a:ext cx="5579640" cy="4546440"/>
          </a:xfrm>
          <a:prstGeom prst="rect">
            <a:avLst/>
          </a:prstGeom>
          <a:noFill/>
          <a:ln>
            <a:noFill/>
          </a:ln>
        </p:spPr>
        <p:txBody>
          <a:bodyPr>
            <a:noAutofit/>
          </a:bodyPr>
          <a:p>
            <a:pPr lvl="1" marL="789480" indent="-34272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Go to: File &gt; New &gt; Project… &gt; Java Project</a:t>
            </a:r>
            <a:endParaRPr b="0" lang="en-US" sz="1800" spc="-1" strike="noStrike">
              <a:solidFill>
                <a:srgbClr val="2e2d2c"/>
              </a:solidFill>
              <a:latin typeface="Segoe UI"/>
            </a:endParaRPr>
          </a:p>
          <a:p>
            <a:pPr lvl="1" marL="789480" indent="-342720">
              <a:lnSpc>
                <a:spcPct val="100000"/>
              </a:lnSpc>
              <a:spcBef>
                <a:spcPts val="201"/>
              </a:spcBef>
              <a:spcAft>
                <a:spcPts val="799"/>
              </a:spcAft>
              <a:buClr>
                <a:srgbClr val="2e2d2c"/>
              </a:buClr>
              <a:buFont typeface="Segoe UI Light"/>
              <a:buAutoNum type="arabicPeriod"/>
            </a:pPr>
            <a:r>
              <a:rPr b="0" lang="en-US" sz="1800" spc="-1" strike="noStrike">
                <a:solidFill>
                  <a:srgbClr val="2e2d2c"/>
                </a:solidFill>
                <a:latin typeface="Segoe UI"/>
              </a:rPr>
              <a:t>Enter the name “HelloWorld” and select Finish</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You should now see your empty project in the package explorer.</a:t>
            </a:r>
            <a:endParaRPr b="0" lang="en-US" sz="1900" spc="-1" strike="noStrike">
              <a:solidFill>
                <a:srgbClr val="2e2d2c"/>
              </a:solidFill>
              <a:latin typeface="Segoe UI"/>
            </a:endParaRPr>
          </a:p>
        </p:txBody>
      </p:sp>
      <p:sp>
        <p:nvSpPr>
          <p:cNvPr id="393"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Creating your first project</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Now that we have our project lets create our class.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Right click on your project and select New &gt; Class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Enter the name “HelloWorld”, select </a:t>
            </a:r>
            <a:r>
              <a:rPr b="1" lang="en-US" sz="1900" spc="-1" strike="noStrike">
                <a:solidFill>
                  <a:srgbClr val="2e2d2c"/>
                </a:solidFill>
                <a:latin typeface="Segoe UI"/>
              </a:rPr>
              <a:t>public</a:t>
            </a:r>
            <a:r>
              <a:rPr b="0" lang="en-US" sz="1900" spc="-1" strike="noStrike">
                <a:solidFill>
                  <a:srgbClr val="2e2d2c"/>
                </a:solidFill>
                <a:latin typeface="Segoe UI"/>
              </a:rPr>
              <a:t> as the modifier, </a:t>
            </a:r>
            <a:r>
              <a:rPr b="1" lang="en-US" sz="1900" spc="-1" strike="noStrike">
                <a:solidFill>
                  <a:srgbClr val="2e2d2c"/>
                </a:solidFill>
                <a:latin typeface="Segoe UI"/>
              </a:rPr>
              <a:t>ensure that the </a:t>
            </a:r>
            <a:r>
              <a:rPr b="1" i="1" lang="en-US" sz="1900" spc="-1" strike="noStrike">
                <a:solidFill>
                  <a:srgbClr val="2e2d2c"/>
                </a:solidFill>
                <a:latin typeface="Segoe UI"/>
              </a:rPr>
              <a:t>main</a:t>
            </a:r>
            <a:r>
              <a:rPr b="1" lang="en-US" sz="1900" spc="-1" strike="noStrike">
                <a:solidFill>
                  <a:srgbClr val="2e2d2c"/>
                </a:solidFill>
                <a:latin typeface="Segoe UI"/>
              </a:rPr>
              <a:t> method remains checked</a:t>
            </a:r>
            <a:r>
              <a:rPr b="0" lang="en-US" sz="1900" spc="-1" strike="noStrike">
                <a:solidFill>
                  <a:srgbClr val="2e2d2c"/>
                </a:solidFill>
                <a:latin typeface="Segoe UI"/>
              </a:rPr>
              <a:t>, and uncheck anything else.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will add a new file to your project called HelloWorld.java</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395"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Creating your first class</a:t>
            </a:r>
            <a:endParaRPr b="0" lang="en-US" sz="3600" spc="-1" strike="noStrike">
              <a:solidFill>
                <a:srgbClr val="2e2d2c"/>
              </a:solidFill>
              <a:latin typeface="Segoe UI"/>
            </a:endParaRPr>
          </a:p>
        </p:txBody>
      </p:sp>
      <p:sp>
        <p:nvSpPr>
          <p:cNvPr id="396" name="CustomShape 3"/>
          <p:cNvSpPr/>
          <p:nvPr/>
        </p:nvSpPr>
        <p:spPr>
          <a:xfrm>
            <a:off x="6203520" y="1929600"/>
            <a:ext cx="5701320" cy="13863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700" spc="-1" strike="noStrike">
                <a:solidFill>
                  <a:srgbClr val="7f0055"/>
                </a:solidFill>
                <a:latin typeface="Courier New"/>
              </a:rPr>
              <a:t>public</a:t>
            </a:r>
            <a:r>
              <a:rPr b="1" lang="en-GB" sz="1700" spc="-1" strike="noStrike">
                <a:solidFill>
                  <a:srgbClr val="000000"/>
                </a:solidFill>
                <a:latin typeface="Courier New"/>
              </a:rPr>
              <a:t> </a:t>
            </a:r>
            <a:r>
              <a:rPr b="1" lang="en-GB" sz="1700" spc="-1" strike="noStrike">
                <a:solidFill>
                  <a:srgbClr val="7f0055"/>
                </a:solidFill>
                <a:latin typeface="Courier New"/>
              </a:rPr>
              <a:t>class</a:t>
            </a:r>
            <a:r>
              <a:rPr b="1" lang="en-GB" sz="1700" spc="-1" strike="noStrike">
                <a:solidFill>
                  <a:srgbClr val="000000"/>
                </a:solidFill>
                <a:latin typeface="Courier New"/>
              </a:rPr>
              <a:t> HelloWorld {</a:t>
            </a:r>
            <a:endParaRPr b="0" lang="en-GB" sz="1700" spc="-1" strike="noStrike">
              <a:latin typeface="Arial"/>
            </a:endParaRPr>
          </a:p>
          <a:p>
            <a:pPr marL="457200">
              <a:lnSpc>
                <a:spcPct val="100000"/>
              </a:lnSpc>
            </a:pPr>
            <a:r>
              <a:rPr b="1" lang="en-GB" sz="1700" spc="-1" strike="noStrike">
                <a:solidFill>
                  <a:srgbClr val="7f0055"/>
                </a:solidFill>
                <a:latin typeface="Courier New"/>
              </a:rPr>
              <a:t>public</a:t>
            </a:r>
            <a:r>
              <a:rPr b="1" lang="en-GB" sz="1700" spc="-1" strike="noStrike">
                <a:solidFill>
                  <a:srgbClr val="000000"/>
                </a:solidFill>
                <a:latin typeface="Courier New"/>
              </a:rPr>
              <a:t> </a:t>
            </a:r>
            <a:r>
              <a:rPr b="1" lang="en-GB" sz="1700" spc="-1" strike="noStrike">
                <a:solidFill>
                  <a:srgbClr val="7f0055"/>
                </a:solidFill>
                <a:latin typeface="Courier New"/>
              </a:rPr>
              <a:t>static</a:t>
            </a:r>
            <a:r>
              <a:rPr b="1" lang="en-GB" sz="1700" spc="-1" strike="noStrike">
                <a:solidFill>
                  <a:srgbClr val="000000"/>
                </a:solidFill>
                <a:latin typeface="Courier New"/>
              </a:rPr>
              <a:t> </a:t>
            </a:r>
            <a:r>
              <a:rPr b="1" lang="en-GB" sz="1700" spc="-1" strike="noStrike">
                <a:solidFill>
                  <a:srgbClr val="7f0055"/>
                </a:solidFill>
                <a:latin typeface="Courier New"/>
              </a:rPr>
              <a:t>void</a:t>
            </a:r>
            <a:r>
              <a:rPr b="1" lang="en-GB" sz="1700" spc="-1" strike="noStrike">
                <a:solidFill>
                  <a:srgbClr val="000000"/>
                </a:solidFill>
                <a:latin typeface="Courier New"/>
              </a:rPr>
              <a:t> main(String[] </a:t>
            </a:r>
            <a:r>
              <a:rPr b="1" lang="en-GB" sz="1700" spc="-1" strike="noStrike">
                <a:solidFill>
                  <a:srgbClr val="6a3e3e"/>
                </a:solidFill>
                <a:latin typeface="Courier New"/>
              </a:rPr>
              <a:t>args</a:t>
            </a:r>
            <a:r>
              <a:rPr b="1" lang="en-GB" sz="1700" spc="-1" strike="noStrike">
                <a:solidFill>
                  <a:srgbClr val="000000"/>
                </a:solidFill>
                <a:latin typeface="Courier New"/>
              </a:rPr>
              <a:t>) {</a:t>
            </a:r>
            <a:endParaRPr b="0" lang="en-GB" sz="1700" spc="-1" strike="noStrike">
              <a:latin typeface="Arial"/>
            </a:endParaRPr>
          </a:p>
          <a:p>
            <a:pPr marL="457200">
              <a:lnSpc>
                <a:spcPct val="100000"/>
              </a:lnSpc>
            </a:pPr>
            <a:r>
              <a:rPr b="1" lang="en-GB" sz="1700" spc="-1" strike="noStrike">
                <a:solidFill>
                  <a:srgbClr val="000000"/>
                </a:solidFill>
                <a:latin typeface="Courier New"/>
              </a:rPr>
              <a:t>}</a:t>
            </a:r>
            <a:endParaRPr b="0" lang="en-GB" sz="1700" spc="-1" strike="noStrike">
              <a:latin typeface="Arial"/>
            </a:endParaRPr>
          </a:p>
          <a:p>
            <a:pPr>
              <a:lnSpc>
                <a:spcPct val="100000"/>
              </a:lnSpc>
            </a:pPr>
            <a:r>
              <a:rPr b="1" lang="en-GB" sz="1700" spc="-1" strike="noStrike">
                <a:solidFill>
                  <a:srgbClr val="000000"/>
                </a:solidFill>
                <a:latin typeface="Courier New"/>
              </a:rPr>
              <a:t>}</a:t>
            </a:r>
            <a:endParaRPr b="0" lang="en-GB" sz="17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In the methods braces we will write the code for this method.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System.out.println() </a:t>
            </a:r>
            <a:r>
              <a:rPr b="0" lang="en-US" sz="1900" spc="-1" strike="noStrike">
                <a:solidFill>
                  <a:srgbClr val="2e2d2c"/>
                </a:solidFill>
                <a:latin typeface="Segoe UI"/>
              </a:rPr>
              <a:t>will print text to the console when we run the code.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Within the quotes we will write the message to be displayed.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When run this program will now execute this line of code, printing “Hello World!” to the screen.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398"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Your first class</a:t>
            </a:r>
            <a:endParaRPr b="0" lang="en-US" sz="3600" spc="-1" strike="noStrike">
              <a:solidFill>
                <a:srgbClr val="2e2d2c"/>
              </a:solidFill>
              <a:latin typeface="Segoe UI"/>
            </a:endParaRPr>
          </a:p>
        </p:txBody>
      </p:sp>
      <p:sp>
        <p:nvSpPr>
          <p:cNvPr id="399" name="CustomShape 3"/>
          <p:cNvSpPr/>
          <p:nvPr/>
        </p:nvSpPr>
        <p:spPr>
          <a:xfrm>
            <a:off x="6221520" y="1958760"/>
            <a:ext cx="5701320" cy="16455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700" spc="-1" strike="noStrike">
                <a:solidFill>
                  <a:srgbClr val="7f0055"/>
                </a:solidFill>
                <a:latin typeface="Courier New"/>
              </a:rPr>
              <a:t>public</a:t>
            </a:r>
            <a:r>
              <a:rPr b="1" lang="en-GB" sz="1700" spc="-1" strike="noStrike">
                <a:solidFill>
                  <a:srgbClr val="000000"/>
                </a:solidFill>
                <a:latin typeface="Courier New"/>
              </a:rPr>
              <a:t> </a:t>
            </a:r>
            <a:r>
              <a:rPr b="1" lang="en-GB" sz="1700" spc="-1" strike="noStrike">
                <a:solidFill>
                  <a:srgbClr val="7f0055"/>
                </a:solidFill>
                <a:latin typeface="Courier New"/>
              </a:rPr>
              <a:t>class</a:t>
            </a:r>
            <a:r>
              <a:rPr b="1" lang="en-GB" sz="1700" spc="-1" strike="noStrike">
                <a:solidFill>
                  <a:srgbClr val="000000"/>
                </a:solidFill>
                <a:latin typeface="Courier New"/>
              </a:rPr>
              <a:t> HelloWorld {</a:t>
            </a:r>
            <a:endParaRPr b="0" lang="en-GB" sz="1700" spc="-1" strike="noStrike">
              <a:latin typeface="Arial"/>
            </a:endParaRPr>
          </a:p>
          <a:p>
            <a:pPr marL="457200">
              <a:lnSpc>
                <a:spcPct val="100000"/>
              </a:lnSpc>
            </a:pPr>
            <a:r>
              <a:rPr b="1" lang="en-GB" sz="1700" spc="-1" strike="noStrike">
                <a:solidFill>
                  <a:srgbClr val="7f0055"/>
                </a:solidFill>
                <a:latin typeface="Courier New"/>
              </a:rPr>
              <a:t>public</a:t>
            </a:r>
            <a:r>
              <a:rPr b="1" lang="en-GB" sz="1700" spc="-1" strike="noStrike">
                <a:solidFill>
                  <a:srgbClr val="000000"/>
                </a:solidFill>
                <a:latin typeface="Courier New"/>
              </a:rPr>
              <a:t> </a:t>
            </a:r>
            <a:r>
              <a:rPr b="1" lang="en-GB" sz="1700" spc="-1" strike="noStrike">
                <a:solidFill>
                  <a:srgbClr val="7f0055"/>
                </a:solidFill>
                <a:latin typeface="Courier New"/>
              </a:rPr>
              <a:t>static</a:t>
            </a:r>
            <a:r>
              <a:rPr b="1" lang="en-GB" sz="1700" spc="-1" strike="noStrike">
                <a:solidFill>
                  <a:srgbClr val="000000"/>
                </a:solidFill>
                <a:latin typeface="Courier New"/>
              </a:rPr>
              <a:t> </a:t>
            </a:r>
            <a:r>
              <a:rPr b="1" lang="en-GB" sz="1700" spc="-1" strike="noStrike">
                <a:solidFill>
                  <a:srgbClr val="7f0055"/>
                </a:solidFill>
                <a:latin typeface="Courier New"/>
              </a:rPr>
              <a:t>void</a:t>
            </a:r>
            <a:r>
              <a:rPr b="1" lang="en-GB" sz="1700" spc="-1" strike="noStrike">
                <a:solidFill>
                  <a:srgbClr val="000000"/>
                </a:solidFill>
                <a:latin typeface="Courier New"/>
              </a:rPr>
              <a:t> main(String[] </a:t>
            </a:r>
            <a:r>
              <a:rPr b="1" lang="en-GB" sz="1700" spc="-1" strike="noStrike">
                <a:solidFill>
                  <a:srgbClr val="6a3e3e"/>
                </a:solidFill>
                <a:latin typeface="Courier New"/>
              </a:rPr>
              <a:t>args</a:t>
            </a:r>
            <a:r>
              <a:rPr b="1" lang="en-GB" sz="1700" spc="-1" strike="noStrike">
                <a:solidFill>
                  <a:srgbClr val="000000"/>
                </a:solidFill>
                <a:latin typeface="Courier New"/>
              </a:rPr>
              <a:t>) {</a:t>
            </a:r>
            <a:endParaRPr b="0" lang="en-GB" sz="1700" spc="-1" strike="noStrike">
              <a:latin typeface="Arial"/>
            </a:endParaRPr>
          </a:p>
          <a:p>
            <a:pPr marL="914400">
              <a:lnSpc>
                <a:spcPct val="100000"/>
              </a:lnSpc>
            </a:pPr>
            <a:r>
              <a:rPr b="1" lang="en-GB" sz="1700" spc="-1" strike="noStrike">
                <a:solidFill>
                  <a:srgbClr val="000000"/>
                </a:solidFill>
                <a:latin typeface="Courier New"/>
              </a:rPr>
              <a:t>System.</a:t>
            </a:r>
            <a:r>
              <a:rPr b="1" i="1" lang="en-GB" sz="1700" spc="-1" strike="noStrike">
                <a:solidFill>
                  <a:srgbClr val="0000c0"/>
                </a:solidFill>
                <a:latin typeface="Courier New"/>
              </a:rPr>
              <a:t>out</a:t>
            </a:r>
            <a:r>
              <a:rPr b="1" i="1" lang="en-GB" sz="1700" spc="-1" strike="noStrike">
                <a:solidFill>
                  <a:srgbClr val="000000"/>
                </a:solidFill>
                <a:latin typeface="Courier New"/>
              </a:rPr>
              <a:t>.println(</a:t>
            </a:r>
            <a:r>
              <a:rPr b="1" i="1" lang="en-GB" sz="1700" spc="-1" strike="noStrike">
                <a:solidFill>
                  <a:srgbClr val="2a00ff"/>
                </a:solidFill>
                <a:latin typeface="Courier New"/>
              </a:rPr>
              <a:t>"Hello World!"</a:t>
            </a:r>
            <a:r>
              <a:rPr b="1" i="1" lang="en-GB" sz="1700" spc="-1" strike="noStrike">
                <a:solidFill>
                  <a:srgbClr val="000000"/>
                </a:solidFill>
                <a:latin typeface="Courier New"/>
              </a:rPr>
              <a:t>);</a:t>
            </a:r>
            <a:endParaRPr b="0" lang="en-GB" sz="1700" spc="-1" strike="noStrike">
              <a:latin typeface="Arial"/>
            </a:endParaRPr>
          </a:p>
          <a:p>
            <a:pPr marL="457200">
              <a:lnSpc>
                <a:spcPct val="100000"/>
              </a:lnSpc>
            </a:pPr>
            <a:r>
              <a:rPr b="1" lang="en-GB" sz="1700" spc="-1" strike="noStrike">
                <a:solidFill>
                  <a:srgbClr val="000000"/>
                </a:solidFill>
                <a:latin typeface="Courier New"/>
              </a:rPr>
              <a:t>}</a:t>
            </a:r>
            <a:endParaRPr b="0" lang="en-GB" sz="1700" spc="-1" strike="noStrike">
              <a:latin typeface="Arial"/>
            </a:endParaRPr>
          </a:p>
          <a:p>
            <a:pPr>
              <a:lnSpc>
                <a:spcPct val="100000"/>
              </a:lnSpc>
            </a:pPr>
            <a:r>
              <a:rPr b="1" lang="en-GB" sz="1700" spc="-1" strike="noStrike">
                <a:solidFill>
                  <a:srgbClr val="000000"/>
                </a:solidFill>
                <a:latin typeface="Courier New"/>
              </a:rPr>
              <a:t>}</a:t>
            </a:r>
            <a:endParaRPr b="0" lang="en-GB" sz="17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N </a:t>
            </a:r>
            <a:r>
              <a:rPr b="0" lang="en-US" sz="1800" spc="-1" strike="noStrike">
                <a:solidFill>
                  <a:srgbClr val="2e2d2c"/>
                </a:solidFill>
                <a:latin typeface="Segoe UI"/>
              </a:rPr>
              <a:t>– Create a new Project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SHIFT + N </a:t>
            </a:r>
            <a:r>
              <a:rPr b="0" lang="en-US" sz="1800" spc="-1" strike="noStrike">
                <a:solidFill>
                  <a:srgbClr val="2e2d2c"/>
                </a:solidFill>
                <a:latin typeface="Segoe UI"/>
              </a:rPr>
              <a:t>– Create a new file (e.g. class)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Q </a:t>
            </a:r>
            <a:r>
              <a:rPr b="0" lang="en-US" sz="1800" spc="-1" strike="noStrike">
                <a:solidFill>
                  <a:srgbClr val="2e2d2c"/>
                </a:solidFill>
                <a:latin typeface="Segoe UI"/>
              </a:rPr>
              <a:t>– Jump to last location edited</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  </a:t>
            </a:r>
            <a:r>
              <a:rPr b="0" lang="en-US" sz="1800" spc="-1" strike="noStrike">
                <a:solidFill>
                  <a:srgbClr val="2e2d2c"/>
                </a:solidFill>
                <a:latin typeface="Segoe UI"/>
              </a:rPr>
              <a:t>- Jump to next syntax warning/error</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SHIFT + P </a:t>
            </a:r>
            <a:r>
              <a:rPr b="0" lang="en-US" sz="1800" spc="-1" strike="noStrike">
                <a:solidFill>
                  <a:srgbClr val="2e2d2c"/>
                </a:solidFill>
                <a:latin typeface="Segoe UI"/>
              </a:rPr>
              <a:t>– Jump to matching bracket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ALT + UP/DOWN </a:t>
            </a:r>
            <a:r>
              <a:rPr b="0" lang="en-US" sz="1800" spc="-1" strike="noStrike">
                <a:solidFill>
                  <a:srgbClr val="2e2d2c"/>
                </a:solidFill>
                <a:latin typeface="Segoe UI"/>
              </a:rPr>
              <a:t>– Move current line</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H </a:t>
            </a:r>
            <a:r>
              <a:rPr b="0" lang="en-US" sz="1800" spc="-1" strike="noStrike">
                <a:solidFill>
                  <a:srgbClr val="2e2d2c"/>
                </a:solidFill>
                <a:latin typeface="Segoe UI"/>
              </a:rPr>
              <a:t>– Search Workspace</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SHIFT + O </a:t>
            </a:r>
            <a:r>
              <a:rPr b="0" lang="en-US" sz="1800" spc="-1" strike="noStrike">
                <a:solidFill>
                  <a:srgbClr val="2e2d2c"/>
                </a:solidFill>
                <a:latin typeface="Segoe UI"/>
              </a:rPr>
              <a:t>– Import missing libraries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SHIFT + F </a:t>
            </a:r>
            <a:r>
              <a:rPr b="0" lang="en-US" sz="1800" spc="-1" strike="noStrike">
                <a:solidFill>
                  <a:srgbClr val="2e2d2c"/>
                </a:solidFill>
                <a:latin typeface="Segoe UI"/>
              </a:rPr>
              <a:t>– Format Class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01"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SHIFT + / </a:t>
            </a:r>
            <a:r>
              <a:rPr b="0" lang="en-US" sz="1800" spc="-1" strike="noStrike">
                <a:solidFill>
                  <a:srgbClr val="2e2d2c"/>
                </a:solidFill>
                <a:latin typeface="Segoe UI"/>
              </a:rPr>
              <a:t>- Add block comment around selection</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SHIFT + \ </a:t>
            </a:r>
            <a:r>
              <a:rPr b="0" lang="en-US" sz="1800" spc="-1" strike="noStrike">
                <a:solidFill>
                  <a:srgbClr val="2e2d2c"/>
                </a:solidFill>
                <a:latin typeface="Segoe UI"/>
              </a:rPr>
              <a:t>- Remove block comment around selection</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ALT + / </a:t>
            </a:r>
            <a:r>
              <a:rPr b="0" lang="en-US" sz="1800" spc="-1" strike="noStrike">
                <a:solidFill>
                  <a:srgbClr val="2e2d2c"/>
                </a:solidFill>
                <a:latin typeface="Segoe UI"/>
              </a:rPr>
              <a:t>- Word completion</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ALT + SHIFT + R </a:t>
            </a:r>
            <a:r>
              <a:rPr b="0" lang="en-US" sz="1800" spc="-1" strike="noStrike">
                <a:solidFill>
                  <a:srgbClr val="2e2d2c"/>
                </a:solidFill>
                <a:latin typeface="Segoe UI"/>
              </a:rPr>
              <a:t>– Rename selected element and all references of that element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CTRL + F11 </a:t>
            </a:r>
            <a:r>
              <a:rPr b="0" lang="en-US" sz="1800" spc="-1" strike="noStrike">
                <a:solidFill>
                  <a:srgbClr val="2e2d2c"/>
                </a:solidFill>
                <a:latin typeface="Segoe UI"/>
              </a:rPr>
              <a:t>– Save and launch application</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sysout + CTRL + SPACE – </a:t>
            </a:r>
            <a:r>
              <a:rPr b="0" lang="en-US" sz="1800" spc="-1" strike="noStrike">
                <a:solidFill>
                  <a:srgbClr val="2e2d2c"/>
                </a:solidFill>
                <a:latin typeface="Segoe UI"/>
              </a:rPr>
              <a:t>Writes “System.out.println();”</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Source-</a:t>
            </a:r>
            <a:r>
              <a:rPr b="0" lang="en-US" sz="1800" spc="-1" strike="noStrike">
                <a:solidFill>
                  <a:srgbClr val="2e2d2c"/>
                </a:solidFill>
                <a:latin typeface="Segoe UI"/>
              </a:rPr>
              <a:t>&gt;Generate getters/setters/toString()/Constructors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02"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Useful Eclipse Shortcuts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914400" y="1063440"/>
            <a:ext cx="10364040" cy="2555640"/>
          </a:xfrm>
          <a:prstGeom prst="rect">
            <a:avLst/>
          </a:prstGeom>
          <a:noFill/>
          <a:ln>
            <a:noFill/>
          </a:ln>
        </p:spPr>
        <p:txBody>
          <a:bodyPr anchor="b">
            <a:noAutofit/>
          </a:bodyPr>
          <a:p>
            <a:pPr algn="ctr">
              <a:lnSpc>
                <a:spcPct val="100000"/>
              </a:lnSpc>
            </a:pPr>
            <a:r>
              <a:rPr b="0" lang="en-US" sz="6000" spc="-1" strike="noStrike">
                <a:solidFill>
                  <a:srgbClr val="555454"/>
                </a:solidFill>
                <a:latin typeface="Segoe UI Light"/>
              </a:rPr>
              <a:t>Arrays</a:t>
            </a:r>
            <a:endParaRPr b="0" lang="en-US" sz="6000" spc="-1" strike="noStrike">
              <a:solidFill>
                <a:srgbClr val="2e2d2c"/>
              </a:solidFill>
              <a:latin typeface="Segoe UI"/>
            </a:endParaRPr>
          </a:p>
        </p:txBody>
      </p:sp>
      <p:sp>
        <p:nvSpPr>
          <p:cNvPr id="404" name="TextShape 2"/>
          <p:cNvSpPr txBox="1"/>
          <p:nvPr/>
        </p:nvSpPr>
        <p:spPr>
          <a:xfrm>
            <a:off x="914400" y="3886200"/>
            <a:ext cx="10364040" cy="438840"/>
          </a:xfrm>
          <a:prstGeom prst="rect">
            <a:avLst/>
          </a:prstGeom>
          <a:noFill/>
          <a:ln>
            <a:noFill/>
          </a:ln>
        </p:spPr>
        <p:txBody>
          <a:bodyPr>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414000" y="1929600"/>
            <a:ext cx="11404440" cy="4546440"/>
          </a:xfrm>
          <a:prstGeom prst="rect">
            <a:avLst/>
          </a:prstGeom>
          <a:noFill/>
          <a:ln>
            <a:noFill/>
          </a:ln>
        </p:spPr>
        <p:txBody>
          <a:bodyPr>
            <a:noAutofit/>
          </a:bodyPr>
          <a:p>
            <a:pPr>
              <a:lnSpc>
                <a:spcPct val="100000"/>
              </a:lnSpc>
              <a:spcBef>
                <a:spcPts val="201"/>
              </a:spcBef>
              <a:spcAft>
                <a:spcPts val="799"/>
              </a:spcAft>
            </a:pPr>
            <a:r>
              <a:rPr b="0" lang="en-US" sz="1800" spc="-1" strike="noStrike">
                <a:solidFill>
                  <a:srgbClr val="2e2d2c"/>
                </a:solidFill>
                <a:latin typeface="Segoe UI"/>
              </a:rPr>
              <a:t>Arrays are used for holding a collection of data. Different types of Arrays and Collections are intended for different situations.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One way to create an array is to use a set of square brackets:</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1" lang="en-US" sz="1800" spc="-1" strike="noStrike">
                <a:solidFill>
                  <a:srgbClr val="7f0055"/>
                </a:solidFill>
                <a:latin typeface="Consolas"/>
              </a:rPr>
              <a:t>int</a:t>
            </a:r>
            <a:r>
              <a:rPr b="0" lang="en-US" sz="1800" spc="-1" strike="noStrike">
                <a:solidFill>
                  <a:srgbClr val="000000"/>
                </a:solidFill>
                <a:latin typeface="Consolas"/>
              </a:rPr>
              <a:t>[] </a:t>
            </a:r>
            <a:r>
              <a:rPr b="0" lang="en-US" sz="1800" spc="-1" strike="noStrike">
                <a:solidFill>
                  <a:srgbClr val="6a3e3e"/>
                </a:solidFill>
                <a:latin typeface="Consolas"/>
              </a:rPr>
              <a:t>arrayOfInts</a:t>
            </a:r>
            <a:r>
              <a:rPr b="0" lang="en-US" sz="1800" spc="-1" strike="noStrike">
                <a:solidFill>
                  <a:srgbClr val="000000"/>
                </a:solidFill>
                <a:latin typeface="Consolas"/>
              </a:rPr>
              <a:t> = {5,6,33,45,50};</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You can specify the length by putting the length in square brackets when instantiating the array: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1" lang="en-US" sz="1800" spc="-1" strike="noStrike">
                <a:solidFill>
                  <a:srgbClr val="7f0055"/>
                </a:solidFill>
                <a:latin typeface="Consolas"/>
              </a:rPr>
              <a:t>int</a:t>
            </a:r>
            <a:r>
              <a:rPr b="0" lang="en-US" sz="1800" spc="-1" strike="noStrike">
                <a:solidFill>
                  <a:srgbClr val="000000"/>
                </a:solidFill>
                <a:latin typeface="Consolas"/>
              </a:rPr>
              <a:t>[] </a:t>
            </a:r>
            <a:r>
              <a:rPr b="0" lang="en-US" sz="1800" spc="-1" strike="noStrike">
                <a:solidFill>
                  <a:srgbClr val="6a3e3e"/>
                </a:solidFill>
                <a:latin typeface="Consolas"/>
              </a:rPr>
              <a:t>arrayOfInts</a:t>
            </a:r>
            <a:r>
              <a:rPr b="0" lang="en-US" sz="1800" spc="-1" strike="noStrike">
                <a:solidFill>
                  <a:srgbClr val="000000"/>
                </a:solidFill>
                <a:latin typeface="Consolas"/>
              </a:rPr>
              <a:t> = </a:t>
            </a:r>
            <a:r>
              <a:rPr b="1" lang="en-US" sz="1800" spc="-1" strike="noStrike">
                <a:solidFill>
                  <a:srgbClr val="7f0055"/>
                </a:solidFill>
                <a:latin typeface="Consolas"/>
              </a:rPr>
              <a:t>new</a:t>
            </a:r>
            <a:r>
              <a:rPr b="1" lang="en-US" sz="1800" spc="-1" strike="noStrike">
                <a:solidFill>
                  <a:srgbClr val="000000"/>
                </a:solidFill>
                <a:latin typeface="Consolas"/>
              </a:rPr>
              <a:t> </a:t>
            </a:r>
            <a:r>
              <a:rPr b="1" lang="en-US" sz="1800" spc="-1" strike="noStrike">
                <a:solidFill>
                  <a:srgbClr val="7f0055"/>
                </a:solidFill>
                <a:latin typeface="Consolas"/>
              </a:rPr>
              <a:t>int</a:t>
            </a:r>
            <a:r>
              <a:rPr b="0" lang="en-US" sz="1800" spc="-1" strike="noStrike">
                <a:solidFill>
                  <a:srgbClr val="000000"/>
                </a:solidFill>
                <a:latin typeface="Consolas"/>
              </a:rPr>
              <a:t>[5];</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2e2d2c"/>
                </a:solidFill>
                <a:latin typeface="Segoe UI"/>
              </a:rPr>
              <a:t>You can assign values directly to an index by specifying the index in square brackets:</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2e2d2c"/>
                </a:solidFill>
                <a:latin typeface="Segoe UI"/>
              </a:rPr>
              <a:t>	</a:t>
            </a:r>
            <a:r>
              <a:rPr b="0" lang="en-US" sz="1800" spc="-1" strike="noStrike">
                <a:solidFill>
                  <a:srgbClr val="6a3e3e"/>
                </a:solidFill>
                <a:latin typeface="Consolas"/>
              </a:rPr>
              <a:t>arrayOfInts</a:t>
            </a:r>
            <a:r>
              <a:rPr b="0" lang="en-US" sz="1800" spc="-1" strike="noStrike">
                <a:solidFill>
                  <a:srgbClr val="000000"/>
                </a:solidFill>
                <a:latin typeface="Consolas"/>
              </a:rPr>
              <a:t>[3] = 45;</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06"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Arrays – Single Dimensional</a:t>
            </a:r>
            <a:endParaRPr b="0" lang="en-US" sz="3600" spc="-1" strike="noStrike">
              <a:solidFill>
                <a:srgbClr val="2e2d2c"/>
              </a:solidFill>
              <a:latin typeface="Segoe UI"/>
            </a:endParaRPr>
          </a:p>
        </p:txBody>
      </p:sp>
      <p:pic>
        <p:nvPicPr>
          <p:cNvPr id="407" name="Picture 8" descr=""/>
          <p:cNvPicPr/>
          <p:nvPr/>
        </p:nvPicPr>
        <p:blipFill>
          <a:blip r:embed="rId1"/>
          <a:srcRect l="20176" t="0" r="0" b="0"/>
          <a:stretch/>
        </p:blipFill>
        <p:spPr>
          <a:xfrm>
            <a:off x="6509880" y="492120"/>
            <a:ext cx="5308560" cy="108900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414000" y="1929600"/>
            <a:ext cx="11404440" cy="4546440"/>
          </a:xfrm>
          <a:prstGeom prst="rect">
            <a:avLst/>
          </a:prstGeom>
          <a:noFill/>
          <a:ln>
            <a:noFill/>
          </a:ln>
        </p:spPr>
        <p:txBody>
          <a:bodyPr>
            <a:noAutofit/>
          </a:bodyPr>
          <a:p>
            <a:pPr>
              <a:lnSpc>
                <a:spcPct val="100000"/>
              </a:lnSpc>
              <a:spcBef>
                <a:spcPts val="201"/>
              </a:spcBef>
              <a:spcAft>
                <a:spcPts val="799"/>
              </a:spcAft>
            </a:pPr>
            <a:r>
              <a:rPr b="0" lang="en-US" sz="1900" spc="-1" strike="noStrike">
                <a:solidFill>
                  <a:srgbClr val="2e2d2c"/>
                </a:solidFill>
                <a:latin typeface="Segoe UI"/>
              </a:rPr>
              <a:t>These are arrays where each </a:t>
            </a:r>
            <a:br/>
            <a:r>
              <a:rPr b="0" lang="en-US" sz="1900" spc="-1" strike="noStrike">
                <a:solidFill>
                  <a:srgbClr val="2e2d2c"/>
                </a:solidFill>
                <a:latin typeface="Segoe UI"/>
              </a:rPr>
              <a:t>index of an array holds another array.</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These can be specified by having two sets of square brackets:</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1" lang="en-US" sz="1900" spc="-1" strike="noStrike">
                <a:solidFill>
                  <a:srgbClr val="7f0055"/>
                </a:solidFill>
                <a:latin typeface="Consolas"/>
              </a:rPr>
              <a:t>int</a:t>
            </a:r>
            <a:r>
              <a:rPr b="0" lang="en-US" sz="1900" spc="-1" strike="noStrike">
                <a:solidFill>
                  <a:srgbClr val="000000"/>
                </a:solidFill>
                <a:latin typeface="Consolas"/>
              </a:rPr>
              <a:t>[][] </a:t>
            </a:r>
            <a:r>
              <a:rPr b="0" lang="en-US" sz="1900" spc="-1" strike="noStrike">
                <a:solidFill>
                  <a:srgbClr val="6a3e3e"/>
                </a:solidFill>
                <a:latin typeface="Consolas"/>
              </a:rPr>
              <a:t>multiArray</a:t>
            </a:r>
            <a:r>
              <a:rPr b="0" lang="en-US" sz="1900" spc="-1" strike="noStrike">
                <a:solidFill>
                  <a:srgbClr val="000000"/>
                </a:solidFill>
                <a:latin typeface="Consolas"/>
              </a:rPr>
              <a:t> = {{5,6,9},{25,70,5},{8},…};</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You can specify the length in the same way as in single dimension arrays: </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1" lang="en-US" sz="1900" spc="-1" strike="noStrike">
                <a:solidFill>
                  <a:srgbClr val="7f0055"/>
                </a:solidFill>
                <a:latin typeface="Consolas"/>
              </a:rPr>
              <a:t>int</a:t>
            </a:r>
            <a:r>
              <a:rPr b="0" lang="en-US" sz="1900" spc="-1" strike="noStrike">
                <a:solidFill>
                  <a:srgbClr val="000000"/>
                </a:solidFill>
                <a:latin typeface="Consolas"/>
              </a:rPr>
              <a:t>[][] </a:t>
            </a:r>
            <a:r>
              <a:rPr b="0" lang="en-US" sz="1900" spc="-1" strike="noStrike">
                <a:solidFill>
                  <a:srgbClr val="6a3e3e"/>
                </a:solidFill>
                <a:latin typeface="Consolas"/>
              </a:rPr>
              <a:t>multiArray</a:t>
            </a:r>
            <a:r>
              <a:rPr b="0" lang="en-US" sz="1900" spc="-1" strike="noStrike">
                <a:solidFill>
                  <a:srgbClr val="000000"/>
                </a:solidFill>
                <a:latin typeface="Consolas"/>
              </a:rPr>
              <a:t> = </a:t>
            </a:r>
            <a:r>
              <a:rPr b="1" lang="en-US" sz="1900" spc="-1" strike="noStrike">
                <a:solidFill>
                  <a:srgbClr val="7f0055"/>
                </a:solidFill>
                <a:latin typeface="Consolas"/>
              </a:rPr>
              <a:t>new</a:t>
            </a:r>
            <a:r>
              <a:rPr b="1" lang="en-US" sz="1900" spc="-1" strike="noStrike">
                <a:solidFill>
                  <a:srgbClr val="000000"/>
                </a:solidFill>
                <a:latin typeface="Consolas"/>
              </a:rPr>
              <a:t> </a:t>
            </a:r>
            <a:r>
              <a:rPr b="1" lang="en-US" sz="1900" spc="-1" strike="noStrike">
                <a:solidFill>
                  <a:srgbClr val="7f0055"/>
                </a:solidFill>
                <a:latin typeface="Consolas"/>
              </a:rPr>
              <a:t>int</a:t>
            </a:r>
            <a:r>
              <a:rPr b="0" lang="en-US" sz="1900" spc="-1" strike="noStrike">
                <a:solidFill>
                  <a:srgbClr val="000000"/>
                </a:solidFill>
                <a:latin typeface="Consolas"/>
              </a:rPr>
              <a:t>[3][2];</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You can assign values to an index by specifying both indexes:  </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6a3e3e"/>
                </a:solidFill>
                <a:latin typeface="Consolas"/>
              </a:rPr>
              <a:t>multiArray</a:t>
            </a:r>
            <a:r>
              <a:rPr b="0" lang="en-US" sz="1900" spc="-1" strike="noStrike">
                <a:solidFill>
                  <a:srgbClr val="000000"/>
                </a:solidFill>
                <a:latin typeface="Consolas"/>
              </a:rPr>
              <a:t>[1][2] = 5;</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409"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Arrays – Multi-Dimensional </a:t>
            </a:r>
            <a:endParaRPr b="0" lang="en-US" sz="3600" spc="-1" strike="noStrike">
              <a:solidFill>
                <a:srgbClr val="2e2d2c"/>
              </a:solidFill>
              <a:latin typeface="Segoe UI"/>
            </a:endParaRPr>
          </a:p>
        </p:txBody>
      </p:sp>
      <p:pic>
        <p:nvPicPr>
          <p:cNvPr id="410" name="Picture 4" descr=""/>
          <p:cNvPicPr/>
          <p:nvPr/>
        </p:nvPicPr>
        <p:blipFill>
          <a:blip r:embed="rId1"/>
          <a:stretch/>
        </p:blipFill>
        <p:spPr>
          <a:xfrm>
            <a:off x="6346080" y="345960"/>
            <a:ext cx="5472360" cy="26337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14000" y="1929600"/>
            <a:ext cx="11404440" cy="4546440"/>
          </a:xfrm>
          <a:prstGeom prst="rect">
            <a:avLst/>
          </a:prstGeom>
          <a:noFill/>
          <a:ln>
            <a:noFill/>
          </a:ln>
        </p:spPr>
        <p:txBody>
          <a:bodyPr>
            <a:noAutofit/>
          </a:bodyPr>
          <a:p>
            <a:pPr>
              <a:lnSpc>
                <a:spcPct val="100000"/>
              </a:lnSpc>
              <a:spcBef>
                <a:spcPts val="201"/>
              </a:spcBef>
              <a:spcAft>
                <a:spcPts val="799"/>
              </a:spcAft>
            </a:pPr>
            <a:r>
              <a:rPr b="1" lang="en-US" sz="1900" spc="-1" strike="noStrike">
                <a:solidFill>
                  <a:srgbClr val="2e2d2c"/>
                </a:solidFill>
                <a:latin typeface="Segoe UI"/>
              </a:rPr>
              <a:t>{ }</a:t>
            </a:r>
            <a:r>
              <a:rPr b="0" lang="en-US" sz="1900" spc="-1" strike="noStrike">
                <a:solidFill>
                  <a:srgbClr val="2e2d2c"/>
                </a:solidFill>
                <a:latin typeface="Segoe UI"/>
              </a:rPr>
              <a:t> – These are used to surround code blocks. This includes Classes, Methods, Conditionals and loops.</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 </a:t>
            </a:r>
            <a:r>
              <a:rPr b="0" lang="en-US" sz="1900" spc="-1" strike="noStrike">
                <a:solidFill>
                  <a:srgbClr val="2e2d2c"/>
                </a:solidFill>
                <a:latin typeface="Segoe UI"/>
              </a:rPr>
              <a:t>- These are used to end a line of code</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18bf2b"/>
                </a:solidFill>
                <a:latin typeface="Segoe UI"/>
              </a:rPr>
              <a:t>//</a:t>
            </a:r>
            <a:r>
              <a:rPr b="0" lang="en-US" sz="1900" spc="-1" strike="noStrike">
                <a:solidFill>
                  <a:srgbClr val="2e2d2c"/>
                </a:solidFill>
                <a:latin typeface="Segoe UI"/>
              </a:rPr>
              <a:t> - used to comment a line </a:t>
            </a:r>
            <a:endParaRPr b="0" lang="en-US" sz="1900" spc="-1" strike="noStrike">
              <a:solidFill>
                <a:srgbClr val="2e2d2c"/>
              </a:solidFill>
              <a:latin typeface="Segoe UI"/>
            </a:endParaRPr>
          </a:p>
          <a:p>
            <a:pPr>
              <a:lnSpc>
                <a:spcPct val="100000"/>
              </a:lnSpc>
              <a:spcBef>
                <a:spcPts val="201"/>
              </a:spcBef>
              <a:spcAft>
                <a:spcPts val="799"/>
              </a:spcAft>
            </a:pPr>
            <a:r>
              <a:rPr b="0" i="1" lang="en-US" sz="1900" spc="-1" strike="noStrike">
                <a:solidFill>
                  <a:srgbClr val="2e2d2c"/>
                </a:solidFill>
                <a:latin typeface="Segoe UI"/>
              </a:rPr>
              <a:t>(Comments are lines of code that are ignored by compilers that aid your code in readability, often explaining chunks of code)</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18bf2b"/>
                </a:solidFill>
                <a:latin typeface="Segoe UI"/>
              </a:rPr>
              <a:t>/* */ </a:t>
            </a:r>
            <a:r>
              <a:rPr b="0" lang="en-US" sz="1900" spc="-1" strike="noStrike">
                <a:solidFill>
                  <a:srgbClr val="2e2d2c"/>
                </a:solidFill>
                <a:latin typeface="Segoe UI"/>
              </a:rPr>
              <a:t>- Used to surround comment blocks</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00519c"/>
                </a:solidFill>
                <a:latin typeface="Segoe UI"/>
              </a:rPr>
              <a:t>/** **/ </a:t>
            </a:r>
            <a:r>
              <a:rPr b="0" lang="en-US" sz="1900" spc="-1" strike="noStrike">
                <a:solidFill>
                  <a:srgbClr val="2e2d2c"/>
                </a:solidFill>
                <a:latin typeface="Segoe UI"/>
              </a:rPr>
              <a:t>- Used to surround documentation comment blocks (Like JavaDoc)</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 ) </a:t>
            </a:r>
            <a:r>
              <a:rPr b="0" lang="en-US" sz="1900" spc="-1" strike="noStrike">
                <a:solidFill>
                  <a:srgbClr val="2e2d2c"/>
                </a:solidFill>
                <a:latin typeface="Segoe UI"/>
              </a:rPr>
              <a:t>– Used to surround parameters and arguments</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a:t>
            </a:r>
            <a:r>
              <a:rPr b="0" lang="en-US" sz="1900" spc="-1" strike="noStrike">
                <a:solidFill>
                  <a:srgbClr val="2e2d2c"/>
                </a:solidFill>
                <a:latin typeface="Segoe UI"/>
              </a:rPr>
              <a:t> – Used to access a variables methods and attributes.</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253"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Syntax</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For-Each loops iterate through each element in an array or collection.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is a much tidier version of what regular for loops can achieve, both have their pros and cons.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t>
            </a:r>
            <a:r>
              <a:rPr b="0" lang="en-US" sz="1900" spc="-1" strike="noStrike">
                <a:solidFill>
                  <a:srgbClr val="2e2d2c"/>
                </a:solidFill>
                <a:latin typeface="Segoe UI"/>
              </a:rPr>
              <a:t>For every integer </a:t>
            </a:r>
            <a:r>
              <a:rPr b="1" lang="en-US" sz="1900" spc="-1" strike="noStrike">
                <a:solidFill>
                  <a:srgbClr val="2e2d2c"/>
                </a:solidFill>
                <a:latin typeface="Segoe UI"/>
              </a:rPr>
              <a:t>i</a:t>
            </a:r>
            <a:r>
              <a:rPr b="0" lang="en-US" sz="1900" spc="-1" strike="noStrike">
                <a:solidFill>
                  <a:srgbClr val="2e2d2c"/>
                </a:solidFill>
                <a:latin typeface="Segoe UI"/>
              </a:rPr>
              <a:t> in </a:t>
            </a:r>
            <a:r>
              <a:rPr b="1" lang="en-US" sz="1900" spc="-1" strike="noStrike">
                <a:solidFill>
                  <a:srgbClr val="2e2d2c"/>
                </a:solidFill>
                <a:latin typeface="Segoe UI"/>
              </a:rPr>
              <a:t>num</a:t>
            </a:r>
            <a:r>
              <a:rPr b="0" lang="en-US" sz="1900" spc="-1" strike="noStrike">
                <a:solidFill>
                  <a:srgbClr val="2e2d2c"/>
                </a:solidFill>
                <a:latin typeface="Segoe UI"/>
              </a:rPr>
              <a:t>, do </a:t>
            </a:r>
            <a:r>
              <a:rPr b="1" lang="en-US" sz="1900" spc="-1" strike="noStrike">
                <a:solidFill>
                  <a:srgbClr val="2e2d2c"/>
                </a:solidFill>
                <a:latin typeface="Segoe UI"/>
              </a:rPr>
              <a:t>x</a:t>
            </a:r>
            <a:r>
              <a:rPr b="0" lang="en-US" sz="1900" spc="-1" strike="noStrike">
                <a:solidFill>
                  <a:srgbClr val="2e2d2c"/>
                </a:solidFill>
                <a:latin typeface="Segoe UI"/>
              </a:rPr>
              <a:t>”</a:t>
            </a:r>
            <a:endParaRPr b="0" lang="en-US" sz="1900" spc="-1" strike="noStrike">
              <a:solidFill>
                <a:srgbClr val="2e2d2c"/>
              </a:solidFill>
              <a:latin typeface="Segoe UI"/>
            </a:endParaRPr>
          </a:p>
        </p:txBody>
      </p:sp>
      <p:sp>
        <p:nvSpPr>
          <p:cNvPr id="412"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For each Loop</a:t>
            </a:r>
            <a:endParaRPr b="0" lang="en-US" sz="3600" spc="-1" strike="noStrike">
              <a:solidFill>
                <a:srgbClr val="2e2d2c"/>
              </a:solidFill>
              <a:latin typeface="Segoe UI"/>
            </a:endParaRPr>
          </a:p>
        </p:txBody>
      </p:sp>
      <p:sp>
        <p:nvSpPr>
          <p:cNvPr id="413" name="CustomShape 3"/>
          <p:cNvSpPr/>
          <p:nvPr/>
        </p:nvSpPr>
        <p:spPr>
          <a:xfrm>
            <a:off x="6297120" y="1929600"/>
            <a:ext cx="5487480" cy="2010240"/>
          </a:xfrm>
          <a:prstGeom prst="rect">
            <a:avLst/>
          </a:prstGeom>
          <a:solidFill>
            <a:schemeClr val="bg1">
              <a:lumMod val="95000"/>
            </a:schemeClr>
          </a:solidFill>
          <a:ln>
            <a:noFill/>
          </a:ln>
        </p:spPr>
        <p:style>
          <a:lnRef idx="0"/>
          <a:fillRef idx="0"/>
          <a:effectRef idx="0"/>
          <a:fontRef idx="minor"/>
        </p:style>
        <p:txBody>
          <a:bodyPr>
            <a:normAutofit/>
          </a:bodyPr>
          <a:p>
            <a:pPr>
              <a:lnSpc>
                <a:spcPct val="100000"/>
              </a:lnSpc>
            </a:pP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num</a:t>
            </a:r>
            <a:r>
              <a:rPr b="1" lang="en-GB" sz="1800" spc="-1" strike="noStrike">
                <a:solidFill>
                  <a:srgbClr val="000000"/>
                </a:solidFill>
                <a:latin typeface="Courier New"/>
              </a:rPr>
              <a:t>[] = </a:t>
            </a:r>
            <a:r>
              <a:rPr b="1" lang="en-GB" sz="1400" spc="-1" strike="noStrike">
                <a:solidFill>
                  <a:srgbClr val="000000"/>
                </a:solidFill>
                <a:latin typeface="Courier New"/>
              </a:rPr>
              <a:t>{1, 2, 3, 4, 5, 6, 7, 8, 9,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800" spc="-1" strike="noStrike">
                <a:solidFill>
                  <a:srgbClr val="7f0055"/>
                </a:solidFill>
                <a:latin typeface="Courier New"/>
              </a:rPr>
              <a:t>for</a:t>
            </a:r>
            <a:r>
              <a:rPr b="1" lang="en-GB" sz="1800" spc="-1" strike="noStrike">
                <a:solidFill>
                  <a:srgbClr val="000000"/>
                </a:solidFill>
                <a:latin typeface="Courier New"/>
              </a:rPr>
              <a:t> (</a:t>
            </a: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i</a:t>
            </a:r>
            <a:r>
              <a:rPr b="1" lang="en-GB" sz="1800" spc="-1" strike="noStrike">
                <a:solidFill>
                  <a:srgbClr val="000000"/>
                </a:solidFill>
                <a:latin typeface="Courier New"/>
              </a:rPr>
              <a:t> : </a:t>
            </a:r>
            <a:r>
              <a:rPr b="1" lang="en-GB" sz="1800" spc="-1" strike="noStrike">
                <a:solidFill>
                  <a:srgbClr val="6a3e3e"/>
                </a:solidFill>
                <a:latin typeface="Courier New"/>
              </a:rPr>
              <a:t>num</a:t>
            </a:r>
            <a:r>
              <a:rPr b="1" lang="en-GB" sz="1800" spc="-1" strike="noStrike">
                <a:solidFill>
                  <a:srgbClr val="000000"/>
                </a:solidFill>
                <a:latin typeface="Courier New"/>
              </a:rPr>
              <a:t>) {</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"Number: "</a:t>
            </a:r>
            <a:r>
              <a:rPr b="1" i="1" lang="en-GB" sz="1800" spc="-1" strike="noStrike">
                <a:solidFill>
                  <a:srgbClr val="000000"/>
                </a:solidFill>
                <a:latin typeface="Courier New"/>
              </a:rPr>
              <a:t> + </a:t>
            </a:r>
            <a:r>
              <a:rPr b="1" i="1" lang="en-GB" sz="1800" spc="-1" strike="noStrike">
                <a:solidFill>
                  <a:srgbClr val="6a3e3e"/>
                </a:solidFill>
                <a:latin typeface="Courier New"/>
              </a:rPr>
              <a:t>i</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Access array elements by iterating (looping) over them </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The first element is </a:t>
            </a:r>
            <a:r>
              <a:rPr b="0" lang="en-US" sz="1800" spc="-1" strike="noStrike">
                <a:solidFill>
                  <a:srgbClr val="2e2d2c"/>
                </a:solidFill>
                <a:latin typeface="Lucida Console"/>
              </a:rPr>
              <a:t>[0]</a:t>
            </a:r>
            <a:br/>
            <a:r>
              <a:rPr b="0" lang="en-US" sz="1800" spc="-1" strike="noStrike">
                <a:solidFill>
                  <a:srgbClr val="2e2d2c"/>
                </a:solidFill>
                <a:latin typeface="Lucida Console"/>
              </a:rPr>
              <a:t> </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But often you just want to READ ALL of them</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And do the same thing to each of them</a:t>
            </a:r>
            <a:endParaRPr b="0" lang="en-US" sz="1800" spc="-1" strike="noStrike">
              <a:solidFill>
                <a:srgbClr val="2e2d2c"/>
              </a:solidFill>
              <a:latin typeface="Segoe UI"/>
            </a:endParaRPr>
          </a:p>
          <a:p>
            <a:endParaRPr b="0" lang="en-US" sz="1800" spc="-1" strike="noStrike">
              <a:solidFill>
                <a:srgbClr val="2e2d2c"/>
              </a:solidFill>
              <a:latin typeface="Segoe UI"/>
            </a:endParaRPr>
          </a:p>
          <a:p>
            <a:endParaRPr b="0" lang="en-US" sz="1800" spc="-1" strike="noStrike">
              <a:solidFill>
                <a:srgbClr val="2e2d2c"/>
              </a:solidFill>
              <a:latin typeface="Segoe UI"/>
            </a:endParaRPr>
          </a:p>
          <a:p>
            <a:endParaRPr b="0" lang="en-US" sz="1800" spc="-1" strike="noStrike">
              <a:solidFill>
                <a:srgbClr val="2e2d2c"/>
              </a:solidFill>
              <a:latin typeface="Segoe UI"/>
            </a:endParaRPr>
          </a:p>
          <a:p>
            <a:endParaRPr b="0" lang="en-US" sz="1800" spc="-1" strike="noStrike">
              <a:solidFill>
                <a:srgbClr val="2e2d2c"/>
              </a:solidFill>
              <a:latin typeface="Segoe UI"/>
            </a:endParaRPr>
          </a:p>
          <a:p>
            <a:pPr marL="343080" indent="-342720">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15"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For/For each - example</a:t>
            </a:r>
            <a:endParaRPr b="0" lang="en-US" sz="3600" spc="-1" strike="noStrike">
              <a:solidFill>
                <a:srgbClr val="2e2d2c"/>
              </a:solidFill>
              <a:latin typeface="Segoe UI"/>
            </a:endParaRPr>
          </a:p>
        </p:txBody>
      </p:sp>
      <p:sp>
        <p:nvSpPr>
          <p:cNvPr id="416" name="CustomShape 3"/>
          <p:cNvSpPr/>
          <p:nvPr/>
        </p:nvSpPr>
        <p:spPr>
          <a:xfrm>
            <a:off x="5931720" y="2706120"/>
            <a:ext cx="5569200" cy="1186200"/>
          </a:xfrm>
          <a:prstGeom prst="rect">
            <a:avLst/>
          </a:prstGeom>
          <a:solidFill>
            <a:schemeClr val="bg1">
              <a:lumMod val="95000"/>
            </a:schemeClr>
          </a:solidFill>
          <a:ln w="12600">
            <a:noFill/>
          </a:ln>
          <a:effectLst>
            <a:outerShdw algn="ctr" dir="2700000" dist="71785" rotWithShape="0">
              <a:schemeClr val="bg2"/>
            </a:outerShdw>
          </a:effectLst>
        </p:spPr>
        <p:style>
          <a:lnRef idx="0"/>
          <a:fillRef idx="0"/>
          <a:effectRef idx="0"/>
          <a:fontRef idx="minor"/>
        </p:style>
        <p:txBody>
          <a:bodyPr lIns="90360" rIns="90360" tIns="44280" bIns="44280">
            <a:spAutoFit/>
          </a:bodyPr>
          <a:p>
            <a:pPr>
              <a:lnSpc>
                <a:spcPct val="100000"/>
              </a:lnSpc>
            </a:pPr>
            <a:r>
              <a:rPr b="1" lang="en-GB" sz="1800" spc="-1" strike="noStrike">
                <a:solidFill>
                  <a:srgbClr val="7f0055"/>
                </a:solidFill>
                <a:latin typeface="Courier New"/>
              </a:rPr>
              <a:t>for</a:t>
            </a:r>
            <a:r>
              <a:rPr b="1" lang="en-GB" sz="1800" spc="-1" strike="noStrike">
                <a:solidFill>
                  <a:srgbClr val="000000"/>
                </a:solidFill>
                <a:latin typeface="Courier New"/>
              </a:rPr>
              <a:t> (</a:t>
            </a: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i</a:t>
            </a:r>
            <a:r>
              <a:rPr b="1" lang="en-GB" sz="1800" spc="-1" strike="noStrike">
                <a:solidFill>
                  <a:srgbClr val="000000"/>
                </a:solidFill>
                <a:latin typeface="Courier New"/>
              </a:rPr>
              <a:t> = 0; </a:t>
            </a:r>
            <a:r>
              <a:rPr b="1" lang="en-GB" sz="1800" spc="-1" strike="noStrike">
                <a:solidFill>
                  <a:srgbClr val="6a3e3e"/>
                </a:solidFill>
                <a:latin typeface="Courier New"/>
              </a:rPr>
              <a:t>i</a:t>
            </a:r>
            <a:r>
              <a:rPr b="1" lang="en-GB" sz="1800" spc="-1" strike="noStrike">
                <a:solidFill>
                  <a:srgbClr val="000000"/>
                </a:solidFill>
                <a:latin typeface="Courier New"/>
              </a:rPr>
              <a:t> &lt; votes.length; </a:t>
            </a:r>
            <a:r>
              <a:rPr b="1" lang="en-GB" sz="1800" spc="-1" strike="noStrike">
                <a:solidFill>
                  <a:srgbClr val="6a3e3e"/>
                </a:solidFill>
                <a:latin typeface="Courier New"/>
              </a:rPr>
              <a:t>i</a:t>
            </a:r>
            <a:r>
              <a:rPr b="1" lang="en-GB" sz="1800" spc="-1" strike="noStrike">
                <a:solidFill>
                  <a:srgbClr val="000000"/>
                </a:solidFill>
                <a:latin typeface="Courier New"/>
              </a:rPr>
              <a:t>++) {</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process(votes[</a:t>
            </a:r>
            <a:r>
              <a:rPr b="1" lang="en-GB" sz="1800" spc="-1" strike="noStrike">
                <a:solidFill>
                  <a:srgbClr val="6a3e3e"/>
                </a:solidFill>
                <a:latin typeface="Courier New"/>
              </a:rPr>
              <a:t>i</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p:txBody>
      </p:sp>
      <p:sp>
        <p:nvSpPr>
          <p:cNvPr id="417" name="CustomShape 4"/>
          <p:cNvSpPr/>
          <p:nvPr/>
        </p:nvSpPr>
        <p:spPr>
          <a:xfrm>
            <a:off x="5929200" y="4636080"/>
            <a:ext cx="5571720" cy="911880"/>
          </a:xfrm>
          <a:prstGeom prst="rect">
            <a:avLst/>
          </a:prstGeom>
          <a:solidFill>
            <a:schemeClr val="bg1">
              <a:lumMod val="95000"/>
            </a:schemeClr>
          </a:solidFill>
          <a:ln w="12600">
            <a:noFill/>
          </a:ln>
          <a:effectLst>
            <a:outerShdw algn="ctr" dir="2700000" dist="71785" rotWithShape="0">
              <a:schemeClr val="bg2"/>
            </a:outerShdw>
          </a:effectLst>
        </p:spPr>
        <p:style>
          <a:lnRef idx="0"/>
          <a:fillRef idx="0"/>
          <a:effectRef idx="0"/>
          <a:fontRef idx="minor"/>
        </p:style>
        <p:txBody>
          <a:bodyPr lIns="90360" rIns="90360" tIns="44280" bIns="44280">
            <a:spAutoFit/>
          </a:bodyPr>
          <a:p>
            <a:pPr>
              <a:lnSpc>
                <a:spcPct val="100000"/>
              </a:lnSpc>
            </a:pPr>
            <a:r>
              <a:rPr b="1" lang="en-GB" sz="1800" spc="-1" strike="noStrike">
                <a:solidFill>
                  <a:srgbClr val="7f0055"/>
                </a:solidFill>
                <a:latin typeface="Courier New"/>
              </a:rPr>
              <a:t>for</a:t>
            </a:r>
            <a:r>
              <a:rPr b="1" lang="en-GB" sz="1800" spc="-1" strike="noStrike">
                <a:solidFill>
                  <a:srgbClr val="000000"/>
                </a:solidFill>
                <a:latin typeface="Courier New"/>
              </a:rPr>
              <a:t> (</a:t>
            </a:r>
            <a:r>
              <a:rPr b="1" lang="en-GB" sz="1800" spc="-1" strike="noStrike">
                <a:solidFill>
                  <a:srgbClr val="7f0055"/>
                </a:solidFill>
                <a:latin typeface="Courier New"/>
              </a:rPr>
              <a:t>int</a:t>
            </a:r>
            <a:r>
              <a:rPr b="1" lang="en-GB" sz="1800" spc="-1" strike="noStrike">
                <a:solidFill>
                  <a:srgbClr val="000000"/>
                </a:solidFill>
                <a:latin typeface="Courier New"/>
              </a:rPr>
              <a:t> </a:t>
            </a:r>
            <a:r>
              <a:rPr b="1" lang="en-GB" sz="1800" spc="-1" strike="noStrike">
                <a:solidFill>
                  <a:srgbClr val="6a3e3e"/>
                </a:solidFill>
                <a:latin typeface="Courier New"/>
              </a:rPr>
              <a:t>vote</a:t>
            </a:r>
            <a:r>
              <a:rPr b="1" lang="en-GB" sz="1800" spc="-1" strike="noStrike">
                <a:solidFill>
                  <a:srgbClr val="000000"/>
                </a:solidFill>
                <a:latin typeface="Courier New"/>
              </a:rPr>
              <a:t> : votes) {</a:t>
            </a:r>
            <a:endParaRPr b="0" lang="en-GB" sz="1800" spc="-1" strike="noStrike">
              <a:latin typeface="Arial"/>
            </a:endParaRPr>
          </a:p>
          <a:p>
            <a:pPr>
              <a:lnSpc>
                <a:spcPct val="100000"/>
              </a:lnSpc>
            </a:pPr>
            <a:r>
              <a:rPr b="1" lang="en-GB" sz="1800" spc="-1" strike="noStrike">
                <a:solidFill>
                  <a:srgbClr val="000000"/>
                </a:solidFill>
                <a:latin typeface="Courier New"/>
              </a:rPr>
              <a:t>  </a:t>
            </a:r>
            <a:r>
              <a:rPr b="1" lang="en-GB" sz="1800" spc="-1" strike="noStrike">
                <a:solidFill>
                  <a:srgbClr val="000000"/>
                </a:solidFill>
                <a:latin typeface="Courier New"/>
              </a:rPr>
              <a:t>process(</a:t>
            </a:r>
            <a:r>
              <a:rPr b="1" lang="en-GB" sz="1800" spc="-1" strike="noStrike">
                <a:solidFill>
                  <a:srgbClr val="6a3e3e"/>
                </a:solidFill>
                <a:latin typeface="Courier New"/>
              </a:rPr>
              <a:t>vote</a:t>
            </a:r>
            <a:r>
              <a:rPr b="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Loops &amp; Arrays - Example</a:t>
            </a:r>
            <a:endParaRPr b="0" lang="en-US" sz="3600" spc="-1" strike="noStrike">
              <a:solidFill>
                <a:srgbClr val="2e2d2c"/>
              </a:solidFill>
              <a:latin typeface="Segoe UI"/>
            </a:endParaRPr>
          </a:p>
        </p:txBody>
      </p:sp>
      <p:sp>
        <p:nvSpPr>
          <p:cNvPr id="419" name="CustomShape 2"/>
          <p:cNvSpPr/>
          <p:nvPr/>
        </p:nvSpPr>
        <p:spPr>
          <a:xfrm>
            <a:off x="1165320" y="2413440"/>
            <a:ext cx="9878760" cy="228492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2400" spc="-1" strike="noStrike">
                <a:solidFill>
                  <a:srgbClr val="7f0055"/>
                </a:solidFill>
                <a:latin typeface="Courier New"/>
              </a:rPr>
              <a:t>int</a:t>
            </a:r>
            <a:r>
              <a:rPr b="1" lang="en-GB" sz="2400" spc="-1" strike="noStrike">
                <a:solidFill>
                  <a:srgbClr val="000000"/>
                </a:solidFill>
                <a:latin typeface="Courier New"/>
              </a:rPr>
              <a:t> </a:t>
            </a:r>
            <a:r>
              <a:rPr b="1" lang="en-GB" sz="2400" spc="-1" strike="noStrike">
                <a:solidFill>
                  <a:srgbClr val="6a3e3e"/>
                </a:solidFill>
                <a:latin typeface="Courier New"/>
              </a:rPr>
              <a:t>nums</a:t>
            </a:r>
            <a:r>
              <a:rPr b="1" lang="en-GB" sz="2400" spc="-1" strike="noStrike">
                <a:solidFill>
                  <a:srgbClr val="000000"/>
                </a:solidFill>
                <a:latin typeface="Courier New"/>
              </a:rPr>
              <a:t>[] = {1, 2, 3, 4, 5};</a:t>
            </a:r>
            <a:endParaRPr b="0" lang="en-GB" sz="2400" spc="-1" strike="noStrike">
              <a:latin typeface="Arial"/>
            </a:endParaRPr>
          </a:p>
          <a:p>
            <a:pPr>
              <a:lnSpc>
                <a:spcPct val="100000"/>
              </a:lnSpc>
            </a:pPr>
            <a:r>
              <a:rPr b="1" lang="en-GB" sz="2400" spc="-1" strike="noStrike">
                <a:solidFill>
                  <a:srgbClr val="7f0055"/>
                </a:solidFill>
                <a:latin typeface="Courier New"/>
              </a:rPr>
              <a:t>for</a:t>
            </a:r>
            <a:r>
              <a:rPr b="1" lang="en-GB" sz="2400" spc="-1" strike="noStrike">
                <a:solidFill>
                  <a:srgbClr val="000000"/>
                </a:solidFill>
                <a:latin typeface="Courier New"/>
              </a:rPr>
              <a:t> (</a:t>
            </a:r>
            <a:r>
              <a:rPr b="1" lang="en-GB" sz="2400" spc="-1" strike="noStrike">
                <a:solidFill>
                  <a:srgbClr val="7f0055"/>
                </a:solidFill>
                <a:latin typeface="Courier New"/>
              </a:rPr>
              <a:t>int</a:t>
            </a:r>
            <a:r>
              <a:rPr b="1" lang="en-GB" sz="2400" spc="-1" strike="noStrike">
                <a:solidFill>
                  <a:srgbClr val="000000"/>
                </a:solidFill>
                <a:latin typeface="Courier New"/>
              </a:rPr>
              <a:t> </a:t>
            </a:r>
            <a:r>
              <a:rPr b="1" lang="en-GB" sz="2400" spc="-1" strike="noStrike">
                <a:solidFill>
                  <a:srgbClr val="6a3e3e"/>
                </a:solidFill>
                <a:latin typeface="Courier New"/>
              </a:rPr>
              <a:t>i</a:t>
            </a:r>
            <a:r>
              <a:rPr b="1" lang="en-GB" sz="2400" spc="-1" strike="noStrike">
                <a:solidFill>
                  <a:srgbClr val="000000"/>
                </a:solidFill>
                <a:latin typeface="Courier New"/>
              </a:rPr>
              <a:t> = 0; </a:t>
            </a:r>
            <a:r>
              <a:rPr b="1" lang="en-GB" sz="2400" spc="-1" strike="noStrike">
                <a:solidFill>
                  <a:srgbClr val="6a3e3e"/>
                </a:solidFill>
                <a:latin typeface="Courier New"/>
              </a:rPr>
              <a:t>i</a:t>
            </a:r>
            <a:r>
              <a:rPr b="1" lang="en-GB" sz="2400" spc="-1" strike="noStrike">
                <a:solidFill>
                  <a:srgbClr val="000000"/>
                </a:solidFill>
                <a:latin typeface="Courier New"/>
              </a:rPr>
              <a:t> &lt; </a:t>
            </a:r>
            <a:r>
              <a:rPr b="1" lang="en-GB" sz="2400" spc="-1" strike="noStrike">
                <a:solidFill>
                  <a:srgbClr val="6a3e3e"/>
                </a:solidFill>
                <a:latin typeface="Courier New"/>
              </a:rPr>
              <a:t>nums</a:t>
            </a:r>
            <a:r>
              <a:rPr b="1" lang="en-GB" sz="2400" spc="-1" strike="noStrike">
                <a:solidFill>
                  <a:srgbClr val="000000"/>
                </a:solidFill>
                <a:latin typeface="Courier New"/>
              </a:rPr>
              <a:t>.</a:t>
            </a:r>
            <a:r>
              <a:rPr b="1" lang="en-GB" sz="2400" spc="-1" strike="noStrike">
                <a:solidFill>
                  <a:srgbClr val="0000c0"/>
                </a:solidFill>
                <a:latin typeface="Courier New"/>
              </a:rPr>
              <a:t>length</a:t>
            </a:r>
            <a:r>
              <a:rPr b="1" lang="en-GB" sz="2400" spc="-1" strike="noStrike">
                <a:solidFill>
                  <a:srgbClr val="000000"/>
                </a:solidFill>
                <a:latin typeface="Courier New"/>
              </a:rPr>
              <a:t>; ++</a:t>
            </a:r>
            <a:r>
              <a:rPr b="1" lang="en-GB" sz="2400" spc="-1" strike="noStrike">
                <a:solidFill>
                  <a:srgbClr val="6a3e3e"/>
                </a:solidFill>
                <a:latin typeface="Courier New"/>
              </a:rPr>
              <a:t>j</a:t>
            </a:r>
            <a:r>
              <a:rPr b="1" lang="en-GB" sz="2400" spc="-1" strike="noStrike">
                <a:solidFill>
                  <a:srgbClr val="000000"/>
                </a:solidFill>
                <a:latin typeface="Courier New"/>
              </a:rPr>
              <a:t>) </a:t>
            </a:r>
            <a:endParaRPr b="0" lang="en-GB" sz="2400" spc="-1" strike="noStrike">
              <a:latin typeface="Arial"/>
            </a:endParaRPr>
          </a:p>
          <a:p>
            <a:pPr>
              <a:lnSpc>
                <a:spcPct val="100000"/>
              </a:lnSpc>
            </a:pPr>
            <a:r>
              <a:rPr b="1" lang="en-GB" sz="2400" spc="-1" strike="noStrike">
                <a:solidFill>
                  <a:srgbClr val="000000"/>
                </a:solidFill>
                <a:latin typeface="Courier New"/>
              </a:rPr>
              <a:t>  </a:t>
            </a:r>
            <a:r>
              <a:rPr b="1" lang="en-GB" sz="2400" spc="-1" strike="noStrike">
                <a:solidFill>
                  <a:srgbClr val="000000"/>
                </a:solidFill>
                <a:latin typeface="Courier New"/>
              </a:rPr>
              <a:t>{</a:t>
            </a:r>
            <a:endParaRPr b="0" lang="en-GB" sz="2400" spc="-1" strike="noStrike">
              <a:latin typeface="Arial"/>
            </a:endParaRPr>
          </a:p>
          <a:p>
            <a:pPr>
              <a:lnSpc>
                <a:spcPct val="100000"/>
              </a:lnSpc>
            </a:pPr>
            <a:r>
              <a:rPr b="1" lang="en-GB" sz="2400" spc="-1" strike="noStrike">
                <a:solidFill>
                  <a:srgbClr val="000000"/>
                </a:solidFill>
                <a:latin typeface="Courier New"/>
              </a:rPr>
              <a:t>    </a:t>
            </a:r>
            <a:r>
              <a:rPr b="1" lang="en-GB" sz="2400" spc="-1" strike="noStrike">
                <a:solidFill>
                  <a:srgbClr val="000000"/>
                </a:solidFill>
                <a:latin typeface="Courier New"/>
              </a:rPr>
              <a:t>System.</a:t>
            </a:r>
            <a:r>
              <a:rPr b="1" i="1" lang="en-GB" sz="2400" spc="-1" strike="noStrike">
                <a:solidFill>
                  <a:srgbClr val="0000c0"/>
                </a:solidFill>
                <a:latin typeface="Courier New"/>
              </a:rPr>
              <a:t>out</a:t>
            </a:r>
            <a:r>
              <a:rPr b="1" i="1" lang="en-GB" sz="2400" spc="-1" strike="noStrike">
                <a:solidFill>
                  <a:srgbClr val="000000"/>
                </a:solidFill>
                <a:latin typeface="Courier New"/>
              </a:rPr>
              <a:t>.println(</a:t>
            </a:r>
            <a:r>
              <a:rPr b="1" i="1" lang="en-GB" sz="2400" spc="-1" strike="noStrike">
                <a:solidFill>
                  <a:srgbClr val="2a00ff"/>
                </a:solidFill>
                <a:latin typeface="Courier New"/>
              </a:rPr>
              <a:t>“This number is: “ +</a:t>
            </a:r>
            <a:r>
              <a:rPr b="1" lang="en-GB" sz="2400" spc="-1" strike="noStrike">
                <a:solidFill>
                  <a:srgbClr val="6a3e3e"/>
                </a:solidFill>
                <a:latin typeface="Courier New"/>
              </a:rPr>
              <a:t> nums</a:t>
            </a:r>
            <a:r>
              <a:rPr b="1" lang="en-GB" sz="2400" spc="-1" strike="noStrike">
                <a:solidFill>
                  <a:srgbClr val="000000"/>
                </a:solidFill>
                <a:latin typeface="Courier New"/>
              </a:rPr>
              <a:t>[i]</a:t>
            </a:r>
            <a:r>
              <a:rPr b="1" i="1" lang="en-GB" sz="2400" spc="-1" strike="noStrike">
                <a:solidFill>
                  <a:srgbClr val="000000"/>
                </a:solidFill>
                <a:latin typeface="Courier New"/>
              </a:rPr>
              <a:t>);</a:t>
            </a:r>
            <a:endParaRPr b="0" lang="en-GB" sz="2400" spc="-1" strike="noStrike">
              <a:latin typeface="Arial"/>
            </a:endParaRPr>
          </a:p>
          <a:p>
            <a:pPr>
              <a:lnSpc>
                <a:spcPct val="100000"/>
              </a:lnSpc>
            </a:pPr>
            <a:r>
              <a:rPr b="1" i="1" lang="en-GB" sz="2400" spc="-1" strike="noStrike">
                <a:solidFill>
                  <a:srgbClr val="000000"/>
                </a:solidFill>
                <a:latin typeface="Courier New"/>
              </a:rPr>
              <a:t>  </a:t>
            </a:r>
            <a:r>
              <a:rPr b="1" lang="en-GB" sz="2400" spc="-1" strike="noStrike">
                <a:solidFill>
                  <a:srgbClr val="000000"/>
                </a:solidFill>
                <a:latin typeface="Courier New"/>
              </a:rPr>
              <a:t>}</a:t>
            </a:r>
            <a:endParaRPr b="0" lang="en-GB" sz="2400" spc="-1" strike="noStrike">
              <a:latin typeface="Arial"/>
            </a:endParaRPr>
          </a:p>
          <a:p>
            <a:pPr>
              <a:lnSpc>
                <a:spcPct val="100000"/>
              </a:lnSpc>
            </a:pPr>
            <a:r>
              <a:rPr b="1" lang="en-GB" sz="2400" spc="-1" strike="noStrike">
                <a:solidFill>
                  <a:srgbClr val="000000"/>
                </a:solidFill>
                <a:latin typeface="Courier New"/>
              </a:rPr>
              <a:t>}</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414000" y="1929600"/>
            <a:ext cx="6879960" cy="4546440"/>
          </a:xfrm>
          <a:prstGeom prst="rect">
            <a:avLst/>
          </a:prstGeom>
          <a:solidFill>
            <a:srgbClr val="dadada"/>
          </a:solidFill>
          <a:ln>
            <a:noFill/>
          </a:ln>
        </p:spPr>
        <p:txBody>
          <a:bodyPr>
            <a:noAutofit/>
          </a:bodyPr>
          <a:p>
            <a:pPr>
              <a:lnSpc>
                <a:spcPct val="100000"/>
              </a:lnSpc>
              <a:spcBef>
                <a:spcPts val="201"/>
              </a:spcBef>
              <a:spcAft>
                <a:spcPts val="799"/>
              </a:spcAft>
            </a:pPr>
            <a:r>
              <a:rPr b="1" lang="en-US" sz="1600" spc="-1" strike="noStrike">
                <a:solidFill>
                  <a:srgbClr val="7f0055"/>
                </a:solidFill>
                <a:latin typeface="Courier New"/>
              </a:rPr>
              <a:t>int</a:t>
            </a:r>
            <a:r>
              <a:rPr b="1" lang="en-US" sz="1600" spc="-1" strike="noStrike">
                <a:solidFill>
                  <a:srgbClr val="000000"/>
                </a:solidFill>
                <a:latin typeface="Courier New"/>
              </a:rPr>
              <a:t> </a:t>
            </a:r>
            <a:r>
              <a:rPr b="1" lang="en-US" sz="1600" spc="-1" strike="noStrike">
                <a:solidFill>
                  <a:srgbClr val="6a3e3e"/>
                </a:solidFill>
                <a:latin typeface="Courier New"/>
              </a:rPr>
              <a:t>twoDArray</a:t>
            </a:r>
            <a:r>
              <a:rPr b="1" lang="en-US" sz="1600" spc="-1" strike="noStrike">
                <a:solidFill>
                  <a:srgbClr val="000000"/>
                </a:solidFill>
                <a:latin typeface="Courier New"/>
              </a:rPr>
              <a:t>[][] = {{0, 1, 2}, {1, 2, 3}, {2, 3, 4}};</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3f7f5f"/>
                </a:solidFill>
                <a:latin typeface="Courier New"/>
              </a:rPr>
              <a:t>// columns</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7f0055"/>
                </a:solidFill>
                <a:latin typeface="Courier New"/>
              </a:rPr>
              <a:t>for</a:t>
            </a:r>
            <a:r>
              <a:rPr b="1" lang="en-US" sz="1600" spc="-1" strike="noStrike">
                <a:solidFill>
                  <a:srgbClr val="000000"/>
                </a:solidFill>
                <a:latin typeface="Courier New"/>
              </a:rPr>
              <a:t> (</a:t>
            </a:r>
            <a:r>
              <a:rPr b="1" lang="en-US" sz="1600" spc="-1" strike="noStrike">
                <a:solidFill>
                  <a:srgbClr val="7f0055"/>
                </a:solidFill>
                <a:latin typeface="Courier New"/>
              </a:rPr>
              <a:t>int</a:t>
            </a:r>
            <a:r>
              <a:rPr b="1" lang="en-US" sz="1600" spc="-1" strike="noStrike">
                <a:solidFill>
                  <a:srgbClr val="000000"/>
                </a:solidFill>
                <a:latin typeface="Courier New"/>
              </a:rPr>
              <a:t> </a:t>
            </a:r>
            <a:r>
              <a:rPr b="1" lang="en-US" sz="1600" spc="-1" strike="noStrike">
                <a:solidFill>
                  <a:srgbClr val="6a3e3e"/>
                </a:solidFill>
                <a:latin typeface="Courier New"/>
              </a:rPr>
              <a:t>i</a:t>
            </a:r>
            <a:r>
              <a:rPr b="1" lang="en-US" sz="1600" spc="-1" strike="noStrike">
                <a:solidFill>
                  <a:srgbClr val="000000"/>
                </a:solidFill>
                <a:latin typeface="Courier New"/>
              </a:rPr>
              <a:t> = 0; </a:t>
            </a:r>
            <a:r>
              <a:rPr b="1" lang="en-US" sz="1600" spc="-1" strike="noStrike">
                <a:solidFill>
                  <a:srgbClr val="6a3e3e"/>
                </a:solidFill>
                <a:latin typeface="Courier New"/>
              </a:rPr>
              <a:t>i</a:t>
            </a:r>
            <a:r>
              <a:rPr b="1" lang="en-US" sz="1600" spc="-1" strike="noStrike">
                <a:solidFill>
                  <a:srgbClr val="000000"/>
                </a:solidFill>
                <a:latin typeface="Courier New"/>
              </a:rPr>
              <a:t> &lt; </a:t>
            </a:r>
            <a:r>
              <a:rPr b="1" lang="en-US" sz="1600" spc="-1" strike="noStrike">
                <a:solidFill>
                  <a:srgbClr val="6a3e3e"/>
                </a:solidFill>
                <a:latin typeface="Courier New"/>
              </a:rPr>
              <a:t>twoDArray</a:t>
            </a:r>
            <a:r>
              <a:rPr b="1" lang="en-US" sz="1600" spc="-1" strike="noStrike">
                <a:solidFill>
                  <a:srgbClr val="000000"/>
                </a:solidFill>
                <a:latin typeface="Courier New"/>
              </a:rPr>
              <a:t>.</a:t>
            </a:r>
            <a:r>
              <a:rPr b="1" lang="en-US" sz="1600" spc="-1" strike="noStrike">
                <a:solidFill>
                  <a:srgbClr val="0000c0"/>
                </a:solidFill>
                <a:latin typeface="Courier New"/>
              </a:rPr>
              <a:t>length</a:t>
            </a:r>
            <a:r>
              <a:rPr b="1" lang="en-US" sz="1600" spc="-1" strike="noStrike">
                <a:solidFill>
                  <a:srgbClr val="000000"/>
                </a:solidFill>
                <a:latin typeface="Courier New"/>
              </a:rPr>
              <a:t>; </a:t>
            </a:r>
            <a:r>
              <a:rPr b="1" lang="en-US" sz="1600" spc="-1" strike="noStrike">
                <a:solidFill>
                  <a:srgbClr val="6a3e3e"/>
                </a:solidFill>
                <a:latin typeface="Courier New"/>
              </a:rPr>
              <a:t>i</a:t>
            </a:r>
            <a:r>
              <a:rPr b="1" lang="en-US" sz="1600" spc="-1" strike="noStrike">
                <a:solidFill>
                  <a:srgbClr val="000000"/>
                </a:solidFill>
                <a:latin typeface="Courier New"/>
              </a:rPr>
              <a:t>++) {</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3f7f5f"/>
                </a:solidFill>
                <a:latin typeface="Courier New"/>
              </a:rPr>
              <a:t>// rows</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7f0055"/>
                </a:solidFill>
                <a:latin typeface="Courier New"/>
              </a:rPr>
              <a:t>for</a:t>
            </a:r>
            <a:r>
              <a:rPr b="1" lang="en-US" sz="1600" spc="-1" strike="noStrike">
                <a:solidFill>
                  <a:srgbClr val="000000"/>
                </a:solidFill>
                <a:latin typeface="Courier New"/>
              </a:rPr>
              <a:t> (</a:t>
            </a:r>
            <a:r>
              <a:rPr b="1" lang="en-US" sz="1600" spc="-1" strike="noStrike">
                <a:solidFill>
                  <a:srgbClr val="7f0055"/>
                </a:solidFill>
                <a:latin typeface="Courier New"/>
              </a:rPr>
              <a:t>int</a:t>
            </a:r>
            <a:r>
              <a:rPr b="1" lang="en-US" sz="1600" spc="-1" strike="noStrike">
                <a:solidFill>
                  <a:srgbClr val="000000"/>
                </a:solidFill>
                <a:latin typeface="Courier New"/>
              </a:rPr>
              <a:t> </a:t>
            </a:r>
            <a:r>
              <a:rPr b="1" lang="en-US" sz="1600" spc="-1" strike="noStrike">
                <a:solidFill>
                  <a:srgbClr val="6a3e3e"/>
                </a:solidFill>
                <a:latin typeface="Courier New"/>
              </a:rPr>
              <a:t>j</a:t>
            </a:r>
            <a:r>
              <a:rPr b="1" lang="en-US" sz="1600" spc="-1" strike="noStrike">
                <a:solidFill>
                  <a:srgbClr val="000000"/>
                </a:solidFill>
                <a:latin typeface="Courier New"/>
              </a:rPr>
              <a:t> = 0; </a:t>
            </a:r>
            <a:r>
              <a:rPr b="1" lang="en-US" sz="1600" spc="-1" strike="noStrike">
                <a:solidFill>
                  <a:srgbClr val="6a3e3e"/>
                </a:solidFill>
                <a:latin typeface="Courier New"/>
              </a:rPr>
              <a:t>j</a:t>
            </a:r>
            <a:r>
              <a:rPr b="1" lang="en-US" sz="1600" spc="-1" strike="noStrike">
                <a:solidFill>
                  <a:srgbClr val="000000"/>
                </a:solidFill>
                <a:latin typeface="Courier New"/>
              </a:rPr>
              <a:t> &lt; </a:t>
            </a:r>
            <a:r>
              <a:rPr b="1" lang="en-US" sz="1600" spc="-1" strike="noStrike">
                <a:solidFill>
                  <a:srgbClr val="6a3e3e"/>
                </a:solidFill>
                <a:latin typeface="Courier New"/>
              </a:rPr>
              <a:t>twoDArray</a:t>
            </a:r>
            <a:r>
              <a:rPr b="1" lang="en-US" sz="1600" spc="-1" strike="noStrike">
                <a:solidFill>
                  <a:srgbClr val="000000"/>
                </a:solidFill>
                <a:latin typeface="Courier New"/>
              </a:rPr>
              <a:t>[</a:t>
            </a:r>
            <a:r>
              <a:rPr b="1" lang="en-US" sz="1600" spc="-1" strike="noStrike">
                <a:solidFill>
                  <a:srgbClr val="6a3e3e"/>
                </a:solidFill>
                <a:latin typeface="Courier New"/>
              </a:rPr>
              <a:t>i</a:t>
            </a:r>
            <a:r>
              <a:rPr b="1" lang="en-US" sz="1600" spc="-1" strike="noStrike">
                <a:solidFill>
                  <a:srgbClr val="000000"/>
                </a:solidFill>
                <a:latin typeface="Courier New"/>
              </a:rPr>
              <a:t>].</a:t>
            </a:r>
            <a:r>
              <a:rPr b="1" lang="en-US" sz="1600" spc="-1" strike="noStrike">
                <a:solidFill>
                  <a:srgbClr val="0000c0"/>
                </a:solidFill>
                <a:latin typeface="Courier New"/>
              </a:rPr>
              <a:t>length</a:t>
            </a:r>
            <a:r>
              <a:rPr b="1" lang="en-US" sz="1600" spc="-1" strike="noStrike">
                <a:solidFill>
                  <a:srgbClr val="000000"/>
                </a:solidFill>
                <a:latin typeface="Courier New"/>
              </a:rPr>
              <a:t>; </a:t>
            </a:r>
            <a:r>
              <a:rPr b="1" lang="en-US" sz="1600" spc="-1" strike="noStrike">
                <a:solidFill>
                  <a:srgbClr val="6a3e3e"/>
                </a:solidFill>
                <a:latin typeface="Courier New"/>
              </a:rPr>
              <a:t>j</a:t>
            </a:r>
            <a:r>
              <a:rPr b="1" lang="en-US" sz="1600" spc="-1" strike="noStrike">
                <a:solidFill>
                  <a:srgbClr val="000000"/>
                </a:solidFill>
                <a:latin typeface="Courier New"/>
              </a:rPr>
              <a:t>++) {</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System.</a:t>
            </a:r>
            <a:r>
              <a:rPr b="1" i="1" lang="en-US" sz="1600" spc="-1" strike="noStrike">
                <a:solidFill>
                  <a:srgbClr val="0000c0"/>
                </a:solidFill>
                <a:latin typeface="Courier New"/>
              </a:rPr>
              <a:t>out</a:t>
            </a:r>
            <a:r>
              <a:rPr b="1" i="1" lang="en-US" sz="1600" spc="-1" strike="noStrike">
                <a:solidFill>
                  <a:srgbClr val="000000"/>
                </a:solidFill>
                <a:latin typeface="Courier New"/>
              </a:rPr>
              <a:t>.print(</a:t>
            </a:r>
            <a:r>
              <a:rPr b="1" i="1" lang="en-US" sz="1600" spc="-1" strike="noStrike">
                <a:solidFill>
                  <a:srgbClr val="6a3e3e"/>
                </a:solidFill>
                <a:latin typeface="Courier New"/>
              </a:rPr>
              <a:t>twoDArray</a:t>
            </a:r>
            <a:r>
              <a:rPr b="1" i="1" lang="en-US" sz="1600" spc="-1" strike="noStrike">
                <a:solidFill>
                  <a:srgbClr val="000000"/>
                </a:solidFill>
                <a:latin typeface="Courier New"/>
              </a:rPr>
              <a:t>[</a:t>
            </a:r>
            <a:r>
              <a:rPr b="1" i="1" lang="en-US" sz="1600" spc="-1" strike="noStrike">
                <a:solidFill>
                  <a:srgbClr val="6a3e3e"/>
                </a:solidFill>
                <a:latin typeface="Courier New"/>
              </a:rPr>
              <a:t>i</a:t>
            </a:r>
            <a:r>
              <a:rPr b="1" i="1" lang="en-US" sz="1600" spc="-1" strike="noStrike">
                <a:solidFill>
                  <a:srgbClr val="000000"/>
                </a:solidFill>
                <a:latin typeface="Courier New"/>
              </a:rPr>
              <a:t>][</a:t>
            </a:r>
            <a:r>
              <a:rPr b="1" i="1" lang="en-US" sz="1600" spc="-1" strike="noStrike">
                <a:solidFill>
                  <a:srgbClr val="6a3e3e"/>
                </a:solidFill>
                <a:latin typeface="Courier New"/>
              </a:rPr>
              <a:t>j</a:t>
            </a:r>
            <a:r>
              <a:rPr b="1" i="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3f7f5f"/>
                </a:solidFill>
                <a:latin typeface="Courier New"/>
              </a:rPr>
              <a:t>// after each row, print a new line</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System.</a:t>
            </a:r>
            <a:r>
              <a:rPr b="1" i="1" lang="en-US" sz="1600" spc="-1" strike="noStrike">
                <a:solidFill>
                  <a:srgbClr val="0000c0"/>
                </a:solidFill>
                <a:latin typeface="Courier New"/>
              </a:rPr>
              <a:t>out</a:t>
            </a:r>
            <a:r>
              <a:rPr b="1" i="1" lang="en-US" sz="1600" spc="-1" strike="noStrike">
                <a:solidFill>
                  <a:srgbClr val="000000"/>
                </a:solidFill>
                <a:latin typeface="Courier New"/>
              </a:rPr>
              <a:t>.println();</a:t>
            </a:r>
            <a:endParaRPr b="0" lang="en-US" sz="1600" spc="-1" strike="noStrike">
              <a:solidFill>
                <a:srgbClr val="2e2d2c"/>
              </a:solidFill>
              <a:latin typeface="Segoe UI"/>
            </a:endParaRPr>
          </a:p>
          <a:p>
            <a:pPr>
              <a:lnSpc>
                <a:spcPct val="100000"/>
              </a:lnSpc>
              <a:spcBef>
                <a:spcPts val="201"/>
              </a:spcBef>
              <a:spcAft>
                <a:spcPts val="799"/>
              </a:spcAft>
            </a:pPr>
            <a:r>
              <a:rPr b="1" lang="en-US" sz="1600" spc="-1" strike="noStrike">
                <a:solidFill>
                  <a:srgbClr val="000000"/>
                </a:solidFill>
                <a:latin typeface="Courier New"/>
              </a:rPr>
              <a:t>}</a:t>
            </a:r>
            <a:endParaRPr b="0" lang="en-US" sz="1600" spc="-1" strike="noStrike">
              <a:solidFill>
                <a:srgbClr val="2e2d2c"/>
              </a:solidFill>
              <a:latin typeface="Segoe UI"/>
            </a:endParaRPr>
          </a:p>
        </p:txBody>
      </p:sp>
      <p:sp>
        <p:nvSpPr>
          <p:cNvPr id="421"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For/Foreach – Two Dimensional Arrays</a:t>
            </a:r>
            <a:endParaRPr b="0" lang="en-US" sz="3600" spc="-1" strike="noStrike">
              <a:solidFill>
                <a:srgbClr val="2e2d2c"/>
              </a:solidFill>
              <a:latin typeface="Segoe UI"/>
            </a:endParaRPr>
          </a:p>
        </p:txBody>
      </p:sp>
      <p:sp>
        <p:nvSpPr>
          <p:cNvPr id="422" name="CustomShape 3"/>
          <p:cNvSpPr/>
          <p:nvPr/>
        </p:nvSpPr>
        <p:spPr>
          <a:xfrm>
            <a:off x="7437600" y="1929600"/>
            <a:ext cx="4491000" cy="4546440"/>
          </a:xfrm>
          <a:prstGeom prst="rect">
            <a:avLst/>
          </a:prstGeom>
          <a:solidFill>
            <a:schemeClr val="bg2"/>
          </a:solidFill>
          <a:ln>
            <a:noFill/>
          </a:ln>
        </p:spPr>
        <p:style>
          <a:lnRef idx="0"/>
          <a:fillRef idx="0"/>
          <a:effectRef idx="0"/>
          <a:fontRef idx="minor"/>
        </p:style>
        <p:txBody>
          <a:bodyPr>
            <a:noAutofit/>
          </a:bodyPr>
          <a:p>
            <a:pPr>
              <a:lnSpc>
                <a:spcPct val="100000"/>
              </a:lnSpc>
              <a:spcBef>
                <a:spcPts val="201"/>
              </a:spcBef>
              <a:spcAft>
                <a:spcPts val="799"/>
              </a:spcAft>
            </a:pPr>
            <a:r>
              <a:rPr b="1" lang="en-GB" sz="2000" spc="-1" strike="noStrike">
                <a:solidFill>
                  <a:srgbClr val="7f0055"/>
                </a:solidFill>
                <a:latin typeface="Courier New"/>
              </a:rPr>
              <a:t>int</a:t>
            </a:r>
            <a:r>
              <a:rPr b="1" lang="en-GB" sz="2000" spc="-1" strike="noStrike">
                <a:solidFill>
                  <a:srgbClr val="000000"/>
                </a:solidFill>
                <a:latin typeface="Courier New"/>
              </a:rPr>
              <a:t> </a:t>
            </a:r>
            <a:r>
              <a:rPr b="1" lang="en-GB" sz="2000" spc="-1" strike="noStrike">
                <a:solidFill>
                  <a:srgbClr val="6a3e3e"/>
                </a:solidFill>
                <a:latin typeface="Courier New"/>
              </a:rPr>
              <a:t>twoDArray</a:t>
            </a:r>
            <a:r>
              <a:rPr b="1" lang="en-GB" sz="2000" spc="-1" strike="noStrike">
                <a:solidFill>
                  <a:srgbClr val="000000"/>
                </a:solidFill>
                <a:latin typeface="Courier New"/>
              </a:rPr>
              <a:t>[][] = {{0, 1, 2}, {1, 2, 3}, {2, 3, 4}};</a:t>
            </a:r>
            <a:endParaRPr b="0" lang="en-GB" sz="2000" spc="-1" strike="noStrike">
              <a:latin typeface="Arial"/>
            </a:endParaRPr>
          </a:p>
          <a:p>
            <a:pPr>
              <a:lnSpc>
                <a:spcPct val="100000"/>
              </a:lnSpc>
              <a:spcBef>
                <a:spcPts val="201"/>
              </a:spcBef>
              <a:spcAft>
                <a:spcPts val="799"/>
              </a:spcAft>
            </a:pPr>
            <a:r>
              <a:rPr b="0" lang="en-GB" sz="2000" spc="-1" strike="noStrike">
                <a:solidFill>
                  <a:srgbClr val="3f7f5f"/>
                </a:solidFill>
                <a:latin typeface="Courier New"/>
              </a:rPr>
              <a:t>// columns</a:t>
            </a:r>
            <a:endParaRPr b="0" lang="en-GB" sz="2000" spc="-1" strike="noStrike">
              <a:latin typeface="Arial"/>
            </a:endParaRPr>
          </a:p>
          <a:p>
            <a:pPr>
              <a:lnSpc>
                <a:spcPct val="100000"/>
              </a:lnSpc>
              <a:spcBef>
                <a:spcPts val="201"/>
              </a:spcBef>
              <a:spcAft>
                <a:spcPts val="799"/>
              </a:spcAft>
            </a:pPr>
            <a:r>
              <a:rPr b="1" lang="en-GB" sz="2000" spc="-1" strike="noStrike">
                <a:solidFill>
                  <a:srgbClr val="7f0055"/>
                </a:solidFill>
                <a:latin typeface="Courier New"/>
              </a:rPr>
              <a:t>for</a:t>
            </a:r>
            <a:r>
              <a:rPr b="1" lang="en-GB" sz="2000" spc="-1" strike="noStrike">
                <a:solidFill>
                  <a:srgbClr val="000000"/>
                </a:solidFill>
                <a:latin typeface="Courier New"/>
              </a:rPr>
              <a:t> (</a:t>
            </a:r>
            <a:r>
              <a:rPr b="1" lang="en-GB" sz="2000" spc="-1" strike="noStrike">
                <a:solidFill>
                  <a:srgbClr val="7f0055"/>
                </a:solidFill>
                <a:latin typeface="Courier New"/>
              </a:rPr>
              <a:t>int</a:t>
            </a:r>
            <a:r>
              <a:rPr b="1" lang="en-GB" sz="2000" spc="-1" strike="noStrike">
                <a:solidFill>
                  <a:srgbClr val="000000"/>
                </a:solidFill>
                <a:latin typeface="Courier New"/>
              </a:rPr>
              <a:t>[] </a:t>
            </a:r>
            <a:r>
              <a:rPr b="1" lang="en-GB" sz="2000" spc="-1" strike="noStrike">
                <a:solidFill>
                  <a:srgbClr val="6a3e3e"/>
                </a:solidFill>
                <a:latin typeface="Courier New"/>
              </a:rPr>
              <a:t>a</a:t>
            </a:r>
            <a:r>
              <a:rPr b="1" lang="en-GB" sz="2000" spc="-1" strike="noStrike">
                <a:solidFill>
                  <a:srgbClr val="000000"/>
                </a:solidFill>
                <a:latin typeface="Courier New"/>
              </a:rPr>
              <a:t> : </a:t>
            </a:r>
            <a:r>
              <a:rPr b="1" lang="en-GB" sz="2000" spc="-1" strike="noStrike">
                <a:solidFill>
                  <a:srgbClr val="6a3e3e"/>
                </a:solidFill>
                <a:latin typeface="Courier New"/>
              </a:rPr>
              <a:t>twoDArray</a:t>
            </a:r>
            <a:r>
              <a:rPr b="1" lang="en-GB" sz="2000" spc="-1" strike="noStrike">
                <a:solidFill>
                  <a:srgbClr val="000000"/>
                </a:solidFill>
                <a:latin typeface="Courier New"/>
              </a:rPr>
              <a:t>) {</a:t>
            </a:r>
            <a:endParaRPr b="0" lang="en-GB" sz="2000" spc="-1" strike="noStrike">
              <a:latin typeface="Arial"/>
            </a:endParaRPr>
          </a:p>
          <a:p>
            <a:pPr>
              <a:lnSpc>
                <a:spcPct val="100000"/>
              </a:lnSpc>
              <a:spcBef>
                <a:spcPts val="201"/>
              </a:spcBef>
              <a:spcAft>
                <a:spcPts val="799"/>
              </a:spcAft>
            </a:pPr>
            <a:r>
              <a:rPr b="0" lang="en-GB" sz="2000" spc="-1" strike="noStrike">
                <a:solidFill>
                  <a:srgbClr val="3f7f5f"/>
                </a:solidFill>
                <a:latin typeface="Courier New"/>
              </a:rPr>
              <a:t>// rows</a:t>
            </a:r>
            <a:endParaRPr b="0" lang="en-GB" sz="2000" spc="-1" strike="noStrike">
              <a:latin typeface="Arial"/>
            </a:endParaRPr>
          </a:p>
          <a:p>
            <a:pPr>
              <a:lnSpc>
                <a:spcPct val="100000"/>
              </a:lnSpc>
              <a:spcBef>
                <a:spcPts val="201"/>
              </a:spcBef>
              <a:spcAft>
                <a:spcPts val="799"/>
              </a:spcAft>
            </a:pPr>
            <a:r>
              <a:rPr b="1" lang="en-GB" sz="2000" spc="-1" strike="noStrike">
                <a:solidFill>
                  <a:srgbClr val="7f0055"/>
                </a:solidFill>
                <a:latin typeface="Courier New"/>
              </a:rPr>
              <a:t>for</a:t>
            </a:r>
            <a:r>
              <a:rPr b="1" lang="en-GB" sz="2000" spc="-1" strike="noStrike">
                <a:solidFill>
                  <a:srgbClr val="000000"/>
                </a:solidFill>
                <a:latin typeface="Courier New"/>
              </a:rPr>
              <a:t> (</a:t>
            </a:r>
            <a:r>
              <a:rPr b="1" lang="en-GB" sz="2000" spc="-1" strike="noStrike">
                <a:solidFill>
                  <a:srgbClr val="7f0055"/>
                </a:solidFill>
                <a:latin typeface="Courier New"/>
              </a:rPr>
              <a:t>int</a:t>
            </a:r>
            <a:r>
              <a:rPr b="1" lang="en-GB" sz="2000" spc="-1" strike="noStrike">
                <a:solidFill>
                  <a:srgbClr val="000000"/>
                </a:solidFill>
                <a:latin typeface="Courier New"/>
              </a:rPr>
              <a:t> </a:t>
            </a:r>
            <a:r>
              <a:rPr b="1" lang="en-GB" sz="2000" spc="-1" strike="noStrike">
                <a:solidFill>
                  <a:srgbClr val="6a3e3e"/>
                </a:solidFill>
                <a:latin typeface="Courier New"/>
              </a:rPr>
              <a:t>b</a:t>
            </a:r>
            <a:r>
              <a:rPr b="1" lang="en-GB" sz="2000" spc="-1" strike="noStrike">
                <a:solidFill>
                  <a:srgbClr val="000000"/>
                </a:solidFill>
                <a:latin typeface="Courier New"/>
              </a:rPr>
              <a:t> : </a:t>
            </a:r>
            <a:r>
              <a:rPr b="1" lang="en-GB" sz="2000" spc="-1" strike="noStrike">
                <a:solidFill>
                  <a:srgbClr val="6a3e3e"/>
                </a:solidFill>
                <a:latin typeface="Courier New"/>
              </a:rPr>
              <a:t>a</a:t>
            </a:r>
            <a:r>
              <a:rPr b="1" lang="en-GB" sz="2000" spc="-1" strike="noStrike">
                <a:solidFill>
                  <a:srgbClr val="000000"/>
                </a:solidFill>
                <a:latin typeface="Courier New"/>
              </a:rPr>
              <a:t>) {</a:t>
            </a:r>
            <a:endParaRPr b="0" lang="en-GB" sz="2000" spc="-1" strike="noStrike">
              <a:latin typeface="Arial"/>
            </a:endParaRPr>
          </a:p>
          <a:p>
            <a:pPr>
              <a:lnSpc>
                <a:spcPct val="100000"/>
              </a:lnSpc>
              <a:spcBef>
                <a:spcPts val="201"/>
              </a:spcBef>
              <a:spcAft>
                <a:spcPts val="799"/>
              </a:spcAft>
            </a:pPr>
            <a:r>
              <a:rPr b="0" lang="en-GB" sz="2000" spc="-1" strike="noStrike">
                <a:solidFill>
                  <a:srgbClr val="000000"/>
                </a:solidFill>
                <a:latin typeface="Courier New"/>
              </a:rPr>
              <a:t>System.</a:t>
            </a:r>
            <a:r>
              <a:rPr b="1" i="1" lang="en-GB" sz="2000" spc="-1" strike="noStrike">
                <a:solidFill>
                  <a:srgbClr val="0000c0"/>
                </a:solidFill>
                <a:latin typeface="Courier New"/>
              </a:rPr>
              <a:t>out</a:t>
            </a:r>
            <a:r>
              <a:rPr b="1" i="1" lang="en-GB" sz="2000" spc="-1" strike="noStrike">
                <a:solidFill>
                  <a:srgbClr val="000000"/>
                </a:solidFill>
                <a:latin typeface="Courier New"/>
              </a:rPr>
              <a:t>.print(</a:t>
            </a:r>
            <a:r>
              <a:rPr b="1" i="1" lang="en-GB" sz="2000" spc="-1" strike="noStrike">
                <a:solidFill>
                  <a:srgbClr val="6a3e3e"/>
                </a:solidFill>
                <a:latin typeface="Courier New"/>
              </a:rPr>
              <a:t>b</a:t>
            </a:r>
            <a:r>
              <a:rPr b="1" i="1" lang="en-GB" sz="2000" spc="-1" strike="noStrike">
                <a:solidFill>
                  <a:srgbClr val="000000"/>
                </a:solidFill>
                <a:latin typeface="Courier New"/>
              </a:rPr>
              <a:t>);</a:t>
            </a:r>
            <a:endParaRPr b="0" lang="en-GB" sz="2000" spc="-1" strike="noStrike">
              <a:latin typeface="Arial"/>
            </a:endParaRPr>
          </a:p>
          <a:p>
            <a:pPr>
              <a:lnSpc>
                <a:spcPct val="100000"/>
              </a:lnSpc>
              <a:spcBef>
                <a:spcPts val="201"/>
              </a:spcBef>
              <a:spcAft>
                <a:spcPts val="799"/>
              </a:spcAft>
            </a:pPr>
            <a:r>
              <a:rPr b="0" lang="en-GB" sz="2000" spc="-1" strike="noStrike">
                <a:solidFill>
                  <a:srgbClr val="000000"/>
                </a:solidFill>
                <a:latin typeface="Courier New"/>
              </a:rPr>
              <a:t>}</a:t>
            </a:r>
            <a:endParaRPr b="0" lang="en-GB" sz="2000" spc="-1" strike="noStrike">
              <a:latin typeface="Arial"/>
            </a:endParaRPr>
          </a:p>
          <a:p>
            <a:pPr>
              <a:lnSpc>
                <a:spcPct val="100000"/>
              </a:lnSpc>
              <a:spcBef>
                <a:spcPts val="201"/>
              </a:spcBef>
              <a:spcAft>
                <a:spcPts val="799"/>
              </a:spcAft>
            </a:pPr>
            <a:r>
              <a:rPr b="0" lang="en-GB" sz="2000" spc="-1" strike="noStrike">
                <a:solidFill>
                  <a:srgbClr val="000000"/>
                </a:solidFill>
                <a:latin typeface="Courier New"/>
              </a:rPr>
              <a:t>System.</a:t>
            </a:r>
            <a:r>
              <a:rPr b="1" i="1" lang="en-GB" sz="2000" spc="-1" strike="noStrike">
                <a:solidFill>
                  <a:srgbClr val="0000c0"/>
                </a:solidFill>
                <a:latin typeface="Courier New"/>
              </a:rPr>
              <a:t>out</a:t>
            </a:r>
            <a:r>
              <a:rPr b="1" i="1" lang="en-GB" sz="2000" spc="-1" strike="noStrike">
                <a:solidFill>
                  <a:srgbClr val="000000"/>
                </a:solidFill>
                <a:latin typeface="Courier New"/>
              </a:rPr>
              <a:t>.println();</a:t>
            </a:r>
            <a:endParaRPr b="0" lang="en-GB" sz="2000" spc="-1" strike="noStrike">
              <a:latin typeface="Arial"/>
            </a:endParaRPr>
          </a:p>
          <a:p>
            <a:pPr>
              <a:lnSpc>
                <a:spcPct val="100000"/>
              </a:lnSpc>
              <a:spcBef>
                <a:spcPts val="201"/>
              </a:spcBef>
              <a:spcAft>
                <a:spcPts val="799"/>
              </a:spcAft>
            </a:pPr>
            <a:r>
              <a:rPr b="0" lang="en-GB" sz="2000" spc="-1" strike="noStrike">
                <a:solidFill>
                  <a:srgbClr val="000000"/>
                </a:solidFill>
                <a:latin typeface="Courier New"/>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Loops &amp; Arrays - Example</a:t>
            </a:r>
            <a:endParaRPr b="0" lang="en-US" sz="3600" spc="-1" strike="noStrike">
              <a:solidFill>
                <a:srgbClr val="2e2d2c"/>
              </a:solidFill>
              <a:latin typeface="Segoe UI"/>
            </a:endParaRPr>
          </a:p>
        </p:txBody>
      </p:sp>
      <p:sp>
        <p:nvSpPr>
          <p:cNvPr id="424" name="CustomShape 2"/>
          <p:cNvSpPr/>
          <p:nvPr/>
        </p:nvSpPr>
        <p:spPr>
          <a:xfrm>
            <a:off x="1165320" y="2413440"/>
            <a:ext cx="10130760" cy="35031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2800" spc="-1" strike="noStrike">
                <a:solidFill>
                  <a:srgbClr val="2e2d2c"/>
                </a:solidFill>
                <a:latin typeface="Segoe UI"/>
              </a:rPr>
              <a:t>int nums[] = { 1, 2, 3, 4, 5 };</a:t>
            </a:r>
            <a:endParaRPr b="0" lang="en-GB" sz="2800" spc="-1" strike="noStrike">
              <a:latin typeface="Arial"/>
            </a:endParaRPr>
          </a:p>
          <a:p>
            <a:pPr>
              <a:lnSpc>
                <a:spcPct val="100000"/>
              </a:lnSpc>
            </a:pPr>
            <a:r>
              <a:rPr b="1" lang="en-GB" sz="2800" spc="-1" strike="noStrike">
                <a:solidFill>
                  <a:srgbClr val="2e2d2c"/>
                </a:solidFill>
                <a:latin typeface="Segoe UI"/>
              </a:rPr>
              <a:t>for (int i : nums) {</a:t>
            </a:r>
            <a:endParaRPr b="0" lang="en-GB" sz="2800" spc="-1" strike="noStrike">
              <a:latin typeface="Arial"/>
            </a:endParaRPr>
          </a:p>
          <a:p>
            <a:pPr>
              <a:lnSpc>
                <a:spcPct val="100000"/>
              </a:lnSpc>
            </a:pPr>
            <a:r>
              <a:rPr b="1" lang="en-GB" sz="2800" spc="-1" strike="noStrike">
                <a:solidFill>
                  <a:srgbClr val="2e2d2c"/>
                </a:solidFill>
                <a:latin typeface="Segoe UI"/>
              </a:rPr>
              <a:t>for (int j = 0; j &lt; nums.length; ++j) {</a:t>
            </a:r>
            <a:endParaRPr b="0" lang="en-GB" sz="2800" spc="-1" strike="noStrike">
              <a:latin typeface="Arial"/>
            </a:endParaRPr>
          </a:p>
          <a:p>
            <a:pPr>
              <a:lnSpc>
                <a:spcPct val="100000"/>
              </a:lnSpc>
            </a:pPr>
            <a:r>
              <a:rPr b="1" lang="en-GB" sz="2800" spc="-1" strike="noStrike">
                <a:solidFill>
                  <a:srgbClr val="2e2d2c"/>
                </a:solidFill>
                <a:latin typeface="Segoe UI"/>
              </a:rPr>
              <a:t>if (nums[j] == i)</a:t>
            </a:r>
            <a:endParaRPr b="0" lang="en-GB" sz="2800" spc="-1" strike="noStrike">
              <a:latin typeface="Arial"/>
            </a:endParaRPr>
          </a:p>
          <a:p>
            <a:pPr>
              <a:lnSpc>
                <a:spcPct val="100000"/>
              </a:lnSpc>
            </a:pPr>
            <a:r>
              <a:rPr b="1" lang="en-GB" sz="2800" spc="-1" strike="noStrike">
                <a:solidFill>
                  <a:srgbClr val="2e2d2c"/>
                </a:solidFill>
                <a:latin typeface="Segoe UI"/>
              </a:rPr>
              <a:t>System.</a:t>
            </a:r>
            <a:r>
              <a:rPr b="1" i="1" lang="en-GB" sz="2800" spc="-1" strike="noStrike">
                <a:solidFill>
                  <a:srgbClr val="2e2d2c"/>
                </a:solidFill>
                <a:latin typeface="Segoe UI"/>
              </a:rPr>
              <a:t>out.println("i :" + i + " j :" + nums[j] + " i and j are the same");</a:t>
            </a:r>
            <a:endParaRPr b="0" lang="en-GB" sz="2800" spc="-1" strike="noStrike">
              <a:latin typeface="Arial"/>
            </a:endParaRPr>
          </a:p>
          <a:p>
            <a:pPr>
              <a:lnSpc>
                <a:spcPct val="100000"/>
              </a:lnSpc>
            </a:pPr>
            <a:r>
              <a:rPr b="0" lang="en-GB" sz="2800" spc="-1" strike="noStrike">
                <a:solidFill>
                  <a:srgbClr val="2e2d2c"/>
                </a:solidFill>
                <a:latin typeface="Segoe UI"/>
              </a:rPr>
              <a:t>}</a:t>
            </a:r>
            <a:endParaRPr b="0" lang="en-GB" sz="2800" spc="-1" strike="noStrike">
              <a:latin typeface="Arial"/>
            </a:endParaRPr>
          </a:p>
          <a:p>
            <a:pPr>
              <a:lnSpc>
                <a:spcPct val="100000"/>
              </a:lnSpc>
            </a:pPr>
            <a:r>
              <a:rPr b="0" lang="en-GB" sz="2800" spc="-1" strike="noStrike">
                <a:solidFill>
                  <a:srgbClr val="2e2d2c"/>
                </a:solidFill>
                <a:latin typeface="Segoe UI"/>
              </a:rPr>
              <a: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You have used </a:t>
            </a:r>
            <a:r>
              <a:rPr b="0" lang="en-US" sz="1600" spc="-1" strike="noStrike">
                <a:solidFill>
                  <a:srgbClr val="2e2d2c"/>
                </a:solidFill>
                <a:latin typeface="Lucida Console"/>
              </a:rPr>
              <a:t>System.out.println() </a:t>
            </a:r>
            <a:r>
              <a:rPr b="0" lang="en-US" sz="1600" spc="-1" strike="noStrike">
                <a:solidFill>
                  <a:srgbClr val="2e2d2c"/>
                </a:solidFill>
                <a:latin typeface="Segoe UI"/>
              </a:rPr>
              <a:t>to output to the console</a:t>
            </a:r>
            <a:endParaRPr b="0" lang="en-US" sz="16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But does Java have a ‘</a:t>
            </a:r>
            <a:r>
              <a:rPr b="0" lang="en-US" sz="1600" spc="-1" strike="noStrike">
                <a:solidFill>
                  <a:srgbClr val="2e2d2c"/>
                </a:solidFill>
                <a:latin typeface="Lucida Console"/>
              </a:rPr>
              <a:t>System.in.readln()</a:t>
            </a:r>
            <a:r>
              <a:rPr b="0" lang="en-US" sz="1600" spc="-1" strike="noStrike">
                <a:solidFill>
                  <a:srgbClr val="2e2d2c"/>
                </a:solidFill>
                <a:latin typeface="Segoe UI"/>
              </a:rPr>
              <a:t>’?</a:t>
            </a:r>
            <a:endParaRPr b="0" lang="en-US" sz="16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If it did you could prompt the user – yourself – and use the typed reply</a:t>
            </a:r>
            <a:endParaRPr b="0" lang="en-US" sz="16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How do you convert the ‘String’ read in into an </a:t>
            </a:r>
            <a:r>
              <a:rPr b="0" lang="en-US" sz="1600" spc="-1" strike="noStrike">
                <a:solidFill>
                  <a:srgbClr val="2e2d2c"/>
                </a:solidFill>
                <a:latin typeface="Lucida Console"/>
              </a:rPr>
              <a:t>int</a:t>
            </a:r>
            <a:r>
              <a:rPr b="0" lang="en-US" sz="1600" spc="-1" strike="noStrike">
                <a:solidFill>
                  <a:srgbClr val="2e2d2c"/>
                </a:solidFill>
                <a:latin typeface="Segoe UI"/>
              </a:rPr>
              <a:t> if a numeric reply?</a:t>
            </a:r>
            <a:endParaRPr b="0" lang="en-US" sz="16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 </a:t>
            </a:r>
            <a:r>
              <a:rPr b="0" lang="en-US" sz="1800" spc="-1" strike="noStrike">
                <a:solidFill>
                  <a:srgbClr val="2e2d2c"/>
                </a:solidFill>
                <a:latin typeface="Segoe UI"/>
              </a:rPr>
              <a:t>This is where class </a:t>
            </a:r>
            <a:r>
              <a:rPr b="0" lang="en-US" sz="1800" spc="-1" strike="noStrike">
                <a:solidFill>
                  <a:srgbClr val="2e2d2c"/>
                </a:solidFill>
                <a:latin typeface="Lucida Console"/>
              </a:rPr>
              <a:t>java.util.Scanner</a:t>
            </a:r>
            <a:r>
              <a:rPr b="0" lang="en-US" sz="1800" spc="-1" strike="noStrike">
                <a:solidFill>
                  <a:srgbClr val="2e2d2c"/>
                </a:solidFill>
                <a:latin typeface="Segoe UI"/>
              </a:rPr>
              <a:t> is very useful</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Allows user to read values of various types</a:t>
            </a:r>
            <a:endParaRPr b="0" lang="en-US" sz="16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But you have to point the scanner at something – the console input</a:t>
            </a:r>
            <a:endParaRPr b="0" lang="en-US" sz="16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600" spc="-1" strike="noStrike">
                <a:solidFill>
                  <a:srgbClr val="2e2d2c"/>
                </a:solidFill>
                <a:latin typeface="Segoe UI"/>
              </a:rPr>
              <a:t>Known as </a:t>
            </a:r>
            <a:r>
              <a:rPr b="0" lang="en-US" sz="1600" spc="-1" strike="noStrike">
                <a:solidFill>
                  <a:srgbClr val="2e2d2c"/>
                </a:solidFill>
                <a:latin typeface="Lucida Console"/>
              </a:rPr>
              <a:t>System.in</a:t>
            </a:r>
            <a:endParaRPr b="0" lang="en-US" sz="1600" spc="-1" strike="noStrike">
              <a:solidFill>
                <a:srgbClr val="2e2d2c"/>
              </a:solidFill>
              <a:latin typeface="Segoe UI"/>
            </a:endParaRPr>
          </a:p>
          <a:p>
            <a:pPr>
              <a:lnSpc>
                <a:spcPct val="100000"/>
              </a:lnSpc>
              <a:spcBef>
                <a:spcPts val="201"/>
              </a:spcBef>
              <a:spcAft>
                <a:spcPts val="799"/>
              </a:spcAft>
            </a:pPr>
            <a:endParaRPr b="0" lang="en-US" sz="1600" spc="-1" strike="noStrike">
              <a:solidFill>
                <a:srgbClr val="2e2d2c"/>
              </a:solidFill>
              <a:latin typeface="Segoe UI"/>
            </a:endParaRPr>
          </a:p>
          <a:p>
            <a:pPr>
              <a:lnSpc>
                <a:spcPct val="100000"/>
              </a:lnSpc>
              <a:spcBef>
                <a:spcPts val="201"/>
              </a:spcBef>
              <a:spcAft>
                <a:spcPts val="799"/>
              </a:spcAft>
            </a:pPr>
            <a:endParaRPr b="0" lang="en-US" sz="1600" spc="-1" strike="noStrike">
              <a:solidFill>
                <a:srgbClr val="2e2d2c"/>
              </a:solidFill>
              <a:latin typeface="Segoe UI"/>
            </a:endParaRPr>
          </a:p>
        </p:txBody>
      </p:sp>
      <p:sp>
        <p:nvSpPr>
          <p:cNvPr id="426"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Imports - Scanner</a:t>
            </a:r>
            <a:endParaRPr b="0" lang="en-US" sz="3600" spc="-1" strike="noStrike">
              <a:solidFill>
                <a:srgbClr val="2e2d2c"/>
              </a:solidFill>
              <a:latin typeface="Segoe UI"/>
            </a:endParaRPr>
          </a:p>
        </p:txBody>
      </p:sp>
      <p:sp>
        <p:nvSpPr>
          <p:cNvPr id="427" name="CustomShape 3"/>
          <p:cNvSpPr/>
          <p:nvPr/>
        </p:nvSpPr>
        <p:spPr>
          <a:xfrm>
            <a:off x="6347880" y="1819080"/>
            <a:ext cx="5359680" cy="4712760"/>
          </a:xfrm>
          <a:prstGeom prst="rect">
            <a:avLst/>
          </a:prstGeom>
          <a:solidFill>
            <a:schemeClr val="bg1">
              <a:lumMod val="95000"/>
            </a:schemeClr>
          </a:solidFill>
          <a:ln w="12600">
            <a:noFill/>
          </a:ln>
          <a:effectLst>
            <a:outerShdw algn="ctr" dir="2700000" dist="71785" rotWithShape="0">
              <a:schemeClr val="bg2"/>
            </a:outerShdw>
          </a:effectLst>
        </p:spPr>
        <p:style>
          <a:lnRef idx="0"/>
          <a:fillRef idx="0"/>
          <a:effectRef idx="0"/>
          <a:fontRef idx="minor"/>
        </p:style>
        <p:txBody>
          <a:bodyPr lIns="90360" rIns="90360" tIns="44280" bIns="44280">
            <a:spAutoFit/>
          </a:bodyPr>
          <a:p>
            <a:pPr>
              <a:lnSpc>
                <a:spcPct val="100000"/>
              </a:lnSpc>
            </a:pPr>
            <a:r>
              <a:rPr b="1" lang="en-GB" sz="1600" spc="-1" strike="noStrike">
                <a:solidFill>
                  <a:srgbClr val="7f0055"/>
                </a:solidFill>
                <a:latin typeface="Courier New"/>
              </a:rPr>
              <a:t>import</a:t>
            </a:r>
            <a:r>
              <a:rPr b="1" lang="en-GB" sz="1600" spc="-1" strike="noStrike">
                <a:solidFill>
                  <a:srgbClr val="000000"/>
                </a:solidFill>
                <a:latin typeface="Courier New"/>
              </a:rPr>
              <a:t> </a:t>
            </a:r>
            <a:r>
              <a:rPr b="1" lang="en-GB" sz="1600" spc="-1" strike="noStrike" u="sng">
                <a:solidFill>
                  <a:srgbClr val="000000"/>
                </a:solidFill>
                <a:uFillTx/>
                <a:latin typeface="Courier New"/>
              </a:rPr>
              <a:t>java.util.Scanner;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7f0055"/>
                </a:solidFill>
                <a:latin typeface="Courier New"/>
              </a:rPr>
              <a:t>public</a:t>
            </a:r>
            <a:r>
              <a:rPr b="1" lang="en-GB" sz="1600" spc="-1" strike="noStrike">
                <a:solidFill>
                  <a:srgbClr val="000000"/>
                </a:solidFill>
                <a:latin typeface="Courier New"/>
              </a:rPr>
              <a:t> </a:t>
            </a:r>
            <a:r>
              <a:rPr b="1" lang="en-GB" sz="1600" spc="-1" strike="noStrike">
                <a:solidFill>
                  <a:srgbClr val="7f0055"/>
                </a:solidFill>
                <a:latin typeface="Courier New"/>
              </a:rPr>
              <a:t>class</a:t>
            </a:r>
            <a:r>
              <a:rPr b="1" lang="en-GB" sz="1600" spc="-1" strike="noStrike">
                <a:solidFill>
                  <a:srgbClr val="000000"/>
                </a:solidFill>
                <a:latin typeface="Courier New"/>
              </a:rPr>
              <a:t> ScannerTest</a:t>
            </a:r>
            <a:endParaRPr b="0" lang="en-GB" sz="1600" spc="-1" strike="noStrike">
              <a:latin typeface="Arial"/>
            </a:endParaRPr>
          </a:p>
          <a:p>
            <a:pPr>
              <a:lnSpc>
                <a:spcPct val="100000"/>
              </a:lnSpc>
            </a:pPr>
            <a:r>
              <a:rPr b="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7f0055"/>
                </a:solidFill>
                <a:latin typeface="Courier New"/>
              </a:rPr>
              <a:t>public</a:t>
            </a:r>
            <a:r>
              <a:rPr b="1" lang="en-GB" sz="1600" spc="-1" strike="noStrike">
                <a:solidFill>
                  <a:srgbClr val="000000"/>
                </a:solidFill>
                <a:latin typeface="Courier New"/>
              </a:rPr>
              <a:t> </a:t>
            </a:r>
            <a:r>
              <a:rPr b="1" lang="en-GB" sz="1600" spc="-1" strike="noStrike">
                <a:solidFill>
                  <a:srgbClr val="7f0055"/>
                </a:solidFill>
                <a:latin typeface="Courier New"/>
              </a:rPr>
              <a:t>static</a:t>
            </a:r>
            <a:r>
              <a:rPr b="1" lang="en-GB" sz="1600" spc="-1" strike="noStrike">
                <a:solidFill>
                  <a:srgbClr val="000000"/>
                </a:solidFill>
                <a:latin typeface="Courier New"/>
              </a:rPr>
              <a:t> </a:t>
            </a:r>
            <a:r>
              <a:rPr b="1" lang="en-GB" sz="1600" spc="-1" strike="noStrike">
                <a:solidFill>
                  <a:srgbClr val="7f0055"/>
                </a:solidFill>
                <a:latin typeface="Courier New"/>
              </a:rPr>
              <a:t>void</a:t>
            </a:r>
            <a:r>
              <a:rPr b="1" lang="en-GB" sz="1600" spc="-1" strike="noStrike">
                <a:solidFill>
                  <a:srgbClr val="000000"/>
                </a:solidFill>
                <a:latin typeface="Courier New"/>
              </a:rPr>
              <a:t> main(String[] </a:t>
            </a:r>
            <a:r>
              <a:rPr b="1" lang="en-GB" sz="1600" spc="-1" strike="noStrike">
                <a:solidFill>
                  <a:srgbClr val="6a3e3e"/>
                </a:solidFill>
                <a:latin typeface="Courier New"/>
              </a:rPr>
              <a:t>args</a:t>
            </a:r>
            <a:r>
              <a:rPr b="1" lang="en-GB" sz="1600" spc="-1" strike="noStrike">
                <a:solidFill>
                  <a:srgbClr val="000000"/>
                </a:solidFill>
                <a:latin typeface="Courier New"/>
              </a:rPr>
              <a:t>)</a:t>
            </a:r>
            <a:endParaRPr b="0" lang="en-GB" sz="1600" spc="-1" strike="noStrike">
              <a:latin typeface="Arial"/>
            </a:endParaRPr>
          </a:p>
          <a:p>
            <a:pPr>
              <a:lnSpc>
                <a:spcPct val="100000"/>
              </a:lnSpc>
            </a:pPr>
            <a:r>
              <a:rPr b="1" lang="en-GB" sz="1600" spc="-1" strike="noStrike">
                <a:solidFill>
                  <a:srgbClr val="000000"/>
                </a:solidFill>
                <a:latin typeface="Courier New"/>
              </a:rPr>
              <a:t>{</a:t>
            </a:r>
            <a:endParaRPr b="0" lang="en-GB" sz="1600" spc="-1" strike="noStrike">
              <a:latin typeface="Arial"/>
            </a:endParaRPr>
          </a:p>
          <a:p>
            <a:pPr>
              <a:lnSpc>
                <a:spcPct val="100000"/>
              </a:lnSpc>
            </a:pPr>
            <a:r>
              <a:rPr b="1" lang="en-GB" sz="1600" spc="-1" strike="noStrike">
                <a:solidFill>
                  <a:srgbClr val="000000"/>
                </a:solidFill>
                <a:latin typeface="Courier New"/>
              </a:rPr>
              <a:t>Scanner </a:t>
            </a:r>
            <a:r>
              <a:rPr b="1" lang="en-GB" sz="1600" spc="-1" strike="noStrike">
                <a:solidFill>
                  <a:srgbClr val="6a3e3e"/>
                </a:solidFill>
                <a:latin typeface="Courier New"/>
              </a:rPr>
              <a:t>s</a:t>
            </a:r>
            <a:r>
              <a:rPr b="1" lang="en-GB" sz="1600" spc="-1" strike="noStrike">
                <a:solidFill>
                  <a:srgbClr val="000000"/>
                </a:solidFill>
                <a:latin typeface="Courier New"/>
              </a:rPr>
              <a:t> = </a:t>
            </a:r>
            <a:r>
              <a:rPr b="1" lang="en-GB" sz="1600" spc="-1" strike="noStrike">
                <a:solidFill>
                  <a:srgbClr val="7f0055"/>
                </a:solidFill>
                <a:latin typeface="Courier New"/>
              </a:rPr>
              <a:t>new</a:t>
            </a:r>
            <a:r>
              <a:rPr b="1" lang="en-GB" sz="1600" spc="-1" strike="noStrike">
                <a:solidFill>
                  <a:srgbClr val="000000"/>
                </a:solidFill>
                <a:latin typeface="Courier New"/>
              </a:rPr>
              <a:t> Scanner(System.</a:t>
            </a:r>
            <a:r>
              <a:rPr b="1" i="1" lang="en-GB" sz="1600" spc="-1" strike="noStrike">
                <a:solidFill>
                  <a:srgbClr val="0000c0"/>
                </a:solidFill>
                <a:latin typeface="Courier New"/>
              </a:rPr>
              <a:t>in</a:t>
            </a:r>
            <a:r>
              <a:rPr b="1" i="1" lang="en-GB" sz="1600" spc="-1" strike="noStrike">
                <a:solidFill>
                  <a:srgbClr val="000000"/>
                </a:solidFill>
                <a:latin typeface="Courier New"/>
              </a:rPr>
              <a:t>);</a:t>
            </a:r>
            <a:endParaRPr b="0" lang="en-GB" sz="1600" spc="-1" strike="noStrike">
              <a:latin typeface="Arial"/>
            </a:endParaRPr>
          </a:p>
          <a:p>
            <a:pPr>
              <a:lnSpc>
                <a:spcPct val="100000"/>
              </a:lnSpc>
            </a:pPr>
            <a:r>
              <a:rPr b="1" lang="en-GB" sz="1600" spc="-1" strike="noStrike">
                <a:solidFill>
                  <a:srgbClr val="000000"/>
                </a:solidFill>
                <a:latin typeface="Courier New"/>
              </a:rPr>
              <a:t>System.</a:t>
            </a:r>
            <a:r>
              <a:rPr b="1" i="1" lang="en-GB" sz="1600" spc="-1" strike="noStrike">
                <a:solidFill>
                  <a:srgbClr val="0000c0"/>
                </a:solidFill>
                <a:latin typeface="Courier New"/>
              </a:rPr>
              <a:t>out</a:t>
            </a:r>
            <a:r>
              <a:rPr b="1" i="1" lang="en-GB" sz="1600" spc="-1" strike="noStrike">
                <a:solidFill>
                  <a:srgbClr val="000000"/>
                </a:solidFill>
                <a:latin typeface="Courier New"/>
              </a:rPr>
              <a:t>.println(</a:t>
            </a:r>
            <a:r>
              <a:rPr b="1" i="1" lang="en-GB" sz="1600" spc="-1" strike="noStrike">
                <a:solidFill>
                  <a:srgbClr val="2a00ff"/>
                </a:solidFill>
                <a:latin typeface="Courier New"/>
              </a:rPr>
              <a:t>"What is your name?"</a:t>
            </a:r>
            <a:r>
              <a:rPr b="1" i="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000000"/>
                </a:solidFill>
                <a:latin typeface="Courier New"/>
              </a:rPr>
              <a:t>String </a:t>
            </a:r>
            <a:r>
              <a:rPr b="1" lang="en-GB" sz="1600" spc="-1" strike="noStrike">
                <a:solidFill>
                  <a:srgbClr val="6a3e3e"/>
                </a:solidFill>
                <a:latin typeface="Courier New"/>
              </a:rPr>
              <a:t>name</a:t>
            </a:r>
            <a:r>
              <a:rPr b="1" lang="en-GB" sz="1600" spc="-1" strike="noStrike">
                <a:solidFill>
                  <a:srgbClr val="000000"/>
                </a:solidFill>
                <a:latin typeface="Courier New"/>
              </a:rPr>
              <a:t> = </a:t>
            </a:r>
            <a:r>
              <a:rPr b="1" lang="en-GB" sz="1600" spc="-1" strike="noStrike">
                <a:solidFill>
                  <a:srgbClr val="6a3e3e"/>
                </a:solidFill>
                <a:latin typeface="Courier New"/>
              </a:rPr>
              <a:t>s</a:t>
            </a:r>
            <a:r>
              <a:rPr b="1" lang="en-GB" sz="1600" spc="-1" strike="noStrike">
                <a:solidFill>
                  <a:srgbClr val="000000"/>
                </a:solidFill>
                <a:latin typeface="Courier New"/>
              </a:rPr>
              <a:t>.nextLine();</a:t>
            </a:r>
            <a:endParaRPr b="0" lang="en-GB" sz="1600" spc="-1" strike="noStrike">
              <a:latin typeface="Arial"/>
            </a:endParaRPr>
          </a:p>
          <a:p>
            <a:pPr>
              <a:lnSpc>
                <a:spcPct val="100000"/>
              </a:lnSpc>
            </a:pPr>
            <a:r>
              <a:rPr b="1" lang="en-GB" sz="1600" spc="-1" strike="noStrike">
                <a:solidFill>
                  <a:srgbClr val="000000"/>
                </a:solidFill>
                <a:latin typeface="Courier New"/>
              </a:rPr>
              <a:t>System.</a:t>
            </a:r>
            <a:r>
              <a:rPr b="1" i="1" lang="en-GB" sz="1600" spc="-1" strike="noStrike">
                <a:solidFill>
                  <a:srgbClr val="0000c0"/>
                </a:solidFill>
                <a:latin typeface="Courier New"/>
              </a:rPr>
              <a:t>out</a:t>
            </a:r>
            <a:r>
              <a:rPr b="1" i="1" lang="en-GB" sz="1600" spc="-1" strike="noStrike">
                <a:solidFill>
                  <a:srgbClr val="000000"/>
                </a:solidFill>
                <a:latin typeface="Courier New"/>
              </a:rPr>
              <a:t>.println(</a:t>
            </a:r>
            <a:r>
              <a:rPr b="1" i="1" lang="en-GB" sz="1600" spc="-1" strike="noStrike">
                <a:solidFill>
                  <a:srgbClr val="2a00ff"/>
                </a:solidFill>
                <a:latin typeface="Courier New"/>
              </a:rPr>
              <a:t>"What is your age"</a:t>
            </a:r>
            <a:r>
              <a:rPr b="1" i="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7f0055"/>
                </a:solidFill>
                <a:latin typeface="Courier New"/>
              </a:rPr>
              <a:t>int</a:t>
            </a:r>
            <a:r>
              <a:rPr b="1" lang="en-GB" sz="1600" spc="-1" strike="noStrike">
                <a:solidFill>
                  <a:srgbClr val="000000"/>
                </a:solidFill>
                <a:latin typeface="Courier New"/>
              </a:rPr>
              <a:t> </a:t>
            </a:r>
            <a:r>
              <a:rPr b="1" lang="en-GB" sz="1600" spc="-1" strike="noStrike">
                <a:solidFill>
                  <a:srgbClr val="6a3e3e"/>
                </a:solidFill>
                <a:latin typeface="Courier New"/>
              </a:rPr>
              <a:t>age</a:t>
            </a:r>
            <a:r>
              <a:rPr b="1" lang="en-GB" sz="1600" spc="-1" strike="noStrike">
                <a:solidFill>
                  <a:srgbClr val="000000"/>
                </a:solidFill>
                <a:latin typeface="Courier New"/>
              </a:rPr>
              <a:t> = </a:t>
            </a:r>
            <a:r>
              <a:rPr b="1" lang="en-GB" sz="1600" spc="-1" strike="noStrike">
                <a:solidFill>
                  <a:srgbClr val="6a3e3e"/>
                </a:solidFill>
                <a:latin typeface="Courier New"/>
              </a:rPr>
              <a:t>s</a:t>
            </a:r>
            <a:r>
              <a:rPr b="1" lang="en-GB" sz="1600" spc="-1" strike="noStrike">
                <a:solidFill>
                  <a:srgbClr val="000000"/>
                </a:solidFill>
                <a:latin typeface="Courier New"/>
              </a:rPr>
              <a:t>.nextInt();</a:t>
            </a:r>
            <a:endParaRPr b="0" lang="en-GB" sz="1600" spc="-1" strike="noStrike">
              <a:latin typeface="Arial"/>
            </a:endParaRPr>
          </a:p>
          <a:p>
            <a:pPr>
              <a:lnSpc>
                <a:spcPct val="100000"/>
              </a:lnSpc>
            </a:pPr>
            <a:r>
              <a:rPr b="1" lang="en-GB" sz="1600" spc="-1" strike="noStrike">
                <a:solidFill>
                  <a:srgbClr val="000000"/>
                </a:solidFill>
                <a:latin typeface="Courier New"/>
              </a:rPr>
              <a:t>System.</a:t>
            </a:r>
            <a:r>
              <a:rPr b="1" i="1" lang="en-GB" sz="1600" spc="-1" strike="noStrike">
                <a:solidFill>
                  <a:srgbClr val="0000c0"/>
                </a:solidFill>
                <a:latin typeface="Courier New"/>
              </a:rPr>
              <a:t>out</a:t>
            </a:r>
            <a:r>
              <a:rPr b="1" i="1" lang="en-GB" sz="1600" spc="-1" strike="noStrike">
                <a:solidFill>
                  <a:srgbClr val="000000"/>
                </a:solidFill>
                <a:latin typeface="Courier New"/>
              </a:rPr>
              <a:t>.println(</a:t>
            </a:r>
            <a:r>
              <a:rPr b="1" i="1" lang="en-GB" sz="1600" spc="-1" strike="noStrike">
                <a:solidFill>
                  <a:srgbClr val="2a00ff"/>
                </a:solidFill>
                <a:latin typeface="Courier New"/>
              </a:rPr>
              <a:t>"Hi "</a:t>
            </a:r>
            <a:r>
              <a:rPr b="1" i="1" lang="en-GB" sz="1600" spc="-1" strike="noStrike">
                <a:solidFill>
                  <a:srgbClr val="000000"/>
                </a:solidFill>
                <a:latin typeface="Courier New"/>
              </a:rPr>
              <a:t> + </a:t>
            </a:r>
            <a:r>
              <a:rPr b="1" i="1" lang="en-GB" sz="1600" spc="-1" strike="noStrike">
                <a:solidFill>
                  <a:srgbClr val="6a3e3e"/>
                </a:solidFill>
                <a:latin typeface="Courier New"/>
              </a:rPr>
              <a:t>name</a:t>
            </a:r>
            <a:r>
              <a:rPr b="1" i="1" lang="en-GB" sz="1600" spc="-1" strike="noStrike">
                <a:solidFill>
                  <a:srgbClr val="000000"/>
                </a:solidFill>
                <a:latin typeface="Courier New"/>
              </a:rPr>
              <a:t> + </a:t>
            </a:r>
            <a:r>
              <a:rPr b="1" i="1" lang="en-GB" sz="1600" spc="-1" strike="noStrike">
                <a:solidFill>
                  <a:srgbClr val="2a00ff"/>
                </a:solidFill>
                <a:latin typeface="Courier New"/>
              </a:rPr>
              <a:t>", next year you will be"</a:t>
            </a:r>
            <a:r>
              <a:rPr b="1" i="1" lang="en-GB" sz="1600" spc="-1" strike="noStrike">
                <a:solidFill>
                  <a:srgbClr val="000000"/>
                </a:solidFill>
                <a:latin typeface="Courier New"/>
              </a:rPr>
              <a:t> + (</a:t>
            </a:r>
            <a:r>
              <a:rPr b="1" i="1" lang="en-GB" sz="1600" spc="-1" strike="noStrike">
                <a:solidFill>
                  <a:srgbClr val="6a3e3e"/>
                </a:solidFill>
                <a:latin typeface="Courier New"/>
              </a:rPr>
              <a:t>age</a:t>
            </a:r>
            <a:r>
              <a:rPr b="1" i="1" lang="en-GB" sz="1600" spc="-1" strike="noStrike">
                <a:solidFill>
                  <a:srgbClr val="000000"/>
                </a:solidFill>
                <a:latin typeface="Courier New"/>
              </a:rPr>
              <a:t> + 1));</a:t>
            </a:r>
            <a:endParaRPr b="0" lang="en-GB" sz="1600" spc="-1" strike="noStrike">
              <a:latin typeface="Arial"/>
            </a:endParaRPr>
          </a:p>
          <a:p>
            <a:pPr>
              <a:lnSpc>
                <a:spcPct val="100000"/>
              </a:lnSpc>
            </a:pPr>
            <a:r>
              <a:rPr b="1" lang="en-GB" sz="1600" spc="-1" strike="noStrike">
                <a:solidFill>
                  <a:srgbClr val="000000"/>
                </a:solidFill>
                <a:latin typeface="Courier New"/>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000000"/>
                </a:solidFill>
                <a:latin typeface="Courier New"/>
              </a:rPr>
              <a: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414000" y="1929600"/>
            <a:ext cx="5579640" cy="4546440"/>
          </a:xfrm>
          <a:prstGeom prst="rect">
            <a:avLst/>
          </a:prstGeom>
          <a:noFill/>
          <a:ln>
            <a:noFill/>
          </a:ln>
        </p:spPr>
        <p:txBody>
          <a:bodyPr>
            <a:noAutofit/>
          </a:bodyPr>
          <a:p>
            <a:pPr marL="457200" indent="-4568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The </a:t>
            </a:r>
            <a:r>
              <a:rPr b="1" lang="en-US" sz="1800" spc="-1" strike="noStrike">
                <a:solidFill>
                  <a:srgbClr val="2e2d2c"/>
                </a:solidFill>
                <a:latin typeface="Segoe UI"/>
              </a:rPr>
              <a:t>List</a:t>
            </a:r>
            <a:r>
              <a:rPr b="0" lang="en-US" sz="1800" spc="-1" strike="noStrike">
                <a:solidFill>
                  <a:srgbClr val="2e2d2c"/>
                </a:solidFill>
                <a:latin typeface="Segoe UI"/>
              </a:rPr>
              <a:t> interface extends </a:t>
            </a:r>
            <a:r>
              <a:rPr b="1" lang="en-US" sz="1800" spc="-1" strike="noStrike">
                <a:solidFill>
                  <a:srgbClr val="2e2d2c"/>
                </a:solidFill>
                <a:latin typeface="Segoe UI"/>
              </a:rPr>
              <a:t>Collection.</a:t>
            </a:r>
            <a:endParaRPr b="0" lang="en-US" sz="1800" spc="-1" strike="noStrike">
              <a:solidFill>
                <a:srgbClr val="2e2d2c"/>
              </a:solidFill>
              <a:latin typeface="Segoe UI"/>
            </a:endParaRPr>
          </a:p>
          <a:p>
            <a:pPr marL="457200" indent="-4568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Precise control over where in the list each element is inserted.</a:t>
            </a:r>
            <a:endParaRPr b="0" lang="en-US" sz="1800" spc="-1" strike="noStrike">
              <a:solidFill>
                <a:srgbClr val="2e2d2c"/>
              </a:solidFill>
              <a:latin typeface="Segoe UI"/>
            </a:endParaRPr>
          </a:p>
          <a:p>
            <a:pPr marL="457200" indent="-4568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User can access elements by their integer index or via searching for elements in the list.</a:t>
            </a:r>
            <a:endParaRPr b="0" lang="en-US" sz="1800" spc="-1" strike="noStrike">
              <a:solidFill>
                <a:srgbClr val="2e2d2c"/>
              </a:solidFill>
              <a:latin typeface="Segoe UI"/>
            </a:endParaRPr>
          </a:p>
          <a:p>
            <a:pPr marL="457200" indent="-4568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Provides a special iterator called </a:t>
            </a:r>
            <a:r>
              <a:rPr b="1" lang="en-US" sz="1800" spc="-1" strike="noStrike">
                <a:solidFill>
                  <a:srgbClr val="2e2d2c"/>
                </a:solidFill>
                <a:latin typeface="Segoe UI"/>
              </a:rPr>
              <a:t>ListIterator</a:t>
            </a:r>
            <a:endParaRPr b="0" lang="en-US" sz="1800" spc="-1" strike="noStrike">
              <a:solidFill>
                <a:srgbClr val="2e2d2c"/>
              </a:solidFill>
              <a:latin typeface="Segoe UI"/>
            </a:endParaRPr>
          </a:p>
          <a:p>
            <a:pPr marL="457200" indent="-4568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Some </a:t>
            </a:r>
            <a:r>
              <a:rPr b="1" lang="en-US" sz="1800" spc="-1" strike="noStrike">
                <a:solidFill>
                  <a:srgbClr val="2e2d2c"/>
                </a:solidFill>
                <a:latin typeface="Segoe UI"/>
              </a:rPr>
              <a:t>List</a:t>
            </a:r>
            <a:r>
              <a:rPr b="0" lang="en-US" sz="1800" spc="-1" strike="noStrike">
                <a:solidFill>
                  <a:srgbClr val="2e2d2c"/>
                </a:solidFill>
                <a:latin typeface="Segoe UI"/>
              </a:rPr>
              <a:t> implementations prohibit null elements, some have restrictions on their type of elements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29"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LinkedList</a:t>
            </a:r>
            <a:r>
              <a:rPr b="0" lang="en-US" sz="1800" spc="-1" strike="noStrike">
                <a:solidFill>
                  <a:srgbClr val="2e2d2c"/>
                </a:solidFill>
                <a:latin typeface="Segoe UI"/>
              </a:rPr>
              <a:t> is another commonly used implementation of </a:t>
            </a:r>
            <a:r>
              <a:rPr b="1" lang="en-US" sz="1800" spc="-1" strike="noStrike">
                <a:solidFill>
                  <a:srgbClr val="2e2d2c"/>
                </a:solidFill>
                <a:latin typeface="Segoe UI"/>
              </a:rPr>
              <a:t>List</a:t>
            </a:r>
            <a:r>
              <a:rPr b="0" lang="en-US" sz="1800" spc="-1" strike="noStrike">
                <a:solidFill>
                  <a:srgbClr val="2e2d2c"/>
                </a:solidFill>
                <a:latin typeface="Segoe UI"/>
              </a:rPr>
              <a:t> </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ArrayList – </a:t>
            </a:r>
            <a:r>
              <a:rPr b="0" lang="en-US" sz="1800" spc="-1" strike="noStrike">
                <a:solidFill>
                  <a:srgbClr val="2e2d2c"/>
                </a:solidFill>
                <a:latin typeface="Segoe UI"/>
              </a:rPr>
              <a:t>Index based system</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Linked list – </a:t>
            </a:r>
            <a:r>
              <a:rPr b="0" lang="en-US" sz="1800" spc="-1" strike="noStrike">
                <a:solidFill>
                  <a:srgbClr val="2e2d2c"/>
                </a:solidFill>
                <a:latin typeface="Segoe UI"/>
              </a:rPr>
              <a:t>Doubly Linked list system</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Because of these systems they implement they have their own strengths.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ArrayList – </a:t>
            </a:r>
            <a:r>
              <a:rPr b="0" lang="en-US" sz="1800" spc="-1" strike="noStrike">
                <a:solidFill>
                  <a:srgbClr val="2e2d2c"/>
                </a:solidFill>
                <a:latin typeface="Segoe UI"/>
              </a:rPr>
              <a:t>Faster searching/Lower overhead</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Linked list – </a:t>
            </a:r>
            <a:r>
              <a:rPr b="0" lang="en-US" sz="1800" spc="-1" strike="noStrike">
                <a:solidFill>
                  <a:srgbClr val="2e2d2c"/>
                </a:solidFill>
                <a:latin typeface="Segoe UI"/>
              </a:rPr>
              <a:t>Faster deletion/Insertion</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30"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List Implementations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The arrays shown previously have been primitive arrays.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Seeing as Java is an Object orientated language you will most likely need arrays that can store Objects.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432"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2000" spc="-1" strike="noStrike">
                <a:solidFill>
                  <a:srgbClr val="2e2d2c"/>
                </a:solidFill>
                <a:latin typeface="Segoe UI"/>
              </a:rPr>
              <a:t>The most common array you will use will be the ArrayList:</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r>
              <a:rPr b="0" lang="en-US" sz="2000" spc="-1" strike="noStrike">
                <a:solidFill>
                  <a:srgbClr val="000000"/>
                </a:solidFill>
                <a:latin typeface="Courier New"/>
              </a:rPr>
              <a:t>ArrayList&lt;Object&gt; </a:t>
            </a:r>
            <a:r>
              <a:rPr b="0" lang="en-US" sz="2000" spc="-1" strike="noStrike">
                <a:solidFill>
                  <a:srgbClr val="6a3e3e"/>
                </a:solidFill>
                <a:latin typeface="Courier New"/>
              </a:rPr>
              <a:t>objects</a:t>
            </a:r>
            <a:r>
              <a:rPr b="0" lang="en-US" sz="2000" spc="-1" strike="noStrike">
                <a:solidFill>
                  <a:srgbClr val="000000"/>
                </a:solidFill>
                <a:latin typeface="Courier New"/>
              </a:rPr>
              <a:t> = </a:t>
            </a:r>
            <a:r>
              <a:rPr b="1" lang="en-US" sz="2000" spc="-1" strike="noStrike">
                <a:solidFill>
                  <a:srgbClr val="7f0055"/>
                </a:solidFill>
                <a:latin typeface="Courier New"/>
              </a:rPr>
              <a:t>new</a:t>
            </a:r>
            <a:r>
              <a:rPr b="1" lang="en-US" sz="2000" spc="-1" strike="noStrike">
                <a:solidFill>
                  <a:srgbClr val="000000"/>
                </a:solidFill>
                <a:latin typeface="Courier New"/>
              </a:rPr>
              <a:t> </a:t>
            </a:r>
            <a:r>
              <a:rPr b="0" lang="en-US" sz="2000" spc="-1" strike="noStrike">
                <a:solidFill>
                  <a:srgbClr val="000000"/>
                </a:solidFill>
                <a:latin typeface="Courier New"/>
              </a:rPr>
              <a:t>ArrayList&lt;&gt;();</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There are many other types of array such as the Map, Set &amp; List which are each tailored to different scenarios.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433"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List Implementations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Before we learn to write code in a new language, we should think about </a:t>
            </a:r>
            <a:r>
              <a:rPr b="1" lang="en-US" sz="1900" spc="-1" strike="noStrike">
                <a:solidFill>
                  <a:srgbClr val="2e2d2c"/>
                </a:solidFill>
                <a:latin typeface="Segoe UI"/>
              </a:rPr>
              <a:t>how </a:t>
            </a:r>
            <a:r>
              <a:rPr b="0" lang="en-US" sz="1900" spc="-1" strike="noStrike">
                <a:solidFill>
                  <a:srgbClr val="2e2d2c"/>
                </a:solidFill>
                <a:latin typeface="Segoe UI"/>
              </a:rPr>
              <a:t>we should write that code.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Best Practices encompasses many topics and can be quite daunting if you are new to Java.</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However take a glance at the document so you are aware of some of the Best Practices you will need to follow in the future.</a:t>
            </a:r>
            <a:endParaRPr b="0" lang="en-US" sz="1900" spc="-1" strike="noStrike">
              <a:solidFill>
                <a:srgbClr val="2e2d2c"/>
              </a:solidFill>
              <a:latin typeface="Segoe UI"/>
            </a:endParaRPr>
          </a:p>
        </p:txBody>
      </p:sp>
      <p:sp>
        <p:nvSpPr>
          <p:cNvPr id="435" name="TextShape 2"/>
          <p:cNvSpPr txBox="1"/>
          <p:nvPr/>
        </p:nvSpPr>
        <p:spPr>
          <a:xfrm>
            <a:off x="6228720" y="1929600"/>
            <a:ext cx="5579640" cy="4546440"/>
          </a:xfrm>
          <a:prstGeom prst="rect">
            <a:avLst/>
          </a:prstGeom>
          <a:noFill/>
          <a:ln>
            <a:noFill/>
          </a:ln>
        </p:spPr>
        <p:txBody>
          <a:bodyPr>
            <a:noAutofit/>
          </a:bodyPr>
          <a:p>
            <a:pPr>
              <a:lnSpc>
                <a:spcPct val="100000"/>
              </a:lnSpc>
              <a:spcBef>
                <a:spcPts val="201"/>
              </a:spcBef>
              <a:spcAft>
                <a:spcPts val="799"/>
              </a:spcAft>
            </a:pPr>
            <a:r>
              <a:rPr b="0" lang="en-US" sz="1900" spc="-1" strike="noStrike" u="sng">
                <a:solidFill>
                  <a:srgbClr val="134983"/>
                </a:solidFill>
                <a:uFillTx/>
                <a:latin typeface="Segoe UI"/>
                <a:hlinkClick r:id="rId1"/>
              </a:rPr>
              <a:t>https://gist.github.com/Matt25969/15d71670cf9d7b717abcc66177714fe6</a:t>
            </a:r>
            <a:endParaRPr b="0" lang="en-US" sz="1900" spc="-1" strike="noStrike">
              <a:solidFill>
                <a:srgbClr val="2e2d2c"/>
              </a:solidFill>
              <a:latin typeface="Segoe UI"/>
            </a:endParaRPr>
          </a:p>
        </p:txBody>
      </p:sp>
      <p:sp>
        <p:nvSpPr>
          <p:cNvPr id="436"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Best Practices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914400" y="1063440"/>
            <a:ext cx="10364040" cy="2555640"/>
          </a:xfrm>
          <a:prstGeom prst="rect">
            <a:avLst/>
          </a:prstGeom>
          <a:noFill/>
          <a:ln>
            <a:noFill/>
          </a:ln>
        </p:spPr>
        <p:txBody>
          <a:bodyPr anchor="b">
            <a:noAutofit/>
          </a:bodyPr>
          <a:p>
            <a:pPr algn="ctr">
              <a:lnSpc>
                <a:spcPct val="90000"/>
              </a:lnSpc>
            </a:pPr>
            <a:r>
              <a:rPr b="0" lang="en-US" sz="6000" spc="-1" strike="noStrike">
                <a:solidFill>
                  <a:srgbClr val="555454"/>
                </a:solidFill>
                <a:latin typeface="Calibri Light"/>
              </a:rPr>
              <a:t>Streams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Picture 1" descr=""/>
          <p:cNvPicPr/>
          <p:nvPr/>
        </p:nvPicPr>
        <p:blipFill>
          <a:blip r:embed="rId1"/>
          <a:stretch/>
        </p:blipFill>
        <p:spPr>
          <a:xfrm>
            <a:off x="1443960" y="2964960"/>
            <a:ext cx="9032040" cy="3055320"/>
          </a:xfrm>
          <a:prstGeom prst="rect">
            <a:avLst/>
          </a:prstGeom>
          <a:ln>
            <a:noFill/>
          </a:ln>
        </p:spPr>
      </p:pic>
      <p:sp>
        <p:nvSpPr>
          <p:cNvPr id="255"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Examples</a:t>
            </a:r>
            <a:endParaRPr b="0" lang="en-US" sz="3600" spc="-1" strike="noStrike">
              <a:solidFill>
                <a:srgbClr val="2e2d2c"/>
              </a:solidFill>
              <a:latin typeface="Segoe UI"/>
            </a:endParaRPr>
          </a:p>
        </p:txBody>
      </p:sp>
      <p:sp>
        <p:nvSpPr>
          <p:cNvPr id="256" name="CustomShape 2"/>
          <p:cNvSpPr/>
          <p:nvPr/>
        </p:nvSpPr>
        <p:spPr>
          <a:xfrm>
            <a:off x="787320" y="2123640"/>
            <a:ext cx="2174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Access Modifier</a:t>
            </a:r>
            <a:endParaRPr b="0" lang="en-GB" sz="1800" spc="-1" strike="noStrike">
              <a:latin typeface="Arial"/>
            </a:endParaRPr>
          </a:p>
        </p:txBody>
      </p:sp>
      <p:sp>
        <p:nvSpPr>
          <p:cNvPr id="257" name="CustomShape 3"/>
          <p:cNvSpPr/>
          <p:nvPr/>
        </p:nvSpPr>
        <p:spPr>
          <a:xfrm>
            <a:off x="4247640" y="201060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Return Type</a:t>
            </a:r>
            <a:endParaRPr b="0" lang="en-GB" sz="1800" spc="-1" strike="noStrike">
              <a:latin typeface="Arial"/>
            </a:endParaRPr>
          </a:p>
        </p:txBody>
      </p:sp>
      <p:sp>
        <p:nvSpPr>
          <p:cNvPr id="258" name="CustomShape 4"/>
          <p:cNvSpPr/>
          <p:nvPr/>
        </p:nvSpPr>
        <p:spPr>
          <a:xfrm>
            <a:off x="7049160" y="199296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Method Name</a:t>
            </a:r>
            <a:endParaRPr b="0" lang="en-GB" sz="1800" spc="-1" strike="noStrike">
              <a:latin typeface="Arial"/>
            </a:endParaRPr>
          </a:p>
        </p:txBody>
      </p:sp>
      <p:sp>
        <p:nvSpPr>
          <p:cNvPr id="259" name="CustomShape 5"/>
          <p:cNvSpPr/>
          <p:nvPr/>
        </p:nvSpPr>
        <p:spPr>
          <a:xfrm>
            <a:off x="-18000" y="403056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Variable Type</a:t>
            </a:r>
            <a:endParaRPr b="0" lang="en-GB" sz="1800" spc="-1" strike="noStrike">
              <a:latin typeface="Arial"/>
            </a:endParaRPr>
          </a:p>
        </p:txBody>
      </p:sp>
      <p:sp>
        <p:nvSpPr>
          <p:cNvPr id="260" name="CustomShape 6"/>
          <p:cNvSpPr/>
          <p:nvPr/>
        </p:nvSpPr>
        <p:spPr>
          <a:xfrm>
            <a:off x="10426320" y="294516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Variable Name</a:t>
            </a:r>
            <a:endParaRPr b="0" lang="en-GB" sz="1800" spc="-1" strike="noStrike">
              <a:latin typeface="Arial"/>
            </a:endParaRPr>
          </a:p>
        </p:txBody>
      </p:sp>
      <p:sp>
        <p:nvSpPr>
          <p:cNvPr id="261" name="CustomShape 7"/>
          <p:cNvSpPr/>
          <p:nvPr/>
        </p:nvSpPr>
        <p:spPr>
          <a:xfrm>
            <a:off x="6770160" y="6040800"/>
            <a:ext cx="28584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Assignment operator</a:t>
            </a:r>
            <a:endParaRPr b="0" lang="en-GB" sz="1800" spc="-1" strike="noStrike">
              <a:latin typeface="Arial"/>
            </a:endParaRPr>
          </a:p>
        </p:txBody>
      </p:sp>
      <p:sp>
        <p:nvSpPr>
          <p:cNvPr id="262" name="CustomShape 8"/>
          <p:cNvSpPr/>
          <p:nvPr/>
        </p:nvSpPr>
        <p:spPr>
          <a:xfrm>
            <a:off x="9544320" y="606816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Value</a:t>
            </a:r>
            <a:endParaRPr b="0" lang="en-GB" sz="1800" spc="-1" strike="noStrike">
              <a:latin typeface="Arial"/>
            </a:endParaRPr>
          </a:p>
        </p:txBody>
      </p:sp>
      <p:sp>
        <p:nvSpPr>
          <p:cNvPr id="263" name="CustomShape 9"/>
          <p:cNvSpPr/>
          <p:nvPr/>
        </p:nvSpPr>
        <p:spPr>
          <a:xfrm flipH="1">
            <a:off x="7049160" y="3128400"/>
            <a:ext cx="3376800" cy="99360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64" name="CustomShape 10"/>
          <p:cNvSpPr/>
          <p:nvPr/>
        </p:nvSpPr>
        <p:spPr>
          <a:xfrm flipH="1" flipV="1">
            <a:off x="8412120" y="4665960"/>
            <a:ext cx="1215720" cy="142812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65" name="CustomShape 11"/>
          <p:cNvSpPr/>
          <p:nvPr/>
        </p:nvSpPr>
        <p:spPr>
          <a:xfrm>
            <a:off x="10546200" y="4123440"/>
            <a:ext cx="2174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End of statement </a:t>
            </a:r>
            <a:endParaRPr b="0" lang="en-GB" sz="1800" spc="-1" strike="noStrike">
              <a:latin typeface="Arial"/>
            </a:endParaRPr>
          </a:p>
        </p:txBody>
      </p:sp>
      <p:sp>
        <p:nvSpPr>
          <p:cNvPr id="266" name="CustomShape 12"/>
          <p:cNvSpPr/>
          <p:nvPr/>
        </p:nvSpPr>
        <p:spPr>
          <a:xfrm flipH="1">
            <a:off x="8882640" y="4308120"/>
            <a:ext cx="1663200" cy="16164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67" name="CustomShape 13"/>
          <p:cNvSpPr/>
          <p:nvPr/>
        </p:nvSpPr>
        <p:spPr>
          <a:xfrm flipH="1" flipV="1">
            <a:off x="7850880" y="4665960"/>
            <a:ext cx="348480" cy="137412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68" name="CustomShape 14"/>
          <p:cNvSpPr/>
          <p:nvPr/>
        </p:nvSpPr>
        <p:spPr>
          <a:xfrm>
            <a:off x="1662480" y="4215240"/>
            <a:ext cx="997200" cy="17100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69" name="CustomShape 15"/>
          <p:cNvSpPr/>
          <p:nvPr/>
        </p:nvSpPr>
        <p:spPr>
          <a:xfrm>
            <a:off x="2277720" y="2493000"/>
            <a:ext cx="381960" cy="45144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70" name="CustomShape 16"/>
          <p:cNvSpPr/>
          <p:nvPr/>
        </p:nvSpPr>
        <p:spPr>
          <a:xfrm>
            <a:off x="4854600" y="2375280"/>
            <a:ext cx="122040" cy="56916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71" name="CustomShape 17"/>
          <p:cNvSpPr/>
          <p:nvPr/>
        </p:nvSpPr>
        <p:spPr>
          <a:xfrm flipH="1">
            <a:off x="7597080" y="2389680"/>
            <a:ext cx="182520" cy="55476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Streams</a:t>
            </a:r>
            <a:endParaRPr b="0" lang="en-US" sz="3600" spc="-1" strike="noStrike">
              <a:solidFill>
                <a:srgbClr val="2e2d2c"/>
              </a:solidFill>
              <a:latin typeface="Segoe UI"/>
            </a:endParaRPr>
          </a:p>
        </p:txBody>
      </p:sp>
      <p:sp>
        <p:nvSpPr>
          <p:cNvPr id="439"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They may sound similar to input and output streams but they are </a:t>
            </a:r>
            <a:r>
              <a:rPr b="1" lang="en-US" sz="1900" spc="-1" strike="noStrike">
                <a:solidFill>
                  <a:srgbClr val="2e2d2c"/>
                </a:solidFill>
                <a:latin typeface="Segoe UI"/>
              </a:rPr>
              <a:t>different</a:t>
            </a:r>
            <a:r>
              <a:rPr b="0" lang="en-US" sz="1900" spc="-1" strike="noStrike">
                <a:solidFill>
                  <a:srgbClr val="2e2d2c"/>
                </a:solidFill>
                <a:latin typeface="Segoe UI"/>
              </a:rPr>
              <a: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Stream is an abstraction, it is not a place where we can store information.</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It does not hold data, but it can manipulate it.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Streams have effectively replaced for each loops in Java 8.</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Streams</a:t>
            </a:r>
            <a:endParaRPr b="0" lang="en-US" sz="3600" spc="-1" strike="noStrike">
              <a:solidFill>
                <a:srgbClr val="2e2d2c"/>
              </a:solidFill>
              <a:latin typeface="Segoe UI"/>
            </a:endParaRPr>
          </a:p>
        </p:txBody>
      </p:sp>
      <p:sp>
        <p:nvSpPr>
          <p:cNvPr id="441"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Stream represents a </a:t>
            </a:r>
            <a:r>
              <a:rPr b="1" lang="en-US" sz="1900" spc="-1" strike="noStrike">
                <a:solidFill>
                  <a:srgbClr val="2e2d2c"/>
                </a:solidFill>
                <a:latin typeface="Segoe UI"/>
              </a:rPr>
              <a:t>pipeline</a:t>
            </a:r>
            <a:r>
              <a:rPr b="0" lang="en-US" sz="1900" spc="-1" strike="noStrike">
                <a:solidFill>
                  <a:srgbClr val="2e2d2c"/>
                </a:solidFill>
                <a:latin typeface="Segoe UI"/>
              </a:rPr>
              <a:t> through which the data will flow and also the functions that will operate on the data.</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can ‘raise’ a collection to a stream by calling the .stream() method on a collection.</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Once we have done this we can call functions that will interact with the stream.</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will look like multiple methods being chained together.</a:t>
            </a: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Some Fundamental functions</a:t>
            </a:r>
            <a:endParaRPr b="0" lang="en-US" sz="3600" spc="-1" strike="noStrike">
              <a:solidFill>
                <a:srgbClr val="2e2d2c"/>
              </a:solidFill>
              <a:latin typeface="Segoe UI"/>
            </a:endParaRPr>
          </a:p>
        </p:txBody>
      </p:sp>
      <p:sp>
        <p:nvSpPr>
          <p:cNvPr id="443"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u="sng">
                <a:solidFill>
                  <a:srgbClr val="134983"/>
                </a:solidFill>
                <a:uFillTx/>
                <a:latin typeface="Segoe UI"/>
                <a:hlinkClick r:id="rId1"/>
              </a:rPr>
              <a:t>Filter</a:t>
            </a:r>
            <a:r>
              <a:rPr b="0" lang="en-US" sz="1900" spc="-1" strike="noStrike">
                <a:solidFill>
                  <a:srgbClr val="2e2d2c"/>
                </a:solidFill>
                <a:latin typeface="Segoe UI"/>
              </a:rPr>
              <a:t> returns a new stream that contains </a:t>
            </a:r>
            <a:r>
              <a:rPr b="1" lang="en-US" sz="1900" spc="-1" strike="noStrike">
                <a:solidFill>
                  <a:srgbClr val="2e2d2c"/>
                </a:solidFill>
                <a:latin typeface="Segoe UI"/>
              </a:rPr>
              <a:t>some</a:t>
            </a:r>
            <a:r>
              <a:rPr b="0" lang="en-US" sz="1900" spc="-1" strike="noStrike">
                <a:solidFill>
                  <a:srgbClr val="2e2d2c"/>
                </a:solidFill>
                <a:latin typeface="Segoe UI"/>
              </a:rPr>
              <a:t> of the elements of the original.</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It computes which elements should be included, think checking a condition.</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In the functional style we don’t bother with </a:t>
            </a:r>
            <a:r>
              <a:rPr b="0" i="1" lang="en-US" sz="1900" spc="-1" strike="noStrike">
                <a:solidFill>
                  <a:srgbClr val="2e2d2c"/>
                </a:solidFill>
                <a:latin typeface="Segoe UI"/>
              </a:rPr>
              <a:t>ifs</a:t>
            </a:r>
            <a:r>
              <a:rPr b="0" lang="en-US" sz="1900" spc="-1" strike="noStrike">
                <a:solidFill>
                  <a:srgbClr val="2e2d2c"/>
                </a:solidFill>
                <a:latin typeface="Segoe UI"/>
              </a:rPr>
              <a:t>, we filter the stream and work only on the values we require.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Some Fundamental functions</a:t>
            </a:r>
            <a:endParaRPr b="0" lang="en-US" sz="3600" spc="-1" strike="noStrike">
              <a:solidFill>
                <a:srgbClr val="2e2d2c"/>
              </a:solidFill>
              <a:latin typeface="Segoe UI"/>
            </a:endParaRPr>
          </a:p>
        </p:txBody>
      </p:sp>
      <p:sp>
        <p:nvSpPr>
          <p:cNvPr id="445"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u="sng">
                <a:solidFill>
                  <a:srgbClr val="134983"/>
                </a:solidFill>
                <a:uFillTx/>
                <a:latin typeface="Segoe UI"/>
                <a:hlinkClick r:id="rId1"/>
              </a:rPr>
              <a:t>Map</a:t>
            </a:r>
            <a:r>
              <a:rPr b="0" lang="en-US" sz="1900" spc="-1" strike="noStrike">
                <a:solidFill>
                  <a:srgbClr val="2e2d2c"/>
                </a:solidFill>
                <a:latin typeface="Segoe UI"/>
              </a:rPr>
              <a:t> transforms the stream elements into something else, it accepts a function to apply to each and every element of the stream and returns a stream of the values the parameter function produced. </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is the bread and butter of the streams API, map allows you to perform a computation on the data inside a stream.</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u="sng">
                <a:solidFill>
                  <a:srgbClr val="2e2d2c"/>
                </a:solidFill>
                <a:uFillTx/>
                <a:latin typeface="Segoe UI"/>
              </a:rPr>
              <a:t>FlatMap </a:t>
            </a:r>
            <a:r>
              <a:rPr b="0" lang="en-US" sz="1900" spc="-1" strike="noStrike">
                <a:solidFill>
                  <a:srgbClr val="2e2d2c"/>
                </a:solidFill>
                <a:latin typeface="Segoe UI"/>
              </a:rPr>
              <a:t>can work with other collections, for example if I am working through a stream of String[ ] then I will need to use flatmap to get the information from each of the String [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Some Fundamental functions</a:t>
            </a:r>
            <a:endParaRPr b="0" lang="en-US" sz="3600" spc="-1" strike="noStrike">
              <a:solidFill>
                <a:srgbClr val="2e2d2c"/>
              </a:solidFill>
              <a:latin typeface="Segoe UI"/>
            </a:endParaRPr>
          </a:p>
        </p:txBody>
      </p:sp>
      <p:sp>
        <p:nvSpPr>
          <p:cNvPr id="447"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u="sng">
                <a:solidFill>
                  <a:srgbClr val="2e2d2c"/>
                </a:solidFill>
                <a:uFillTx/>
                <a:latin typeface="Segoe UI"/>
              </a:rPr>
              <a:t>Peek </a:t>
            </a:r>
            <a:r>
              <a:rPr b="0" lang="en-US" sz="1900" spc="-1" strike="noStrike">
                <a:solidFill>
                  <a:srgbClr val="2e2d2c"/>
                </a:solidFill>
                <a:latin typeface="Segoe UI"/>
              </a:rPr>
              <a:t>is mainly used for debugging purposes.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It enables us to look at what is happening in the stream as it flows from one point to another.</a:t>
            </a:r>
            <a:endParaRPr b="0" lang="en-US" sz="1900" spc="-1" strike="noStrike">
              <a:solidFill>
                <a:srgbClr val="2e2d2c"/>
              </a:solidFill>
              <a:latin typeface="Segoe UI"/>
            </a:endParaRPr>
          </a:p>
        </p:txBody>
      </p:sp>
      <p:sp>
        <p:nvSpPr>
          <p:cNvPr id="448" name="TextShape 3"/>
          <p:cNvSpPr txBox="1"/>
          <p:nvPr/>
        </p:nvSpPr>
        <p:spPr>
          <a:xfrm>
            <a:off x="0" y="0"/>
            <a:ext cx="360000" cy="360000"/>
          </a:xfrm>
          <a:prstGeom prst="rect">
            <a:avLst/>
          </a:prstGeom>
          <a:noFill/>
          <a:ln>
            <a:noFill/>
          </a:ln>
        </p:spPr>
        <p:txBody>
          <a:bodyPr lIns="90000" rIns="90000" tIns="45000" bIns="45000">
            <a:noAutofit/>
          </a:bodyPr>
          <a:p>
            <a:endParaRPr b="0" lang="en-GB" sz="2400" spc="-1" strike="noStrike">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Some Fundamental functions</a:t>
            </a:r>
            <a:endParaRPr b="0" lang="en-US" sz="3600" spc="-1" strike="noStrike">
              <a:solidFill>
                <a:srgbClr val="2e2d2c"/>
              </a:solidFill>
              <a:latin typeface="Segoe UI"/>
            </a:endParaRPr>
          </a:p>
        </p:txBody>
      </p:sp>
      <p:sp>
        <p:nvSpPr>
          <p:cNvPr id="450"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u="sng">
                <a:solidFill>
                  <a:srgbClr val="134983"/>
                </a:solidFill>
                <a:uFillTx/>
                <a:latin typeface="Segoe UI"/>
                <a:hlinkClick r:id="rId1"/>
              </a:rPr>
              <a:t>Reduce</a:t>
            </a:r>
            <a:r>
              <a:rPr b="0" lang="en-US" sz="1900" spc="-1" strike="noStrike">
                <a:solidFill>
                  <a:srgbClr val="2e2d2c"/>
                </a:solidFill>
                <a:latin typeface="Segoe UI"/>
              </a:rPr>
              <a:t> (also sometimes called a fold) performs a reduction of the stream to a single element. You want to sum all the integer values in the stream – you want to use the reduce function. </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You want to find the maximum in the stream – reduce is your friend.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Some Fundamental functions</a:t>
            </a:r>
            <a:endParaRPr b="0" lang="en-US" sz="3600" spc="-1" strike="noStrike">
              <a:solidFill>
                <a:srgbClr val="2e2d2c"/>
              </a:solidFill>
              <a:latin typeface="Segoe UI"/>
            </a:endParaRPr>
          </a:p>
        </p:txBody>
      </p:sp>
      <p:sp>
        <p:nvSpPr>
          <p:cNvPr id="452"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u="sng">
                <a:solidFill>
                  <a:srgbClr val="134983"/>
                </a:solidFill>
                <a:uFillTx/>
                <a:latin typeface="Segoe UI"/>
                <a:hlinkClick r:id="rId1"/>
              </a:rPr>
              <a:t>Collect</a:t>
            </a:r>
            <a:r>
              <a:rPr b="0" lang="en-US" sz="1900" spc="-1" strike="noStrike">
                <a:solidFill>
                  <a:srgbClr val="2e2d2c"/>
                </a:solidFill>
                <a:latin typeface="Segoe UI"/>
              </a:rPr>
              <a:t> is the way to get out of the streams world and obtain a concrete collection of values.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For example a List.</a:t>
            </a: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454"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List&lt;String&gt; </a:t>
            </a:r>
            <a:r>
              <a:rPr b="1" lang="en-US" sz="1900" spc="-1" strike="noStrike">
                <a:solidFill>
                  <a:srgbClr val="2e2d2c"/>
                </a:solidFill>
                <a:latin typeface="Segoe UI"/>
              </a:rPr>
              <a:t>strings = Arrays.</a:t>
            </a:r>
            <a:r>
              <a:rPr b="1" i="1" lang="en-US" sz="1900" spc="-1" strike="noStrike">
                <a:solidFill>
                  <a:srgbClr val="2e2d2c"/>
                </a:solidFill>
                <a:latin typeface="Segoe UI"/>
              </a:rPr>
              <a:t>asList("abc", "", "bc", "efg", "abcd", "", "jkl");</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List&lt;String&gt; </a:t>
            </a:r>
            <a:r>
              <a:rPr b="1" lang="en-US" sz="1900" spc="-1" strike="noStrike">
                <a:solidFill>
                  <a:srgbClr val="2e2d2c"/>
                </a:solidFill>
                <a:latin typeface="Segoe UI"/>
              </a:rPr>
              <a:t>filtered = strings.stream().filter(string -&gt; !string.isEmpty()).collect(Collectors.</a:t>
            </a:r>
            <a:r>
              <a:rPr b="1" i="1" lang="en-US" sz="1900" spc="-1" strike="noStrike">
                <a:solidFill>
                  <a:srgbClr val="2e2d2c"/>
                </a:solidFill>
                <a:latin typeface="Segoe UI"/>
              </a:rPr>
              <a:t>toList());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 List filtered, now only contains (“abc”,”bc”,”efg”,”abcd”,”jkl”).</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456"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List&lt;Integer&gt; </a:t>
            </a:r>
            <a:r>
              <a:rPr b="1" lang="en-US" sz="1900" spc="-1" strike="noStrike">
                <a:solidFill>
                  <a:srgbClr val="2e2d2c"/>
                </a:solidFill>
                <a:latin typeface="Segoe UI"/>
              </a:rPr>
              <a:t>numbers = Arrays.</a:t>
            </a:r>
            <a:r>
              <a:rPr b="1" i="1" lang="en-US" sz="1900" spc="-1" strike="noStrike">
                <a:solidFill>
                  <a:srgbClr val="2e2d2c"/>
                </a:solidFill>
                <a:latin typeface="Segoe UI"/>
              </a:rPr>
              <a:t>asList(3, 2, 2, 3, 7, 3, 5);</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numbers.stream().sorted().forEach(</a:t>
            </a:r>
            <a:r>
              <a:rPr b="1" lang="en-US" sz="1900" spc="-1" strike="noStrike">
                <a:solidFill>
                  <a:srgbClr val="2e2d2c"/>
                </a:solidFill>
                <a:latin typeface="Segoe UI"/>
              </a:rPr>
              <a:t>System.</a:t>
            </a:r>
            <a:r>
              <a:rPr b="1" i="1" lang="en-US" sz="1900" spc="-1" strike="noStrike">
                <a:solidFill>
                  <a:srgbClr val="2e2d2c"/>
                </a:solidFill>
                <a:latin typeface="Segoe UI"/>
              </a:rPr>
              <a:t>out::println);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458"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do not need to use all of these functions every time we work with streams.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create our own functionality to interact with the stream, called Lambdas.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2" name="Picture 15" descr=""/>
          <p:cNvPicPr/>
          <p:nvPr/>
        </p:nvPicPr>
        <p:blipFill>
          <a:blip r:embed="rId1"/>
          <a:stretch/>
        </p:blipFill>
        <p:spPr>
          <a:xfrm>
            <a:off x="937800" y="2990520"/>
            <a:ext cx="10558800" cy="1545480"/>
          </a:xfrm>
          <a:prstGeom prst="rect">
            <a:avLst/>
          </a:prstGeom>
          <a:ln>
            <a:noFill/>
          </a:ln>
        </p:spPr>
      </p:pic>
      <p:sp>
        <p:nvSpPr>
          <p:cNvPr id="273"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Examples – Parameters &amp; Return </a:t>
            </a:r>
            <a:endParaRPr b="0" lang="en-US" sz="3600" spc="-1" strike="noStrike">
              <a:solidFill>
                <a:srgbClr val="2e2d2c"/>
              </a:solidFill>
              <a:latin typeface="Segoe UI"/>
            </a:endParaRPr>
          </a:p>
        </p:txBody>
      </p:sp>
      <p:sp>
        <p:nvSpPr>
          <p:cNvPr id="274" name="CustomShape 2"/>
          <p:cNvSpPr/>
          <p:nvPr/>
        </p:nvSpPr>
        <p:spPr>
          <a:xfrm>
            <a:off x="787320" y="2123640"/>
            <a:ext cx="2174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Access Modifier</a:t>
            </a:r>
            <a:endParaRPr b="0" lang="en-GB" sz="1800" spc="-1" strike="noStrike">
              <a:latin typeface="Arial"/>
            </a:endParaRPr>
          </a:p>
        </p:txBody>
      </p:sp>
      <p:sp>
        <p:nvSpPr>
          <p:cNvPr id="275" name="CustomShape 3"/>
          <p:cNvSpPr/>
          <p:nvPr/>
        </p:nvSpPr>
        <p:spPr>
          <a:xfrm>
            <a:off x="3245400" y="199440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Return Type</a:t>
            </a:r>
            <a:endParaRPr b="0" lang="en-GB" sz="1800" spc="-1" strike="noStrike">
              <a:latin typeface="Arial"/>
            </a:endParaRPr>
          </a:p>
        </p:txBody>
      </p:sp>
      <p:sp>
        <p:nvSpPr>
          <p:cNvPr id="276" name="CustomShape 4"/>
          <p:cNvSpPr/>
          <p:nvPr/>
        </p:nvSpPr>
        <p:spPr>
          <a:xfrm>
            <a:off x="5130000" y="2079000"/>
            <a:ext cx="2174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Method Name</a:t>
            </a:r>
            <a:endParaRPr b="0" lang="en-GB" sz="1800" spc="-1" strike="noStrike">
              <a:latin typeface="Arial"/>
            </a:endParaRPr>
          </a:p>
        </p:txBody>
      </p:sp>
      <p:sp>
        <p:nvSpPr>
          <p:cNvPr id="277" name="CustomShape 5"/>
          <p:cNvSpPr/>
          <p:nvPr/>
        </p:nvSpPr>
        <p:spPr>
          <a:xfrm flipH="1">
            <a:off x="2257200" y="2493000"/>
            <a:ext cx="20160" cy="45144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78" name="CustomShape 6"/>
          <p:cNvSpPr/>
          <p:nvPr/>
        </p:nvSpPr>
        <p:spPr>
          <a:xfrm flipH="1">
            <a:off x="3304440" y="2421720"/>
            <a:ext cx="610920" cy="52308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79" name="CustomShape 7"/>
          <p:cNvSpPr/>
          <p:nvPr/>
        </p:nvSpPr>
        <p:spPr>
          <a:xfrm flipH="1">
            <a:off x="5541480" y="2389680"/>
            <a:ext cx="182520" cy="55476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80" name="CustomShape 8"/>
          <p:cNvSpPr/>
          <p:nvPr/>
        </p:nvSpPr>
        <p:spPr>
          <a:xfrm>
            <a:off x="7304400" y="2020320"/>
            <a:ext cx="3318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First parameter variable type</a:t>
            </a:r>
            <a:endParaRPr b="0" lang="en-GB" sz="1800" spc="-1" strike="noStrike">
              <a:latin typeface="Arial"/>
            </a:endParaRPr>
          </a:p>
        </p:txBody>
      </p:sp>
      <p:sp>
        <p:nvSpPr>
          <p:cNvPr id="281" name="CustomShape 9"/>
          <p:cNvSpPr/>
          <p:nvPr/>
        </p:nvSpPr>
        <p:spPr>
          <a:xfrm>
            <a:off x="10335600" y="3965400"/>
            <a:ext cx="18561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First parameter variable name</a:t>
            </a:r>
            <a:endParaRPr b="0" lang="en-GB" sz="1800" spc="-1" strike="noStrike">
              <a:latin typeface="Arial"/>
            </a:endParaRPr>
          </a:p>
        </p:txBody>
      </p:sp>
      <p:sp>
        <p:nvSpPr>
          <p:cNvPr id="282" name="CustomShape 10"/>
          <p:cNvSpPr/>
          <p:nvPr/>
        </p:nvSpPr>
        <p:spPr>
          <a:xfrm flipH="1">
            <a:off x="6998400" y="2305440"/>
            <a:ext cx="487800" cy="63936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83" name="CustomShape 11"/>
          <p:cNvSpPr/>
          <p:nvPr/>
        </p:nvSpPr>
        <p:spPr>
          <a:xfrm flipH="1" flipV="1">
            <a:off x="10335600" y="3378600"/>
            <a:ext cx="151200" cy="57132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84" name="CustomShape 12"/>
          <p:cNvSpPr/>
          <p:nvPr/>
        </p:nvSpPr>
        <p:spPr>
          <a:xfrm>
            <a:off x="1392480" y="5171760"/>
            <a:ext cx="2174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2e2d2c"/>
                </a:solidFill>
                <a:latin typeface="Segoe UI"/>
              </a:rPr>
              <a:t>Return keyword</a:t>
            </a:r>
            <a:endParaRPr b="0" lang="en-GB" sz="1800" spc="-1" strike="noStrike">
              <a:latin typeface="Arial"/>
            </a:endParaRPr>
          </a:p>
        </p:txBody>
      </p:sp>
      <p:sp>
        <p:nvSpPr>
          <p:cNvPr id="285" name="CustomShape 13"/>
          <p:cNvSpPr/>
          <p:nvPr/>
        </p:nvSpPr>
        <p:spPr>
          <a:xfrm flipV="1">
            <a:off x="2277720" y="4174920"/>
            <a:ext cx="201600" cy="858240"/>
          </a:xfrm>
          <a:custGeom>
            <a:avLst/>
            <a:gdLst/>
            <a:ahLst/>
            <a:rect l="l" t="t" r="r" b="b"/>
            <a:pathLst>
              <a:path w="21600" h="21600">
                <a:moveTo>
                  <a:pt x="0" y="0"/>
                </a:moveTo>
                <a:lnTo>
                  <a:pt x="21600" y="21600"/>
                </a:lnTo>
              </a:path>
            </a:pathLst>
          </a:custGeom>
          <a:noFill/>
          <a:ln>
            <a:round/>
            <a:tailEnd len="med" type="triangle" w="med"/>
          </a:ln>
          <a:effectLst>
            <a:outerShdw blurRad="40000" dir="5400000" dist="23040" rotWithShape="0">
              <a:srgbClr val="000000">
                <a:alpha val="35000"/>
              </a:srgbClr>
            </a:outerShdw>
          </a:effectLst>
        </p:spPr>
        <p:style>
          <a:lnRef idx="3">
            <a:schemeClr val="accent6"/>
          </a:lnRef>
          <a:fillRef idx="0">
            <a:schemeClr val="accent6"/>
          </a:fillRef>
          <a:effectRef idx="2">
            <a:schemeClr val="accent6"/>
          </a:effectRef>
          <a:fontRef idx="minor"/>
        </p:style>
      </p:sp>
      <p:pic>
        <p:nvPicPr>
          <p:cNvPr id="286" name="Picture 24" descr=""/>
          <p:cNvPicPr/>
          <p:nvPr/>
        </p:nvPicPr>
        <p:blipFill>
          <a:blip r:embed="rId2"/>
          <a:stretch/>
        </p:blipFill>
        <p:spPr>
          <a:xfrm>
            <a:off x="3796200" y="5559120"/>
            <a:ext cx="7467120" cy="72360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914400" y="1063440"/>
            <a:ext cx="10364040" cy="2555640"/>
          </a:xfrm>
          <a:prstGeom prst="rect">
            <a:avLst/>
          </a:prstGeom>
          <a:noFill/>
          <a:ln>
            <a:noFill/>
          </a:ln>
        </p:spPr>
        <p:txBody>
          <a:bodyPr anchor="b">
            <a:noAutofit/>
          </a:bodyPr>
          <a:p>
            <a:pPr algn="ctr">
              <a:lnSpc>
                <a:spcPct val="90000"/>
              </a:lnSpc>
            </a:pPr>
            <a:r>
              <a:rPr b="0" lang="en-US" sz="6000" spc="-1" strike="noStrike">
                <a:solidFill>
                  <a:srgbClr val="555454"/>
                </a:solidFill>
                <a:latin typeface="Calibri Light"/>
              </a:rPr>
              <a:t>Lambdas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461"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Java lambda expressions are Java's first step into functional programming.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Java lambda expression is thus a function which can be created without belonging to any class.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Java lambda expression can be passed around as if it was an object and executed on demand.</a:t>
            </a: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463"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 </a:t>
            </a:r>
            <a:r>
              <a:rPr b="0" lang="en-US" sz="1900" spc="-1" strike="noStrike">
                <a:solidFill>
                  <a:srgbClr val="2e2d2c"/>
                </a:solidFill>
                <a:latin typeface="Segoe UI"/>
              </a:rPr>
              <a:t>In Java, lambda expression is </a:t>
            </a:r>
            <a:r>
              <a:rPr b="1" lang="en-US" sz="1900" spc="-1" strike="noStrike">
                <a:solidFill>
                  <a:srgbClr val="2e2d2c"/>
                </a:solidFill>
                <a:latin typeface="Segoe UI"/>
              </a:rPr>
              <a:t>“SAM type”</a:t>
            </a:r>
            <a:r>
              <a:rPr b="0" lang="en-US" sz="1900" spc="-1" strike="noStrike">
                <a:solidFill>
                  <a:srgbClr val="2e2d2c"/>
                </a:solidFill>
                <a:latin typeface="Segoe UI"/>
              </a:rPr>
              <a:t>, which is an interface with a single abstract method (interfaces can now include non-abstract methods – the </a:t>
            </a:r>
            <a:r>
              <a:rPr b="1" i="1" lang="en-US" sz="1900" spc="-1" strike="noStrike">
                <a:solidFill>
                  <a:srgbClr val="2e2d2c"/>
                </a:solidFill>
                <a:latin typeface="Segoe UI"/>
              </a:rPr>
              <a:t>defender</a:t>
            </a:r>
            <a:r>
              <a:rPr b="0" lang="en-US" sz="1900" spc="-1" strike="noStrike">
                <a:solidFill>
                  <a:srgbClr val="2e2d2c"/>
                </a:solidFill>
                <a:latin typeface="Segoe UI"/>
              </a:rPr>
              <a:t> methods).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There are some existing interfaces we can use.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Or we can write our own interfaces to support lambda expressions.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These are functional Interfaces, an interface with </a:t>
            </a:r>
            <a:r>
              <a:rPr b="1" lang="en-US" sz="1900" spc="-1" strike="noStrike">
                <a:solidFill>
                  <a:srgbClr val="2e2d2c"/>
                </a:solidFill>
                <a:latin typeface="Segoe UI"/>
              </a:rPr>
              <a:t>only 1</a:t>
            </a:r>
            <a:r>
              <a:rPr b="0" lang="en-US" sz="1900" spc="-1" strike="noStrike">
                <a:solidFill>
                  <a:srgbClr val="2e2d2c"/>
                </a:solidFill>
                <a:latin typeface="Segoe UI"/>
              </a:rPr>
              <a:t> abstract method.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64"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So why bother?</a:t>
            </a:r>
            <a:endParaRPr b="0" lang="en-US" sz="3600" spc="-1" strike="noStrike">
              <a:solidFill>
                <a:srgbClr val="2e2d2c"/>
              </a:solidFill>
              <a:latin typeface="Segoe UI"/>
            </a:endParaRPr>
          </a:p>
        </p:txBody>
      </p:sp>
      <p:sp>
        <p:nvSpPr>
          <p:cNvPr id="465" name="TextShape 2"/>
          <p:cNvSpPr txBox="1"/>
          <p:nvPr/>
        </p:nvSpPr>
        <p:spPr>
          <a:xfrm>
            <a:off x="414000" y="1929600"/>
            <a:ext cx="5510160" cy="4546440"/>
          </a:xfrm>
          <a:prstGeom prst="rect">
            <a:avLst/>
          </a:prstGeom>
          <a:noFill/>
          <a:ln>
            <a:noFill/>
          </a:ln>
        </p:spPr>
        <p:txBody>
          <a:bodyPr>
            <a:normAutofit fontScale="77000"/>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We could achieve a similar interaction with other methods prior to the introduction of Lambda, for example.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public class JavaFileFilter implements FileFilter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public boolean accept(File pathname) {</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return pathname.getName().endsWith(".java");</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a:t>
            </a:r>
            <a:endParaRPr b="0" lang="en-US" sz="1900" spc="-1" strike="noStrike">
              <a:solidFill>
                <a:srgbClr val="2e2d2c"/>
              </a:solidFill>
              <a:latin typeface="Segoe UI"/>
            </a:endParaRPr>
          </a:p>
        </p:txBody>
      </p:sp>
      <p:sp>
        <p:nvSpPr>
          <p:cNvPr id="466"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2B81BCFD-7056-4338-AC86-DE9CB880A1C4}" type="slidenum">
              <a:rPr b="0" lang="en-GB" sz="1800" spc="-1" strike="noStrike">
                <a:solidFill>
                  <a:srgbClr val="2e2d2c"/>
                </a:solidFill>
                <a:latin typeface="Segoe UI"/>
              </a:rPr>
              <a:t>63</a:t>
            </a:fld>
            <a:endParaRPr b="0" lang="en-GB" sz="1800" spc="-1" strike="noStrike">
              <a:latin typeface="Times New Roman"/>
            </a:endParaRPr>
          </a:p>
        </p:txBody>
      </p:sp>
      <p:sp>
        <p:nvSpPr>
          <p:cNvPr id="467" name="CustomShape 4"/>
          <p:cNvSpPr/>
          <p:nvPr/>
        </p:nvSpPr>
        <p:spPr>
          <a:xfrm>
            <a:off x="6019920" y="1929600"/>
            <a:ext cx="5510160" cy="4546440"/>
          </a:xfrm>
          <a:prstGeom prst="rect">
            <a:avLst/>
          </a:prstGeom>
          <a:noFill/>
          <a:ln>
            <a:noFill/>
          </a:ln>
        </p:spPr>
        <p:style>
          <a:lnRef idx="0"/>
          <a:fillRef idx="0"/>
          <a:effectRef idx="0"/>
          <a:fontRef idx="minor"/>
        </p:style>
        <p:txBody>
          <a:bodyPr>
            <a:normAutofit/>
          </a:bodyPr>
          <a:p>
            <a:pPr>
              <a:lnSpc>
                <a:spcPct val="100000"/>
              </a:lnSpc>
              <a:spcBef>
                <a:spcPts val="201"/>
              </a:spcBef>
              <a:spcAft>
                <a:spcPts val="799"/>
              </a:spcAft>
            </a:pPr>
            <a:r>
              <a:rPr b="1" lang="en-GB" sz="1900" spc="-1" strike="noStrike">
                <a:solidFill>
                  <a:srgbClr val="2e2d2c"/>
                </a:solidFill>
                <a:latin typeface="Segoe UI"/>
              </a:rPr>
              <a:t>File dir = new File(</a:t>
            </a:r>
            <a:endParaRPr b="0" lang="en-GB" sz="1900" spc="-1" strike="noStrike">
              <a:latin typeface="Arial"/>
            </a:endParaRPr>
          </a:p>
          <a:p>
            <a:pPr>
              <a:lnSpc>
                <a:spcPct val="100000"/>
              </a:lnSpc>
              <a:spcBef>
                <a:spcPts val="201"/>
              </a:spcBef>
              <a:spcAft>
                <a:spcPts val="799"/>
              </a:spcAft>
            </a:pPr>
            <a:r>
              <a:rPr b="0" lang="en-GB" sz="1900" spc="-1" strike="noStrike">
                <a:solidFill>
                  <a:srgbClr val="2e2d2c"/>
                </a:solidFill>
                <a:latin typeface="Segoe UI"/>
              </a:rPr>
              <a:t>"C:\\Users\\Admin\\Desktop\\Course Examples Master\\Java 8 Workspace\\PluralSightLambda\\src\\main\\java\\com\\qa\\PluralSightLambda");</a:t>
            </a:r>
            <a:endParaRPr b="0" lang="en-GB" sz="1900" spc="-1" strike="noStrike">
              <a:latin typeface="Arial"/>
            </a:endParaRPr>
          </a:p>
          <a:p>
            <a:pPr>
              <a:lnSpc>
                <a:spcPct val="100000"/>
              </a:lnSpc>
              <a:spcBef>
                <a:spcPts val="201"/>
              </a:spcBef>
              <a:spcAft>
                <a:spcPts val="799"/>
              </a:spcAft>
            </a:pPr>
            <a:r>
              <a:rPr b="1" lang="en-GB" sz="1900" spc="-1" strike="noStrike">
                <a:solidFill>
                  <a:srgbClr val="2e2d2c"/>
                </a:solidFill>
                <a:latin typeface="Segoe UI"/>
              </a:rPr>
              <a:t>File[] javaFiles = dir.listFiles(JFF);</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a:lnSpc>
                <a:spcPct val="100000"/>
              </a:lnSpc>
              <a:spcBef>
                <a:spcPts val="201"/>
              </a:spcBef>
              <a:spcAft>
                <a:spcPts val="799"/>
              </a:spcAft>
            </a:pPr>
            <a:r>
              <a:rPr b="0" lang="en-GB" sz="1900" spc="-1" strike="noStrike">
                <a:solidFill>
                  <a:srgbClr val="2e2d2c"/>
                </a:solidFill>
                <a:latin typeface="Segoe UI"/>
              </a:rPr>
              <a:t>List&lt;File&gt; </a:t>
            </a:r>
            <a:r>
              <a:rPr b="1" lang="en-GB" sz="1900" spc="-1" strike="noStrike">
                <a:solidFill>
                  <a:srgbClr val="2e2d2c"/>
                </a:solidFill>
                <a:latin typeface="Segoe UI"/>
              </a:rPr>
              <a:t>javaList = Arrays.</a:t>
            </a:r>
            <a:r>
              <a:rPr b="1" i="1" lang="en-GB" sz="1900" spc="-1" strike="noStrike">
                <a:solidFill>
                  <a:srgbClr val="2e2d2c"/>
                </a:solidFill>
                <a:latin typeface="Segoe UI"/>
              </a:rPr>
              <a:t>asList(javaFiles);</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a:lnSpc>
                <a:spcPct val="100000"/>
              </a:lnSpc>
              <a:spcBef>
                <a:spcPts val="201"/>
              </a:spcBef>
              <a:spcAft>
                <a:spcPts val="799"/>
              </a:spcAft>
            </a:pPr>
            <a:r>
              <a:rPr b="0" lang="en-GB" sz="1900" spc="-1" strike="noStrike">
                <a:solidFill>
                  <a:srgbClr val="2e2d2c"/>
                </a:solidFill>
                <a:latin typeface="Segoe UI"/>
              </a:rPr>
              <a:t>javaList.stream().forEach(</a:t>
            </a:r>
            <a:r>
              <a:rPr b="1" lang="en-GB" sz="1900" spc="-1" strike="noStrike">
                <a:solidFill>
                  <a:srgbClr val="2e2d2c"/>
                </a:solidFill>
                <a:latin typeface="Segoe UI"/>
              </a:rPr>
              <a:t>System.</a:t>
            </a:r>
            <a:r>
              <a:rPr b="1" i="1" lang="en-GB" sz="1900" spc="-1" strike="noStrike">
                <a:solidFill>
                  <a:srgbClr val="2e2d2c"/>
                </a:solidFill>
                <a:latin typeface="Segoe UI"/>
              </a:rPr>
              <a:t>out::println);</a:t>
            </a:r>
            <a:endParaRPr b="0" lang="en-GB" sz="19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68"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Or</a:t>
            </a:r>
            <a:endParaRPr b="0" lang="en-US" sz="3600" spc="-1" strike="noStrike">
              <a:solidFill>
                <a:srgbClr val="2e2d2c"/>
              </a:solidFill>
              <a:latin typeface="Segoe UI"/>
            </a:endParaRPr>
          </a:p>
        </p:txBody>
      </p:sp>
      <p:sp>
        <p:nvSpPr>
          <p:cNvPr id="469" name="TextShape 2"/>
          <p:cNvSpPr txBox="1"/>
          <p:nvPr/>
        </p:nvSpPr>
        <p:spPr>
          <a:xfrm>
            <a:off x="414000" y="1929600"/>
            <a:ext cx="5605560" cy="4546440"/>
          </a:xfrm>
          <a:prstGeom prst="rect">
            <a:avLst/>
          </a:prstGeom>
          <a:noFill/>
          <a:ln>
            <a:noFill/>
          </a:ln>
        </p:spPr>
        <p:txBody>
          <a:bodyPr>
            <a:normAutofit fontScale="88000"/>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FileFilter </a:t>
            </a:r>
            <a:r>
              <a:rPr b="1" lang="en-US" sz="1900" spc="-1" strike="noStrike">
                <a:solidFill>
                  <a:srgbClr val="2e2d2c"/>
                </a:solidFill>
                <a:latin typeface="Segoe UI"/>
              </a:rPr>
              <a:t>fileFilter = new FileFilter() {</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 on one hand more readable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 more cluttered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i="1" lang="en-US" sz="1900" spc="-1" strike="noStrike">
                <a:solidFill>
                  <a:srgbClr val="2e2d2c"/>
                </a:solidFill>
                <a:latin typeface="Segoe UI"/>
              </a:rPr>
              <a:t>@Override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public boolean accept(File pathname) {</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return pathname.getName().endsWith(".java");</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t>
            </a:r>
            <a:endParaRPr b="0" lang="en-US" sz="1900" spc="-1" strike="noStrike">
              <a:solidFill>
                <a:srgbClr val="2e2d2c"/>
              </a:solidFill>
              <a:latin typeface="Segoe UI"/>
            </a:endParaRPr>
          </a:p>
        </p:txBody>
      </p:sp>
      <p:sp>
        <p:nvSpPr>
          <p:cNvPr id="470"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E0CF86F3-29C5-429D-A646-501E927F48DA}" type="slidenum">
              <a:rPr b="0" lang="en-GB" sz="1800" spc="-1" strike="noStrike">
                <a:solidFill>
                  <a:srgbClr val="2e2d2c"/>
                </a:solidFill>
                <a:latin typeface="Segoe UI"/>
              </a:rPr>
              <a:t>64</a:t>
            </a:fld>
            <a:endParaRPr b="0" lang="en-GB" sz="1800" spc="-1" strike="noStrike">
              <a:latin typeface="Times New Roman"/>
            </a:endParaRPr>
          </a:p>
        </p:txBody>
      </p:sp>
      <p:sp>
        <p:nvSpPr>
          <p:cNvPr id="471" name="CustomShape 4"/>
          <p:cNvSpPr/>
          <p:nvPr/>
        </p:nvSpPr>
        <p:spPr>
          <a:xfrm>
            <a:off x="6019920" y="1929600"/>
            <a:ext cx="5605560" cy="4546440"/>
          </a:xfrm>
          <a:prstGeom prst="rect">
            <a:avLst/>
          </a:prstGeom>
          <a:noFill/>
          <a:ln>
            <a:noFill/>
          </a:ln>
        </p:spPr>
        <p:style>
          <a:lnRef idx="0"/>
          <a:fillRef idx="0"/>
          <a:effectRef idx="0"/>
          <a:fontRef idx="minor"/>
        </p:style>
        <p:txBody>
          <a:bodyPr>
            <a:normAutofit/>
          </a:bodyPr>
          <a:p>
            <a:pPr marL="343080" indent="-342720">
              <a:lnSpc>
                <a:spcPct val="100000"/>
              </a:lnSpc>
              <a:spcBef>
                <a:spcPts val="201"/>
              </a:spcBef>
              <a:spcAft>
                <a:spcPts val="799"/>
              </a:spcAft>
              <a:buClr>
                <a:srgbClr val="2e2d2c"/>
              </a:buClr>
              <a:buFont typeface="Arial"/>
              <a:buChar char="•"/>
            </a:pPr>
            <a:r>
              <a:rPr b="1" lang="en-GB" sz="1900" spc="-1" strike="noStrike">
                <a:solidFill>
                  <a:srgbClr val="2e2d2c"/>
                </a:solidFill>
                <a:latin typeface="Segoe UI"/>
              </a:rPr>
              <a:t>File dir2 = new File(</a:t>
            </a:r>
            <a:endParaRPr b="0" lang="en-GB" sz="1900" spc="-1" strike="noStrike">
              <a:latin typeface="Arial"/>
            </a:endParaRPr>
          </a:p>
          <a:p>
            <a:pPr marL="343080" indent="-342720">
              <a:lnSpc>
                <a:spcPct val="100000"/>
              </a:lnSpc>
              <a:spcBef>
                <a:spcPts val="201"/>
              </a:spcBef>
              <a:spcAft>
                <a:spcPts val="799"/>
              </a:spcAft>
              <a:buClr>
                <a:srgbClr val="2e2d2c"/>
              </a:buClr>
              <a:buFont typeface="Arial"/>
              <a:buChar char="•"/>
            </a:pPr>
            <a:r>
              <a:rPr b="0" lang="en-GB" sz="1900" spc="-1" strike="noStrike">
                <a:solidFill>
                  <a:srgbClr val="2e2d2c"/>
                </a:solidFill>
                <a:latin typeface="Segoe UI"/>
              </a:rPr>
              <a:t>"C:\\Users\\Admin\\Desktop\\Course Examples Master\\Java 8 Workspace\\PluralSightLambda\\src\\main\\java\\com\\qa\\PluralSightLambda");</a:t>
            </a:r>
            <a:endParaRPr b="0" lang="en-GB" sz="1900" spc="-1" strike="noStrike">
              <a:latin typeface="Arial"/>
            </a:endParaRPr>
          </a:p>
          <a:p>
            <a:pPr marL="343080" indent="-342720">
              <a:lnSpc>
                <a:spcPct val="100000"/>
              </a:lnSpc>
              <a:spcBef>
                <a:spcPts val="201"/>
              </a:spcBef>
              <a:spcAft>
                <a:spcPts val="799"/>
              </a:spcAft>
              <a:buClr>
                <a:srgbClr val="2e2d2c"/>
              </a:buClr>
              <a:buFont typeface="Arial"/>
              <a:buChar char="•"/>
            </a:pPr>
            <a:r>
              <a:rPr b="1" lang="en-GB" sz="1900" spc="-1" strike="noStrike">
                <a:solidFill>
                  <a:srgbClr val="2e2d2c"/>
                </a:solidFill>
                <a:latin typeface="Segoe UI"/>
              </a:rPr>
              <a:t>File[] javaFiles2 = dir2.listFiles(fileFilter);</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marL="343080" indent="-342720">
              <a:lnSpc>
                <a:spcPct val="100000"/>
              </a:lnSpc>
              <a:spcBef>
                <a:spcPts val="201"/>
              </a:spcBef>
              <a:spcAft>
                <a:spcPts val="799"/>
              </a:spcAft>
              <a:buClr>
                <a:srgbClr val="2e2d2c"/>
              </a:buClr>
              <a:buFont typeface="Arial"/>
              <a:buChar char="•"/>
            </a:pPr>
            <a:r>
              <a:rPr b="0" lang="en-GB" sz="1900" spc="-1" strike="noStrike">
                <a:solidFill>
                  <a:srgbClr val="2e2d2c"/>
                </a:solidFill>
                <a:latin typeface="Segoe UI"/>
              </a:rPr>
              <a:t>List&lt;File&gt; </a:t>
            </a:r>
            <a:r>
              <a:rPr b="1" lang="en-GB" sz="1900" spc="-1" strike="noStrike">
                <a:solidFill>
                  <a:srgbClr val="2e2d2c"/>
                </a:solidFill>
                <a:latin typeface="Segoe UI"/>
              </a:rPr>
              <a:t>javaList2 = Arrays.</a:t>
            </a:r>
            <a:r>
              <a:rPr b="1" i="1" lang="en-GB" sz="1900" spc="-1" strike="noStrike">
                <a:solidFill>
                  <a:srgbClr val="2e2d2c"/>
                </a:solidFill>
                <a:latin typeface="Segoe UI"/>
              </a:rPr>
              <a:t>asList(javaFiles2);</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marL="343080" indent="-342720">
              <a:lnSpc>
                <a:spcPct val="100000"/>
              </a:lnSpc>
              <a:spcBef>
                <a:spcPts val="201"/>
              </a:spcBef>
              <a:spcAft>
                <a:spcPts val="799"/>
              </a:spcAft>
              <a:buClr>
                <a:srgbClr val="2e2d2c"/>
              </a:buClr>
              <a:buFont typeface="Arial"/>
              <a:buChar char="•"/>
            </a:pPr>
            <a:r>
              <a:rPr b="0" lang="en-GB" sz="1900" spc="-1" strike="noStrike">
                <a:solidFill>
                  <a:srgbClr val="2e2d2c"/>
                </a:solidFill>
                <a:latin typeface="Segoe UI"/>
              </a:rPr>
              <a:t>javaList2.stream().forEach(</a:t>
            </a:r>
            <a:r>
              <a:rPr b="1" lang="en-GB" sz="1900" spc="-1" strike="noStrike">
                <a:solidFill>
                  <a:srgbClr val="2e2d2c"/>
                </a:solidFill>
                <a:latin typeface="Segoe UI"/>
              </a:rPr>
              <a:t>System.</a:t>
            </a:r>
            <a:r>
              <a:rPr b="1" i="1" lang="en-GB" sz="1900" spc="-1" strike="noStrike">
                <a:solidFill>
                  <a:srgbClr val="2e2d2c"/>
                </a:solidFill>
                <a:latin typeface="Segoe UI"/>
              </a:rPr>
              <a:t>out::println);</a:t>
            </a:r>
            <a:endParaRPr b="0" lang="en-GB" sz="19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2"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473" name="TextShape 2"/>
          <p:cNvSpPr txBox="1"/>
          <p:nvPr/>
        </p:nvSpPr>
        <p:spPr>
          <a:xfrm>
            <a:off x="414000" y="1929600"/>
            <a:ext cx="5129280" cy="4546440"/>
          </a:xfrm>
          <a:prstGeom prst="rect">
            <a:avLst/>
          </a:prstGeom>
          <a:noFill/>
          <a:ln>
            <a:noFill/>
          </a:ln>
        </p:spPr>
        <p:txBody>
          <a:bodyPr>
            <a:norm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To make anonymous classes easier to write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To make anonymous classes easier to read</a:t>
            </a:r>
            <a:endParaRPr b="0" lang="en-US" sz="1900" spc="-1" strike="noStrike">
              <a:solidFill>
                <a:srgbClr val="2e2d2c"/>
              </a:solidFill>
              <a:latin typeface="Segoe UI"/>
            </a:endParaRPr>
          </a:p>
        </p:txBody>
      </p:sp>
      <p:sp>
        <p:nvSpPr>
          <p:cNvPr id="474"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4EA858C2-D1EB-48E3-9CA0-8565703C847F}" type="slidenum">
              <a:rPr b="0" lang="en-GB" sz="1800" spc="-1" strike="noStrike">
                <a:solidFill>
                  <a:srgbClr val="2e2d2c"/>
                </a:solidFill>
                <a:latin typeface="Segoe UI"/>
              </a:rPr>
              <a:t>65</a:t>
            </a:fld>
            <a:endParaRPr b="0" lang="en-GB" sz="1800" spc="-1" strike="noStrike">
              <a:latin typeface="Times New Roman"/>
            </a:endParaRPr>
          </a:p>
        </p:txBody>
      </p:sp>
      <p:sp>
        <p:nvSpPr>
          <p:cNvPr id="475" name="CustomShape 4"/>
          <p:cNvSpPr/>
          <p:nvPr/>
        </p:nvSpPr>
        <p:spPr>
          <a:xfrm>
            <a:off x="6071760" y="1929600"/>
            <a:ext cx="5129280" cy="4546440"/>
          </a:xfrm>
          <a:prstGeom prst="rect">
            <a:avLst/>
          </a:prstGeom>
          <a:noFill/>
          <a:ln>
            <a:noFill/>
          </a:ln>
        </p:spPr>
        <p:style>
          <a:lnRef idx="0"/>
          <a:fillRef idx="0"/>
          <a:effectRef idx="0"/>
          <a:fontRef idx="minor"/>
        </p:style>
        <p:txBody>
          <a:bodyPr>
            <a:normAutofit fontScale="97000"/>
          </a:bodyPr>
          <a:p>
            <a:pPr>
              <a:lnSpc>
                <a:spcPct val="100000"/>
              </a:lnSpc>
              <a:spcBef>
                <a:spcPts val="201"/>
              </a:spcBef>
              <a:spcAft>
                <a:spcPts val="799"/>
              </a:spcAft>
            </a:pPr>
            <a:r>
              <a:rPr b="0" lang="en-GB" sz="1900" spc="-1" strike="noStrike">
                <a:solidFill>
                  <a:srgbClr val="2e2d2c"/>
                </a:solidFill>
                <a:latin typeface="Segoe UI"/>
              </a:rPr>
              <a:t>FileFilter </a:t>
            </a:r>
            <a:r>
              <a:rPr b="1" lang="en-GB" sz="1900" spc="-1" strike="noStrike">
                <a:solidFill>
                  <a:srgbClr val="2e2d2c"/>
                </a:solidFill>
                <a:latin typeface="Segoe UI"/>
              </a:rPr>
              <a:t>lambdaFilter = (File file) -&gt; file.getName().endsWith(".java");</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a:lnSpc>
                <a:spcPct val="100000"/>
              </a:lnSpc>
              <a:spcBef>
                <a:spcPts val="201"/>
              </a:spcBef>
              <a:spcAft>
                <a:spcPts val="799"/>
              </a:spcAft>
            </a:pPr>
            <a:r>
              <a:rPr b="1" lang="en-GB" sz="1900" spc="-1" strike="noStrike">
                <a:solidFill>
                  <a:srgbClr val="2e2d2c"/>
                </a:solidFill>
                <a:latin typeface="Segoe UI"/>
              </a:rPr>
              <a:t>File dir3 = new File(</a:t>
            </a:r>
            <a:endParaRPr b="0" lang="en-GB" sz="1900" spc="-1" strike="noStrike">
              <a:latin typeface="Arial"/>
            </a:endParaRPr>
          </a:p>
          <a:p>
            <a:pPr>
              <a:lnSpc>
                <a:spcPct val="100000"/>
              </a:lnSpc>
              <a:spcBef>
                <a:spcPts val="201"/>
              </a:spcBef>
              <a:spcAft>
                <a:spcPts val="799"/>
              </a:spcAft>
            </a:pPr>
            <a:r>
              <a:rPr b="0" lang="en-GB" sz="1900" spc="-1" strike="noStrike">
                <a:solidFill>
                  <a:srgbClr val="2e2d2c"/>
                </a:solidFill>
                <a:latin typeface="Segoe UI"/>
              </a:rPr>
              <a:t>"C:\\Users\\Admin\\Desktop\\Course Examples Master\\Java 8 Workspace\\PluralSightLambda\\src\\main\\java\\com\\qa\\PluralSightLambda");</a:t>
            </a:r>
            <a:endParaRPr b="0" lang="en-GB" sz="1900" spc="-1" strike="noStrike">
              <a:latin typeface="Arial"/>
            </a:endParaRPr>
          </a:p>
          <a:p>
            <a:pPr>
              <a:lnSpc>
                <a:spcPct val="100000"/>
              </a:lnSpc>
              <a:spcBef>
                <a:spcPts val="201"/>
              </a:spcBef>
              <a:spcAft>
                <a:spcPts val="799"/>
              </a:spcAft>
            </a:pPr>
            <a:r>
              <a:rPr b="1" lang="en-GB" sz="1900" spc="-1" strike="noStrike">
                <a:solidFill>
                  <a:srgbClr val="2e2d2c"/>
                </a:solidFill>
                <a:latin typeface="Segoe UI"/>
              </a:rPr>
              <a:t>File[] javaFiles3 = dir3.listFiles(lambdaFilter);</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a:lnSpc>
                <a:spcPct val="100000"/>
              </a:lnSpc>
              <a:spcBef>
                <a:spcPts val="201"/>
              </a:spcBef>
              <a:spcAft>
                <a:spcPts val="799"/>
              </a:spcAft>
            </a:pPr>
            <a:r>
              <a:rPr b="0" lang="en-GB" sz="1900" spc="-1" strike="noStrike">
                <a:solidFill>
                  <a:srgbClr val="2e2d2c"/>
                </a:solidFill>
                <a:latin typeface="Segoe UI"/>
              </a:rPr>
              <a:t>List&lt;File&gt; </a:t>
            </a:r>
            <a:r>
              <a:rPr b="1" lang="en-GB" sz="1900" spc="-1" strike="noStrike">
                <a:solidFill>
                  <a:srgbClr val="2e2d2c"/>
                </a:solidFill>
                <a:latin typeface="Segoe UI"/>
              </a:rPr>
              <a:t>javaList3 = Arrays.</a:t>
            </a:r>
            <a:r>
              <a:rPr b="1" i="1" lang="en-GB" sz="1900" spc="-1" strike="noStrike">
                <a:solidFill>
                  <a:srgbClr val="2e2d2c"/>
                </a:solidFill>
                <a:latin typeface="Segoe UI"/>
              </a:rPr>
              <a:t>asList(javaFiles3);</a:t>
            </a: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a:p>
            <a:pPr>
              <a:lnSpc>
                <a:spcPct val="100000"/>
              </a:lnSpc>
              <a:spcBef>
                <a:spcPts val="201"/>
              </a:spcBef>
              <a:spcAft>
                <a:spcPts val="799"/>
              </a:spcAft>
            </a:pPr>
            <a:endParaRPr b="0" lang="en-GB" sz="19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6" name="TextShape 1"/>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Modern Iteration vs. Traditional Iteration</a:t>
            </a:r>
            <a:endParaRPr b="0" lang="en-US" sz="3600" spc="-1" strike="noStrike">
              <a:solidFill>
                <a:srgbClr val="2e2d2c"/>
              </a:solidFill>
              <a:latin typeface="Segoe UI"/>
            </a:endParaRPr>
          </a:p>
        </p:txBody>
      </p:sp>
      <p:sp>
        <p:nvSpPr>
          <p:cNvPr id="477" name="TextShape 2"/>
          <p:cNvSpPr txBox="1"/>
          <p:nvPr/>
        </p:nvSpPr>
        <p:spPr>
          <a:xfrm>
            <a:off x="0" y="0"/>
            <a:ext cx="360000" cy="360000"/>
          </a:xfrm>
          <a:prstGeom prst="rect">
            <a:avLst/>
          </a:prstGeom>
          <a:noFill/>
          <a:ln>
            <a:noFill/>
          </a:ln>
        </p:spPr>
        <p:txBody>
          <a:bodyPr lIns="90000" rIns="90000" tIns="45000" bIns="45000">
            <a:noAutofit/>
          </a:bodyPr>
          <a:p>
            <a:pPr>
              <a:lnSpc>
                <a:spcPct val="100000"/>
              </a:lnSpc>
            </a:pPr>
            <a:fld id="{5D28B7F7-8D69-4082-84B4-03EB24E2C83D}" type="slidenum">
              <a:rPr b="0" lang="en-GB" sz="1800" spc="-1" strike="noStrike">
                <a:solidFill>
                  <a:srgbClr val="2e2d2c"/>
                </a:solidFill>
                <a:latin typeface="Segoe UI"/>
              </a:rPr>
              <a:t>66</a:t>
            </a:fld>
            <a:endParaRPr b="0" lang="en-GB" sz="1800" spc="-1" strike="noStrike">
              <a:latin typeface="Times New Roman"/>
            </a:endParaRPr>
          </a:p>
        </p:txBody>
      </p:sp>
      <p:sp>
        <p:nvSpPr>
          <p:cNvPr id="478" name="CustomShape 3"/>
          <p:cNvSpPr/>
          <p:nvPr/>
        </p:nvSpPr>
        <p:spPr>
          <a:xfrm>
            <a:off x="142920" y="1905120"/>
            <a:ext cx="11363040" cy="308592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201"/>
              </a:spcBef>
              <a:spcAft>
                <a:spcPts val="799"/>
              </a:spcAft>
              <a:buClr>
                <a:srgbClr val="2e2d2c"/>
              </a:buClr>
              <a:buFont typeface="Arial"/>
              <a:buChar char="•"/>
            </a:pPr>
            <a:r>
              <a:rPr b="0" lang="en-GB" sz="1900" spc="-1" strike="noStrike">
                <a:solidFill>
                  <a:srgbClr val="2e2d2c"/>
                </a:solidFill>
                <a:latin typeface="Segoe UI"/>
              </a:rPr>
              <a:t>Traditional iteration is external…</a:t>
            </a:r>
            <a:endParaRPr b="0" lang="en-GB" sz="1900" spc="-1" strike="noStrike">
              <a:latin typeface="Arial"/>
            </a:endParaRPr>
          </a:p>
          <a:p>
            <a:pPr lvl="1" marL="743040" indent="-285480">
              <a:lnSpc>
                <a:spcPct val="100000"/>
              </a:lnSpc>
              <a:spcBef>
                <a:spcPts val="201"/>
              </a:spcBef>
              <a:spcAft>
                <a:spcPts val="799"/>
              </a:spcAft>
              <a:buClr>
                <a:srgbClr val="2e2d2c"/>
              </a:buClr>
              <a:buFont typeface="Arial"/>
              <a:buChar char="•"/>
            </a:pPr>
            <a:r>
              <a:rPr b="0" lang="en-GB" sz="1800" spc="-1" strike="noStrike">
                <a:solidFill>
                  <a:srgbClr val="2e2d2c"/>
                </a:solidFill>
                <a:latin typeface="Segoe UI"/>
              </a:rPr>
              <a:t>Must process elements sequentially </a:t>
            </a:r>
            <a:r>
              <a:rPr b="0" i="1" lang="en-GB" sz="1800" spc="-1" strike="noStrike">
                <a:solidFill>
                  <a:srgbClr val="2e2d2c"/>
                </a:solidFill>
                <a:latin typeface="Segoe UI"/>
              </a:rPr>
              <a:t>– in the order specified by collection</a:t>
            </a:r>
            <a:endParaRPr b="0" lang="en-GB" sz="1800" spc="-1" strike="noStrike">
              <a:latin typeface="Arial"/>
            </a:endParaRPr>
          </a:p>
          <a:p>
            <a:pPr lvl="1" marL="743040" indent="-285480">
              <a:lnSpc>
                <a:spcPct val="100000"/>
              </a:lnSpc>
              <a:spcBef>
                <a:spcPts val="201"/>
              </a:spcBef>
              <a:spcAft>
                <a:spcPts val="799"/>
              </a:spcAft>
              <a:buClr>
                <a:srgbClr val="2e2d2c"/>
              </a:buClr>
              <a:buFont typeface="Arial"/>
              <a:buChar char="•"/>
            </a:pPr>
            <a:r>
              <a:rPr b="0" lang="en-GB" sz="1800" spc="-1" strike="noStrike">
                <a:solidFill>
                  <a:srgbClr val="2e2d2c"/>
                </a:solidFill>
                <a:latin typeface="Segoe UI"/>
              </a:rPr>
              <a:t>Code mixes the “how” with the “what”</a:t>
            </a:r>
            <a:endParaRPr b="0" lang="en-GB" sz="1800" spc="-1" strike="noStrike">
              <a:latin typeface="Arial"/>
            </a:endParaRPr>
          </a:p>
          <a:p>
            <a:pPr lvl="1" marL="743040" indent="-285480">
              <a:lnSpc>
                <a:spcPct val="100000"/>
              </a:lnSpc>
              <a:spcBef>
                <a:spcPts val="201"/>
              </a:spcBef>
              <a:spcAft>
                <a:spcPts val="799"/>
              </a:spcAft>
              <a:buClr>
                <a:srgbClr val="2e2d2c"/>
              </a:buClr>
              <a:buFont typeface="Arial"/>
              <a:buChar char="•"/>
            </a:pPr>
            <a:r>
              <a:rPr b="0" lang="en-GB" sz="1800" spc="-1" strike="noStrike">
                <a:solidFill>
                  <a:srgbClr val="2e2d2c"/>
                </a:solidFill>
                <a:latin typeface="Segoe UI"/>
              </a:rPr>
              <a:t>JIT compiler cannot improve performance with parallelism, re-ordering, etc.</a:t>
            </a:r>
            <a:endParaRPr b="0" lang="en-GB" sz="1800" spc="-1" strike="noStrike">
              <a:latin typeface="Arial"/>
            </a:endParaRPr>
          </a:p>
          <a:p>
            <a:pPr>
              <a:lnSpc>
                <a:spcPct val="100000"/>
              </a:lnSpc>
              <a:spcBef>
                <a:spcPts val="201"/>
              </a:spcBef>
              <a:spcAft>
                <a:spcPts val="799"/>
              </a:spcAft>
            </a:pPr>
            <a:endParaRPr b="0" lang="en-GB" sz="1800" spc="-1" strike="noStrike">
              <a:latin typeface="Arial"/>
            </a:endParaRPr>
          </a:p>
          <a:p>
            <a:pPr marL="457200">
              <a:lnSpc>
                <a:spcPct val="100000"/>
              </a:lnSpc>
              <a:spcBef>
                <a:spcPts val="201"/>
              </a:spcBef>
              <a:spcAft>
                <a:spcPts val="799"/>
              </a:spcAft>
            </a:pPr>
            <a:endParaRPr b="0" lang="en-GB" sz="1800" spc="-1" strike="noStrike">
              <a:latin typeface="Arial"/>
            </a:endParaRPr>
          </a:p>
          <a:p>
            <a:pPr marL="343080" indent="-342720">
              <a:lnSpc>
                <a:spcPct val="100000"/>
              </a:lnSpc>
              <a:spcBef>
                <a:spcPts val="201"/>
              </a:spcBef>
              <a:spcAft>
                <a:spcPts val="799"/>
              </a:spcAft>
              <a:buClr>
                <a:srgbClr val="2e2d2c"/>
              </a:buClr>
              <a:buFont typeface="Arial"/>
              <a:buChar char="•"/>
            </a:pPr>
            <a:r>
              <a:rPr b="0" lang="en-GB" sz="1900" spc="-1" strike="noStrike">
                <a:solidFill>
                  <a:srgbClr val="2e2d2c"/>
                </a:solidFill>
                <a:latin typeface="Segoe UI"/>
              </a:rPr>
              <a:t>Modern iteration is internal with lambda expressions…</a:t>
            </a:r>
            <a:endParaRPr b="0" lang="en-GB" sz="1900" spc="-1" strike="noStrike">
              <a:latin typeface="Arial"/>
            </a:endParaRPr>
          </a:p>
          <a:p>
            <a:pPr lvl="1" marL="743040" indent="-285480">
              <a:lnSpc>
                <a:spcPct val="100000"/>
              </a:lnSpc>
              <a:spcBef>
                <a:spcPts val="201"/>
              </a:spcBef>
              <a:spcAft>
                <a:spcPts val="799"/>
              </a:spcAft>
              <a:buClr>
                <a:srgbClr val="2e2d2c"/>
              </a:buClr>
              <a:buFont typeface="Arial"/>
              <a:buChar char="•"/>
            </a:pPr>
            <a:r>
              <a:rPr b="0" lang="en-GB" sz="1800" spc="-1" strike="noStrike">
                <a:solidFill>
                  <a:srgbClr val="2e2d2c"/>
                </a:solidFill>
                <a:latin typeface="Segoe UI"/>
              </a:rPr>
              <a:t>Iteration is not necessarily sequential</a:t>
            </a:r>
            <a:endParaRPr b="0" lang="en-GB" sz="1800" spc="-1" strike="noStrike">
              <a:latin typeface="Arial"/>
            </a:endParaRPr>
          </a:p>
          <a:p>
            <a:pPr lvl="1" marL="743040" indent="-285480">
              <a:lnSpc>
                <a:spcPct val="100000"/>
              </a:lnSpc>
              <a:spcBef>
                <a:spcPts val="201"/>
              </a:spcBef>
              <a:spcAft>
                <a:spcPts val="799"/>
              </a:spcAft>
              <a:buClr>
                <a:srgbClr val="2e2d2c"/>
              </a:buClr>
              <a:buFont typeface="Arial"/>
              <a:buChar char="•"/>
            </a:pPr>
            <a:r>
              <a:rPr b="0" lang="en-GB" sz="1800" spc="-1" strike="noStrike">
                <a:solidFill>
                  <a:srgbClr val="2e2d2c"/>
                </a:solidFill>
                <a:latin typeface="Segoe UI"/>
              </a:rPr>
              <a:t>We let JIT compiler control the “how” and we only dictate the “what” </a:t>
            </a:r>
            <a:endParaRPr b="0" lang="en-GB" sz="1800" spc="-1" strike="noStrike">
              <a:latin typeface="Arial"/>
            </a:endParaRPr>
          </a:p>
          <a:p>
            <a:pPr lvl="1" marL="743040" indent="-285480">
              <a:lnSpc>
                <a:spcPct val="100000"/>
              </a:lnSpc>
              <a:spcBef>
                <a:spcPts val="201"/>
              </a:spcBef>
              <a:spcAft>
                <a:spcPts val="799"/>
              </a:spcAft>
              <a:buClr>
                <a:srgbClr val="2e2d2c"/>
              </a:buClr>
              <a:buFont typeface="Arial"/>
              <a:buChar char="•"/>
            </a:pPr>
            <a:r>
              <a:rPr b="0" lang="en-GB" sz="1800" spc="-1" strike="noStrike">
                <a:solidFill>
                  <a:srgbClr val="2e2d2c"/>
                </a:solidFill>
                <a:latin typeface="Segoe UI"/>
              </a:rPr>
              <a:t>JIT can optimize performance with parallelism, out-of-order execution, etc.</a:t>
            </a:r>
            <a:endParaRPr b="0" lang="en-GB" sz="1800" spc="-1" strike="noStrike">
              <a:latin typeface="Arial"/>
            </a:endParaRPr>
          </a:p>
          <a:p>
            <a:pPr>
              <a:lnSpc>
                <a:spcPct val="100000"/>
              </a:lnSpc>
              <a:spcBef>
                <a:spcPts val="201"/>
              </a:spcBef>
              <a:spcAft>
                <a:spcPts val="799"/>
              </a:spcAft>
            </a:pPr>
            <a:endParaRPr b="0" lang="en-GB" sz="1800" spc="-1" strike="noStrike">
              <a:latin typeface="Arial"/>
            </a:endParaRPr>
          </a:p>
          <a:p>
            <a:pPr>
              <a:lnSpc>
                <a:spcPct val="100000"/>
              </a:lnSpc>
              <a:spcBef>
                <a:spcPts val="201"/>
              </a:spcBef>
              <a:spcAft>
                <a:spcPts val="799"/>
              </a:spcAf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Functional Interfaces Toolbox</a:t>
            </a:r>
            <a:endParaRPr b="0" lang="en-US" sz="3600" spc="-1" strike="noStrike">
              <a:solidFill>
                <a:srgbClr val="2e2d2c"/>
              </a:solidFill>
              <a:latin typeface="Segoe UI"/>
            </a:endParaRPr>
          </a:p>
        </p:txBody>
      </p:sp>
      <p:sp>
        <p:nvSpPr>
          <p:cNvPr id="480"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43 functional interfaces (SAM type) in the new package java.util.function</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These can be split into 4 categories: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Supplier</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Consumer</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Predicate</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Function</a:t>
            </a:r>
            <a:endParaRPr b="0" lang="en-US" sz="1800" spc="-1" strike="noStrike">
              <a:solidFill>
                <a:srgbClr val="2e2d2c"/>
              </a:solidFill>
              <a:latin typeface="Segoe UI"/>
            </a:endParaRPr>
          </a:p>
          <a:p>
            <a:endParaRPr b="0" lang="en-US" sz="1800" spc="-1" strike="noStrike">
              <a:solidFill>
                <a:srgbClr val="2e2d2c"/>
              </a:solidFill>
              <a:latin typeface="Segoe UI"/>
            </a:endParaRPr>
          </a:p>
        </p:txBody>
      </p:sp>
      <p:sp>
        <p:nvSpPr>
          <p:cNvPr id="481"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85F1780C-762D-4E40-8ADF-2714AEA53D0D}" type="slidenum">
              <a:rPr b="0" lang="en-GB" sz="1800" spc="-1" strike="noStrike">
                <a:solidFill>
                  <a:srgbClr val="2e2d2c"/>
                </a:solidFill>
                <a:latin typeface="Segoe UI"/>
              </a:rPr>
              <a:t>67</a:t>
            </a:fld>
            <a:endParaRPr b="0" lang="en-GB" sz="1800" spc="-1" strike="noStrike">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82"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Supplier</a:t>
            </a:r>
            <a:endParaRPr b="0" lang="en-US" sz="3600" spc="-1" strike="noStrike">
              <a:solidFill>
                <a:srgbClr val="2e2d2c"/>
              </a:solidFill>
              <a:latin typeface="Segoe UI"/>
            </a:endParaRPr>
          </a:p>
        </p:txBody>
      </p:sp>
      <p:sp>
        <p:nvSpPr>
          <p:cNvPr id="483"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Doesn’t take any object (no parameters)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Provides a new object.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Public interface Supplier&lt;T&gt; {</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a:t>
            </a:r>
            <a:r>
              <a:rPr b="0" lang="en-US" sz="1900" spc="-1" strike="noStrike">
                <a:solidFill>
                  <a:srgbClr val="2e2d2c"/>
                </a:solidFill>
                <a:latin typeface="Segoe UI"/>
              </a:rPr>
              <a:t>T get();</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484"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D26DB5D1-C56F-46EE-935B-98B4AC7F530A}" type="slidenum">
              <a:rPr b="0" lang="en-GB" sz="1800" spc="-1" strike="noStrike">
                <a:solidFill>
                  <a:srgbClr val="2e2d2c"/>
                </a:solidFill>
                <a:latin typeface="Segoe UI"/>
              </a:rPr>
              <a:t>68</a:t>
            </a:fld>
            <a:endParaRPr b="0" lang="en-GB" sz="1800" spc="-1" strike="noStrike">
              <a:latin typeface="Times New Roman"/>
            </a:endParaRPr>
          </a:p>
        </p:txBody>
      </p:sp>
      <p:sp>
        <p:nvSpPr>
          <p:cNvPr id="485" name="CustomShape 4"/>
          <p:cNvSpPr/>
          <p:nvPr/>
        </p:nvSpPr>
        <p:spPr>
          <a:xfrm flipV="1">
            <a:off x="1238400" y="4057560"/>
            <a:ext cx="266400" cy="142848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486" name="CustomShape 5"/>
          <p:cNvSpPr/>
          <p:nvPr/>
        </p:nvSpPr>
        <p:spPr>
          <a:xfrm flipH="1" flipV="1">
            <a:off x="2114280" y="4057560"/>
            <a:ext cx="2381040" cy="72360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487" name="CustomShape 6"/>
          <p:cNvSpPr/>
          <p:nvPr/>
        </p:nvSpPr>
        <p:spPr>
          <a:xfrm>
            <a:off x="4834440" y="4724280"/>
            <a:ext cx="2924280" cy="39528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Courier New"/>
              </a:rPr>
              <a:t>Takes 0 parameters</a:t>
            </a:r>
            <a:endParaRPr b="0" lang="en-GB" sz="2000" spc="-1" strike="noStrike">
              <a:latin typeface="Arial"/>
            </a:endParaRPr>
          </a:p>
        </p:txBody>
      </p:sp>
      <p:sp>
        <p:nvSpPr>
          <p:cNvPr id="488" name="CustomShape 7"/>
          <p:cNvSpPr/>
          <p:nvPr/>
        </p:nvSpPr>
        <p:spPr>
          <a:xfrm>
            <a:off x="658800" y="5657400"/>
            <a:ext cx="4295880" cy="39528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Courier New"/>
              </a:rPr>
              <a:t>Returns an object of type 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8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Consumer, BiConsumer</a:t>
            </a:r>
            <a:endParaRPr b="0" lang="en-US" sz="3600" spc="-1" strike="noStrike">
              <a:solidFill>
                <a:srgbClr val="2e2d2c"/>
              </a:solidFill>
              <a:latin typeface="Segoe UI"/>
            </a:endParaRPr>
          </a:p>
        </p:txBody>
      </p:sp>
      <p:sp>
        <p:nvSpPr>
          <p:cNvPr id="490" name="TextShape 2"/>
          <p:cNvSpPr txBox="1"/>
          <p:nvPr/>
        </p:nvSpPr>
        <p:spPr>
          <a:xfrm>
            <a:off x="414000" y="1929600"/>
            <a:ext cx="11404440" cy="1842120"/>
          </a:xfrm>
          <a:prstGeom prst="rect">
            <a:avLst/>
          </a:prstGeom>
          <a:noFill/>
          <a:ln>
            <a:noFill/>
          </a:ln>
        </p:spPr>
        <p:txBody>
          <a:bodyPr>
            <a:norm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Reverse of supplier</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Does not return anything</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Accepts an object – or 2 in the case of a BiConsumer (do not have to be the same type)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(An obvious example is System.out.println())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491"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50B4F01C-ABCE-451E-ACD7-5854C65DAE14}" type="slidenum">
              <a:rPr b="0" lang="en-GB" sz="1800" spc="-1" strike="noStrike">
                <a:solidFill>
                  <a:srgbClr val="2e2d2c"/>
                </a:solidFill>
                <a:latin typeface="Segoe UI"/>
              </a:rPr>
              <a:t>69</a:t>
            </a:fld>
            <a:endParaRPr b="0" lang="en-GB" sz="1800" spc="-1" strike="noStrike">
              <a:latin typeface="Times New Roman"/>
            </a:endParaRPr>
          </a:p>
        </p:txBody>
      </p:sp>
      <p:sp>
        <p:nvSpPr>
          <p:cNvPr id="492" name="CustomShape 4"/>
          <p:cNvSpPr/>
          <p:nvPr/>
        </p:nvSpPr>
        <p:spPr>
          <a:xfrm>
            <a:off x="587880" y="4057560"/>
            <a:ext cx="4366080" cy="222480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Segoe UI"/>
              </a:rPr>
              <a:t>public interface Consumer&lt;T&gt; {</a:t>
            </a:r>
            <a:endParaRPr b="0" lang="en-GB" sz="2000" spc="-1" strike="noStrike">
              <a:latin typeface="Arial"/>
            </a:endParaRPr>
          </a:p>
          <a:p>
            <a:pPr>
              <a:lnSpc>
                <a:spcPct val="100000"/>
              </a:lnSpc>
            </a:pPr>
            <a:r>
              <a:rPr b="0" lang="en-GB" sz="2000" spc="-1" strike="noStrike">
                <a:solidFill>
                  <a:srgbClr val="2e2d2c"/>
                </a:solidFill>
                <a:latin typeface="Segoe UI"/>
              </a:rPr>
              <a:t>	</a:t>
            </a:r>
            <a:endParaRPr b="0" lang="en-GB" sz="2000" spc="-1" strike="noStrike">
              <a:latin typeface="Arial"/>
            </a:endParaRPr>
          </a:p>
          <a:p>
            <a:pPr>
              <a:lnSpc>
                <a:spcPct val="100000"/>
              </a:lnSpc>
            </a:pPr>
            <a:r>
              <a:rPr b="0" lang="en-GB" sz="2000" spc="-1" strike="noStrike">
                <a:solidFill>
                  <a:srgbClr val="2e2d2c"/>
                </a:solidFill>
                <a:latin typeface="Segoe UI"/>
              </a:rPr>
              <a:t>	</a:t>
            </a:r>
            <a:r>
              <a:rPr b="0" lang="en-GB" sz="2000" spc="-1" strike="noStrike">
                <a:solidFill>
                  <a:srgbClr val="2e2d2c"/>
                </a:solidFill>
                <a:latin typeface="Segoe UI"/>
              </a:rPr>
              <a:t>void accept(T t);</a:t>
            </a:r>
            <a:endParaRPr b="0" lang="en-GB" sz="2000" spc="-1" strike="noStrike">
              <a:latin typeface="Arial"/>
            </a:endParaRPr>
          </a:p>
          <a:p>
            <a:pPr>
              <a:lnSpc>
                <a:spcPct val="100000"/>
              </a:lnSpc>
            </a:pPr>
            <a:r>
              <a:rPr b="0" lang="en-GB" sz="2000" spc="-1" strike="noStrike">
                <a:solidFill>
                  <a:srgbClr val="2e2d2c"/>
                </a:solidFill>
                <a:latin typeface="Segoe UI"/>
              </a:rPr>
              <a:t>}</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493" name="CustomShape 5"/>
          <p:cNvSpPr/>
          <p:nvPr/>
        </p:nvSpPr>
        <p:spPr>
          <a:xfrm>
            <a:off x="6412320" y="4057560"/>
            <a:ext cx="4959000" cy="161496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Segoe UI"/>
              </a:rPr>
              <a:t>public interface BiConsumer&lt;T, U&gt; {</a:t>
            </a:r>
            <a:endParaRPr b="0" lang="en-GB" sz="2000" spc="-1" strike="noStrike">
              <a:latin typeface="Arial"/>
            </a:endParaRPr>
          </a:p>
          <a:p>
            <a:pPr>
              <a:lnSpc>
                <a:spcPct val="100000"/>
              </a:lnSpc>
            </a:pPr>
            <a:r>
              <a:rPr b="0" lang="en-GB" sz="2000" spc="-1" strike="noStrike">
                <a:solidFill>
                  <a:srgbClr val="2e2d2c"/>
                </a:solidFill>
                <a:latin typeface="Segoe UI"/>
              </a:rPr>
              <a:t>	</a:t>
            </a:r>
            <a:endParaRPr b="0" lang="en-GB" sz="2000" spc="-1" strike="noStrike">
              <a:latin typeface="Arial"/>
            </a:endParaRPr>
          </a:p>
          <a:p>
            <a:pPr>
              <a:lnSpc>
                <a:spcPct val="100000"/>
              </a:lnSpc>
            </a:pPr>
            <a:r>
              <a:rPr b="0" lang="en-GB" sz="2000" spc="-1" strike="noStrike">
                <a:solidFill>
                  <a:srgbClr val="2e2d2c"/>
                </a:solidFill>
                <a:latin typeface="Segoe UI"/>
              </a:rPr>
              <a:t>	</a:t>
            </a:r>
            <a:r>
              <a:rPr b="0" lang="en-GB" sz="2000" spc="-1" strike="noStrike">
                <a:solidFill>
                  <a:srgbClr val="2e2d2c"/>
                </a:solidFill>
                <a:latin typeface="Segoe UI"/>
              </a:rPr>
              <a:t>void accept(T t, U u);</a:t>
            </a:r>
            <a:endParaRPr b="0" lang="en-GB" sz="2000" spc="-1" strike="noStrike">
              <a:latin typeface="Arial"/>
            </a:endParaRPr>
          </a:p>
          <a:p>
            <a:pPr>
              <a:lnSpc>
                <a:spcPct val="100000"/>
              </a:lnSpc>
            </a:pPr>
            <a:r>
              <a:rPr b="0" lang="en-GB" sz="2000" spc="-1" strike="noStrike">
                <a:solidFill>
                  <a:srgbClr val="2e2d2c"/>
                </a:solidFill>
                <a:latin typeface="Segoe UI"/>
              </a:rPr>
              <a:t>}</a:t>
            </a:r>
            <a:endParaRPr b="0" lang="en-GB" sz="2000" spc="-1" strike="noStrike">
              <a:latin typeface="Arial"/>
            </a:endParaRPr>
          </a:p>
          <a:p>
            <a:pPr>
              <a:lnSpc>
                <a:spcPct val="100000"/>
              </a:lnSpc>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14000" y="1929600"/>
            <a:ext cx="5986440" cy="4040640"/>
          </a:xfrm>
          <a:prstGeom prst="rect">
            <a:avLst/>
          </a:prstGeom>
          <a:solidFill>
            <a:srgbClr val="dadada"/>
          </a:solidFill>
          <a:ln>
            <a:noFill/>
          </a:ln>
        </p:spPr>
        <p:txBody>
          <a:bodyPr>
            <a:noAutofit/>
          </a:bodyPr>
          <a:p>
            <a:pPr>
              <a:lnSpc>
                <a:spcPct val="100000"/>
              </a:lnSpc>
              <a:spcBef>
                <a:spcPts val="201"/>
              </a:spcBef>
              <a:spcAft>
                <a:spcPts val="799"/>
              </a:spcAft>
            </a:pPr>
            <a:r>
              <a:rPr b="1" lang="en-US" sz="2000" spc="-1" strike="noStrike">
                <a:solidFill>
                  <a:srgbClr val="7f0055"/>
                </a:solidFill>
                <a:latin typeface="Courier New"/>
              </a:rPr>
              <a:t>public</a:t>
            </a:r>
            <a:r>
              <a:rPr b="1" lang="en-US" sz="2000" spc="-1" strike="noStrike">
                <a:solidFill>
                  <a:srgbClr val="000000"/>
                </a:solidFill>
                <a:latin typeface="Courier New"/>
              </a:rPr>
              <a:t> </a:t>
            </a:r>
            <a:r>
              <a:rPr b="1" lang="en-US" sz="2000" spc="-1" strike="noStrike">
                <a:solidFill>
                  <a:srgbClr val="7f0055"/>
                </a:solidFill>
                <a:latin typeface="Courier New"/>
              </a:rPr>
              <a:t>static</a:t>
            </a:r>
            <a:r>
              <a:rPr b="1" lang="en-US" sz="2000" spc="-1" strike="noStrike">
                <a:solidFill>
                  <a:srgbClr val="000000"/>
                </a:solidFill>
                <a:latin typeface="Courier New"/>
              </a:rPr>
              <a:t> </a:t>
            </a:r>
            <a:r>
              <a:rPr b="1" lang="en-US" sz="2000" spc="-1" strike="noStrike">
                <a:solidFill>
                  <a:srgbClr val="7f0055"/>
                </a:solidFill>
                <a:latin typeface="Courier New"/>
              </a:rPr>
              <a:t>void</a:t>
            </a:r>
            <a:r>
              <a:rPr b="1" lang="en-US" sz="2000" spc="-1" strike="noStrike">
                <a:solidFill>
                  <a:srgbClr val="000000"/>
                </a:solidFill>
                <a:latin typeface="Courier New"/>
              </a:rPr>
              <a:t> main(String[] </a:t>
            </a:r>
            <a:r>
              <a:rPr b="1" lang="en-US" sz="2000" spc="-1" strike="noStrike">
                <a:solidFill>
                  <a:srgbClr val="6a3e3e"/>
                </a:solidFill>
                <a:latin typeface="Courier New"/>
              </a:rPr>
              <a:t>args</a:t>
            </a:r>
            <a:r>
              <a:rPr b="1" lang="en-US" sz="2000" spc="-1" strike="noStrike">
                <a:solidFill>
                  <a:srgbClr val="000000"/>
                </a:solidFill>
                <a:latin typeface="Courier New"/>
              </a:rPr>
              <a:t>) {</a:t>
            </a:r>
            <a:endParaRPr b="0" lang="en-US" sz="2000" spc="-1" strike="noStrike">
              <a:solidFill>
                <a:srgbClr val="2e2d2c"/>
              </a:solidFill>
              <a:latin typeface="Segoe UI"/>
            </a:endParaRPr>
          </a:p>
          <a:p>
            <a:pPr>
              <a:lnSpc>
                <a:spcPct val="100000"/>
              </a:lnSpc>
              <a:spcBef>
                <a:spcPts val="201"/>
              </a:spcBef>
              <a:spcAft>
                <a:spcPts val="799"/>
              </a:spcAft>
            </a:pPr>
            <a:r>
              <a:rPr b="1" i="1" lang="en-US" sz="2000" spc="-1" strike="noStrike">
                <a:solidFill>
                  <a:srgbClr val="000000"/>
                </a:solidFill>
                <a:latin typeface="Courier New"/>
              </a:rPr>
              <a:t>method1();</a:t>
            </a:r>
            <a:endParaRPr b="0" lang="en-US" sz="2000" spc="-1" strike="noStrike">
              <a:solidFill>
                <a:srgbClr val="2e2d2c"/>
              </a:solidFill>
              <a:latin typeface="Segoe UI"/>
            </a:endParaRPr>
          </a:p>
          <a:p>
            <a:pPr>
              <a:lnSpc>
                <a:spcPct val="100000"/>
              </a:lnSpc>
              <a:spcBef>
                <a:spcPts val="201"/>
              </a:spcBef>
              <a:spcAft>
                <a:spcPts val="799"/>
              </a:spcAft>
            </a:pPr>
            <a:r>
              <a:rPr b="1" i="1" lang="en-US" sz="2000" spc="-1" strike="noStrike">
                <a:solidFill>
                  <a:srgbClr val="000000"/>
                </a:solidFill>
                <a:latin typeface="Courier New"/>
              </a:rPr>
              <a:t>method2();</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System.</a:t>
            </a:r>
            <a:r>
              <a:rPr b="1" i="1" lang="en-US" sz="2000" spc="-1" strike="noStrike">
                <a:solidFill>
                  <a:srgbClr val="0000c0"/>
                </a:solidFill>
                <a:latin typeface="Courier New"/>
              </a:rPr>
              <a:t>out</a:t>
            </a:r>
            <a:r>
              <a:rPr b="1" i="1" lang="en-US" sz="2000" spc="-1" strike="noStrike">
                <a:solidFill>
                  <a:srgbClr val="000000"/>
                </a:solidFill>
                <a:latin typeface="Courier New"/>
              </a:rPr>
              <a:t>.println(method3());</a:t>
            </a:r>
            <a:endParaRPr b="0" lang="en-US" sz="2000" spc="-1" strike="noStrike">
              <a:solidFill>
                <a:srgbClr val="2e2d2c"/>
              </a:solidFill>
              <a:latin typeface="Segoe UI"/>
            </a:endParaRPr>
          </a:p>
          <a:p>
            <a:pPr>
              <a:lnSpc>
                <a:spcPct val="100000"/>
              </a:lnSpc>
              <a:spcBef>
                <a:spcPts val="201"/>
              </a:spcBef>
              <a:spcAft>
                <a:spcPts val="799"/>
              </a:spcAft>
            </a:pPr>
            <a:r>
              <a:rPr b="0"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static</a:t>
            </a:r>
            <a:r>
              <a:rPr b="1" lang="en-US" sz="2000" spc="-1" strike="noStrike">
                <a:solidFill>
                  <a:srgbClr val="000000"/>
                </a:solidFill>
                <a:latin typeface="Courier New"/>
              </a:rPr>
              <a:t> </a:t>
            </a:r>
            <a:r>
              <a:rPr b="1" lang="en-US" sz="2000" spc="-1" strike="noStrike">
                <a:solidFill>
                  <a:srgbClr val="7f0055"/>
                </a:solidFill>
                <a:latin typeface="Courier New"/>
              </a:rPr>
              <a:t>void</a:t>
            </a:r>
            <a:r>
              <a:rPr b="1" lang="en-US" sz="2000" spc="-1" strike="noStrike">
                <a:solidFill>
                  <a:srgbClr val="000000"/>
                </a:solidFill>
                <a:latin typeface="Courier New"/>
              </a:rPr>
              <a:t> method1() {</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System.</a:t>
            </a:r>
            <a:r>
              <a:rPr b="1" i="1" lang="en-US" sz="2000" spc="-1" strike="noStrike">
                <a:solidFill>
                  <a:srgbClr val="0000c0"/>
                </a:solidFill>
                <a:latin typeface="Courier New"/>
              </a:rPr>
              <a:t>out</a:t>
            </a:r>
            <a:r>
              <a:rPr b="1" i="1" lang="en-US" sz="2000" spc="-1" strike="noStrike">
                <a:solidFill>
                  <a:srgbClr val="000000"/>
                </a:solidFill>
                <a:latin typeface="Courier New"/>
              </a:rPr>
              <a:t>.print(</a:t>
            </a:r>
            <a:r>
              <a:rPr b="1" i="1" lang="en-US" sz="2000" spc="-1" strike="noStrike">
                <a:solidFill>
                  <a:srgbClr val="2a00ff"/>
                </a:solidFill>
                <a:latin typeface="Courier New"/>
              </a:rPr>
              <a:t>"Hello"</a:t>
            </a:r>
            <a:r>
              <a:rPr b="1" i="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0" lang="en-US" sz="2000" spc="-1" strike="noStrike">
                <a:solidFill>
                  <a:srgbClr val="000000"/>
                </a:solidFill>
                <a:latin typeface="Courier New"/>
              </a:rPr>
              <a:t>}</a:t>
            </a:r>
            <a:endParaRPr b="0" lang="en-US" sz="2000" spc="-1" strike="noStrike">
              <a:solidFill>
                <a:srgbClr val="2e2d2c"/>
              </a:solidFill>
              <a:latin typeface="Segoe UI"/>
            </a:endParaRPr>
          </a:p>
        </p:txBody>
      </p:sp>
      <p:sp>
        <p:nvSpPr>
          <p:cNvPr id="288"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 – The flow of execution.</a:t>
            </a:r>
            <a:endParaRPr b="0" lang="en-US" sz="3600" spc="-1" strike="noStrike">
              <a:solidFill>
                <a:srgbClr val="2e2d2c"/>
              </a:solidFill>
              <a:latin typeface="Segoe UI"/>
            </a:endParaRPr>
          </a:p>
        </p:txBody>
      </p:sp>
      <p:sp>
        <p:nvSpPr>
          <p:cNvPr id="289" name="CustomShape 3"/>
          <p:cNvSpPr/>
          <p:nvPr/>
        </p:nvSpPr>
        <p:spPr>
          <a:xfrm>
            <a:off x="6813000" y="1929600"/>
            <a:ext cx="4750920" cy="2555280"/>
          </a:xfrm>
          <a:prstGeom prst="rect">
            <a:avLst/>
          </a:prstGeom>
          <a:solidFill>
            <a:schemeClr val="bg2"/>
          </a:solidFill>
          <a:ln>
            <a:noFill/>
          </a:ln>
        </p:spPr>
        <p:style>
          <a:lnRef idx="0"/>
          <a:fillRef idx="0"/>
          <a:effectRef idx="0"/>
          <a:fontRef idx="minor"/>
        </p:style>
        <p:txBody>
          <a:bodyPr lIns="90000" rIns="90000" tIns="45000" bIns="45000">
            <a:spAutoFit/>
          </a:bodyPr>
          <a:p>
            <a:pPr>
              <a:lnSpc>
                <a:spcPct val="100000"/>
              </a:lnSpc>
              <a:spcBef>
                <a:spcPts val="201"/>
              </a:spcBef>
              <a:spcAft>
                <a:spcPts val="799"/>
              </a:spcAft>
            </a:pPr>
            <a:r>
              <a:rPr b="1" lang="en-GB" sz="2000" spc="-1" strike="noStrike">
                <a:solidFill>
                  <a:srgbClr val="7f0055"/>
                </a:solidFill>
                <a:latin typeface="Courier New"/>
              </a:rPr>
              <a:t>static</a:t>
            </a:r>
            <a:r>
              <a:rPr b="1" lang="en-GB" sz="2000" spc="-1" strike="noStrike">
                <a:solidFill>
                  <a:srgbClr val="000000"/>
                </a:solidFill>
                <a:latin typeface="Courier New"/>
              </a:rPr>
              <a:t> </a:t>
            </a:r>
            <a:r>
              <a:rPr b="1" lang="en-GB" sz="2000" spc="-1" strike="noStrike">
                <a:solidFill>
                  <a:srgbClr val="7f0055"/>
                </a:solidFill>
                <a:latin typeface="Courier New"/>
              </a:rPr>
              <a:t>void</a:t>
            </a:r>
            <a:r>
              <a:rPr b="1" lang="en-GB" sz="2000" spc="-1" strike="noStrike">
                <a:solidFill>
                  <a:srgbClr val="000000"/>
                </a:solidFill>
                <a:latin typeface="Courier New"/>
              </a:rPr>
              <a:t> method2() {</a:t>
            </a:r>
            <a:endParaRPr b="0" lang="en-GB" sz="2000" spc="-1" strike="noStrike">
              <a:latin typeface="Arial"/>
            </a:endParaRPr>
          </a:p>
          <a:p>
            <a:pPr>
              <a:lnSpc>
                <a:spcPct val="100000"/>
              </a:lnSpc>
              <a:spcBef>
                <a:spcPts val="201"/>
              </a:spcBef>
              <a:spcAft>
                <a:spcPts val="799"/>
              </a:spcAft>
            </a:pPr>
            <a:r>
              <a:rPr b="1" lang="en-GB" sz="2000" spc="-1" strike="noStrike">
                <a:solidFill>
                  <a:srgbClr val="000000"/>
                </a:solidFill>
                <a:latin typeface="Courier New"/>
              </a:rPr>
              <a:t>System.</a:t>
            </a:r>
            <a:r>
              <a:rPr b="1" i="1" lang="en-GB" sz="2000" spc="-1" strike="noStrike">
                <a:solidFill>
                  <a:srgbClr val="0000c0"/>
                </a:solidFill>
                <a:latin typeface="Courier New"/>
              </a:rPr>
              <a:t>out</a:t>
            </a:r>
            <a:r>
              <a:rPr b="1" i="1" lang="en-GB" sz="2000" spc="-1" strike="noStrike">
                <a:solidFill>
                  <a:srgbClr val="000000"/>
                </a:solidFill>
                <a:latin typeface="Courier New"/>
              </a:rPr>
              <a:t>.print(</a:t>
            </a:r>
            <a:r>
              <a:rPr b="1" i="1" lang="en-GB" sz="2000" spc="-1" strike="noStrike">
                <a:solidFill>
                  <a:srgbClr val="2a00ff"/>
                </a:solidFill>
                <a:latin typeface="Courier New"/>
              </a:rPr>
              <a:t>" World"</a:t>
            </a:r>
            <a:r>
              <a:rPr b="1" i="1" lang="en-GB" sz="2000" spc="-1" strike="noStrike">
                <a:solidFill>
                  <a:srgbClr val="000000"/>
                </a:solidFill>
                <a:latin typeface="Courier New"/>
              </a:rPr>
              <a:t>);</a:t>
            </a:r>
            <a:endParaRPr b="0" lang="en-GB" sz="2000" spc="-1" strike="noStrike">
              <a:latin typeface="Arial"/>
            </a:endParaRPr>
          </a:p>
          <a:p>
            <a:pPr>
              <a:lnSpc>
                <a:spcPct val="100000"/>
              </a:lnSpc>
              <a:spcBef>
                <a:spcPts val="201"/>
              </a:spcBef>
              <a:spcAft>
                <a:spcPts val="799"/>
              </a:spcAft>
            </a:pPr>
            <a:r>
              <a:rPr b="0" lang="en-GB" sz="2000" spc="-1" strike="noStrike">
                <a:solidFill>
                  <a:srgbClr val="000000"/>
                </a:solidFill>
                <a:latin typeface="Courier New"/>
              </a:rPr>
              <a:t>}</a:t>
            </a:r>
            <a:endParaRPr b="0" lang="en-GB" sz="2000" spc="-1" strike="noStrike">
              <a:latin typeface="Arial"/>
            </a:endParaRPr>
          </a:p>
          <a:p>
            <a:pPr>
              <a:lnSpc>
                <a:spcPct val="100000"/>
              </a:lnSpc>
              <a:spcBef>
                <a:spcPts val="201"/>
              </a:spcBef>
              <a:spcAft>
                <a:spcPts val="799"/>
              </a:spcAft>
            </a:pPr>
            <a:r>
              <a:rPr b="1" lang="en-GB" sz="2000" spc="-1" strike="noStrike">
                <a:solidFill>
                  <a:srgbClr val="7f0055"/>
                </a:solidFill>
                <a:latin typeface="Courier New"/>
              </a:rPr>
              <a:t>static</a:t>
            </a:r>
            <a:r>
              <a:rPr b="1" lang="en-GB" sz="2000" spc="-1" strike="noStrike">
                <a:solidFill>
                  <a:srgbClr val="000000"/>
                </a:solidFill>
                <a:latin typeface="Courier New"/>
              </a:rPr>
              <a:t> String method3() {</a:t>
            </a:r>
            <a:endParaRPr b="0" lang="en-GB" sz="2000" spc="-1" strike="noStrike">
              <a:latin typeface="Arial"/>
            </a:endParaRPr>
          </a:p>
          <a:p>
            <a:pPr>
              <a:lnSpc>
                <a:spcPct val="100000"/>
              </a:lnSpc>
              <a:spcBef>
                <a:spcPts val="201"/>
              </a:spcBef>
              <a:spcAft>
                <a:spcPts val="799"/>
              </a:spcAft>
            </a:pPr>
            <a:r>
              <a:rPr b="1" lang="en-GB" sz="2000" spc="-1" strike="noStrike">
                <a:solidFill>
                  <a:srgbClr val="7f0055"/>
                </a:solidFill>
                <a:latin typeface="Courier New"/>
              </a:rPr>
              <a:t>return</a:t>
            </a:r>
            <a:r>
              <a:rPr b="1" lang="en-GB" sz="2000" spc="-1" strike="noStrike">
                <a:solidFill>
                  <a:srgbClr val="000000"/>
                </a:solidFill>
                <a:latin typeface="Courier New"/>
              </a:rPr>
              <a:t> </a:t>
            </a:r>
            <a:r>
              <a:rPr b="1" lang="en-GB" sz="2000" spc="-1" strike="noStrike">
                <a:solidFill>
                  <a:srgbClr val="2a00ff"/>
                </a:solidFill>
                <a:latin typeface="Courier New"/>
              </a:rPr>
              <a:t>"!"</a:t>
            </a:r>
            <a:r>
              <a:rPr b="1" lang="en-GB" sz="2000" spc="-1" strike="noStrike">
                <a:solidFill>
                  <a:srgbClr val="000000"/>
                </a:solidFill>
                <a:latin typeface="Courier New"/>
              </a:rPr>
              <a:t>;</a:t>
            </a:r>
            <a:endParaRPr b="0" lang="en-GB" sz="2000" spc="-1" strike="noStrike">
              <a:latin typeface="Arial"/>
            </a:endParaRPr>
          </a:p>
          <a:p>
            <a:pPr>
              <a:lnSpc>
                <a:spcPct val="100000"/>
              </a:lnSpc>
              <a:spcBef>
                <a:spcPts val="201"/>
              </a:spcBef>
              <a:spcAft>
                <a:spcPts val="799"/>
              </a:spcAft>
            </a:pPr>
            <a:r>
              <a:rPr b="0" lang="en-GB" sz="2000" spc="-1" strike="noStrike">
                <a:solidFill>
                  <a:srgbClr val="000000"/>
                </a:solidFill>
                <a:latin typeface="Courier New"/>
              </a:rPr>
              <a:t>}</a:t>
            </a:r>
            <a:endParaRPr b="0" lang="en-GB" sz="2000" spc="-1" strike="noStrike">
              <a:latin typeface="Arial"/>
            </a:endParaRPr>
          </a:p>
        </p:txBody>
      </p:sp>
      <p:pic>
        <p:nvPicPr>
          <p:cNvPr id="290" name="Picture 4" descr=""/>
          <p:cNvPicPr/>
          <p:nvPr/>
        </p:nvPicPr>
        <p:blipFill>
          <a:blip r:embed="rId1"/>
          <a:srcRect l="0" t="17601" r="0" b="0"/>
          <a:stretch/>
        </p:blipFill>
        <p:spPr>
          <a:xfrm>
            <a:off x="7117920" y="5217480"/>
            <a:ext cx="4220280" cy="752760"/>
          </a:xfrm>
          <a:prstGeom prst="rect">
            <a:avLst/>
          </a:prstGeom>
          <a:ln>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94"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Predicate / BiPredicate</a:t>
            </a:r>
            <a:endParaRPr b="0" lang="en-US" sz="3600" spc="-1" strike="noStrike">
              <a:solidFill>
                <a:srgbClr val="2e2d2c"/>
              </a:solidFill>
              <a:latin typeface="Segoe UI"/>
            </a:endParaRPr>
          </a:p>
        </p:txBody>
      </p:sp>
      <p:sp>
        <p:nvSpPr>
          <p:cNvPr id="495"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Takes an object and returns a </a:t>
            </a:r>
            <a:r>
              <a:rPr b="0" i="1" lang="en-US" sz="1900" spc="-1" strike="noStrike">
                <a:solidFill>
                  <a:srgbClr val="2e2d2c"/>
                </a:solidFill>
                <a:latin typeface="Segoe UI"/>
              </a:rPr>
              <a:t>Boolean</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BiPredicate will take 2 objects</a:t>
            </a:r>
            <a:endParaRPr b="0" lang="en-US" sz="1900" spc="-1" strike="noStrike">
              <a:solidFill>
                <a:srgbClr val="2e2d2c"/>
              </a:solidFill>
              <a:latin typeface="Segoe UI"/>
            </a:endParaRPr>
          </a:p>
        </p:txBody>
      </p:sp>
      <p:sp>
        <p:nvSpPr>
          <p:cNvPr id="496"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3136AC2B-1A08-4D6C-A121-A33167AB8F80}" type="slidenum">
              <a:rPr b="0" lang="en-GB" sz="1800" spc="-1" strike="noStrike">
                <a:solidFill>
                  <a:srgbClr val="2e2d2c"/>
                </a:solidFill>
                <a:latin typeface="Segoe UI"/>
              </a:rPr>
              <a:t>70</a:t>
            </a:fld>
            <a:endParaRPr b="0" lang="en-GB" sz="1800" spc="-1" strike="noStrike">
              <a:latin typeface="Times New Roman"/>
            </a:endParaRPr>
          </a:p>
        </p:txBody>
      </p:sp>
      <p:sp>
        <p:nvSpPr>
          <p:cNvPr id="497" name="CustomShape 4"/>
          <p:cNvSpPr/>
          <p:nvPr/>
        </p:nvSpPr>
        <p:spPr>
          <a:xfrm>
            <a:off x="588600" y="4057560"/>
            <a:ext cx="4254840" cy="222480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Segoe UI"/>
              </a:rPr>
              <a:t>public interface Predicate&lt;T&gt; {</a:t>
            </a:r>
            <a:endParaRPr b="0" lang="en-GB" sz="2000" spc="-1" strike="noStrike">
              <a:latin typeface="Arial"/>
            </a:endParaRPr>
          </a:p>
          <a:p>
            <a:pPr>
              <a:lnSpc>
                <a:spcPct val="100000"/>
              </a:lnSpc>
            </a:pPr>
            <a:r>
              <a:rPr b="0" lang="en-GB" sz="2000" spc="-1" strike="noStrike">
                <a:solidFill>
                  <a:srgbClr val="2e2d2c"/>
                </a:solidFill>
                <a:latin typeface="Segoe UI"/>
              </a:rPr>
              <a:t>	</a:t>
            </a:r>
            <a:endParaRPr b="0" lang="en-GB" sz="2000" spc="-1" strike="noStrike">
              <a:latin typeface="Arial"/>
            </a:endParaRPr>
          </a:p>
          <a:p>
            <a:pPr>
              <a:lnSpc>
                <a:spcPct val="100000"/>
              </a:lnSpc>
            </a:pPr>
            <a:r>
              <a:rPr b="0" lang="en-GB" sz="2000" spc="-1" strike="noStrike">
                <a:solidFill>
                  <a:srgbClr val="2e2d2c"/>
                </a:solidFill>
                <a:latin typeface="Segoe UI"/>
              </a:rPr>
              <a:t>	</a:t>
            </a:r>
            <a:r>
              <a:rPr b="0" lang="en-GB" sz="2000" spc="-1" strike="noStrike">
                <a:solidFill>
                  <a:srgbClr val="2e2d2c"/>
                </a:solidFill>
                <a:latin typeface="Segoe UI"/>
              </a:rPr>
              <a:t>boolean test(T t);</a:t>
            </a:r>
            <a:endParaRPr b="0" lang="en-GB" sz="2000" spc="-1" strike="noStrike">
              <a:latin typeface="Arial"/>
            </a:endParaRPr>
          </a:p>
          <a:p>
            <a:pPr>
              <a:lnSpc>
                <a:spcPct val="100000"/>
              </a:lnSpc>
            </a:pPr>
            <a:r>
              <a:rPr b="0" lang="en-GB" sz="2000" spc="-1" strike="noStrike">
                <a:solidFill>
                  <a:srgbClr val="2e2d2c"/>
                </a:solidFill>
                <a:latin typeface="Segoe UI"/>
              </a:rPr>
              <a:t>}</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498" name="CustomShape 5"/>
          <p:cNvSpPr/>
          <p:nvPr/>
        </p:nvSpPr>
        <p:spPr>
          <a:xfrm>
            <a:off x="6408360" y="4057560"/>
            <a:ext cx="4847760" cy="161496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Segoe UI"/>
              </a:rPr>
              <a:t>public interface BiPredicate&lt;T, U&gt; {</a:t>
            </a:r>
            <a:endParaRPr b="0" lang="en-GB" sz="2000" spc="-1" strike="noStrike">
              <a:latin typeface="Arial"/>
            </a:endParaRPr>
          </a:p>
          <a:p>
            <a:pPr>
              <a:lnSpc>
                <a:spcPct val="100000"/>
              </a:lnSpc>
            </a:pPr>
            <a:r>
              <a:rPr b="0" lang="en-GB" sz="2000" spc="-1" strike="noStrike">
                <a:solidFill>
                  <a:srgbClr val="2e2d2c"/>
                </a:solidFill>
                <a:latin typeface="Segoe UI"/>
              </a:rPr>
              <a:t>	</a:t>
            </a:r>
            <a:endParaRPr b="0" lang="en-GB" sz="2000" spc="-1" strike="noStrike">
              <a:latin typeface="Arial"/>
            </a:endParaRPr>
          </a:p>
          <a:p>
            <a:pPr>
              <a:lnSpc>
                <a:spcPct val="100000"/>
              </a:lnSpc>
            </a:pPr>
            <a:r>
              <a:rPr b="0" lang="en-GB" sz="2000" spc="-1" strike="noStrike">
                <a:solidFill>
                  <a:srgbClr val="2e2d2c"/>
                </a:solidFill>
                <a:latin typeface="Segoe UI"/>
              </a:rPr>
              <a:t>	</a:t>
            </a:r>
            <a:r>
              <a:rPr b="0" lang="en-GB" sz="2000" spc="-1" strike="noStrike">
                <a:solidFill>
                  <a:srgbClr val="2e2d2c"/>
                </a:solidFill>
                <a:latin typeface="Segoe UI"/>
              </a:rPr>
              <a:t>boolean test(T t, U u);</a:t>
            </a:r>
            <a:endParaRPr b="0" lang="en-GB" sz="2000" spc="-1" strike="noStrike">
              <a:latin typeface="Arial"/>
            </a:endParaRPr>
          </a:p>
          <a:p>
            <a:pPr>
              <a:lnSpc>
                <a:spcPct val="100000"/>
              </a:lnSpc>
            </a:pPr>
            <a:r>
              <a:rPr b="0" lang="en-GB" sz="2000" spc="-1" strike="noStrike">
                <a:solidFill>
                  <a:srgbClr val="2e2d2c"/>
                </a:solidFill>
                <a:latin typeface="Segoe UI"/>
              </a:rPr>
              <a:t>}</a:t>
            </a:r>
            <a:endParaRPr b="0" lang="en-GB" sz="2000" spc="-1" strike="noStrike">
              <a:latin typeface="Arial"/>
            </a:endParaRPr>
          </a:p>
          <a:p>
            <a:pPr>
              <a:lnSpc>
                <a:spcPct val="100000"/>
              </a:lnSpc>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9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Function / BiFunction</a:t>
            </a:r>
            <a:endParaRPr b="0" lang="en-US" sz="3600" spc="-1" strike="noStrike">
              <a:solidFill>
                <a:srgbClr val="2e2d2c"/>
              </a:solidFill>
              <a:latin typeface="Segoe UI"/>
            </a:endParaRPr>
          </a:p>
        </p:txBody>
      </p:sp>
      <p:sp>
        <p:nvSpPr>
          <p:cNvPr id="500" name="TextShape 2"/>
          <p:cNvSpPr txBox="1"/>
          <p:nvPr/>
        </p:nvSpPr>
        <p:spPr>
          <a:xfrm>
            <a:off x="414000" y="1929600"/>
            <a:ext cx="114044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Takes an object as a parameter</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Returns another object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BiFunction take 2 objects but still only returns 1 object (obviously).</a:t>
            </a:r>
            <a:endParaRPr b="0" lang="en-US" sz="1900" spc="-1" strike="noStrike">
              <a:solidFill>
                <a:srgbClr val="2e2d2c"/>
              </a:solidFill>
              <a:latin typeface="Segoe UI"/>
            </a:endParaRPr>
          </a:p>
        </p:txBody>
      </p:sp>
      <p:sp>
        <p:nvSpPr>
          <p:cNvPr id="501" name="TextShape 3"/>
          <p:cNvSpPr txBox="1"/>
          <p:nvPr/>
        </p:nvSpPr>
        <p:spPr>
          <a:xfrm>
            <a:off x="0" y="0"/>
            <a:ext cx="360000" cy="360000"/>
          </a:xfrm>
          <a:prstGeom prst="rect">
            <a:avLst/>
          </a:prstGeom>
          <a:noFill/>
          <a:ln>
            <a:noFill/>
          </a:ln>
        </p:spPr>
        <p:txBody>
          <a:bodyPr lIns="90000" rIns="90000" tIns="45000" bIns="45000">
            <a:noAutofit/>
          </a:bodyPr>
          <a:p>
            <a:pPr>
              <a:lnSpc>
                <a:spcPct val="100000"/>
              </a:lnSpc>
            </a:pPr>
            <a:fld id="{DBC9AF99-D8C9-462B-BB89-58AFEACAFFED}" type="slidenum">
              <a:rPr b="0" lang="en-GB" sz="1800" spc="-1" strike="noStrike">
                <a:solidFill>
                  <a:srgbClr val="2e2d2c"/>
                </a:solidFill>
                <a:latin typeface="Segoe UI"/>
              </a:rPr>
              <a:t>71</a:t>
            </a:fld>
            <a:endParaRPr b="0" lang="en-GB" sz="1800" spc="-1" strike="noStrike">
              <a:latin typeface="Times New Roman"/>
            </a:endParaRPr>
          </a:p>
        </p:txBody>
      </p:sp>
      <p:sp>
        <p:nvSpPr>
          <p:cNvPr id="502" name="CustomShape 4"/>
          <p:cNvSpPr/>
          <p:nvPr/>
        </p:nvSpPr>
        <p:spPr>
          <a:xfrm>
            <a:off x="572400" y="4057560"/>
            <a:ext cx="4486320" cy="222480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Segoe UI"/>
              </a:rPr>
              <a:t>public interface Function&lt;T, R&gt; {</a:t>
            </a:r>
            <a:endParaRPr b="0" lang="en-GB" sz="2000" spc="-1" strike="noStrike">
              <a:latin typeface="Arial"/>
            </a:endParaRPr>
          </a:p>
          <a:p>
            <a:pPr>
              <a:lnSpc>
                <a:spcPct val="100000"/>
              </a:lnSpc>
            </a:pPr>
            <a:r>
              <a:rPr b="0" lang="en-GB" sz="2000" spc="-1" strike="noStrike">
                <a:solidFill>
                  <a:srgbClr val="2e2d2c"/>
                </a:solidFill>
                <a:latin typeface="Segoe UI"/>
              </a:rPr>
              <a:t>	</a:t>
            </a:r>
            <a:endParaRPr b="0" lang="en-GB" sz="2000" spc="-1" strike="noStrike">
              <a:latin typeface="Arial"/>
            </a:endParaRPr>
          </a:p>
          <a:p>
            <a:pPr>
              <a:lnSpc>
                <a:spcPct val="100000"/>
              </a:lnSpc>
            </a:pPr>
            <a:r>
              <a:rPr b="0" lang="en-GB" sz="2000" spc="-1" strike="noStrike">
                <a:solidFill>
                  <a:srgbClr val="2e2d2c"/>
                </a:solidFill>
                <a:latin typeface="Segoe UI"/>
              </a:rPr>
              <a:t>	</a:t>
            </a:r>
            <a:r>
              <a:rPr b="0" lang="en-GB" sz="2000" spc="-1" strike="noStrike">
                <a:solidFill>
                  <a:srgbClr val="2e2d2c"/>
                </a:solidFill>
                <a:latin typeface="Segoe UI"/>
              </a:rPr>
              <a:t>R apply (T t);</a:t>
            </a:r>
            <a:endParaRPr b="0" lang="en-GB" sz="2000" spc="-1" strike="noStrike">
              <a:latin typeface="Arial"/>
            </a:endParaRPr>
          </a:p>
          <a:p>
            <a:pPr>
              <a:lnSpc>
                <a:spcPct val="100000"/>
              </a:lnSpc>
            </a:pPr>
            <a:r>
              <a:rPr b="0" lang="en-GB" sz="2000" spc="-1" strike="noStrike">
                <a:solidFill>
                  <a:srgbClr val="2e2d2c"/>
                </a:solidFill>
                <a:latin typeface="Segoe UI"/>
              </a:rPr>
              <a:t>}</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503" name="CustomShape 5"/>
          <p:cNvSpPr/>
          <p:nvPr/>
        </p:nvSpPr>
        <p:spPr>
          <a:xfrm>
            <a:off x="6400080" y="4057560"/>
            <a:ext cx="5079240" cy="1614960"/>
          </a:xfrm>
          <a:prstGeom prst="rect">
            <a:avLst/>
          </a:prstGeom>
          <a:solidFill>
            <a:srgbClr val="b9cde5"/>
          </a:solidFill>
          <a:ln>
            <a:noFill/>
          </a:ln>
        </p:spPr>
        <p:style>
          <a:lnRef idx="0"/>
          <a:fillRef idx="0"/>
          <a:effectRef idx="0"/>
          <a:fontRef idx="minor"/>
        </p:style>
        <p:txBody>
          <a:bodyPr wrap="none" lIns="90000" rIns="90000" tIns="45000" bIns="45000">
            <a:spAutoFit/>
          </a:bodyPr>
          <a:p>
            <a:pPr>
              <a:lnSpc>
                <a:spcPct val="100000"/>
              </a:lnSpc>
            </a:pPr>
            <a:r>
              <a:rPr b="0" lang="en-GB" sz="2000" spc="-1" strike="noStrike">
                <a:solidFill>
                  <a:srgbClr val="2e2d2c"/>
                </a:solidFill>
                <a:latin typeface="Segoe UI"/>
              </a:rPr>
              <a:t>public interface BiFunction&lt;T, U, R&gt; {</a:t>
            </a:r>
            <a:endParaRPr b="0" lang="en-GB" sz="2000" spc="-1" strike="noStrike">
              <a:latin typeface="Arial"/>
            </a:endParaRPr>
          </a:p>
          <a:p>
            <a:pPr>
              <a:lnSpc>
                <a:spcPct val="100000"/>
              </a:lnSpc>
            </a:pPr>
            <a:r>
              <a:rPr b="0" lang="en-GB" sz="2000" spc="-1" strike="noStrike">
                <a:solidFill>
                  <a:srgbClr val="2e2d2c"/>
                </a:solidFill>
                <a:latin typeface="Segoe UI"/>
              </a:rPr>
              <a:t>	</a:t>
            </a:r>
            <a:endParaRPr b="0" lang="en-GB" sz="2000" spc="-1" strike="noStrike">
              <a:latin typeface="Arial"/>
            </a:endParaRPr>
          </a:p>
          <a:p>
            <a:pPr>
              <a:lnSpc>
                <a:spcPct val="100000"/>
              </a:lnSpc>
            </a:pPr>
            <a:r>
              <a:rPr b="0" lang="en-GB" sz="2000" spc="-1" strike="noStrike">
                <a:solidFill>
                  <a:srgbClr val="2e2d2c"/>
                </a:solidFill>
                <a:latin typeface="Segoe UI"/>
              </a:rPr>
              <a:t>	</a:t>
            </a:r>
            <a:r>
              <a:rPr b="0" lang="en-GB" sz="2000" spc="-1" strike="noStrike">
                <a:solidFill>
                  <a:srgbClr val="2e2d2c"/>
                </a:solidFill>
                <a:latin typeface="Segoe UI"/>
              </a:rPr>
              <a:t>R apply (T t, U u);</a:t>
            </a:r>
            <a:endParaRPr b="0" lang="en-GB" sz="2000" spc="-1" strike="noStrike">
              <a:latin typeface="Arial"/>
            </a:endParaRPr>
          </a:p>
          <a:p>
            <a:pPr>
              <a:lnSpc>
                <a:spcPct val="100000"/>
              </a:lnSpc>
            </a:pPr>
            <a:r>
              <a:rPr b="0" lang="en-GB" sz="2000" spc="-1" strike="noStrike">
                <a:solidFill>
                  <a:srgbClr val="2e2d2c"/>
                </a:solidFill>
                <a:latin typeface="Segoe UI"/>
              </a:rPr>
              <a:t>}</a:t>
            </a:r>
            <a:endParaRPr b="0" lang="en-GB" sz="2000" spc="-1" strike="noStrike">
              <a:latin typeface="Arial"/>
            </a:endParaRPr>
          </a:p>
          <a:p>
            <a:pPr>
              <a:lnSpc>
                <a:spcPct val="100000"/>
              </a:lnSpc>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838080" y="653040"/>
            <a:ext cx="10515240" cy="5523480"/>
          </a:xfrm>
          <a:prstGeom prst="rect">
            <a:avLst/>
          </a:prstGeom>
          <a:noFill/>
          <a:ln>
            <a:noFill/>
          </a:ln>
        </p:spPr>
        <p:txBody>
          <a:bodyPr>
            <a:normAutofit fontScale="70000"/>
          </a:bodyPr>
          <a:p>
            <a:pPr>
              <a:lnSpc>
                <a:spcPct val="100000"/>
              </a:lnSpc>
              <a:spcBef>
                <a:spcPts val="201"/>
              </a:spcBef>
              <a:spcAft>
                <a:spcPts val="799"/>
              </a:spcAft>
            </a:pPr>
            <a:r>
              <a:rPr b="1" lang="en-US" sz="1900" spc="-1" strike="noStrike">
                <a:solidFill>
                  <a:srgbClr val="2e2d2c"/>
                </a:solidFill>
                <a:latin typeface="Segoe UI"/>
              </a:rPr>
              <a:t>interface MathOperation {</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int operation(int a, int b);</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with type declaration</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MathOperation </a:t>
            </a:r>
            <a:r>
              <a:rPr b="1" lang="en-US" sz="1900" spc="-1" strike="noStrike">
                <a:solidFill>
                  <a:srgbClr val="2e2d2c"/>
                </a:solidFill>
                <a:latin typeface="Segoe UI"/>
              </a:rPr>
              <a:t>addition = (int a, int b) -&gt; a + b;</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with out type declaration</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MathOperation </a:t>
            </a:r>
            <a:r>
              <a:rPr b="1" lang="en-US" sz="1900" spc="-1" strike="noStrike">
                <a:solidFill>
                  <a:srgbClr val="2e2d2c"/>
                </a:solidFill>
                <a:latin typeface="Segoe UI"/>
              </a:rPr>
              <a:t>subtraction = (a, b) -&gt; a - b;</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with return statement along with curly braces</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MathOperation </a:t>
            </a:r>
            <a:r>
              <a:rPr b="1" lang="en-US" sz="1900" spc="-1" strike="noStrike">
                <a:solidFill>
                  <a:srgbClr val="2e2d2c"/>
                </a:solidFill>
                <a:latin typeface="Segoe UI"/>
              </a:rPr>
              <a:t>multiplication = (int a, int b) -&gt; {</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return a * b;</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without return statement and without curly braces</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MathOperation </a:t>
            </a:r>
            <a:r>
              <a:rPr b="1" lang="en-US" sz="1900" spc="-1" strike="noStrike">
                <a:solidFill>
                  <a:srgbClr val="2e2d2c"/>
                </a:solidFill>
                <a:latin typeface="Segoe UI"/>
              </a:rPr>
              <a:t>division = (int a, int b) -&gt; a / b;</a:t>
            </a:r>
            <a:endParaRPr b="0" lang="en-US" sz="1900" spc="-1" strike="noStrike">
              <a:solidFill>
                <a:srgbClr val="2e2d2c"/>
              </a:solidFill>
              <a:latin typeface="Segoe UI"/>
            </a:endParaRPr>
          </a:p>
        </p:txBody>
      </p:sp>
      <p:sp>
        <p:nvSpPr>
          <p:cNvPr id="505" name="CustomShape 2"/>
          <p:cNvSpPr/>
          <p:nvPr/>
        </p:nvSpPr>
        <p:spPr>
          <a:xfrm flipH="1" flipV="1">
            <a:off x="3924360" y="895320"/>
            <a:ext cx="3924000" cy="5688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506" name="CustomShape 3"/>
          <p:cNvSpPr/>
          <p:nvPr/>
        </p:nvSpPr>
        <p:spPr>
          <a:xfrm>
            <a:off x="8115480" y="387360"/>
            <a:ext cx="3219120" cy="1005120"/>
          </a:xfrm>
          <a:prstGeom prst="rect">
            <a:avLst/>
          </a:prstGeom>
          <a:solidFill>
            <a:srgbClr val="b9cde5"/>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2e2d2c"/>
                </a:solidFill>
                <a:latin typeface="Courier New"/>
              </a:rPr>
              <a:t>Declaring my interface (a separate file)</a:t>
            </a:r>
            <a:endParaRPr b="0" lang="en-GB" sz="2000" spc="-1" strike="noStrike">
              <a:latin typeface="Arial"/>
            </a:endParaRPr>
          </a:p>
        </p:txBody>
      </p:sp>
      <p:sp>
        <p:nvSpPr>
          <p:cNvPr id="507" name="CustomShape 4"/>
          <p:cNvSpPr/>
          <p:nvPr/>
        </p:nvSpPr>
        <p:spPr>
          <a:xfrm flipH="1" flipV="1">
            <a:off x="2018520" y="2705040"/>
            <a:ext cx="4533480" cy="5904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508" name="CustomShape 5"/>
          <p:cNvSpPr/>
          <p:nvPr/>
        </p:nvSpPr>
        <p:spPr>
          <a:xfrm>
            <a:off x="6800760" y="2226960"/>
            <a:ext cx="3219120" cy="1614960"/>
          </a:xfrm>
          <a:prstGeom prst="rect">
            <a:avLst/>
          </a:prstGeom>
          <a:solidFill>
            <a:srgbClr val="b9cde5"/>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2e2d2c"/>
                </a:solidFill>
                <a:latin typeface="Courier New"/>
              </a:rPr>
              <a:t>This variable (addition) is of type MathOperation.  Addition holds a method!</a:t>
            </a:r>
            <a:endParaRPr b="0" lang="en-GB" sz="2000" spc="-1" strike="noStrike">
              <a:latin typeface="Arial"/>
            </a:endParaRPr>
          </a:p>
        </p:txBody>
      </p:sp>
      <p:sp>
        <p:nvSpPr>
          <p:cNvPr id="509" name="CustomShape 6"/>
          <p:cNvSpPr/>
          <p:nvPr/>
        </p:nvSpPr>
        <p:spPr>
          <a:xfrm flipH="1">
            <a:off x="5466600" y="5086440"/>
            <a:ext cx="1485720" cy="856800"/>
          </a:xfrm>
          <a:custGeom>
            <a:avLst/>
            <a:gdLst/>
            <a:ahLst/>
            <a:rect l="l" t="t" r="r" b="b"/>
            <a:pathLst>
              <a:path w="21600" h="21600">
                <a:moveTo>
                  <a:pt x="0" y="0"/>
                </a:moveTo>
                <a:lnTo>
                  <a:pt x="21600" y="21600"/>
                </a:lnTo>
              </a:path>
            </a:pathLst>
          </a:custGeom>
          <a:noFill/>
          <a:ln w="38160">
            <a:solidFill>
              <a:srgbClr val="004f98"/>
            </a:solidFill>
            <a:round/>
            <a:tailEnd len="med" type="triangle" w="med"/>
          </a:ln>
        </p:spPr>
        <p:style>
          <a:lnRef idx="1">
            <a:schemeClr val="accent1"/>
          </a:lnRef>
          <a:fillRef idx="0">
            <a:schemeClr val="accent1"/>
          </a:fillRef>
          <a:effectRef idx="0">
            <a:schemeClr val="accent1"/>
          </a:effectRef>
          <a:fontRef idx="minor"/>
        </p:style>
      </p:sp>
      <p:sp>
        <p:nvSpPr>
          <p:cNvPr id="510" name="CustomShape 7"/>
          <p:cNvSpPr/>
          <p:nvPr/>
        </p:nvSpPr>
        <p:spPr>
          <a:xfrm>
            <a:off x="7315200" y="4270680"/>
            <a:ext cx="3219120" cy="395280"/>
          </a:xfrm>
          <a:prstGeom prst="rect">
            <a:avLst/>
          </a:prstGeom>
          <a:solidFill>
            <a:srgbClr val="b9cde5"/>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2e2d2c"/>
                </a:solidFill>
                <a:latin typeface="Courier New"/>
              </a:rPr>
              <a:t>Here divi</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414000" y="1036800"/>
            <a:ext cx="9125640" cy="626040"/>
          </a:xfrm>
          <a:prstGeom prst="rect">
            <a:avLst/>
          </a:prstGeom>
          <a:noFill/>
          <a:ln>
            <a:noFill/>
          </a:ln>
        </p:spPr>
        <p:txBody>
          <a:bodyPr anchor="b">
            <a:normAutofit/>
          </a:bodyPr>
          <a:p>
            <a:endParaRPr b="0" lang="en-US" sz="1800" spc="-1" strike="noStrike">
              <a:solidFill>
                <a:srgbClr val="2e2d2c"/>
              </a:solidFill>
              <a:latin typeface="Segoe UI"/>
            </a:endParaRPr>
          </a:p>
        </p:txBody>
      </p:sp>
      <p:sp>
        <p:nvSpPr>
          <p:cNvPr id="512" name="TextShape 2"/>
          <p:cNvSpPr txBox="1"/>
          <p:nvPr/>
        </p:nvSpPr>
        <p:spPr>
          <a:xfrm>
            <a:off x="414000" y="1929600"/>
            <a:ext cx="11404440" cy="4546440"/>
          </a:xfrm>
          <a:prstGeom prst="rect">
            <a:avLst/>
          </a:prstGeom>
          <a:noFill/>
          <a:ln>
            <a:noFill/>
          </a:ln>
        </p:spPr>
        <p:txBody>
          <a:bodyPr>
            <a:normAutofit/>
          </a:bodyPr>
          <a:p>
            <a:pPr>
              <a:lnSpc>
                <a:spcPct val="100000"/>
              </a:lnSpc>
              <a:spcBef>
                <a:spcPts val="201"/>
              </a:spcBef>
              <a:spcAft>
                <a:spcPts val="799"/>
              </a:spcAft>
            </a:pPr>
            <a:r>
              <a:rPr b="0" lang="en-US" sz="1900" spc="-1" strike="noStrike">
                <a:solidFill>
                  <a:srgbClr val="2e2d2c"/>
                </a:solidFill>
                <a:latin typeface="Segoe UI"/>
              </a:rPr>
              <a:t>// without parenthesis</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GreetingService </a:t>
            </a:r>
            <a:r>
              <a:rPr b="1" lang="en-US" sz="1900" spc="-1" strike="noStrike">
                <a:solidFill>
                  <a:srgbClr val="2e2d2c"/>
                </a:solidFill>
                <a:latin typeface="Segoe UI"/>
              </a:rPr>
              <a:t>greetService1 = message -&gt; System.</a:t>
            </a:r>
            <a:r>
              <a:rPr b="1" i="1" lang="en-US" sz="1900" spc="-1" strike="noStrike">
                <a:solidFill>
                  <a:srgbClr val="2e2d2c"/>
                </a:solidFill>
                <a:latin typeface="Segoe UI"/>
              </a:rPr>
              <a:t>out.println("Hello " + message);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 with parenthesis</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GreetingService </a:t>
            </a:r>
            <a:r>
              <a:rPr b="1" lang="en-US" sz="1900" spc="-1" strike="noStrike">
                <a:solidFill>
                  <a:srgbClr val="2e2d2c"/>
                </a:solidFill>
                <a:latin typeface="Segoe UI"/>
              </a:rPr>
              <a:t>greetService2 = (message) -&gt; System.</a:t>
            </a:r>
            <a:r>
              <a:rPr b="1" i="1" lang="en-US" sz="1900" spc="-1" strike="noStrike">
                <a:solidFill>
                  <a:srgbClr val="2e2d2c"/>
                </a:solidFill>
                <a:latin typeface="Segoe UI"/>
              </a:rPr>
              <a:t>out.println("Hello " + message);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greetService1.sayMessage("Matt");</a:t>
            </a:r>
            <a:endParaRPr b="0" lang="en-US" sz="1900" spc="-1" strike="noStrike">
              <a:solidFill>
                <a:srgbClr val="2e2d2c"/>
              </a:solidFill>
              <a:latin typeface="Segoe UI"/>
            </a:endParaRPr>
          </a:p>
          <a:p>
            <a:pPr>
              <a:lnSpc>
                <a:spcPct val="100000"/>
              </a:lnSpc>
              <a:spcBef>
                <a:spcPts val="201"/>
              </a:spcBef>
              <a:spcAft>
                <a:spcPts val="799"/>
              </a:spcAft>
            </a:pPr>
            <a:r>
              <a:rPr b="0" lang="en-US" sz="1900" spc="-1" strike="noStrike">
                <a:solidFill>
                  <a:srgbClr val="2e2d2c"/>
                </a:solidFill>
                <a:latin typeface="Segoe UI"/>
              </a:rPr>
              <a:t>greetService2.sayMessage(“Jeff");</a:t>
            </a: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914400" y="1063440"/>
            <a:ext cx="10364040" cy="2555640"/>
          </a:xfrm>
          <a:prstGeom prst="rect">
            <a:avLst/>
          </a:prstGeom>
          <a:noFill/>
          <a:ln>
            <a:noFill/>
          </a:ln>
        </p:spPr>
        <p:txBody>
          <a:bodyPr anchor="b">
            <a:noAutofit/>
          </a:bodyPr>
          <a:p>
            <a:pPr algn="ctr">
              <a:lnSpc>
                <a:spcPct val="100000"/>
              </a:lnSpc>
            </a:pPr>
            <a:r>
              <a:rPr b="0" lang="en-US" sz="6000" spc="-1" strike="noStrike">
                <a:solidFill>
                  <a:srgbClr val="555454"/>
                </a:solidFill>
                <a:latin typeface="Segoe UI Light"/>
              </a:rPr>
              <a:t>OOP</a:t>
            </a:r>
            <a:endParaRPr b="0" lang="en-US" sz="6000" spc="-1" strike="noStrike">
              <a:solidFill>
                <a:srgbClr val="2e2d2c"/>
              </a:solidFill>
              <a:latin typeface="Segoe UI"/>
            </a:endParaRPr>
          </a:p>
        </p:txBody>
      </p:sp>
      <p:sp>
        <p:nvSpPr>
          <p:cNvPr id="514" name="TextShape 2"/>
          <p:cNvSpPr txBox="1"/>
          <p:nvPr/>
        </p:nvSpPr>
        <p:spPr>
          <a:xfrm>
            <a:off x="914400" y="3886200"/>
            <a:ext cx="10364040" cy="438840"/>
          </a:xfrm>
          <a:prstGeom prst="rect">
            <a:avLst/>
          </a:prstGeom>
          <a:noFill/>
          <a:ln>
            <a:noFill/>
          </a:ln>
        </p:spPr>
        <p:txBody>
          <a:bodyPr>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Object Oriented Programming is the current ‘flavour’ of programming. There are many principles behind OOP and this section will give you an insight into the 4 key ones.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OO Means, at its core, the ability to define your own (complex) types. Or your own “Objects” that your code will then work with.</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We do this by creating a ‘class’, from this class we create objects.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You can think of classes as the blueprints for your objects.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16"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An Object is a single component of a system</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For example in a car park there will be barriers at the entrance and exit, a ticket dispenser next to every entrance barrier, a ticket pay station and a counter for the number of spaces left.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Each of these can be described as objects in the ‘system’ of a car park.</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The easiest way to visualise this is by using a class diagram to identify all the potential classes.</a:t>
            </a:r>
            <a:endParaRPr b="0" lang="en-US" sz="1800" spc="-1" strike="noStrike">
              <a:solidFill>
                <a:srgbClr val="2e2d2c"/>
              </a:solidFill>
              <a:latin typeface="Segoe UI"/>
            </a:endParaRPr>
          </a:p>
        </p:txBody>
      </p:sp>
      <p:sp>
        <p:nvSpPr>
          <p:cNvPr id="517" name="TextShape 3"/>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Object Orientated Programming - Introduction</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414000" y="1929600"/>
            <a:ext cx="11404440" cy="4546440"/>
          </a:xfrm>
          <a:prstGeom prst="rect">
            <a:avLst/>
          </a:prstGeom>
          <a:noFill/>
          <a:ln>
            <a:noFill/>
          </a:ln>
        </p:spPr>
        <p:txBody>
          <a:bodyPr>
            <a:noAutofit/>
          </a:bodyPr>
          <a:p>
            <a:pPr>
              <a:lnSpc>
                <a:spcPct val="100000"/>
              </a:lnSpc>
              <a:spcBef>
                <a:spcPts val="201"/>
              </a:spcBef>
              <a:spcAft>
                <a:spcPts val="799"/>
              </a:spcAft>
            </a:pPr>
            <a:r>
              <a:rPr b="0" lang="en-US" sz="1900" spc="-1" strike="noStrike">
                <a:solidFill>
                  <a:srgbClr val="2e2d2c"/>
                </a:solidFill>
                <a:latin typeface="Segoe UI"/>
              </a:rPr>
              <a:t>Definition of a data type as a single entity</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Fields/Attributes</a:t>
            </a:r>
            <a:r>
              <a:rPr b="0" lang="en-US" sz="1900" spc="-1" strike="noStrike">
                <a:solidFill>
                  <a:srgbClr val="2e2d2c"/>
                </a:solidFill>
                <a:latin typeface="Segoe UI"/>
              </a:rPr>
              <a:t>	</a:t>
            </a:r>
            <a:r>
              <a:rPr b="0" lang="en-US" sz="1900" spc="-1" strike="noStrike">
                <a:solidFill>
                  <a:srgbClr val="2e2d2c"/>
                </a:solidFill>
                <a:latin typeface="Segoe UI"/>
              </a:rPr>
              <a:t>-</a:t>
            </a:r>
            <a:r>
              <a:rPr b="0" lang="en-US" sz="1900" spc="-1" strike="noStrike">
                <a:solidFill>
                  <a:srgbClr val="2e2d2c"/>
                </a:solidFill>
                <a:latin typeface="Segoe UI"/>
              </a:rPr>
              <a:t>	</a:t>
            </a:r>
            <a:r>
              <a:rPr b="0" lang="en-US" sz="1900" spc="-1" strike="noStrike">
                <a:solidFill>
                  <a:srgbClr val="2e2d2c"/>
                </a:solidFill>
                <a:latin typeface="Segoe UI"/>
              </a:rPr>
              <a:t>The DNA of your object</a:t>
            </a:r>
            <a:endParaRPr b="0" lang="en-US" sz="1900" spc="-1" strike="noStrike">
              <a:solidFill>
                <a:srgbClr val="2e2d2c"/>
              </a:solidFill>
              <a:latin typeface="Segoe UI"/>
            </a:endParaRPr>
          </a:p>
          <a:p>
            <a:pPr>
              <a:lnSpc>
                <a:spcPct val="100000"/>
              </a:lnSpc>
              <a:spcBef>
                <a:spcPts val="201"/>
              </a:spcBef>
              <a:spcAft>
                <a:spcPts val="799"/>
              </a:spcAft>
            </a:pPr>
            <a:r>
              <a:rPr b="1" lang="en-US" sz="1900" spc="-1" strike="noStrike">
                <a:solidFill>
                  <a:srgbClr val="2e2d2c"/>
                </a:solidFill>
                <a:latin typeface="Segoe UI"/>
              </a:rPr>
              <a:t>Methods</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	</a:t>
            </a:r>
            <a:r>
              <a:rPr b="0" lang="en-US" sz="1900" spc="-1" strike="noStrike">
                <a:solidFill>
                  <a:srgbClr val="2e2d2c"/>
                </a:solidFill>
                <a:latin typeface="Segoe UI"/>
              </a:rPr>
              <a:t>Functions that define behaviour in your object.</a:t>
            </a:r>
            <a:endParaRPr b="0" lang="en-US" sz="1900" spc="-1" strike="noStrike">
              <a:solidFill>
                <a:srgbClr val="2e2d2c"/>
              </a:solidFill>
              <a:latin typeface="Segoe UI"/>
            </a:endParaRPr>
          </a:p>
        </p:txBody>
      </p:sp>
      <p:sp>
        <p:nvSpPr>
          <p:cNvPr id="519"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What is an OO Data Type?</a:t>
            </a:r>
            <a:endParaRPr b="0" lang="en-US" sz="3600" spc="-1" strike="noStrike">
              <a:solidFill>
                <a:srgbClr val="2e2d2c"/>
              </a:solidFill>
              <a:latin typeface="Segoe UI"/>
            </a:endParaRPr>
          </a:p>
        </p:txBody>
      </p:sp>
      <p:sp>
        <p:nvSpPr>
          <p:cNvPr id="520" name="CustomShape 3"/>
          <p:cNvSpPr/>
          <p:nvPr/>
        </p:nvSpPr>
        <p:spPr>
          <a:xfrm>
            <a:off x="4875480" y="3621240"/>
            <a:ext cx="730440" cy="118620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en-GB" sz="7200" spc="-1" strike="noStrike">
                <a:solidFill>
                  <a:srgbClr val="2e2d2c"/>
                </a:solidFill>
                <a:latin typeface="Courier New"/>
              </a:rPr>
              <a:t>{</a:t>
            </a:r>
            <a:endParaRPr b="0" lang="en-GB" sz="7200" spc="-1" strike="noStrike">
              <a:latin typeface="Arial"/>
            </a:endParaRPr>
          </a:p>
        </p:txBody>
      </p:sp>
      <p:sp>
        <p:nvSpPr>
          <p:cNvPr id="521" name="CustomShape 4"/>
          <p:cNvSpPr/>
          <p:nvPr/>
        </p:nvSpPr>
        <p:spPr>
          <a:xfrm>
            <a:off x="9258480" y="4687920"/>
            <a:ext cx="730440" cy="118620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en-GB" sz="7200" spc="-1" strike="noStrike">
                <a:solidFill>
                  <a:srgbClr val="2e2d2c"/>
                </a:solidFill>
                <a:latin typeface="Courier New"/>
              </a:rPr>
              <a:t>}</a:t>
            </a:r>
            <a:endParaRPr b="0" lang="en-GB" sz="7200" spc="-1" strike="noStrike">
              <a:latin typeface="Arial"/>
            </a:endParaRPr>
          </a:p>
        </p:txBody>
      </p:sp>
      <p:sp>
        <p:nvSpPr>
          <p:cNvPr id="522" name="CustomShape 5"/>
          <p:cNvSpPr/>
          <p:nvPr/>
        </p:nvSpPr>
        <p:spPr>
          <a:xfrm>
            <a:off x="5523480" y="3510000"/>
            <a:ext cx="3830400" cy="2355480"/>
          </a:xfrm>
          <a:prstGeom prst="rect">
            <a:avLst/>
          </a:prstGeom>
          <a:solidFill>
            <a:schemeClr val="accent4">
              <a:lumMod val="20000"/>
              <a:lumOff val="80000"/>
            </a:schemeClr>
          </a:solidFill>
          <a:ln w="12600">
            <a:solidFill>
              <a:schemeClr val="tx1"/>
            </a:solidFill>
            <a:miter/>
          </a:ln>
          <a:effectLst>
            <a:outerShdw algn="ctr" dir="3187806" dist="63000" rotWithShape="0">
              <a:schemeClr val="bg2"/>
            </a:outerShdw>
          </a:effectLst>
        </p:spPr>
        <p:style>
          <a:lnRef idx="0"/>
          <a:fillRef idx="0"/>
          <a:effectRef idx="0"/>
          <a:fontRef idx="minor"/>
        </p:style>
      </p:sp>
      <p:grpSp>
        <p:nvGrpSpPr>
          <p:cNvPr id="523" name="Group 6"/>
          <p:cNvGrpSpPr/>
          <p:nvPr/>
        </p:nvGrpSpPr>
        <p:grpSpPr>
          <a:xfrm>
            <a:off x="5925240" y="4824720"/>
            <a:ext cx="3292200" cy="899640"/>
            <a:chOff x="5925240" y="4824720"/>
            <a:chExt cx="3292200" cy="899640"/>
          </a:xfrm>
        </p:grpSpPr>
        <p:sp>
          <p:nvSpPr>
            <p:cNvPr id="524" name="CustomShape 7"/>
            <p:cNvSpPr/>
            <p:nvPr/>
          </p:nvSpPr>
          <p:spPr>
            <a:xfrm>
              <a:off x="5925240" y="4824720"/>
              <a:ext cx="3292200" cy="363240"/>
            </a:xfrm>
            <a:prstGeom prst="rect">
              <a:avLst/>
            </a:prstGeom>
            <a:solidFill>
              <a:srgbClr val="ffffcc"/>
            </a:solidFill>
            <a:ln w="12600">
              <a:solidFill>
                <a:schemeClr val="tx1"/>
              </a:solidFill>
              <a:miter/>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ff"/>
                  </a:solidFill>
                  <a:latin typeface="Lucida Console"/>
                </a:rPr>
                <a:t>private </a:t>
              </a:r>
              <a:r>
                <a:rPr b="0" lang="en-GB" sz="1800" spc="-1" strike="noStrike">
                  <a:solidFill>
                    <a:srgbClr val="2e2d2c"/>
                  </a:solidFill>
                  <a:latin typeface="Lucida Console"/>
                </a:rPr>
                <a:t>String </a:t>
              </a:r>
              <a:r>
                <a:rPr b="0" lang="en-GB" sz="1800" spc="-1" strike="noStrike">
                  <a:solidFill>
                    <a:srgbClr val="000000"/>
                  </a:solidFill>
                  <a:latin typeface="Lucida Console"/>
                </a:rPr>
                <a:t>make;</a:t>
              </a:r>
              <a:endParaRPr b="0" lang="en-GB" sz="1800" spc="-1" strike="noStrike">
                <a:latin typeface="Arial"/>
              </a:endParaRPr>
            </a:p>
          </p:txBody>
        </p:sp>
        <p:sp>
          <p:nvSpPr>
            <p:cNvPr id="525" name="CustomShape 8"/>
            <p:cNvSpPr/>
            <p:nvPr/>
          </p:nvSpPr>
          <p:spPr>
            <a:xfrm>
              <a:off x="5925240" y="5361120"/>
              <a:ext cx="3292200" cy="363240"/>
            </a:xfrm>
            <a:prstGeom prst="rect">
              <a:avLst/>
            </a:prstGeom>
            <a:solidFill>
              <a:srgbClr val="ffffcc"/>
            </a:solidFill>
            <a:ln w="12600">
              <a:solidFill>
                <a:schemeClr val="tx1"/>
              </a:solidFill>
              <a:miter/>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ff"/>
                  </a:solidFill>
                  <a:latin typeface="Lucida Console"/>
                </a:rPr>
                <a:t>private int</a:t>
              </a:r>
              <a:r>
                <a:rPr b="0" lang="en-GB" sz="1800" spc="-1" strike="noStrike">
                  <a:solidFill>
                    <a:srgbClr val="2e2d2c"/>
                  </a:solidFill>
                  <a:latin typeface="Lucida Console"/>
                </a:rPr>
                <a:t> </a:t>
              </a:r>
              <a:r>
                <a:rPr b="0" lang="en-GB" sz="1800" spc="-1" strike="noStrike">
                  <a:solidFill>
                    <a:srgbClr val="000000"/>
                  </a:solidFill>
                  <a:latin typeface="Lucida Console"/>
                </a:rPr>
                <a:t>speed;</a:t>
              </a:r>
              <a:endParaRPr b="0" lang="en-GB" sz="1800" spc="-1" strike="noStrike">
                <a:latin typeface="Arial"/>
              </a:endParaRPr>
            </a:p>
          </p:txBody>
        </p:sp>
      </p:grpSp>
      <p:grpSp>
        <p:nvGrpSpPr>
          <p:cNvPr id="526" name="Group 9"/>
          <p:cNvGrpSpPr/>
          <p:nvPr/>
        </p:nvGrpSpPr>
        <p:grpSpPr>
          <a:xfrm>
            <a:off x="5656680" y="3757680"/>
            <a:ext cx="3966840" cy="900000"/>
            <a:chOff x="5656680" y="3757680"/>
            <a:chExt cx="3966840" cy="900000"/>
          </a:xfrm>
        </p:grpSpPr>
        <p:sp>
          <p:nvSpPr>
            <p:cNvPr id="527" name="CustomShape 10"/>
            <p:cNvSpPr/>
            <p:nvPr/>
          </p:nvSpPr>
          <p:spPr>
            <a:xfrm>
              <a:off x="5656680" y="3757680"/>
              <a:ext cx="3966840" cy="363240"/>
            </a:xfrm>
            <a:prstGeom prst="rect">
              <a:avLst/>
            </a:prstGeom>
            <a:solidFill>
              <a:srgbClr val="ffffcc"/>
            </a:solidFill>
            <a:ln w="12600">
              <a:solidFill>
                <a:schemeClr val="tx1"/>
              </a:solidFill>
              <a:miter/>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ff"/>
                  </a:solidFill>
                  <a:latin typeface="Lucida Console"/>
                </a:rPr>
                <a:t>public boolean</a:t>
              </a:r>
              <a:r>
                <a:rPr b="0" lang="en-GB" sz="1800" spc="-1" strike="noStrike">
                  <a:solidFill>
                    <a:srgbClr val="2e2d2c"/>
                  </a:solidFill>
                  <a:latin typeface="Lucida Console"/>
                </a:rPr>
                <a:t> </a:t>
              </a:r>
              <a:r>
                <a:rPr b="0" lang="en-GB" sz="1800" spc="-1" strike="noStrike">
                  <a:solidFill>
                    <a:srgbClr val="000000"/>
                  </a:solidFill>
                  <a:latin typeface="Lucida Console"/>
                </a:rPr>
                <a:t>start() {..}</a:t>
              </a:r>
              <a:endParaRPr b="0" lang="en-GB" sz="1800" spc="-1" strike="noStrike">
                <a:latin typeface="Arial"/>
              </a:endParaRPr>
            </a:p>
          </p:txBody>
        </p:sp>
        <p:sp>
          <p:nvSpPr>
            <p:cNvPr id="528" name="CustomShape 11"/>
            <p:cNvSpPr/>
            <p:nvPr/>
          </p:nvSpPr>
          <p:spPr>
            <a:xfrm>
              <a:off x="5656680" y="4294440"/>
              <a:ext cx="3966840" cy="363240"/>
            </a:xfrm>
            <a:prstGeom prst="rect">
              <a:avLst/>
            </a:prstGeom>
            <a:solidFill>
              <a:srgbClr val="ffffcc"/>
            </a:solidFill>
            <a:ln w="12600">
              <a:solidFill>
                <a:schemeClr val="tx1"/>
              </a:solidFill>
              <a:miter/>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ff"/>
                  </a:solidFill>
                  <a:latin typeface="Lucida Console"/>
                </a:rPr>
                <a:t>public int</a:t>
              </a:r>
              <a:r>
                <a:rPr b="0" lang="en-GB" sz="1800" spc="-1" strike="noStrike">
                  <a:solidFill>
                    <a:srgbClr val="2e2d2c"/>
                  </a:solidFill>
                  <a:latin typeface="Lucida Console"/>
                </a:rPr>
                <a:t> </a:t>
              </a:r>
              <a:r>
                <a:rPr b="0" lang="en-GB" sz="1800" spc="-1" strike="noStrike">
                  <a:solidFill>
                    <a:srgbClr val="000000"/>
                  </a:solidFill>
                  <a:latin typeface="Lucida Console"/>
                </a:rPr>
                <a:t>accelerate(){..}</a:t>
              </a:r>
              <a:endParaRPr b="0" lang="en-GB" sz="1800" spc="-1" strike="noStrike">
                <a:latin typeface="Arial"/>
              </a:endParaRPr>
            </a:p>
          </p:txBody>
        </p:sp>
      </p:grpSp>
      <p:sp>
        <p:nvSpPr>
          <p:cNvPr id="529" name="CustomShape 12"/>
          <p:cNvSpPr/>
          <p:nvPr/>
        </p:nvSpPr>
        <p:spPr>
          <a:xfrm>
            <a:off x="6386400" y="3281400"/>
            <a:ext cx="1112400" cy="367920"/>
          </a:xfrm>
          <a:prstGeom prst="rect">
            <a:avLst/>
          </a:prstGeom>
          <a:solidFill>
            <a:schemeClr val="bg1"/>
          </a:solidFill>
          <a:ln w="12600">
            <a:solidFill>
              <a:schemeClr val="tx1"/>
            </a:solidFill>
            <a:miter/>
          </a:ln>
        </p:spPr>
        <p:style>
          <a:lnRef idx="0"/>
          <a:fillRef idx="0"/>
          <a:effectRef idx="0"/>
          <a:fontRef idx="minor"/>
        </p:style>
        <p:txBody>
          <a:bodyPr wrap="none" lIns="90360" rIns="90360" tIns="44280" bIns="44280" anchor="ctr">
            <a:noAutofit/>
          </a:bodyPr>
          <a:p>
            <a:pPr algn="ctr">
              <a:lnSpc>
                <a:spcPct val="100000"/>
              </a:lnSpc>
            </a:pPr>
            <a:r>
              <a:rPr b="1" lang="en-GB" sz="2400" spc="-1" strike="noStrike">
                <a:solidFill>
                  <a:srgbClr val="2e2d2c"/>
                </a:solidFill>
                <a:latin typeface="Segoe UI"/>
              </a:rPr>
              <a:t>Car</a:t>
            </a:r>
            <a:endParaRPr b="0" lang="en-GB" sz="2400" spc="-1" strike="noStrike">
              <a:latin typeface="Arial"/>
            </a:endParaRPr>
          </a:p>
        </p:txBody>
      </p:sp>
      <p:sp>
        <p:nvSpPr>
          <p:cNvPr id="530" name="CustomShape 13"/>
          <p:cNvSpPr/>
          <p:nvPr/>
        </p:nvSpPr>
        <p:spPr>
          <a:xfrm>
            <a:off x="3810240" y="3834000"/>
            <a:ext cx="1233360" cy="761760"/>
          </a:xfrm>
          <a:prstGeom prst="rect">
            <a:avLst/>
          </a:prstGeom>
          <a:solidFill>
            <a:schemeClr val="bg1"/>
          </a:solidFill>
          <a:ln w="12600">
            <a:noFill/>
          </a:ln>
        </p:spPr>
        <p:style>
          <a:lnRef idx="0"/>
          <a:fillRef idx="0"/>
          <a:effectRef idx="0"/>
          <a:fontRef idx="minor"/>
        </p:style>
        <p:txBody>
          <a:bodyPr lIns="90360" rIns="90360" tIns="44280" bIns="44280" anchor="ctr">
            <a:noAutofit/>
          </a:bodyPr>
          <a:p>
            <a:pPr>
              <a:lnSpc>
                <a:spcPct val="100000"/>
              </a:lnSpc>
            </a:pPr>
            <a:r>
              <a:rPr b="1" i="1" lang="en-GB" sz="1800" spc="-1" strike="noStrike">
                <a:solidFill>
                  <a:srgbClr val="2e2d2c"/>
                </a:solidFill>
                <a:latin typeface="Segoe UI"/>
              </a:rPr>
              <a:t>Methods</a:t>
            </a:r>
            <a:endParaRPr b="0" lang="en-GB" sz="1800" spc="-1" strike="noStrike">
              <a:latin typeface="Arial"/>
            </a:endParaRPr>
          </a:p>
        </p:txBody>
      </p:sp>
      <p:sp>
        <p:nvSpPr>
          <p:cNvPr id="531" name="CustomShape 14"/>
          <p:cNvSpPr/>
          <p:nvPr/>
        </p:nvSpPr>
        <p:spPr>
          <a:xfrm>
            <a:off x="9751680" y="4900680"/>
            <a:ext cx="1196640" cy="761760"/>
          </a:xfrm>
          <a:prstGeom prst="rect">
            <a:avLst/>
          </a:prstGeom>
          <a:solidFill>
            <a:schemeClr val="bg1"/>
          </a:solidFill>
          <a:ln w="12600">
            <a:noFill/>
          </a:ln>
        </p:spPr>
        <p:style>
          <a:lnRef idx="0"/>
          <a:fillRef idx="0"/>
          <a:effectRef idx="0"/>
          <a:fontRef idx="minor"/>
        </p:style>
        <p:txBody>
          <a:bodyPr lIns="90360" rIns="90360" tIns="44280" bIns="44280" anchor="ctr">
            <a:noAutofit/>
          </a:bodyPr>
          <a:p>
            <a:pPr>
              <a:lnSpc>
                <a:spcPct val="100000"/>
              </a:lnSpc>
            </a:pPr>
            <a:r>
              <a:rPr b="1" i="1" lang="en-GB" sz="1800" spc="-1" strike="noStrike">
                <a:solidFill>
                  <a:srgbClr val="2e2d2c"/>
                </a:solidFill>
                <a:latin typeface="Segoe UI"/>
              </a:rPr>
              <a:t>Fields</a:t>
            </a:r>
            <a:endParaRPr b="0" lang="en-GB" sz="1800" spc="-1" strike="noStrike">
              <a:latin typeface="Arial"/>
            </a:endParaRPr>
          </a:p>
        </p:txBody>
      </p:sp>
      <p:sp>
        <p:nvSpPr>
          <p:cNvPr id="532" name="CustomShape 15"/>
          <p:cNvSpPr/>
          <p:nvPr/>
        </p:nvSpPr>
        <p:spPr>
          <a:xfrm>
            <a:off x="7460640" y="3036960"/>
            <a:ext cx="2338200" cy="39384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1" i="1" lang="en-GB" sz="2000" spc="-1" strike="noStrike">
                <a:solidFill>
                  <a:srgbClr val="2e2d2c"/>
                </a:solidFill>
                <a:latin typeface="Segoe UI"/>
              </a:rPr>
              <a:t>Type Definition</a:t>
            </a:r>
            <a:endParaRPr b="0" lang="en-GB" sz="2000" spc="-1" strike="noStrike">
              <a:latin typeface="Arial"/>
            </a:endParaRPr>
          </a:p>
        </p:txBody>
      </p:sp>
      <p:sp>
        <p:nvSpPr>
          <p:cNvPr id="533" name="CustomShape 16"/>
          <p:cNvSpPr/>
          <p:nvPr/>
        </p:nvSpPr>
        <p:spPr>
          <a:xfrm flipV="1">
            <a:off x="9920880" y="4091040"/>
            <a:ext cx="2093400" cy="363240"/>
          </a:xfrm>
          <a:prstGeom prst="rect">
            <a:avLst/>
          </a:prstGeom>
          <a:solidFill>
            <a:srgbClr val="ffccff"/>
          </a:solidFill>
          <a:ln w="12600">
            <a:solidFill>
              <a:schemeClr val="tx1"/>
            </a:solidFill>
            <a:miter/>
          </a:ln>
          <a:effectLst>
            <a:outerShdw algn="ctr" dir="2700000" dist="35638" rotWithShape="0">
              <a:schemeClr val="bg2"/>
            </a:outerShdw>
          </a:effectLst>
        </p:spPr>
        <p:style>
          <a:lnRef idx="0"/>
          <a:fillRef idx="0"/>
          <a:effectRef idx="0"/>
          <a:fontRef idx="minor"/>
        </p:style>
        <p:txBody>
          <a:bodyPr lIns="84240" rIns="84240" tIns="44280" bIns="44280" rot="10800000">
            <a:spAutoFit/>
          </a:bodyPr>
          <a:p>
            <a:pPr marL="266760" indent="-266400">
              <a:lnSpc>
                <a:spcPct val="100000"/>
              </a:lnSpc>
            </a:pPr>
            <a:r>
              <a:rPr b="0" lang="en-GB" sz="1800" spc="-1" strike="noStrike">
                <a:solidFill>
                  <a:srgbClr val="2e2d2c"/>
                </a:solidFill>
                <a:latin typeface="Segoe UI"/>
              </a:rPr>
              <a:t>‘</a:t>
            </a:r>
            <a:r>
              <a:rPr b="0" lang="en-GB" sz="1800" spc="-1" strike="noStrike">
                <a:solidFill>
                  <a:srgbClr val="2e2d2c"/>
                </a:solidFill>
                <a:latin typeface="Segoe UI"/>
              </a:rPr>
              <a:t>Behaviour’s</a:t>
            </a:r>
            <a:endParaRPr b="0" lang="en-GB" sz="1800" spc="-1" strike="noStrike">
              <a:latin typeface="Arial"/>
            </a:endParaRPr>
          </a:p>
        </p:txBody>
      </p:sp>
      <p:sp>
        <p:nvSpPr>
          <p:cNvPr id="534" name="CustomShape 17"/>
          <p:cNvSpPr/>
          <p:nvPr/>
        </p:nvSpPr>
        <p:spPr>
          <a:xfrm flipV="1">
            <a:off x="3621600" y="4844880"/>
            <a:ext cx="1751760" cy="637560"/>
          </a:xfrm>
          <a:prstGeom prst="rect">
            <a:avLst/>
          </a:prstGeom>
          <a:solidFill>
            <a:srgbClr val="ffccff"/>
          </a:solidFill>
          <a:ln w="12600">
            <a:solidFill>
              <a:schemeClr val="tx1"/>
            </a:solidFill>
            <a:miter/>
          </a:ln>
          <a:effectLst>
            <a:outerShdw algn="ctr" dir="2700000" dist="35638" rotWithShape="0">
              <a:schemeClr val="bg2"/>
            </a:outerShdw>
          </a:effectLst>
        </p:spPr>
        <p:style>
          <a:lnRef idx="0"/>
          <a:fillRef idx="0"/>
          <a:effectRef idx="0"/>
          <a:fontRef idx="minor"/>
        </p:style>
        <p:txBody>
          <a:bodyPr lIns="84240" rIns="84240" tIns="44280" bIns="44280" rot="10800000">
            <a:spAutoFit/>
          </a:bodyPr>
          <a:p>
            <a:pPr marL="266760" indent="-266400">
              <a:lnSpc>
                <a:spcPct val="100000"/>
              </a:lnSpc>
            </a:pPr>
            <a:r>
              <a:rPr b="0" lang="en-GB" sz="1800" spc="-1" strike="noStrike">
                <a:solidFill>
                  <a:srgbClr val="2e2d2c"/>
                </a:solidFill>
                <a:latin typeface="Segoe UI"/>
              </a:rPr>
              <a:t>Will hold ’state’</a:t>
            </a:r>
            <a:endParaRPr b="0" lang="en-GB" sz="1800" spc="-1" strike="noStrike">
              <a:latin typeface="Arial"/>
            </a:endParaRPr>
          </a:p>
        </p:txBody>
      </p:sp>
      <p:sp>
        <p:nvSpPr>
          <p:cNvPr id="535" name="Line 18"/>
          <p:cNvSpPr/>
          <p:nvPr/>
        </p:nvSpPr>
        <p:spPr>
          <a:xfrm flipH="1" flipV="1">
            <a:off x="9592200" y="3986280"/>
            <a:ext cx="313920" cy="232200"/>
          </a:xfrm>
          <a:prstGeom prst="line">
            <a:avLst/>
          </a:prstGeom>
          <a:ln w="9360">
            <a:solidFill>
              <a:srgbClr val="000000"/>
            </a:solidFill>
            <a:round/>
          </a:ln>
        </p:spPr>
        <p:style>
          <a:lnRef idx="0"/>
          <a:fillRef idx="0"/>
          <a:effectRef idx="0"/>
          <a:fontRef idx="minor"/>
        </p:style>
      </p:sp>
      <p:sp>
        <p:nvSpPr>
          <p:cNvPr id="536" name="Line 19"/>
          <p:cNvSpPr/>
          <p:nvPr/>
        </p:nvSpPr>
        <p:spPr>
          <a:xfrm flipH="1">
            <a:off x="9594000" y="4334760"/>
            <a:ext cx="297720" cy="160920"/>
          </a:xfrm>
          <a:prstGeom prst="line">
            <a:avLst/>
          </a:prstGeom>
          <a:ln w="9360">
            <a:solidFill>
              <a:srgbClr val="000000"/>
            </a:solidFill>
            <a:round/>
          </a:ln>
        </p:spPr>
        <p:style>
          <a:lnRef idx="0"/>
          <a:fillRef idx="0"/>
          <a:effectRef idx="0"/>
          <a:fontRef idx="minor"/>
        </p:style>
      </p:sp>
      <p:sp>
        <p:nvSpPr>
          <p:cNvPr id="537" name="Line 20"/>
          <p:cNvSpPr/>
          <p:nvPr/>
        </p:nvSpPr>
        <p:spPr>
          <a:xfrm flipV="1">
            <a:off x="5535720" y="5052960"/>
            <a:ext cx="330120" cy="165240"/>
          </a:xfrm>
          <a:prstGeom prst="line">
            <a:avLst/>
          </a:prstGeom>
          <a:ln w="9360">
            <a:solidFill>
              <a:srgbClr val="000000"/>
            </a:solidFill>
            <a:round/>
          </a:ln>
        </p:spPr>
        <p:style>
          <a:lnRef idx="0"/>
          <a:fillRef idx="0"/>
          <a:effectRef idx="0"/>
          <a:fontRef idx="minor"/>
        </p:style>
      </p:sp>
      <p:sp>
        <p:nvSpPr>
          <p:cNvPr id="538" name="Line 21"/>
          <p:cNvSpPr/>
          <p:nvPr/>
        </p:nvSpPr>
        <p:spPr>
          <a:xfrm>
            <a:off x="5535720" y="5383080"/>
            <a:ext cx="317520" cy="140040"/>
          </a:xfrm>
          <a:prstGeom prst="line">
            <a:avLst/>
          </a:prstGeom>
          <a:ln w="936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What's in an Object?</a:t>
            </a:r>
            <a:endParaRPr b="0" lang="en-US" sz="3600" spc="-1" strike="noStrike">
              <a:solidFill>
                <a:srgbClr val="2e2d2c"/>
              </a:solidFill>
              <a:latin typeface="Segoe UI"/>
            </a:endParaRPr>
          </a:p>
        </p:txBody>
      </p:sp>
      <p:sp>
        <p:nvSpPr>
          <p:cNvPr id="540" name="TextShape 2"/>
          <p:cNvSpPr txBox="1"/>
          <p:nvPr/>
        </p:nvSpPr>
        <p:spPr>
          <a:xfrm>
            <a:off x="1843200" y="185256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0e3c58"/>
                </a:solidFill>
                <a:latin typeface="Segoe UI"/>
              </a:rPr>
              <a:t>Attributes/Fields</a:t>
            </a:r>
            <a:endParaRPr b="0" lang="en-US" sz="1600" spc="-1" strike="noStrike">
              <a:solidFill>
                <a:srgbClr val="2e2d2c"/>
              </a:solidFill>
              <a:latin typeface="Segoe UI"/>
            </a:endParaRPr>
          </a:p>
        </p:txBody>
      </p:sp>
      <p:sp>
        <p:nvSpPr>
          <p:cNvPr id="541" name="TextShape 3"/>
          <p:cNvSpPr txBox="1"/>
          <p:nvPr/>
        </p:nvSpPr>
        <p:spPr>
          <a:xfrm>
            <a:off x="1843200" y="2185560"/>
            <a:ext cx="2549880" cy="4231440"/>
          </a:xfrm>
          <a:prstGeom prst="rect">
            <a:avLst/>
          </a:prstGeom>
          <a:noFill/>
          <a:ln>
            <a:noFill/>
          </a:ln>
        </p:spPr>
        <p:txBody>
          <a:bodyPr>
            <a:normAutofit/>
          </a:bodyPr>
          <a:p>
            <a:pPr>
              <a:lnSpc>
                <a:spcPct val="100000"/>
              </a:lnSpc>
              <a:spcBef>
                <a:spcPts val="201"/>
              </a:spcBef>
              <a:spcAft>
                <a:spcPts val="799"/>
              </a:spcAft>
            </a:pPr>
            <a:r>
              <a:rPr b="0" lang="en-US" sz="1800" spc="-1" strike="noStrike">
                <a:solidFill>
                  <a:srgbClr val="2e2d2c"/>
                </a:solidFill>
                <a:latin typeface="Segoe UI"/>
              </a:rPr>
              <a:t>Attributes are the DNA of your object.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42" name="TextShape 4"/>
          <p:cNvSpPr txBox="1"/>
          <p:nvPr/>
        </p:nvSpPr>
        <p:spPr>
          <a:xfrm>
            <a:off x="4725360" y="185256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0e3c58"/>
                </a:solidFill>
                <a:latin typeface="Segoe UI"/>
              </a:rPr>
              <a:t>Methods/Functions</a:t>
            </a:r>
            <a:endParaRPr b="0" lang="en-US" sz="1600" spc="-1" strike="noStrike">
              <a:solidFill>
                <a:srgbClr val="2e2d2c"/>
              </a:solidFill>
              <a:latin typeface="Segoe UI"/>
            </a:endParaRPr>
          </a:p>
        </p:txBody>
      </p:sp>
      <p:sp>
        <p:nvSpPr>
          <p:cNvPr id="543" name="TextShape 5"/>
          <p:cNvSpPr txBox="1"/>
          <p:nvPr/>
        </p:nvSpPr>
        <p:spPr>
          <a:xfrm>
            <a:off x="4725360" y="2185560"/>
            <a:ext cx="2549880" cy="4381200"/>
          </a:xfrm>
          <a:prstGeom prst="rect">
            <a:avLst/>
          </a:prstGeom>
          <a:noFill/>
          <a:ln>
            <a:noFill/>
          </a:ln>
        </p:spPr>
        <p:txBody>
          <a:bodyPr>
            <a:normAutofit/>
          </a:bodyPr>
          <a:p>
            <a:pPr>
              <a:lnSpc>
                <a:spcPct val="100000"/>
              </a:lnSpc>
              <a:spcBef>
                <a:spcPts val="201"/>
              </a:spcBef>
              <a:spcAft>
                <a:spcPts val="799"/>
              </a:spcAft>
            </a:pPr>
            <a:r>
              <a:rPr b="0" lang="en-US" sz="1800" spc="-1" strike="noStrike">
                <a:solidFill>
                  <a:srgbClr val="2e2d2c"/>
                </a:solidFill>
                <a:latin typeface="Segoe UI"/>
              </a:rPr>
              <a:t>Methods are the way the class does things, they are its functions.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44" name="TextShape 6"/>
          <p:cNvSpPr txBox="1"/>
          <p:nvPr/>
        </p:nvSpPr>
        <p:spPr>
          <a:xfrm>
            <a:off x="7606440" y="1852560"/>
            <a:ext cx="2549880" cy="332640"/>
          </a:xfrm>
          <a:prstGeom prst="rect">
            <a:avLst/>
          </a:prstGeom>
          <a:noFill/>
          <a:ln>
            <a:noFill/>
          </a:ln>
        </p:spPr>
        <p:txBody>
          <a:bodyPr>
            <a:noAutofit/>
          </a:bodyPr>
          <a:p>
            <a:pPr>
              <a:lnSpc>
                <a:spcPct val="100000"/>
              </a:lnSpc>
              <a:spcBef>
                <a:spcPts val="201"/>
              </a:spcBef>
              <a:spcAft>
                <a:spcPts val="799"/>
              </a:spcAft>
            </a:pPr>
            <a:r>
              <a:rPr b="1" lang="en-US" sz="1600" spc="-1" strike="noStrike">
                <a:solidFill>
                  <a:srgbClr val="0e3c58"/>
                </a:solidFill>
                <a:latin typeface="Segoe UI"/>
              </a:rPr>
              <a:t>Constructors</a:t>
            </a:r>
            <a:endParaRPr b="0" lang="en-US" sz="1600" spc="-1" strike="noStrike">
              <a:solidFill>
                <a:srgbClr val="2e2d2c"/>
              </a:solidFill>
              <a:latin typeface="Segoe UI"/>
            </a:endParaRPr>
          </a:p>
        </p:txBody>
      </p:sp>
      <p:sp>
        <p:nvSpPr>
          <p:cNvPr id="545" name="TextShape 7"/>
          <p:cNvSpPr txBox="1"/>
          <p:nvPr/>
        </p:nvSpPr>
        <p:spPr>
          <a:xfrm>
            <a:off x="7606440" y="2185560"/>
            <a:ext cx="2549880" cy="4381200"/>
          </a:xfrm>
          <a:prstGeom prst="rect">
            <a:avLst/>
          </a:prstGeom>
          <a:noFill/>
          <a:ln>
            <a:noFill/>
          </a:ln>
        </p:spPr>
        <p:txBody>
          <a:bodyPr>
            <a:noAutofit/>
          </a:bodyPr>
          <a:p>
            <a:pPr>
              <a:lnSpc>
                <a:spcPct val="100000"/>
              </a:lnSpc>
              <a:spcBef>
                <a:spcPts val="201"/>
              </a:spcBef>
              <a:spcAft>
                <a:spcPts val="799"/>
              </a:spcAft>
            </a:pPr>
            <a:r>
              <a:rPr b="0" lang="en-US" sz="1800" spc="-1" strike="noStrike">
                <a:solidFill>
                  <a:srgbClr val="2e2d2c"/>
                </a:solidFill>
                <a:latin typeface="Segoe UI"/>
              </a:rPr>
              <a:t>Constructors are like the blueprints of your class. Whenever you create a new instance of a class its constructor is called.</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46" name="CustomShape 8"/>
          <p:cNvSpPr/>
          <p:nvPr/>
        </p:nvSpPr>
        <p:spPr>
          <a:xfrm>
            <a:off x="1843200" y="4047840"/>
            <a:ext cx="234612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2e2d2c"/>
                </a:solidFill>
                <a:latin typeface="Segoe UI"/>
              </a:rPr>
              <a:t>As your DNA controls your hair, eye and skin colour as well as a number of other factors, the Attributes of an object are used to store information related to the class.</a:t>
            </a:r>
            <a:endParaRPr b="0" lang="en-GB" sz="1800" spc="-1" strike="noStrike">
              <a:latin typeface="Arial"/>
            </a:endParaRPr>
          </a:p>
        </p:txBody>
      </p:sp>
      <p:sp>
        <p:nvSpPr>
          <p:cNvPr id="547" name="CustomShape 9"/>
          <p:cNvSpPr/>
          <p:nvPr/>
        </p:nvSpPr>
        <p:spPr>
          <a:xfrm>
            <a:off x="4724280" y="4047840"/>
            <a:ext cx="255096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2e2d2c"/>
                </a:solidFill>
                <a:latin typeface="Segoe UI"/>
              </a:rPr>
              <a:t>For example when you press the ‘+’ button on a calculator you are calling the calculators sum method that will perform the action and then return the result.</a:t>
            </a:r>
            <a:endParaRPr b="0" lang="en-GB" sz="1800" spc="-1" strike="noStrike">
              <a:latin typeface="Arial"/>
            </a:endParaRPr>
          </a:p>
        </p:txBody>
      </p:sp>
      <p:sp>
        <p:nvSpPr>
          <p:cNvPr id="548" name="CustomShape 10"/>
          <p:cNvSpPr/>
          <p:nvPr/>
        </p:nvSpPr>
        <p:spPr>
          <a:xfrm flipV="1" rot="10800000">
            <a:off x="10156680" y="6332400"/>
            <a:ext cx="254988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2e2d2c"/>
                </a:solidFill>
                <a:latin typeface="Segoe UI"/>
              </a:rPr>
              <a:t>The constructor is used to set up any attributes that are required to be set up either with default values or with values that are passed in.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When adding attributes you need to consider what the object needs to know about itself in order to carry out its purpose.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is specifically relating to the state of the object.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If we think back to our car park, a barrier may need to know whether it is raised or lowered as this relates to the state of the barrier.</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Attributes can be primitive type, or even other Objects that you create!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550" name="TextShape 2"/>
          <p:cNvSpPr txBox="1"/>
          <p:nvPr/>
        </p:nvSpPr>
        <p:spPr>
          <a:xfrm>
            <a:off x="6206400" y="1929600"/>
            <a:ext cx="5579640" cy="4546440"/>
          </a:xfrm>
          <a:prstGeom prst="rect">
            <a:avLst/>
          </a:prstGeom>
          <a:noFill/>
          <a:ln>
            <a:noFill/>
          </a:ln>
        </p:spPr>
        <p:txBody>
          <a:bodyPr>
            <a:noAutofit/>
          </a:bodyPr>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1" lang="en-US" sz="4400" spc="-1" strike="noStrike">
                <a:solidFill>
                  <a:srgbClr val="2e2d2c"/>
                </a:solidFill>
                <a:latin typeface="Segoe UI"/>
              </a:rPr>
              <a:t>boolean</a:t>
            </a:r>
            <a:r>
              <a:rPr b="0" lang="en-US" sz="4400" spc="-1" strike="noStrike">
                <a:solidFill>
                  <a:srgbClr val="2e2d2c"/>
                </a:solidFill>
                <a:latin typeface="Segoe UI"/>
              </a:rPr>
              <a:t> </a:t>
            </a:r>
            <a:r>
              <a:rPr b="1" lang="en-US" sz="4400" spc="-1" strike="noStrike">
                <a:solidFill>
                  <a:srgbClr val="2e2d2c"/>
                </a:solidFill>
                <a:latin typeface="Segoe UI"/>
              </a:rPr>
              <a:t>isRaised</a:t>
            </a:r>
            <a:endParaRPr b="0" lang="en-US" sz="4400" spc="-1" strike="noStrike">
              <a:solidFill>
                <a:srgbClr val="2e2d2c"/>
              </a:solidFill>
              <a:latin typeface="Segoe UI"/>
            </a:endParaRPr>
          </a:p>
          <a:p>
            <a:pPr>
              <a:lnSpc>
                <a:spcPct val="100000"/>
              </a:lnSpc>
              <a:spcBef>
                <a:spcPts val="201"/>
              </a:spcBef>
              <a:spcAft>
                <a:spcPts val="799"/>
              </a:spcAft>
            </a:pPr>
            <a:endParaRPr b="0" lang="en-US" sz="4400" spc="-1" strike="noStrike">
              <a:solidFill>
                <a:srgbClr val="2e2d2c"/>
              </a:solidFill>
              <a:latin typeface="Segoe UI"/>
            </a:endParaRPr>
          </a:p>
        </p:txBody>
      </p:sp>
      <p:sp>
        <p:nvSpPr>
          <p:cNvPr id="551"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Attributes/Fields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Objects can have multiple Methods.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For example a barrier will have a method to raise the barrier and another one to close it where the raiseBarrier() method may tell the program that a car has entered while the lowerBarrier() method may tell the program that a car has left the car park.</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You may find when thinking about your methods that you realise you may have missed some attributes</a:t>
            </a:r>
            <a:endParaRPr b="0" lang="en-US" sz="1900" spc="-1" strike="noStrike">
              <a:solidFill>
                <a:srgbClr val="2e2d2c"/>
              </a:solidFill>
              <a:latin typeface="Segoe UI"/>
            </a:endParaRPr>
          </a:p>
        </p:txBody>
      </p:sp>
      <p:sp>
        <p:nvSpPr>
          <p:cNvPr id="553" name="TextShape 2"/>
          <p:cNvSpPr txBox="1"/>
          <p:nvPr/>
        </p:nvSpPr>
        <p:spPr>
          <a:xfrm>
            <a:off x="6206400" y="1929600"/>
            <a:ext cx="5579640" cy="4546440"/>
          </a:xfrm>
          <a:prstGeom prst="rect">
            <a:avLst/>
          </a:prstGeom>
          <a:noFill/>
          <a:ln>
            <a:noFill/>
          </a:ln>
        </p:spPr>
        <p:txBody>
          <a:bodyPr>
            <a:noAutofit/>
          </a:bodyPr>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1" lang="en-US" sz="4800" spc="-1" strike="noStrike">
                <a:solidFill>
                  <a:srgbClr val="2e2d2c"/>
                </a:solidFill>
                <a:latin typeface="Segoe UI"/>
              </a:rPr>
              <a:t>raiseBarrier()</a:t>
            </a:r>
            <a:endParaRPr b="0" lang="en-US" sz="4800" spc="-1" strike="noStrike">
              <a:solidFill>
                <a:srgbClr val="2e2d2c"/>
              </a:solidFill>
              <a:latin typeface="Segoe UI"/>
            </a:endParaRPr>
          </a:p>
          <a:p>
            <a:pPr>
              <a:lnSpc>
                <a:spcPct val="100000"/>
              </a:lnSpc>
              <a:spcBef>
                <a:spcPts val="201"/>
              </a:spcBef>
              <a:spcAft>
                <a:spcPts val="799"/>
              </a:spcAft>
            </a:pPr>
            <a:r>
              <a:rPr b="1" lang="en-US" sz="4800" spc="-1" strike="noStrike">
                <a:solidFill>
                  <a:srgbClr val="2e2d2c"/>
                </a:solidFill>
                <a:latin typeface="Segoe UI"/>
              </a:rPr>
              <a:t>lowerBarrier()</a:t>
            </a:r>
            <a:endParaRPr b="0" lang="en-US" sz="4800" spc="-1" strike="noStrike">
              <a:solidFill>
                <a:srgbClr val="2e2d2c"/>
              </a:solidFill>
              <a:latin typeface="Segoe UI"/>
            </a:endParaRPr>
          </a:p>
        </p:txBody>
      </p:sp>
      <p:sp>
        <p:nvSpPr>
          <p:cNvPr id="554"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Methods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Primitive Data Types</a:t>
            </a:r>
            <a:endParaRPr b="0" lang="en-US" sz="3600" spc="-1" strike="noStrike">
              <a:solidFill>
                <a:srgbClr val="2e2d2c"/>
              </a:solidFill>
              <a:latin typeface="Segoe UI"/>
            </a:endParaRPr>
          </a:p>
        </p:txBody>
      </p:sp>
      <p:graphicFrame>
        <p:nvGraphicFramePr>
          <p:cNvPr id="292" name="Table 2"/>
          <p:cNvGraphicFramePr/>
          <p:nvPr/>
        </p:nvGraphicFramePr>
        <p:xfrm>
          <a:off x="414000" y="1846080"/>
          <a:ext cx="11223360" cy="4547880"/>
        </p:xfrm>
        <a:graphic>
          <a:graphicData uri="http://schemas.openxmlformats.org/drawingml/2006/table">
            <a:tbl>
              <a:tblPr/>
              <a:tblGrid>
                <a:gridCol w="1645560"/>
                <a:gridCol w="3443040"/>
                <a:gridCol w="3196080"/>
                <a:gridCol w="2938680"/>
              </a:tblGrid>
              <a:tr h="356400">
                <a:tc>
                  <a:txBody>
                    <a:bodyPr anchor="ctr">
                      <a:noAutofit/>
                    </a:bodyPr>
                    <a:p>
                      <a:pPr algn="ctr">
                        <a:lnSpc>
                          <a:spcPct val="100000"/>
                        </a:lnSpc>
                      </a:pPr>
                      <a:r>
                        <a:rPr b="1" lang="en-GB" sz="1400" spc="-1" strike="noStrike">
                          <a:solidFill>
                            <a:srgbClr val="00284e"/>
                          </a:solidFill>
                          <a:latin typeface="Segoe UI Light"/>
                        </a:rPr>
                        <a:t>Data Type</a:t>
                      </a:r>
                      <a:endParaRPr b="0" lang="en-GB" sz="1400" spc="-1" strike="noStrike">
                        <a:latin typeface="Arial"/>
                      </a:endParaRPr>
                    </a:p>
                  </a:txBody>
                  <a:tcPr marL="91440" marR="91440">
                    <a:lnL w="12240">
                      <a:noFill/>
                    </a:lnL>
                    <a:lnR w="9360">
                      <a:solidFill>
                        <a:srgbClr val="ffffff"/>
                      </a:solidFill>
                    </a:lnR>
                    <a:lnT w="12240">
                      <a:noFill/>
                    </a:lnT>
                    <a:lnB w="9360">
                      <a:solidFill>
                        <a:srgbClr val="034d67"/>
                      </a:solidFill>
                    </a:lnB>
                    <a:solidFill>
                      <a:srgbClr val="dceef9"/>
                    </a:solidFill>
                  </a:tcPr>
                </a:tc>
                <a:tc>
                  <a:txBody>
                    <a:bodyPr anchor="ctr">
                      <a:noAutofit/>
                    </a:bodyPr>
                    <a:p>
                      <a:pPr algn="ctr">
                        <a:lnSpc>
                          <a:spcPct val="100000"/>
                        </a:lnSpc>
                      </a:pPr>
                      <a:r>
                        <a:rPr b="1" lang="en-GB" sz="1400" spc="-1" strike="noStrike">
                          <a:solidFill>
                            <a:srgbClr val="00284e"/>
                          </a:solidFill>
                          <a:latin typeface="Segoe UI Light"/>
                        </a:rPr>
                        <a:t>Representation</a:t>
                      </a:r>
                      <a:endParaRPr b="0" lang="en-GB" sz="1400" spc="-1" strike="noStrike">
                        <a:latin typeface="Arial"/>
                      </a:endParaRPr>
                    </a:p>
                  </a:txBody>
                  <a:tcPr marL="91440" marR="91440">
                    <a:lnL w="9360">
                      <a:solidFill>
                        <a:srgbClr val="ffffff"/>
                      </a:solidFill>
                    </a:lnL>
                    <a:lnR w="9360">
                      <a:solidFill>
                        <a:srgbClr val="ffffff"/>
                      </a:solidFill>
                    </a:lnR>
                    <a:lnT w="12240">
                      <a:noFill/>
                    </a:lnT>
                    <a:lnB w="9360">
                      <a:solidFill>
                        <a:srgbClr val="034d67"/>
                      </a:solidFill>
                    </a:lnB>
                    <a:solidFill>
                      <a:srgbClr val="dceef9"/>
                    </a:solidFill>
                  </a:tcPr>
                </a:tc>
                <a:tc>
                  <a:txBody>
                    <a:bodyPr anchor="ctr">
                      <a:noAutofit/>
                    </a:bodyPr>
                    <a:p>
                      <a:pPr algn="ctr">
                        <a:lnSpc>
                          <a:spcPct val="100000"/>
                        </a:lnSpc>
                      </a:pPr>
                      <a:r>
                        <a:rPr b="1" lang="en-GB" sz="1400" spc="-1" strike="noStrike">
                          <a:solidFill>
                            <a:srgbClr val="00284e"/>
                          </a:solidFill>
                          <a:latin typeface="Segoe UI Light"/>
                        </a:rPr>
                        <a:t>Range</a:t>
                      </a:r>
                      <a:endParaRPr b="0" lang="en-GB" sz="1400" spc="-1" strike="noStrike">
                        <a:latin typeface="Arial"/>
                      </a:endParaRPr>
                    </a:p>
                  </a:txBody>
                  <a:tcPr marL="91440" marR="91440">
                    <a:lnL w="9360">
                      <a:solidFill>
                        <a:srgbClr val="ffffff"/>
                      </a:solidFill>
                    </a:lnL>
                    <a:lnR w="9360">
                      <a:solidFill>
                        <a:srgbClr val="ffffff"/>
                      </a:solidFill>
                    </a:lnR>
                    <a:lnT w="12240">
                      <a:noFill/>
                    </a:lnT>
                    <a:lnB w="9360">
                      <a:solidFill>
                        <a:srgbClr val="034d67"/>
                      </a:solidFill>
                    </a:lnB>
                    <a:solidFill>
                      <a:srgbClr val="dceef9"/>
                    </a:solidFill>
                  </a:tcPr>
                </a:tc>
                <a:tc>
                  <a:txBody>
                    <a:bodyPr anchor="ctr">
                      <a:noAutofit/>
                    </a:bodyPr>
                    <a:p>
                      <a:pPr algn="ctr">
                        <a:lnSpc>
                          <a:spcPct val="100000"/>
                        </a:lnSpc>
                      </a:pPr>
                      <a:r>
                        <a:rPr b="1" lang="en-GB" sz="1400" spc="-1" strike="noStrike">
                          <a:solidFill>
                            <a:srgbClr val="00284e"/>
                          </a:solidFill>
                          <a:latin typeface="Segoe UI Light"/>
                        </a:rPr>
                        <a:t>Default Value</a:t>
                      </a:r>
                      <a:endParaRPr b="0" lang="en-GB" sz="1400" spc="-1" strike="noStrike">
                        <a:latin typeface="Arial"/>
                      </a:endParaRPr>
                    </a:p>
                  </a:txBody>
                  <a:tcPr marL="91440" marR="91440">
                    <a:lnL w="9360">
                      <a:solidFill>
                        <a:srgbClr val="ffffff"/>
                      </a:solidFill>
                    </a:lnL>
                    <a:lnR w="9360">
                      <a:solidFill>
                        <a:srgbClr val="ffffff"/>
                      </a:solidFill>
                    </a:lnR>
                    <a:lnT w="12240">
                      <a:noFill/>
                    </a:lnT>
                    <a:lnB w="9360">
                      <a:solidFill>
                        <a:srgbClr val="034d67"/>
                      </a:solidFill>
                    </a:lnB>
                    <a:solidFill>
                      <a:srgbClr val="dceef9"/>
                    </a:solidFill>
                  </a:tcPr>
                </a:tc>
              </a:tr>
              <a:tr h="456480">
                <a:tc>
                  <a:txBody>
                    <a:bodyPr anchor="ctr">
                      <a:noAutofit/>
                    </a:bodyPr>
                    <a:p>
                      <a:pPr algn="ctr">
                        <a:lnSpc>
                          <a:spcPct val="100000"/>
                        </a:lnSpc>
                      </a:pPr>
                      <a:r>
                        <a:rPr b="1" lang="en-GB" sz="1400" spc="-1" strike="noStrike">
                          <a:solidFill>
                            <a:srgbClr val="00284e"/>
                          </a:solidFill>
                          <a:latin typeface="Segoe UI Light"/>
                        </a:rPr>
                        <a:t>boolean </a:t>
                      </a:r>
                      <a:endParaRPr b="0" lang="en-GB" sz="1400" spc="-1" strike="noStrike">
                        <a:latin typeface="Arial"/>
                      </a:endParaRPr>
                    </a:p>
                  </a:txBody>
                  <a:tcPr marL="91440" marR="91440">
                    <a:lnL w="12240">
                      <a:noFill/>
                    </a:lnL>
                    <a:lnR w="9360">
                      <a:solidFill>
                        <a:srgbClr val="ffffff"/>
                      </a:solidFill>
                    </a:lnR>
                    <a:lnT w="936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n/a</a:t>
                      </a:r>
                      <a:endParaRPr b="0" lang="en-GB" sz="1400" spc="-1" strike="noStrike">
                        <a:latin typeface="Arial"/>
                      </a:endParaRPr>
                    </a:p>
                  </a:txBody>
                  <a:tcPr marL="91440" marR="91440">
                    <a:lnL w="9360">
                      <a:solidFill>
                        <a:srgbClr val="ffffff"/>
                      </a:solidFill>
                    </a:lnL>
                    <a:lnR w="2880">
                      <a:solidFill>
                        <a:srgbClr val="034d67"/>
                      </a:solidFill>
                    </a:lnR>
                    <a:lnT w="936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true or false</a:t>
                      </a:r>
                      <a:endParaRPr b="0" lang="en-GB" sz="1400" spc="-1" strike="noStrike">
                        <a:latin typeface="Arial"/>
                      </a:endParaRPr>
                    </a:p>
                  </a:txBody>
                  <a:tcPr marL="91440" marR="91440">
                    <a:lnL w="2880">
                      <a:solidFill>
                        <a:srgbClr val="034d67"/>
                      </a:solidFill>
                    </a:lnL>
                    <a:lnR w="2880">
                      <a:solidFill>
                        <a:srgbClr val="034d67"/>
                      </a:solidFill>
                    </a:lnR>
                    <a:lnT w="936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false</a:t>
                      </a:r>
                      <a:endParaRPr b="0" lang="en-GB" sz="1400" spc="-1" strike="noStrike">
                        <a:latin typeface="Arial"/>
                      </a:endParaRPr>
                    </a:p>
                  </a:txBody>
                  <a:tcPr marL="91440" marR="91440">
                    <a:lnL w="2880">
                      <a:solidFill>
                        <a:srgbClr val="034d67"/>
                      </a:solidFill>
                    </a:lnL>
                    <a:lnR w="2880">
                      <a:solidFill>
                        <a:srgbClr val="034d67"/>
                      </a:solidFill>
                    </a:lnR>
                    <a:lnT w="9360">
                      <a:solidFill>
                        <a:srgbClr val="034d67"/>
                      </a:solidFill>
                    </a:lnT>
                    <a:lnB w="2880">
                      <a:solidFill>
                        <a:srgbClr val="034d67"/>
                      </a:solidFill>
                    </a:lnB>
                    <a:solidFill>
                      <a:srgbClr val="f2f2f2"/>
                    </a:solidFill>
                  </a:tcPr>
                </a:tc>
              </a:tr>
              <a:tr h="465840">
                <a:tc>
                  <a:txBody>
                    <a:bodyPr anchor="ctr">
                      <a:noAutofit/>
                    </a:bodyPr>
                    <a:p>
                      <a:pPr algn="ctr">
                        <a:lnSpc>
                          <a:spcPct val="100000"/>
                        </a:lnSpc>
                      </a:pPr>
                      <a:r>
                        <a:rPr b="1" lang="en-GB" sz="1400" spc="-1" strike="noStrike">
                          <a:solidFill>
                            <a:srgbClr val="00284e"/>
                          </a:solidFill>
                          <a:latin typeface="Segoe UI Light"/>
                        </a:rPr>
                        <a:t>byte</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8</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-128 to +127</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0</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r>
              <a:tr h="378720">
                <a:tc>
                  <a:txBody>
                    <a:bodyPr anchor="ctr">
                      <a:noAutofit/>
                    </a:bodyPr>
                    <a:p>
                      <a:pPr algn="ctr">
                        <a:lnSpc>
                          <a:spcPct val="100000"/>
                        </a:lnSpc>
                      </a:pPr>
                      <a:r>
                        <a:rPr b="1" lang="en-GB" sz="1400" spc="-1" strike="noStrike">
                          <a:solidFill>
                            <a:srgbClr val="00284e"/>
                          </a:solidFill>
                          <a:latin typeface="Segoe UI Light"/>
                        </a:rPr>
                        <a:t>char</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Unicode</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\u0000 to \uFFFF</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\u0000</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solidFill>
                      <a:srgbClr val="f2f2f2"/>
                    </a:solidFill>
                  </a:tcPr>
                </a:tc>
              </a:tr>
              <a:tr h="600480">
                <a:tc>
                  <a:txBody>
                    <a:bodyPr anchor="ctr">
                      <a:noAutofit/>
                    </a:bodyPr>
                    <a:p>
                      <a:pPr algn="ctr">
                        <a:lnSpc>
                          <a:spcPct val="100000"/>
                        </a:lnSpc>
                      </a:pPr>
                      <a:r>
                        <a:rPr b="1" lang="en-GB" sz="1400" spc="-1" strike="noStrike">
                          <a:solidFill>
                            <a:srgbClr val="00284e"/>
                          </a:solidFill>
                          <a:latin typeface="Segoe UI Light"/>
                        </a:rPr>
                        <a:t>short</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16 bit</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-32768 to 32767</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0</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r>
              <a:tr h="654120">
                <a:tc>
                  <a:txBody>
                    <a:bodyPr anchor="ctr">
                      <a:noAutofit/>
                    </a:bodyPr>
                    <a:p>
                      <a:pPr algn="ctr">
                        <a:lnSpc>
                          <a:spcPct val="100000"/>
                        </a:lnSpc>
                      </a:pPr>
                      <a:r>
                        <a:rPr b="1" lang="en-GB" sz="1400" spc="-1" strike="noStrike">
                          <a:solidFill>
                            <a:srgbClr val="00284e"/>
                          </a:solidFill>
                          <a:latin typeface="Segoe UI Light"/>
                        </a:rPr>
                        <a:t>int</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32 bit</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-2147483648 to 2147483647</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0</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solidFill>
                      <a:srgbClr val="f2f2f2"/>
                    </a:solidFill>
                  </a:tcPr>
                </a:tc>
              </a:tr>
              <a:tr h="655920">
                <a:tc>
                  <a:txBody>
                    <a:bodyPr anchor="ctr">
                      <a:noAutofit/>
                    </a:bodyPr>
                    <a:p>
                      <a:pPr algn="ctr">
                        <a:lnSpc>
                          <a:spcPct val="100000"/>
                        </a:lnSpc>
                      </a:pPr>
                      <a:r>
                        <a:rPr b="1" lang="en-GB" sz="1400" spc="-1" strike="noStrike">
                          <a:solidFill>
                            <a:srgbClr val="00284e"/>
                          </a:solidFill>
                          <a:latin typeface="Segoe UI Light"/>
                        </a:rPr>
                        <a:t>long</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64 bit</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-922337206854775808 to 9223372036854775807</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0L</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r>
              <a:tr h="378720">
                <a:tc>
                  <a:txBody>
                    <a:bodyPr anchor="ctr">
                      <a:noAutofit/>
                    </a:bodyPr>
                    <a:p>
                      <a:pPr algn="ctr">
                        <a:lnSpc>
                          <a:spcPct val="100000"/>
                        </a:lnSpc>
                      </a:pPr>
                      <a:r>
                        <a:rPr b="1" lang="en-GB" sz="1400" spc="-1" strike="noStrike">
                          <a:solidFill>
                            <a:srgbClr val="00284e"/>
                          </a:solidFill>
                          <a:latin typeface="Segoe UI Light"/>
                        </a:rPr>
                        <a:t>float</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32 bit</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3.4e +/- 38(7 digits)</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solidFill>
                      <a:srgbClr val="f2f2f2"/>
                    </a:solidFill>
                  </a:tcPr>
                </a:tc>
                <a:tc>
                  <a:txBody>
                    <a:bodyPr anchor="ctr">
                      <a:noAutofit/>
                    </a:bodyPr>
                    <a:p>
                      <a:pPr algn="ctr">
                        <a:lnSpc>
                          <a:spcPct val="120000"/>
                        </a:lnSpc>
                      </a:pPr>
                      <a:r>
                        <a:rPr b="0" lang="en-GB" sz="1400" spc="-1" strike="noStrike">
                          <a:solidFill>
                            <a:srgbClr val="0e3c58"/>
                          </a:solidFill>
                          <a:latin typeface="Segoe UI"/>
                        </a:rPr>
                        <a:t>0.0f</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solidFill>
                      <a:srgbClr val="f2f2f2"/>
                    </a:solidFill>
                  </a:tcPr>
                </a:tc>
              </a:tr>
              <a:tr h="601200">
                <a:tc>
                  <a:txBody>
                    <a:bodyPr anchor="ctr">
                      <a:noAutofit/>
                    </a:bodyPr>
                    <a:p>
                      <a:pPr algn="ctr">
                        <a:lnSpc>
                          <a:spcPct val="100000"/>
                        </a:lnSpc>
                      </a:pPr>
                      <a:r>
                        <a:rPr b="1" lang="en-GB" sz="1400" spc="-1" strike="noStrike">
                          <a:solidFill>
                            <a:srgbClr val="00284e"/>
                          </a:solidFill>
                          <a:latin typeface="Segoe UI Light"/>
                        </a:rPr>
                        <a:t>double</a:t>
                      </a:r>
                      <a:endParaRPr b="0" lang="en-GB" sz="1400" spc="-1" strike="noStrike">
                        <a:latin typeface="Arial"/>
                      </a:endParaRPr>
                    </a:p>
                  </a:txBody>
                  <a:tcPr marL="91440" marR="91440">
                    <a:lnL w="12240">
                      <a:noFill/>
                    </a:lnL>
                    <a:lnR w="9360">
                      <a:solidFill>
                        <a:srgbClr val="ffffff"/>
                      </a:solidFill>
                    </a:lnR>
                    <a:lnT w="2880">
                      <a:solidFill>
                        <a:srgbClr val="034d67"/>
                      </a:solidFill>
                    </a:lnT>
                    <a:lnB w="2880">
                      <a:solidFill>
                        <a:srgbClr val="034d67"/>
                      </a:solidFill>
                    </a:lnB>
                    <a:solidFill>
                      <a:srgbClr val="dceef9"/>
                    </a:solidFill>
                  </a:tcPr>
                </a:tc>
                <a:tc>
                  <a:txBody>
                    <a:bodyPr anchor="ctr">
                      <a:noAutofit/>
                    </a:bodyPr>
                    <a:p>
                      <a:pPr algn="ctr">
                        <a:lnSpc>
                          <a:spcPct val="120000"/>
                        </a:lnSpc>
                      </a:pPr>
                      <a:r>
                        <a:rPr b="0" lang="en-GB" sz="1400" spc="-1" strike="noStrike">
                          <a:solidFill>
                            <a:srgbClr val="0e3c58"/>
                          </a:solidFill>
                          <a:latin typeface="Segoe UI"/>
                        </a:rPr>
                        <a:t>64</a:t>
                      </a:r>
                      <a:endParaRPr b="0" lang="en-GB" sz="1400" spc="-1" strike="noStrike">
                        <a:latin typeface="Arial"/>
                      </a:endParaRPr>
                    </a:p>
                  </a:txBody>
                  <a:tcPr marL="91440" marR="91440">
                    <a:lnL w="9360">
                      <a:solidFill>
                        <a:srgbClr val="ffffff"/>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1.7e +/- 308(15 digits)</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c>
                  <a:txBody>
                    <a:bodyPr anchor="ctr">
                      <a:noAutofit/>
                    </a:bodyPr>
                    <a:p>
                      <a:pPr algn="ctr">
                        <a:lnSpc>
                          <a:spcPct val="120000"/>
                        </a:lnSpc>
                      </a:pPr>
                      <a:r>
                        <a:rPr b="0" lang="en-GB" sz="1400" spc="-1" strike="noStrike">
                          <a:solidFill>
                            <a:srgbClr val="0e3c58"/>
                          </a:solidFill>
                          <a:latin typeface="Segoe UI"/>
                        </a:rPr>
                        <a:t>0.0d</a:t>
                      </a:r>
                      <a:endParaRPr b="0" lang="en-GB" sz="1400" spc="-1" strike="noStrike">
                        <a:latin typeface="Arial"/>
                      </a:endParaRPr>
                    </a:p>
                  </a:txBody>
                  <a:tcPr marL="91440" marR="91440">
                    <a:lnL w="2880">
                      <a:solidFill>
                        <a:srgbClr val="034d67"/>
                      </a:solidFill>
                    </a:lnL>
                    <a:lnR w="2880">
                      <a:solidFill>
                        <a:srgbClr val="034d67"/>
                      </a:solidFill>
                    </a:lnR>
                    <a:lnT w="2880">
                      <a:solidFill>
                        <a:srgbClr val="034d67"/>
                      </a:solidFill>
                    </a:lnT>
                    <a:lnB w="2880">
                      <a:solidFill>
                        <a:srgbClr val="034d67"/>
                      </a:solidFill>
                    </a:lnB>
                    <a:noFill/>
                  </a:tcPr>
                </a:tc>
              </a:tr>
            </a:tbl>
          </a:graphicData>
        </a:graphic>
      </p:graphicFrame>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When specifying a constructor we need to consider our attributes and think about which of them need to be set up when we create an instance of the class.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Attributes which may need to be set up differently depending on the context will need to be set in the constructor.</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Attributes that have an initial value that is not dependent on the context do not need to be set in the constructor.</a:t>
            </a:r>
            <a:endParaRPr b="0" lang="en-US" sz="1900" spc="-1" strike="noStrike">
              <a:solidFill>
                <a:srgbClr val="2e2d2c"/>
              </a:solidFill>
              <a:latin typeface="Segoe UI"/>
            </a:endParaRPr>
          </a:p>
        </p:txBody>
      </p:sp>
      <p:sp>
        <p:nvSpPr>
          <p:cNvPr id="556" name="TextShape 2"/>
          <p:cNvSpPr txBox="1"/>
          <p:nvPr/>
        </p:nvSpPr>
        <p:spPr>
          <a:xfrm>
            <a:off x="6206400" y="1929600"/>
            <a:ext cx="5579640" cy="4546440"/>
          </a:xfrm>
          <a:prstGeom prst="rect">
            <a:avLst/>
          </a:prstGeom>
          <a:noFill/>
          <a:ln>
            <a:noFill/>
          </a:ln>
        </p:spPr>
        <p:txBody>
          <a:bodyPr>
            <a:noAutofit/>
          </a:bodyPr>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default constructor () will be provided by the compiler if you don’t write one.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Constructors can be overloaded and chained together.</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method is called when the “new” keyword is used to create an object.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Constructors have no return type, and have to be the same name as the class.</a:t>
            </a:r>
            <a:endParaRPr b="0" lang="en-US" sz="1900" spc="-1" strike="noStrike">
              <a:solidFill>
                <a:srgbClr val="2e2d2c"/>
              </a:solidFill>
              <a:latin typeface="Segoe UI"/>
            </a:endParaRPr>
          </a:p>
        </p:txBody>
      </p:sp>
      <p:sp>
        <p:nvSpPr>
          <p:cNvPr id="557"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Constructors</a:t>
            </a:r>
            <a:endParaRPr b="0" lang="en-US" sz="3600" spc="-1" strike="noStrike">
              <a:solidFill>
                <a:srgbClr val="2e2d2c"/>
              </a:solidFill>
              <a:latin typeface="Segoe UI"/>
            </a:endParaRPr>
          </a:p>
        </p:txBody>
      </p:sp>
      <p:sp>
        <p:nvSpPr>
          <p:cNvPr id="558" name="CustomShape 4"/>
          <p:cNvSpPr/>
          <p:nvPr/>
        </p:nvSpPr>
        <p:spPr>
          <a:xfrm>
            <a:off x="6267240" y="1799280"/>
            <a:ext cx="5518800" cy="911880"/>
          </a:xfrm>
          <a:prstGeom prst="rect">
            <a:avLst/>
          </a:prstGeom>
          <a:solidFill>
            <a:schemeClr val="bg1">
              <a:lumMod val="95000"/>
            </a:schemeClr>
          </a:solidFill>
          <a:ln w="12600">
            <a:noFill/>
          </a:ln>
          <a:effectLst>
            <a:outerShdw algn="ctr" dir="2700000" dist="71785"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class</a:t>
            </a:r>
            <a:r>
              <a:rPr b="0" lang="en-GB" sz="1800" spc="-1" strike="noStrike">
                <a:solidFill>
                  <a:srgbClr val="000000"/>
                </a:solidFill>
                <a:latin typeface="Lucida Console"/>
              </a:rPr>
              <a:t> </a:t>
            </a:r>
            <a:r>
              <a:rPr b="0" lang="en-GB" sz="1800" spc="-1" strike="noStrike">
                <a:solidFill>
                  <a:srgbClr val="fa3200"/>
                </a:solidFill>
                <a:latin typeface="Lucida Console"/>
              </a:rPr>
              <a:t>Barrier</a:t>
            </a:r>
            <a:r>
              <a:rPr b="0" lang="en-GB" sz="1800" spc="-1" strike="noStrike">
                <a:solidFill>
                  <a:srgbClr val="000000"/>
                </a:solidFill>
                <a:latin typeface="Lucida Console"/>
              </a:rPr>
              <a:t>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public</a:t>
            </a:r>
            <a:r>
              <a:rPr b="0" lang="en-GB" sz="1800" spc="-1" strike="noStrike">
                <a:solidFill>
                  <a:srgbClr val="000000"/>
                </a:solidFill>
                <a:latin typeface="Lucida Console"/>
              </a:rPr>
              <a:t> </a:t>
            </a:r>
            <a:r>
              <a:rPr b="0" lang="en-GB" sz="1800" spc="-1" strike="noStrike">
                <a:solidFill>
                  <a:srgbClr val="fa3200"/>
                </a:solidFill>
                <a:latin typeface="Lucida Console"/>
              </a:rPr>
              <a:t>Barrier</a:t>
            </a:r>
            <a:r>
              <a:rPr b="0" lang="en-GB" sz="1800" spc="-1" strike="noStrike">
                <a:solidFill>
                  <a:srgbClr val="000000"/>
                </a:solidFill>
                <a:latin typeface="Lucida Console"/>
              </a:rPr>
              <a:t>(boolean isRaised) {…}</a:t>
            </a:r>
            <a:br/>
            <a:r>
              <a:rPr b="0" lang="en-GB" sz="1800" spc="-1" strike="noStrike">
                <a:solidFill>
                  <a:srgbClr val="000000"/>
                </a:solidFill>
                <a:latin typeface="Lucida Console"/>
              </a:rPr>
              <a:t>}</a:t>
            </a:r>
            <a:endParaRPr b="0" lang="en-GB" sz="1800" spc="-1" strike="noStrike">
              <a:latin typeface="Arial"/>
            </a:endParaRPr>
          </a:p>
        </p:txBody>
      </p:sp>
      <p:sp>
        <p:nvSpPr>
          <p:cNvPr id="559" name="CustomShape 5"/>
          <p:cNvSpPr/>
          <p:nvPr/>
        </p:nvSpPr>
        <p:spPr>
          <a:xfrm>
            <a:off x="7452000" y="2991240"/>
            <a:ext cx="4334040" cy="363240"/>
          </a:xfrm>
          <a:prstGeom prst="rect">
            <a:avLst/>
          </a:prstGeom>
          <a:solidFill>
            <a:schemeClr val="bg1">
              <a:lumMod val="95000"/>
            </a:schemeClr>
          </a:solidFill>
          <a:ln w="12600">
            <a:noFill/>
          </a:ln>
          <a:effectLst>
            <a:outerShdw algn="ctr" dir="2700000" dist="71785"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00"/>
                </a:solidFill>
                <a:latin typeface="Lucida Console"/>
              </a:rPr>
              <a:t>Barrier b = </a:t>
            </a:r>
            <a:r>
              <a:rPr b="0" lang="en-GB" sz="1800" spc="-1" strike="noStrike">
                <a:solidFill>
                  <a:srgbClr val="fa3200"/>
                </a:solidFill>
                <a:latin typeface="Lucida Console"/>
              </a:rPr>
              <a:t>new </a:t>
            </a:r>
            <a:r>
              <a:rPr b="0" lang="en-GB" sz="1800" spc="-1" strike="noStrike">
                <a:solidFill>
                  <a:srgbClr val="000000"/>
                </a:solidFill>
                <a:latin typeface="Lucida Console"/>
              </a:rPr>
              <a:t>Barrier(true);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Lucida Console"/>
              </a:rPr>
              <a:t>this</a:t>
            </a:r>
            <a:r>
              <a:rPr b="0" lang="en-US" sz="1900" spc="-1" strike="noStrike">
                <a:solidFill>
                  <a:srgbClr val="2e2d2c"/>
                </a:solidFill>
                <a:latin typeface="Segoe UI"/>
              </a:rPr>
              <a:t> refers to the object on which method was invoked</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In an ‘instance’ context there is always a ‘</a:t>
            </a:r>
            <a:r>
              <a:rPr b="0" lang="en-US" sz="1800" spc="-1" strike="noStrike">
                <a:solidFill>
                  <a:srgbClr val="2e2d2c"/>
                </a:solidFill>
                <a:latin typeface="Courier New"/>
              </a:rPr>
              <a:t>this</a:t>
            </a:r>
            <a:r>
              <a:rPr b="0" lang="en-US" sz="1800" spc="-1" strike="noStrike">
                <a:solidFill>
                  <a:srgbClr val="2e2d2c"/>
                </a:solidFill>
                <a:latin typeface="Segoe UI"/>
              </a:rPr>
              <a:t>’ *****</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It is a reference to the object on which method was invoked </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Think of it as a ‘hidden’ 1</a:t>
            </a:r>
            <a:r>
              <a:rPr b="0" lang="en-US" sz="1800" spc="-1" strike="noStrike" baseline="30000">
                <a:solidFill>
                  <a:srgbClr val="2e2d2c"/>
                </a:solidFill>
                <a:latin typeface="Segoe UI"/>
              </a:rPr>
              <a:t>st</a:t>
            </a:r>
            <a:r>
              <a:rPr b="0" lang="en-US" sz="1800" spc="-1" strike="noStrike">
                <a:solidFill>
                  <a:srgbClr val="2e2d2c"/>
                </a:solidFill>
                <a:latin typeface="Segoe UI"/>
              </a:rPr>
              <a:t> parameter (of each instance method)</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61"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Keywords - </a:t>
            </a:r>
            <a:r>
              <a:rPr b="1" lang="en-US" sz="3600" spc="-1" strike="noStrike">
                <a:solidFill>
                  <a:srgbClr val="00519c"/>
                </a:solidFill>
                <a:latin typeface="Segoe UI Light"/>
              </a:rPr>
              <a:t>this</a:t>
            </a:r>
            <a:endParaRPr b="0" lang="en-US" sz="3600" spc="-1" strike="noStrike">
              <a:solidFill>
                <a:srgbClr val="2e2d2c"/>
              </a:solidFill>
              <a:latin typeface="Segoe UI"/>
            </a:endParaRPr>
          </a:p>
        </p:txBody>
      </p:sp>
      <p:sp>
        <p:nvSpPr>
          <p:cNvPr id="562" name="CustomShape 3"/>
          <p:cNvSpPr/>
          <p:nvPr/>
        </p:nvSpPr>
        <p:spPr>
          <a:xfrm>
            <a:off x="6278040" y="1929600"/>
            <a:ext cx="5389920" cy="2557800"/>
          </a:xfrm>
          <a:prstGeom prst="rect">
            <a:avLst/>
          </a:prstGeom>
          <a:solidFill>
            <a:schemeClr val="bg1">
              <a:lumMod val="95000"/>
            </a:schemeClr>
          </a:solidFill>
          <a:ln w="12600">
            <a:noFill/>
          </a:ln>
          <a:effectLst>
            <a:outerShdw algn="ctr" dir="2700000" dist="71785"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class</a:t>
            </a:r>
            <a:r>
              <a:rPr b="0" lang="en-GB" sz="1800" spc="-1" strike="noStrike">
                <a:solidFill>
                  <a:srgbClr val="000000"/>
                </a:solidFill>
                <a:latin typeface="Lucida Console"/>
              </a:rPr>
              <a:t> Barrier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public boolean </a:t>
            </a:r>
            <a:r>
              <a:rPr b="0" lang="en-GB" sz="1800" spc="-1" strike="noStrike">
                <a:solidFill>
                  <a:srgbClr val="000000"/>
                </a:solidFill>
                <a:latin typeface="Lucida Console"/>
              </a:rPr>
              <a:t>isRaised;</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public void</a:t>
            </a:r>
            <a:r>
              <a:rPr b="0" lang="en-GB" sz="1800" spc="-1" strike="noStrike">
                <a:solidFill>
                  <a:srgbClr val="000000"/>
                </a:solidFill>
                <a:latin typeface="Lucida Console"/>
              </a:rPr>
              <a:t> raiseBarrier()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	</a:t>
            </a:r>
            <a:r>
              <a:rPr b="0" lang="en-GB" sz="1800" spc="-1" strike="noStrike">
                <a:solidFill>
                  <a:srgbClr val="0000c8"/>
                </a:solidFill>
                <a:latin typeface="Lucida Console"/>
              </a:rPr>
              <a:t>this</a:t>
            </a:r>
            <a:r>
              <a:rPr b="0" lang="en-GB" sz="1800" spc="-1" strike="noStrike">
                <a:solidFill>
                  <a:srgbClr val="000000"/>
                </a:solidFill>
                <a:latin typeface="Lucida Console"/>
              </a:rPr>
              <a:t>.isRaised = </a:t>
            </a:r>
            <a:r>
              <a:rPr b="0" lang="en-GB" sz="1800" spc="-1" strike="noStrike">
                <a:solidFill>
                  <a:srgbClr val="0000c8"/>
                </a:solidFill>
                <a:latin typeface="Lucida Console"/>
              </a:rPr>
              <a:t>true;</a:t>
            </a:r>
            <a:r>
              <a:rPr b="0" lang="en-GB" sz="1800" spc="-1" strike="noStrike">
                <a:solidFill>
                  <a:srgbClr val="000000"/>
                </a:solidFill>
                <a:latin typeface="Lucida Console"/>
              </a:rPr>
              <a:t>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00"/>
                </a:solidFill>
                <a:latin typeface="Lucida Console"/>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TextShape 1"/>
          <p:cNvSpPr txBox="1"/>
          <p:nvPr/>
        </p:nvSpPr>
        <p:spPr>
          <a:xfrm>
            <a:off x="414000" y="1929600"/>
            <a:ext cx="5579640" cy="4546440"/>
          </a:xfrm>
          <a:prstGeom prst="rect">
            <a:avLst/>
          </a:prstGeom>
          <a:noFill/>
          <a:ln>
            <a:noFill/>
          </a:ln>
        </p:spPr>
        <p:txBody>
          <a:bodyPr>
            <a:noAutofit/>
          </a:bodyPr>
          <a:p>
            <a:pPr>
              <a:lnSpc>
                <a:spcPct val="100000"/>
              </a:lnSpc>
              <a:spcBef>
                <a:spcPts val="201"/>
              </a:spcBef>
              <a:spcAft>
                <a:spcPts val="799"/>
              </a:spcAft>
            </a:pPr>
            <a:r>
              <a:rPr b="1" lang="en-US" sz="2400" spc="-1" strike="noStrike">
                <a:solidFill>
                  <a:srgbClr val="2e2d2c"/>
                </a:solidFill>
                <a:latin typeface="Segoe UI"/>
              </a:rPr>
              <a:t>Abstraction</a:t>
            </a:r>
            <a:r>
              <a:rPr b="0" lang="en-US" sz="2400" spc="-1" strike="noStrike">
                <a:solidFill>
                  <a:srgbClr val="2e2d2c"/>
                </a:solidFill>
                <a:latin typeface="Segoe UI"/>
              </a:rPr>
              <a:t> is a process of hiding the implementation details and showing only functionality to the user.</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2e2d2c"/>
                </a:solidFill>
                <a:latin typeface="Segoe UI"/>
              </a:rPr>
              <a:t>Encapsulation</a:t>
            </a:r>
            <a:r>
              <a:rPr b="0" lang="en-US" sz="2400" spc="-1" strike="noStrike">
                <a:solidFill>
                  <a:srgbClr val="2e2d2c"/>
                </a:solidFill>
                <a:latin typeface="Segoe UI"/>
              </a:rPr>
              <a:t> is a process of wrapping code and data together into a single unit. It provides you the </a:t>
            </a:r>
            <a:r>
              <a:rPr b="1" lang="en-US" sz="2400" spc="-1" strike="noStrike">
                <a:solidFill>
                  <a:srgbClr val="2e2d2c"/>
                </a:solidFill>
                <a:latin typeface="Segoe UI"/>
              </a:rPr>
              <a:t>control over the data</a:t>
            </a:r>
            <a:r>
              <a:rPr b="0" lang="en-US" sz="2400" spc="-1" strike="noStrike">
                <a:solidFill>
                  <a:srgbClr val="2e2d2c"/>
                </a:solidFill>
                <a:latin typeface="Segoe UI"/>
              </a:rPr>
              <a:t> </a:t>
            </a:r>
            <a:r>
              <a:rPr b="1" lang="en-US" sz="2400" spc="-1" strike="noStrike">
                <a:solidFill>
                  <a:srgbClr val="2e2d2c"/>
                </a:solidFill>
                <a:latin typeface="Segoe UI"/>
              </a:rPr>
              <a:t>integrity.</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p:txBody>
      </p:sp>
      <p:sp>
        <p:nvSpPr>
          <p:cNvPr id="564" name="TextShape 2"/>
          <p:cNvSpPr txBox="1"/>
          <p:nvPr/>
        </p:nvSpPr>
        <p:spPr>
          <a:xfrm>
            <a:off x="6206400" y="1929600"/>
            <a:ext cx="5579640" cy="4546440"/>
          </a:xfrm>
          <a:prstGeom prst="rect">
            <a:avLst/>
          </a:prstGeom>
          <a:noFill/>
          <a:ln>
            <a:noFill/>
          </a:ln>
        </p:spPr>
        <p:txBody>
          <a:bodyPr>
            <a:noAutofit/>
          </a:bodyPr>
          <a:p>
            <a:pPr>
              <a:lnSpc>
                <a:spcPct val="100000"/>
              </a:lnSpc>
              <a:spcBef>
                <a:spcPts val="201"/>
              </a:spcBef>
              <a:spcAft>
                <a:spcPts val="799"/>
              </a:spcAft>
            </a:pPr>
            <a:r>
              <a:rPr b="1" lang="en-US" sz="2400" spc="-1" strike="noStrike">
                <a:solidFill>
                  <a:srgbClr val="2e2d2c"/>
                </a:solidFill>
                <a:latin typeface="Segoe UI"/>
              </a:rPr>
              <a:t>Inheritance</a:t>
            </a:r>
            <a:r>
              <a:rPr b="0" lang="en-US" sz="2400" spc="-1" strike="noStrike">
                <a:solidFill>
                  <a:srgbClr val="2e2d2c"/>
                </a:solidFill>
                <a:latin typeface="Segoe UI"/>
              </a:rPr>
              <a:t> is a mechanism in which one object acquires all the properties and behaviours of a parent object.</a:t>
            </a: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endParaRPr b="0" lang="en-US" sz="2400" spc="-1" strike="noStrike">
              <a:solidFill>
                <a:srgbClr val="2e2d2c"/>
              </a:solidFill>
              <a:latin typeface="Segoe UI"/>
            </a:endParaRPr>
          </a:p>
          <a:p>
            <a:pPr>
              <a:lnSpc>
                <a:spcPct val="100000"/>
              </a:lnSpc>
              <a:spcBef>
                <a:spcPts val="201"/>
              </a:spcBef>
              <a:spcAft>
                <a:spcPts val="799"/>
              </a:spcAft>
            </a:pPr>
            <a:r>
              <a:rPr b="1" lang="en-US" sz="2400" spc="-1" strike="noStrike">
                <a:solidFill>
                  <a:srgbClr val="2e2d2c"/>
                </a:solidFill>
                <a:latin typeface="Segoe UI"/>
              </a:rPr>
              <a:t>Polymorphism</a:t>
            </a:r>
            <a:r>
              <a:rPr b="0" lang="en-US" sz="2400" spc="-1" strike="noStrike">
                <a:solidFill>
                  <a:srgbClr val="2e2d2c"/>
                </a:solidFill>
                <a:latin typeface="Segoe UI"/>
              </a:rPr>
              <a:t> is a concept by which we can perform a single action in different ways.</a:t>
            </a:r>
            <a:endParaRPr b="0" lang="en-US" sz="2400" spc="-1" strike="noStrike">
              <a:solidFill>
                <a:srgbClr val="2e2d2c"/>
              </a:solidFill>
              <a:latin typeface="Segoe UI"/>
            </a:endParaRPr>
          </a:p>
        </p:txBody>
      </p:sp>
      <p:sp>
        <p:nvSpPr>
          <p:cNvPr id="565"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4 Principles of OOP</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Types encapsulate state and "secret" behaviour</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Introduces </a:t>
            </a:r>
            <a:r>
              <a:rPr b="0" i="1" lang="en-US" sz="1800" spc="-1" strike="noStrike">
                <a:solidFill>
                  <a:srgbClr val="2e2d2c"/>
                </a:solidFill>
                <a:latin typeface="Segoe UI"/>
              </a:rPr>
              <a:t>loose coupling</a:t>
            </a:r>
            <a:r>
              <a:rPr b="0" lang="en-US" sz="1800" spc="-1" strike="noStrike">
                <a:solidFill>
                  <a:srgbClr val="2e2d2c"/>
                </a:solidFill>
                <a:latin typeface="Segoe UI"/>
              </a:rPr>
              <a:t> between code</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Limit the visibility of an objects attributes or methods</a:t>
            </a:r>
            <a:endParaRPr b="0" lang="en-US" sz="1800" spc="-1" strike="noStrike">
              <a:solidFill>
                <a:srgbClr val="2e2d2c"/>
              </a:solidFill>
              <a:latin typeface="Segoe UI"/>
            </a:endParaRPr>
          </a:p>
          <a:p>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Java controls accessibility using access modifiers</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Apply to type definitions - the class itself</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But also to its members  - fields and methods</a:t>
            </a:r>
            <a:endParaRPr b="0" lang="en-US" sz="1800" spc="-1" strike="noStrike">
              <a:solidFill>
                <a:srgbClr val="2e2d2c"/>
              </a:solidFill>
              <a:latin typeface="Segoe UI"/>
            </a:endParaRPr>
          </a:p>
          <a:p>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 goal is to be able to control what can directly manipulate attributes and methods.</a:t>
            </a:r>
            <a:endParaRPr b="0" lang="en-US" sz="1900" spc="-1" strike="noStrike">
              <a:solidFill>
                <a:srgbClr val="2e2d2c"/>
              </a:solidFill>
              <a:latin typeface="Segoe UI"/>
            </a:endParaRPr>
          </a:p>
        </p:txBody>
      </p:sp>
      <p:sp>
        <p:nvSpPr>
          <p:cNvPr id="567"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Encapsulation</a:t>
            </a:r>
            <a:endParaRPr b="0" lang="en-US" sz="3600" spc="-1" strike="noStrike">
              <a:solidFill>
                <a:srgbClr val="2e2d2c"/>
              </a:solidFill>
              <a:latin typeface="Segoe UI"/>
            </a:endParaRPr>
          </a:p>
        </p:txBody>
      </p:sp>
      <p:sp>
        <p:nvSpPr>
          <p:cNvPr id="568" name="TextShape 3"/>
          <p:cNvSpPr txBox="1"/>
          <p:nvPr/>
        </p:nvSpPr>
        <p:spPr>
          <a:xfrm>
            <a:off x="6206400" y="1929600"/>
            <a:ext cx="5579640" cy="4546440"/>
          </a:xfrm>
          <a:prstGeom prst="rect">
            <a:avLst/>
          </a:prstGeom>
          <a:noFill/>
          <a:ln>
            <a:noFill/>
          </a:ln>
        </p:spPr>
        <p:txBody>
          <a:bodyPr>
            <a:noAutofit/>
          </a:bodyPr>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1" lang="en-US" sz="4000" spc="-1" strike="noStrike" u="sng">
                <a:solidFill>
                  <a:srgbClr val="2e2d2c"/>
                </a:solidFill>
                <a:uFillTx/>
                <a:latin typeface="Segoe UI"/>
              </a:rPr>
              <a:t>Public</a:t>
            </a:r>
            <a:endParaRPr b="0" lang="en-US" sz="4000" spc="-1" strike="noStrike">
              <a:solidFill>
                <a:srgbClr val="2e2d2c"/>
              </a:solidFill>
              <a:latin typeface="Segoe UI"/>
            </a:endParaRPr>
          </a:p>
          <a:p>
            <a:pPr>
              <a:lnSpc>
                <a:spcPct val="100000"/>
              </a:lnSpc>
              <a:spcBef>
                <a:spcPts val="201"/>
              </a:spcBef>
              <a:spcAft>
                <a:spcPts val="799"/>
              </a:spcAft>
            </a:pPr>
            <a:r>
              <a:rPr b="1" lang="en-US" sz="4000" spc="-1" strike="noStrike" u="sng">
                <a:solidFill>
                  <a:srgbClr val="2e2d2c"/>
                </a:solidFill>
                <a:uFillTx/>
                <a:latin typeface="Segoe UI"/>
              </a:rPr>
              <a:t>Protected</a:t>
            </a:r>
            <a:endParaRPr b="0" lang="en-US" sz="4000" spc="-1" strike="noStrike">
              <a:solidFill>
                <a:srgbClr val="2e2d2c"/>
              </a:solidFill>
              <a:latin typeface="Segoe UI"/>
            </a:endParaRPr>
          </a:p>
          <a:p>
            <a:pPr>
              <a:lnSpc>
                <a:spcPct val="100000"/>
              </a:lnSpc>
              <a:spcBef>
                <a:spcPts val="201"/>
              </a:spcBef>
              <a:spcAft>
                <a:spcPts val="799"/>
              </a:spcAft>
            </a:pPr>
            <a:r>
              <a:rPr b="1" lang="en-US" sz="4000" spc="-1" strike="noStrike" u="sng">
                <a:solidFill>
                  <a:srgbClr val="2e2d2c"/>
                </a:solidFill>
                <a:uFillTx/>
                <a:latin typeface="Segoe UI"/>
              </a:rPr>
              <a:t>Default</a:t>
            </a:r>
            <a:endParaRPr b="0" lang="en-US" sz="4000" spc="-1" strike="noStrike">
              <a:solidFill>
                <a:srgbClr val="2e2d2c"/>
              </a:solidFill>
              <a:latin typeface="Segoe UI"/>
            </a:endParaRPr>
          </a:p>
          <a:p>
            <a:pPr>
              <a:lnSpc>
                <a:spcPct val="100000"/>
              </a:lnSpc>
              <a:spcBef>
                <a:spcPts val="201"/>
              </a:spcBef>
              <a:spcAft>
                <a:spcPts val="799"/>
              </a:spcAft>
            </a:pPr>
            <a:r>
              <a:rPr b="1" lang="en-US" sz="4000" spc="-1" strike="noStrike" u="sng">
                <a:solidFill>
                  <a:srgbClr val="2e2d2c"/>
                </a:solidFill>
                <a:uFillTx/>
                <a:latin typeface="Segoe UI"/>
              </a:rPr>
              <a:t>Private</a:t>
            </a:r>
            <a:endParaRPr b="0" lang="en-US" sz="40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Access Modifiers/Specifiers</a:t>
            </a:r>
            <a:endParaRPr b="0" lang="en-US" sz="3600" spc="-1" strike="noStrike">
              <a:solidFill>
                <a:srgbClr val="2e2d2c"/>
              </a:solidFill>
              <a:latin typeface="Segoe UI"/>
            </a:endParaRPr>
          </a:p>
        </p:txBody>
      </p:sp>
      <p:sp>
        <p:nvSpPr>
          <p:cNvPr id="570" name="TextShape 2"/>
          <p:cNvSpPr txBox="1"/>
          <p:nvPr/>
        </p:nvSpPr>
        <p:spPr>
          <a:xfrm>
            <a:off x="479520" y="1825200"/>
            <a:ext cx="1846800" cy="332640"/>
          </a:xfrm>
          <a:prstGeom prst="rect">
            <a:avLst/>
          </a:prstGeom>
          <a:noFill/>
          <a:ln>
            <a:noFill/>
          </a:ln>
        </p:spPr>
        <p:txBody>
          <a:bodyPr>
            <a:noAutofit/>
          </a:bodyPr>
          <a:p>
            <a:pPr>
              <a:lnSpc>
                <a:spcPct val="100000"/>
              </a:lnSpc>
              <a:spcBef>
                <a:spcPts val="201"/>
              </a:spcBef>
              <a:spcAft>
                <a:spcPts val="799"/>
              </a:spcAft>
            </a:pPr>
            <a:r>
              <a:rPr b="1" lang="en-US" sz="2000" spc="-1" strike="noStrike">
                <a:solidFill>
                  <a:srgbClr val="2e2d2c"/>
                </a:solidFill>
                <a:latin typeface="Segoe UI"/>
              </a:rPr>
              <a:t>Public</a:t>
            </a:r>
            <a:endParaRPr b="0" lang="en-US" sz="2000" spc="-1" strike="noStrike">
              <a:solidFill>
                <a:srgbClr val="2e2d2c"/>
              </a:solidFill>
              <a:latin typeface="Segoe UI"/>
            </a:endParaRPr>
          </a:p>
        </p:txBody>
      </p:sp>
      <p:sp>
        <p:nvSpPr>
          <p:cNvPr id="571" name="TextShape 3"/>
          <p:cNvSpPr txBox="1"/>
          <p:nvPr/>
        </p:nvSpPr>
        <p:spPr>
          <a:xfrm>
            <a:off x="3504240" y="1825200"/>
            <a:ext cx="1846800" cy="332640"/>
          </a:xfrm>
          <a:prstGeom prst="rect">
            <a:avLst/>
          </a:prstGeom>
          <a:noFill/>
          <a:ln>
            <a:noFill/>
          </a:ln>
        </p:spPr>
        <p:txBody>
          <a:bodyPr>
            <a:noAutofit/>
          </a:bodyPr>
          <a:p>
            <a:pPr>
              <a:lnSpc>
                <a:spcPct val="100000"/>
              </a:lnSpc>
              <a:spcBef>
                <a:spcPts val="201"/>
              </a:spcBef>
              <a:spcAft>
                <a:spcPts val="799"/>
              </a:spcAft>
            </a:pPr>
            <a:r>
              <a:rPr b="1" lang="en-US" sz="1800" spc="-1" strike="noStrike">
                <a:solidFill>
                  <a:srgbClr val="2e2d2c"/>
                </a:solidFill>
                <a:latin typeface="Segoe UI"/>
              </a:rPr>
              <a:t>Protected</a:t>
            </a:r>
            <a:endParaRPr b="0" lang="en-US" sz="1800" spc="-1" strike="noStrike">
              <a:solidFill>
                <a:srgbClr val="2e2d2c"/>
              </a:solidFill>
              <a:latin typeface="Segoe UI"/>
            </a:endParaRPr>
          </a:p>
        </p:txBody>
      </p:sp>
      <p:sp>
        <p:nvSpPr>
          <p:cNvPr id="572" name="TextShape 4"/>
          <p:cNvSpPr txBox="1"/>
          <p:nvPr/>
        </p:nvSpPr>
        <p:spPr>
          <a:xfrm>
            <a:off x="6314040" y="1825200"/>
            <a:ext cx="1846800" cy="332640"/>
          </a:xfrm>
          <a:prstGeom prst="rect">
            <a:avLst/>
          </a:prstGeom>
          <a:noFill/>
          <a:ln>
            <a:noFill/>
          </a:ln>
        </p:spPr>
        <p:txBody>
          <a:bodyPr>
            <a:noAutofit/>
          </a:bodyPr>
          <a:p>
            <a:pPr>
              <a:lnSpc>
                <a:spcPct val="100000"/>
              </a:lnSpc>
              <a:spcBef>
                <a:spcPts val="201"/>
              </a:spcBef>
              <a:spcAft>
                <a:spcPts val="799"/>
              </a:spcAft>
            </a:pPr>
            <a:r>
              <a:rPr b="1" lang="en-US" sz="1800" spc="-1" strike="noStrike">
                <a:solidFill>
                  <a:srgbClr val="2e2d2c"/>
                </a:solidFill>
                <a:latin typeface="Segoe UI"/>
              </a:rPr>
              <a:t>Default</a:t>
            </a:r>
            <a:endParaRPr b="0" lang="en-US" sz="1800" spc="-1" strike="noStrike">
              <a:solidFill>
                <a:srgbClr val="2e2d2c"/>
              </a:solidFill>
              <a:latin typeface="Segoe UI"/>
            </a:endParaRPr>
          </a:p>
        </p:txBody>
      </p:sp>
      <p:sp>
        <p:nvSpPr>
          <p:cNvPr id="573" name="TextShape 5"/>
          <p:cNvSpPr txBox="1"/>
          <p:nvPr/>
        </p:nvSpPr>
        <p:spPr>
          <a:xfrm>
            <a:off x="9158760" y="1825200"/>
            <a:ext cx="1846800" cy="332640"/>
          </a:xfrm>
          <a:prstGeom prst="rect">
            <a:avLst/>
          </a:prstGeom>
          <a:noFill/>
          <a:ln>
            <a:noFill/>
          </a:ln>
        </p:spPr>
        <p:txBody>
          <a:bodyPr>
            <a:noAutofit/>
          </a:bodyPr>
          <a:p>
            <a:pPr>
              <a:lnSpc>
                <a:spcPct val="100000"/>
              </a:lnSpc>
              <a:spcBef>
                <a:spcPts val="201"/>
              </a:spcBef>
              <a:spcAft>
                <a:spcPts val="799"/>
              </a:spcAft>
            </a:pPr>
            <a:r>
              <a:rPr b="1" lang="en-US" sz="1800" spc="-1" strike="noStrike">
                <a:solidFill>
                  <a:srgbClr val="2e2d2c"/>
                </a:solidFill>
                <a:latin typeface="Segoe UI"/>
              </a:rPr>
              <a:t>Private</a:t>
            </a:r>
            <a:endParaRPr b="0" lang="en-US" sz="1800" spc="-1" strike="noStrike">
              <a:solidFill>
                <a:srgbClr val="2e2d2c"/>
              </a:solidFill>
              <a:latin typeface="Segoe UI"/>
            </a:endParaRPr>
          </a:p>
        </p:txBody>
      </p:sp>
      <p:sp>
        <p:nvSpPr>
          <p:cNvPr id="574" name="TextShape 6"/>
          <p:cNvSpPr txBox="1"/>
          <p:nvPr/>
        </p:nvSpPr>
        <p:spPr>
          <a:xfrm>
            <a:off x="3503160" y="2333160"/>
            <a:ext cx="2596320" cy="4524480"/>
          </a:xfrm>
          <a:prstGeom prst="rect">
            <a:avLst/>
          </a:prstGeom>
          <a:noFill/>
          <a:ln>
            <a:noFill/>
          </a:ln>
        </p:spPr>
        <p:txBody>
          <a:bodyPr anchor="ctr">
            <a:noAutofit/>
          </a:bodyPr>
          <a:p>
            <a:pPr>
              <a:lnSpc>
                <a:spcPct val="100000"/>
              </a:lnSpc>
              <a:spcBef>
                <a:spcPts val="201"/>
              </a:spcBef>
              <a:spcAft>
                <a:spcPts val="799"/>
              </a:spcAft>
            </a:pPr>
            <a:r>
              <a:rPr b="0" lang="en-US" sz="1800" spc="-1" strike="noStrike">
                <a:solidFill>
                  <a:srgbClr val="0e3c58"/>
                </a:solidFill>
                <a:latin typeface="Segoe UI"/>
              </a:rPr>
              <a:t>Protected means that attributes and methods can’t be seen or accessed without inheritance if the object is not in the same package</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Package:</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Subclass: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World:</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N</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75" name="TextShape 7"/>
          <p:cNvSpPr txBox="1"/>
          <p:nvPr/>
        </p:nvSpPr>
        <p:spPr>
          <a:xfrm>
            <a:off x="479520" y="2333160"/>
            <a:ext cx="2809440" cy="4524480"/>
          </a:xfrm>
          <a:prstGeom prst="rect">
            <a:avLst/>
          </a:prstGeom>
          <a:noFill/>
          <a:ln>
            <a:noFill/>
          </a:ln>
        </p:spPr>
        <p:txBody>
          <a:bodyPr anchor="ctr">
            <a:noAutofit/>
          </a:bodyPr>
          <a:p>
            <a:pPr>
              <a:lnSpc>
                <a:spcPct val="100000"/>
              </a:lnSpc>
              <a:spcBef>
                <a:spcPts val="201"/>
              </a:spcBef>
              <a:spcAft>
                <a:spcPts val="799"/>
              </a:spcAft>
            </a:pPr>
            <a:r>
              <a:rPr b="0" lang="en-US" sz="1800" spc="-1" strike="noStrike">
                <a:solidFill>
                  <a:srgbClr val="0e3c58"/>
                </a:solidFill>
                <a:latin typeface="Segoe UI"/>
              </a:rPr>
              <a:t>Public means that attributes and methods can be seen and accessed without any restrictions</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Package:</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Subclass: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World:</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76" name="TextShape 8"/>
          <p:cNvSpPr txBox="1"/>
          <p:nvPr/>
        </p:nvSpPr>
        <p:spPr>
          <a:xfrm>
            <a:off x="9158760" y="2333160"/>
            <a:ext cx="2695680" cy="4524480"/>
          </a:xfrm>
          <a:prstGeom prst="rect">
            <a:avLst/>
          </a:prstGeom>
          <a:noFill/>
          <a:ln>
            <a:noFill/>
          </a:ln>
        </p:spPr>
        <p:txBody>
          <a:bodyPr anchor="ctr">
            <a:noAutofit/>
          </a:bodyPr>
          <a:p>
            <a:pPr>
              <a:lnSpc>
                <a:spcPct val="100000"/>
              </a:lnSpc>
              <a:spcBef>
                <a:spcPts val="201"/>
              </a:spcBef>
              <a:spcAft>
                <a:spcPts val="799"/>
              </a:spcAft>
            </a:pPr>
            <a:r>
              <a:rPr b="0" lang="en-US" sz="1800" spc="-1" strike="noStrike">
                <a:solidFill>
                  <a:srgbClr val="0e3c58"/>
                </a:solidFill>
                <a:latin typeface="Segoe UI"/>
              </a:rPr>
              <a:t>Private means that attributes and methods can only be seen and accessed from within the same object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Package:</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N</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Subclass: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N</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World:</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N</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577" name="TextShape 9"/>
          <p:cNvSpPr txBox="1"/>
          <p:nvPr/>
        </p:nvSpPr>
        <p:spPr>
          <a:xfrm>
            <a:off x="6314040" y="2333160"/>
            <a:ext cx="2595240" cy="4322160"/>
          </a:xfrm>
          <a:prstGeom prst="rect">
            <a:avLst/>
          </a:prstGeom>
          <a:noFill/>
          <a:ln>
            <a:noFill/>
          </a:ln>
        </p:spPr>
        <p:txBody>
          <a:bodyPr anchor="ctr">
            <a:noAutofit/>
          </a:bodyPr>
          <a:p>
            <a:pPr>
              <a:lnSpc>
                <a:spcPct val="100000"/>
              </a:lnSpc>
              <a:spcBef>
                <a:spcPts val="201"/>
              </a:spcBef>
              <a:spcAft>
                <a:spcPts val="799"/>
              </a:spcAft>
            </a:pPr>
            <a:r>
              <a:rPr b="0" lang="en-US" sz="1800" spc="-1" strike="noStrike">
                <a:solidFill>
                  <a:srgbClr val="0e3c58"/>
                </a:solidFill>
                <a:latin typeface="Segoe UI"/>
              </a:rPr>
              <a:t>Default is the access level that is applied to attributes and methods if no modifier is specified. Objects must be in the same package</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Package:</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Y</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Subclass:</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N</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e3c58"/>
                </a:solidFill>
                <a:latin typeface="Segoe UI"/>
              </a:rPr>
              <a:t>World:</a:t>
            </a:r>
            <a:r>
              <a:rPr b="0" lang="en-US" sz="1800" spc="-1" strike="noStrike">
                <a:solidFill>
                  <a:srgbClr val="0e3c58"/>
                </a:solidFill>
                <a:latin typeface="Segoe UI"/>
              </a:rPr>
              <a:t>	</a:t>
            </a:r>
            <a:r>
              <a:rPr b="0" lang="en-US" sz="1800" spc="-1" strike="noStrike">
                <a:solidFill>
                  <a:srgbClr val="0e3c58"/>
                </a:solidFill>
                <a:latin typeface="Segoe UI"/>
              </a:rPr>
              <a:t>	</a:t>
            </a:r>
            <a:r>
              <a:rPr b="0" lang="en-US" sz="1800" spc="-1" strike="noStrike">
                <a:solidFill>
                  <a:srgbClr val="0e3c58"/>
                </a:solidFill>
                <a:latin typeface="Segoe UI"/>
              </a:rPr>
              <a:t>N</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a:t>
            </a:r>
            <a:r>
              <a:rPr b="0" lang="en-US" sz="1900" spc="-1" strike="noStrike">
                <a:solidFill>
                  <a:srgbClr val="2e2d2c"/>
                </a:solidFill>
                <a:latin typeface="Lucida Console"/>
              </a:rPr>
              <a:t>getXxxx() </a:t>
            </a:r>
            <a:r>
              <a:rPr b="0" lang="en-US" sz="1900" spc="-1" strike="noStrike">
                <a:solidFill>
                  <a:srgbClr val="2e2d2c"/>
                </a:solidFill>
                <a:latin typeface="Segoe UI"/>
              </a:rPr>
              <a:t>method will not be </a:t>
            </a:r>
            <a:r>
              <a:rPr b="0" lang="en-US" sz="1900" spc="-1" strike="noStrike">
                <a:solidFill>
                  <a:srgbClr val="2e2d2c"/>
                </a:solidFill>
                <a:latin typeface="Lucida Console"/>
              </a:rPr>
              <a:t>void</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Will rarely receive a parameter</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Typically used to encapsulate and make available a private field</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Often one line of code</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Client code will use the value returned – somehow</a:t>
            </a:r>
            <a:endParaRPr b="0" lang="en-US" sz="1800" spc="-1" strike="noStrike">
              <a:solidFill>
                <a:srgbClr val="2e2d2c"/>
              </a:solidFill>
              <a:latin typeface="Segoe UI"/>
            </a:endParaRPr>
          </a:p>
          <a:p>
            <a:pPr lvl="2" marL="1143000" indent="-22824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Unlikely to be calling the method just for its ‘side-effects’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 get method can be used to perform a calculation referring to one or more fields</a:t>
            </a:r>
            <a:endParaRPr b="0" lang="en-US" sz="1900" spc="-1" strike="noStrike">
              <a:solidFill>
                <a:srgbClr val="2e2d2c"/>
              </a:solidFill>
              <a:latin typeface="Segoe UI"/>
            </a:endParaRPr>
          </a:p>
        </p:txBody>
      </p:sp>
      <p:sp>
        <p:nvSpPr>
          <p:cNvPr id="579"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Standard Get Method</a:t>
            </a:r>
            <a:endParaRPr b="0" lang="en-US" sz="3600" spc="-1" strike="noStrike">
              <a:solidFill>
                <a:srgbClr val="2e2d2c"/>
              </a:solidFill>
              <a:latin typeface="Segoe UI"/>
            </a:endParaRPr>
          </a:p>
        </p:txBody>
      </p:sp>
      <p:sp>
        <p:nvSpPr>
          <p:cNvPr id="580" name="CustomShape 3"/>
          <p:cNvSpPr/>
          <p:nvPr/>
        </p:nvSpPr>
        <p:spPr>
          <a:xfrm>
            <a:off x="6490080" y="1929600"/>
            <a:ext cx="4866840" cy="2009160"/>
          </a:xfrm>
          <a:prstGeom prst="rect">
            <a:avLst/>
          </a:prstGeom>
          <a:solidFill>
            <a:schemeClr val="bg1">
              <a:lumMod val="95000"/>
            </a:schemeClr>
          </a:solidFill>
          <a:ln w="12600">
            <a:noFill/>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class</a:t>
            </a:r>
            <a:r>
              <a:rPr b="0" lang="en-GB" sz="1800" spc="-1" strike="noStrike">
                <a:solidFill>
                  <a:srgbClr val="000000"/>
                </a:solidFill>
                <a:latin typeface="Lucida Console"/>
              </a:rPr>
              <a:t> Barrier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private boolean </a:t>
            </a:r>
            <a:r>
              <a:rPr b="0" lang="en-GB" sz="1800" spc="-1" strike="noStrike">
                <a:solidFill>
                  <a:srgbClr val="000000"/>
                </a:solidFill>
                <a:latin typeface="Lucida Console"/>
              </a:rPr>
              <a:t>isRaised;</a:t>
            </a:r>
            <a:endParaRPr b="0" lang="en-GB" sz="1800" spc="-1" strike="noStrike">
              <a:latin typeface="Arial"/>
            </a:endParaRPr>
          </a:p>
          <a:p>
            <a:pPr>
              <a:lnSpc>
                <a:spcPct val="100000"/>
              </a:lnSpc>
            </a:pPr>
            <a:r>
              <a:rPr b="0" lang="en-GB" sz="1800" spc="-1" strike="noStrike">
                <a:solidFill>
                  <a:srgbClr val="0000c8"/>
                </a:solidFill>
                <a:latin typeface="Lucida Console"/>
              </a:rPr>
              <a:t>  </a:t>
            </a:r>
            <a:br/>
            <a:r>
              <a:rPr b="0" lang="en-GB" sz="1800" spc="-1" strike="noStrike">
                <a:solidFill>
                  <a:srgbClr val="0000c8"/>
                </a:solidFill>
                <a:latin typeface="Lucida Console"/>
              </a:rPr>
              <a:t>  </a:t>
            </a:r>
            <a:r>
              <a:rPr b="0" lang="en-GB" sz="1800" spc="-1" strike="noStrike">
                <a:solidFill>
                  <a:srgbClr val="0000c8"/>
                </a:solidFill>
                <a:latin typeface="Lucida Console"/>
              </a:rPr>
              <a:t>public boolean </a:t>
            </a:r>
            <a:r>
              <a:rPr b="0" lang="en-GB" sz="1800" spc="-1" strike="noStrike">
                <a:solidFill>
                  <a:srgbClr val="000000"/>
                </a:solidFill>
                <a:latin typeface="Lucida Console"/>
              </a:rPr>
              <a:t>getisRaised() {  </a:t>
            </a:r>
            <a:endParaRPr b="0" lang="en-GB" sz="1800" spc="-1" strike="noStrike">
              <a:latin typeface="Arial"/>
            </a:endParaRPr>
          </a:p>
          <a:p>
            <a:pPr>
              <a:lnSpc>
                <a:spcPct val="100000"/>
              </a:lnSpc>
            </a:pPr>
            <a:r>
              <a:rPr b="0" lang="en-GB" sz="1800" spc="-1" strike="noStrike">
                <a:solidFill>
                  <a:srgbClr val="0000c8"/>
                </a:solidFill>
                <a:latin typeface="Lucida Console"/>
              </a:rPr>
              <a:t>    </a:t>
            </a:r>
            <a:r>
              <a:rPr b="0" lang="en-GB" sz="1800" spc="-1" strike="noStrike">
                <a:solidFill>
                  <a:srgbClr val="0000c8"/>
                </a:solidFill>
                <a:latin typeface="Lucida Console"/>
              </a:rPr>
              <a:t>return this</a:t>
            </a:r>
            <a:r>
              <a:rPr b="0" lang="en-GB" sz="1800" spc="-1" strike="noStrike">
                <a:solidFill>
                  <a:srgbClr val="2e2d2c"/>
                </a:solidFill>
                <a:latin typeface="Lucida Console"/>
              </a:rPr>
              <a:t>.isRaised;</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00"/>
                </a:solidFill>
                <a:latin typeface="Lucida Console"/>
              </a:rPr>
              <a:t>}</a:t>
            </a:r>
            <a:endParaRPr b="0" lang="en-GB" sz="1800" spc="-1" strike="noStrike">
              <a:latin typeface="Arial"/>
            </a:endParaRPr>
          </a:p>
        </p:txBody>
      </p:sp>
      <p:sp>
        <p:nvSpPr>
          <p:cNvPr id="581" name="CustomShape 4"/>
          <p:cNvSpPr/>
          <p:nvPr/>
        </p:nvSpPr>
        <p:spPr>
          <a:xfrm>
            <a:off x="6490080" y="4224600"/>
            <a:ext cx="4866840" cy="2009160"/>
          </a:xfrm>
          <a:prstGeom prst="rect">
            <a:avLst/>
          </a:prstGeom>
          <a:solidFill>
            <a:schemeClr val="bg1">
              <a:lumMod val="95000"/>
            </a:schemeClr>
          </a:solidFill>
          <a:ln w="12600">
            <a:noFill/>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class</a:t>
            </a:r>
            <a:r>
              <a:rPr b="0" lang="en-GB" sz="1800" spc="-1" strike="noStrike">
                <a:solidFill>
                  <a:srgbClr val="000000"/>
                </a:solidFill>
                <a:latin typeface="Lucida Console"/>
              </a:rPr>
              <a:t> Car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private int</a:t>
            </a:r>
            <a:r>
              <a:rPr b="0" lang="en-GB" sz="1800" spc="-1" strike="noStrike">
                <a:solidFill>
                  <a:srgbClr val="000000"/>
                </a:solidFill>
                <a:latin typeface="Lucida Console"/>
              </a:rPr>
              <a:t> speed;</a:t>
            </a:r>
            <a:endParaRPr b="0" lang="en-GB" sz="1800" spc="-1" strike="noStrike">
              <a:latin typeface="Arial"/>
            </a:endParaRPr>
          </a:p>
          <a:p>
            <a:pPr>
              <a:lnSpc>
                <a:spcPct val="100000"/>
              </a:lnSpc>
            </a:pPr>
            <a:r>
              <a:rPr b="0" lang="en-GB" sz="1800" spc="-1" strike="noStrike">
                <a:solidFill>
                  <a:srgbClr val="0000c8"/>
                </a:solidFill>
                <a:latin typeface="Lucida Console"/>
              </a:rPr>
              <a:t>  </a:t>
            </a:r>
            <a:br/>
            <a:r>
              <a:rPr b="0" lang="en-GB" sz="1800" spc="-1" strike="noStrike">
                <a:solidFill>
                  <a:srgbClr val="0000c8"/>
                </a:solidFill>
                <a:latin typeface="Lucida Console"/>
              </a:rPr>
              <a:t>  </a:t>
            </a:r>
            <a:r>
              <a:rPr b="0" lang="en-GB" sz="1800" spc="-1" strike="noStrike">
                <a:solidFill>
                  <a:srgbClr val="0000c8"/>
                </a:solidFill>
                <a:latin typeface="Lucida Console"/>
              </a:rPr>
              <a:t>public int</a:t>
            </a:r>
            <a:r>
              <a:rPr b="0" lang="en-GB" sz="1800" spc="-1" strike="noStrike">
                <a:solidFill>
                  <a:srgbClr val="000000"/>
                </a:solidFill>
                <a:latin typeface="Lucida Console"/>
              </a:rPr>
              <a:t> getSpeedKPH() {  </a:t>
            </a:r>
            <a:endParaRPr b="0" lang="en-GB" sz="1800" spc="-1" strike="noStrike">
              <a:latin typeface="Arial"/>
            </a:endParaRPr>
          </a:p>
          <a:p>
            <a:pPr>
              <a:lnSpc>
                <a:spcPct val="100000"/>
              </a:lnSpc>
            </a:pPr>
            <a:r>
              <a:rPr b="0" lang="en-GB" sz="1800" spc="-1" strike="noStrike">
                <a:solidFill>
                  <a:srgbClr val="0000c8"/>
                </a:solidFill>
                <a:latin typeface="Lucida Console"/>
              </a:rPr>
              <a:t>    </a:t>
            </a:r>
            <a:r>
              <a:rPr b="0" lang="en-GB" sz="1800" spc="-1" strike="noStrike">
                <a:solidFill>
                  <a:srgbClr val="0000c8"/>
                </a:solidFill>
                <a:latin typeface="Lucida Console"/>
              </a:rPr>
              <a:t>return</a:t>
            </a:r>
            <a:r>
              <a:rPr b="0" lang="en-GB" sz="1800" spc="-1" strike="noStrike">
                <a:solidFill>
                  <a:srgbClr val="ff0000"/>
                </a:solidFill>
                <a:latin typeface="Lucida Console"/>
              </a:rPr>
              <a:t> </a:t>
            </a:r>
            <a:r>
              <a:rPr b="0" lang="en-GB" sz="1800" spc="-1" strike="noStrike">
                <a:solidFill>
                  <a:srgbClr val="000000"/>
                </a:solidFill>
                <a:latin typeface="Lucida Console"/>
              </a:rPr>
              <a:t>speed * 8 / 5;</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00"/>
                </a:solidFill>
                <a:latin typeface="Lucida Console"/>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414000" y="1929600"/>
            <a:ext cx="5272560" cy="328752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Lucida Console"/>
              </a:rPr>
              <a:t>‘</a:t>
            </a:r>
            <a:r>
              <a:rPr b="0" lang="en-US" sz="1900" spc="-1" strike="noStrike">
                <a:solidFill>
                  <a:srgbClr val="2e2d2c"/>
                </a:solidFill>
                <a:latin typeface="Lucida Console"/>
              </a:rPr>
              <a:t>set’ </a:t>
            </a:r>
            <a:r>
              <a:rPr b="0" lang="en-US" sz="1900" spc="-1" strike="noStrike">
                <a:solidFill>
                  <a:srgbClr val="2e2d2c"/>
                </a:solidFill>
                <a:latin typeface="Segoe UI"/>
              </a:rPr>
              <a:t>methods are usually void </a:t>
            </a:r>
            <a:endParaRPr b="0" lang="en-US" sz="19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But nearly always take a parameter used to change the state of a field</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Later.. they might throw an ‘exception’ when they can’t perform action</a:t>
            </a:r>
            <a:endParaRPr b="0" lang="en-US" sz="1800" spc="-1" strike="noStrike">
              <a:solidFill>
                <a:srgbClr val="2e2d2c"/>
              </a:solidFill>
              <a:latin typeface="Segoe UI"/>
            </a:endParaRPr>
          </a:p>
          <a:p>
            <a:pPr lvl="1" marL="7430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If you were authoring </a:t>
            </a:r>
            <a:r>
              <a:rPr b="1" lang="en-US" sz="1800" spc="-1" strike="noStrike">
                <a:solidFill>
                  <a:srgbClr val="2e2d2c"/>
                </a:solidFill>
                <a:latin typeface="Lucida Console"/>
              </a:rPr>
              <a:t>class Car </a:t>
            </a:r>
            <a:r>
              <a:rPr b="0" lang="en-US" sz="1800" spc="-1" strike="noStrike">
                <a:solidFill>
                  <a:srgbClr val="2e2d2c"/>
                </a:solidFill>
                <a:latin typeface="Segoe UI"/>
              </a:rPr>
              <a:t>would you name a method</a:t>
            </a:r>
            <a:br/>
            <a:r>
              <a:rPr b="1" lang="en-US" sz="1800" spc="-1" strike="noStrike">
                <a:solidFill>
                  <a:srgbClr val="2e2d2c"/>
                </a:solidFill>
                <a:latin typeface="Lucida Console"/>
              </a:rPr>
              <a:t>setGear(int gear) </a:t>
            </a:r>
            <a:r>
              <a:rPr b="0" lang="en-US" sz="1800" spc="-1" strike="noStrike">
                <a:solidFill>
                  <a:srgbClr val="2e2d2c"/>
                </a:solidFill>
                <a:latin typeface="Segoe UI"/>
              </a:rPr>
              <a:t>or </a:t>
            </a:r>
            <a:r>
              <a:rPr b="1" lang="en-US" sz="1800" spc="-1" strike="noStrike">
                <a:solidFill>
                  <a:srgbClr val="2e2d2c"/>
                </a:solidFill>
                <a:latin typeface="Lucida Console"/>
              </a:rPr>
              <a:t>selectGear(int gear) </a:t>
            </a:r>
            <a:r>
              <a:rPr b="0" lang="en-US" sz="1800" spc="-1" strike="noStrike">
                <a:solidFill>
                  <a:srgbClr val="2e2d2c"/>
                </a:solidFill>
                <a:latin typeface="Segoe UI"/>
              </a:rPr>
              <a:t>– it is still a ‘set’ter.</a:t>
            </a:r>
            <a:endParaRPr b="0" lang="en-US" sz="1800" spc="-1" strike="noStrike">
              <a:solidFill>
                <a:srgbClr val="2e2d2c"/>
              </a:solidFill>
              <a:latin typeface="Segoe UI"/>
            </a:endParaRPr>
          </a:p>
        </p:txBody>
      </p:sp>
      <p:sp>
        <p:nvSpPr>
          <p:cNvPr id="583"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Standard Set Method</a:t>
            </a:r>
            <a:endParaRPr b="0" lang="en-US" sz="3600" spc="-1" strike="noStrike">
              <a:solidFill>
                <a:srgbClr val="2e2d2c"/>
              </a:solidFill>
              <a:latin typeface="Segoe UI"/>
            </a:endParaRPr>
          </a:p>
        </p:txBody>
      </p:sp>
      <p:sp>
        <p:nvSpPr>
          <p:cNvPr id="584" name="CustomShape 3"/>
          <p:cNvSpPr/>
          <p:nvPr/>
        </p:nvSpPr>
        <p:spPr>
          <a:xfrm>
            <a:off x="5686920" y="2727720"/>
            <a:ext cx="6131520" cy="2009160"/>
          </a:xfrm>
          <a:prstGeom prst="rect">
            <a:avLst/>
          </a:prstGeom>
          <a:solidFill>
            <a:schemeClr val="bg1">
              <a:lumMod val="95000"/>
            </a:schemeClr>
          </a:solidFill>
          <a:ln w="12600">
            <a:noFill/>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class</a:t>
            </a:r>
            <a:r>
              <a:rPr b="0" lang="en-GB" sz="1800" spc="-1" strike="noStrike">
                <a:solidFill>
                  <a:srgbClr val="000000"/>
                </a:solidFill>
                <a:latin typeface="Lucida Console"/>
              </a:rPr>
              <a:t> Barrier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private boolean </a:t>
            </a:r>
            <a:r>
              <a:rPr b="0" lang="en-GB" sz="1800" spc="-1" strike="noStrike">
                <a:solidFill>
                  <a:srgbClr val="000000"/>
                </a:solidFill>
                <a:latin typeface="Lucida Console"/>
              </a:rPr>
              <a:t>isRaised;</a:t>
            </a:r>
            <a:br/>
            <a:r>
              <a:rPr b="0" lang="en-GB" sz="1800" spc="-1" strike="noStrike">
                <a:solidFill>
                  <a:srgbClr val="0000c8"/>
                </a:solidFill>
                <a:latin typeface="Lucida Console"/>
              </a:rPr>
              <a:t>  public void </a:t>
            </a:r>
            <a:r>
              <a:rPr b="0" lang="en-GB" sz="1800" spc="-1" strike="noStrike">
                <a:solidFill>
                  <a:srgbClr val="000000"/>
                </a:solidFill>
                <a:latin typeface="Lucida Console"/>
              </a:rPr>
              <a:t>setisRaised(</a:t>
            </a:r>
            <a:r>
              <a:rPr b="0" lang="en-GB" sz="1800" spc="-1" strike="noStrike">
                <a:solidFill>
                  <a:srgbClr val="0000c8"/>
                </a:solidFill>
                <a:latin typeface="Lucida Console"/>
              </a:rPr>
              <a:t>boolean </a:t>
            </a:r>
            <a:r>
              <a:rPr b="0" lang="en-GB" sz="1800" spc="-1" strike="noStrike">
                <a:solidFill>
                  <a:srgbClr val="000000"/>
                </a:solidFill>
                <a:latin typeface="Lucida Console"/>
              </a:rPr>
              <a:t>isRaised)</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  </a:t>
            </a:r>
            <a:endParaRPr b="0" lang="en-GB" sz="1800" spc="-1" strike="noStrike">
              <a:latin typeface="Arial"/>
            </a:endParaRPr>
          </a:p>
          <a:p>
            <a:pPr>
              <a:lnSpc>
                <a:spcPct val="100000"/>
              </a:lnSpc>
            </a:pPr>
            <a:r>
              <a:rPr b="0" lang="en-GB" sz="1800" spc="-1" strike="noStrike">
                <a:solidFill>
                  <a:srgbClr val="0000c8"/>
                </a:solidFill>
                <a:latin typeface="Lucida Console"/>
              </a:rPr>
              <a:t>    </a:t>
            </a:r>
            <a:r>
              <a:rPr b="0" lang="en-GB" sz="1800" spc="-1" strike="noStrike">
                <a:solidFill>
                  <a:srgbClr val="0000c8"/>
                </a:solidFill>
                <a:latin typeface="Lucida Console"/>
              </a:rPr>
              <a:t>this</a:t>
            </a:r>
            <a:r>
              <a:rPr b="0" lang="en-GB" sz="1800" spc="-1" strike="noStrike">
                <a:solidFill>
                  <a:srgbClr val="2e2d2c"/>
                </a:solidFill>
                <a:latin typeface="Lucida Console"/>
              </a:rPr>
              <a:t>.isRaised = isRaised;</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Inheritance is used to provide classes with some common functionality by inheriting from an object that already contains that functionality. This improves efficiency by reducing code duplication.</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There are 3 ways we can do inheritance:</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By inheriting from an existing class.</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By inheriting from an Abstract Class.</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By inheriting from one or more interfaces.</a:t>
            </a:r>
            <a:endParaRPr b="0" lang="en-US" sz="1800" spc="-1" strike="noStrike">
              <a:solidFill>
                <a:srgbClr val="2e2d2c"/>
              </a:solidFill>
              <a:latin typeface="Segoe UI"/>
            </a:endParaRPr>
          </a:p>
          <a:p>
            <a:endParaRPr b="0" lang="en-US" sz="1800" spc="-1" strike="noStrike">
              <a:solidFill>
                <a:srgbClr val="2e2d2c"/>
              </a:solidFill>
              <a:latin typeface="Segoe UI"/>
            </a:endParaRPr>
          </a:p>
          <a:p>
            <a:pPr marL="3322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Cat inheriting from Mammal would make Mammal the Super/Parent class and Cat the Sub/Child class</a:t>
            </a:r>
            <a:endParaRPr b="0" lang="en-US" sz="1900" spc="-1" strike="noStrike">
              <a:solidFill>
                <a:srgbClr val="2e2d2c"/>
              </a:solidFill>
              <a:latin typeface="Segoe UI"/>
            </a:endParaRPr>
          </a:p>
        </p:txBody>
      </p:sp>
      <p:sp>
        <p:nvSpPr>
          <p:cNvPr id="586"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Inheritance</a:t>
            </a:r>
            <a:endParaRPr b="0" lang="en-US" sz="3600" spc="-1" strike="noStrike">
              <a:solidFill>
                <a:srgbClr val="2e2d2c"/>
              </a:solidFill>
              <a:latin typeface="Segoe UI"/>
            </a:endParaRPr>
          </a:p>
        </p:txBody>
      </p:sp>
      <p:sp>
        <p:nvSpPr>
          <p:cNvPr id="587" name="CustomShape 3"/>
          <p:cNvSpPr/>
          <p:nvPr/>
        </p:nvSpPr>
        <p:spPr>
          <a:xfrm>
            <a:off x="8196480" y="138060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Animal</a:t>
            </a:r>
            <a:endParaRPr b="0" lang="en-GB" sz="1600" spc="-1" strike="noStrike">
              <a:latin typeface="Arial"/>
            </a:endParaRPr>
          </a:p>
        </p:txBody>
      </p:sp>
      <p:sp>
        <p:nvSpPr>
          <p:cNvPr id="588" name="CustomShape 4"/>
          <p:cNvSpPr/>
          <p:nvPr/>
        </p:nvSpPr>
        <p:spPr>
          <a:xfrm>
            <a:off x="6486840" y="283392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Mammal</a:t>
            </a:r>
            <a:endParaRPr b="0" lang="en-GB" sz="1600" spc="-1" strike="noStrike">
              <a:latin typeface="Arial"/>
            </a:endParaRPr>
          </a:p>
        </p:txBody>
      </p:sp>
      <p:sp>
        <p:nvSpPr>
          <p:cNvPr id="589" name="CustomShape 5"/>
          <p:cNvSpPr/>
          <p:nvPr/>
        </p:nvSpPr>
        <p:spPr>
          <a:xfrm>
            <a:off x="9662040" y="283392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Fish</a:t>
            </a:r>
            <a:endParaRPr b="0" lang="en-GB" sz="1600" spc="-1" strike="noStrike">
              <a:latin typeface="Arial"/>
            </a:endParaRPr>
          </a:p>
        </p:txBody>
      </p:sp>
      <p:sp>
        <p:nvSpPr>
          <p:cNvPr id="590" name="CustomShape 6"/>
          <p:cNvSpPr/>
          <p:nvPr/>
        </p:nvSpPr>
        <p:spPr>
          <a:xfrm>
            <a:off x="6486840" y="440424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Cat</a:t>
            </a:r>
            <a:endParaRPr b="0" lang="en-GB" sz="1600" spc="-1" strike="noStrike">
              <a:latin typeface="Arial"/>
            </a:endParaRPr>
          </a:p>
        </p:txBody>
      </p:sp>
      <p:sp>
        <p:nvSpPr>
          <p:cNvPr id="591" name="CustomShape 7"/>
          <p:cNvSpPr/>
          <p:nvPr/>
        </p:nvSpPr>
        <p:spPr>
          <a:xfrm>
            <a:off x="9662040" y="440424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Tuna</a:t>
            </a:r>
            <a:endParaRPr b="0" lang="en-GB" sz="1600" spc="-1" strike="noStrike">
              <a:latin typeface="Arial"/>
            </a:endParaRPr>
          </a:p>
        </p:txBody>
      </p:sp>
      <p:sp>
        <p:nvSpPr>
          <p:cNvPr id="592" name="Line 8"/>
          <p:cNvSpPr/>
          <p:nvPr/>
        </p:nvSpPr>
        <p:spPr>
          <a:xfrm flipH="1">
            <a:off x="7500600" y="2478600"/>
            <a:ext cx="1709640" cy="35496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593" name="Line 9"/>
          <p:cNvSpPr/>
          <p:nvPr/>
        </p:nvSpPr>
        <p:spPr>
          <a:xfrm flipH="1" flipV="1">
            <a:off x="9210240" y="2478600"/>
            <a:ext cx="1465920" cy="35496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594" name="Line 10"/>
          <p:cNvSpPr/>
          <p:nvPr/>
        </p:nvSpPr>
        <p:spPr>
          <a:xfrm>
            <a:off x="10676160" y="3931920"/>
            <a:ext cx="0" cy="47196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595" name="Line 11"/>
          <p:cNvSpPr/>
          <p:nvPr/>
        </p:nvSpPr>
        <p:spPr>
          <a:xfrm>
            <a:off x="7500600" y="3931920"/>
            <a:ext cx="0" cy="47196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596" name="CustomShape 12"/>
          <p:cNvSpPr/>
          <p:nvPr/>
        </p:nvSpPr>
        <p:spPr>
          <a:xfrm>
            <a:off x="6384240" y="5974560"/>
            <a:ext cx="5652360" cy="395280"/>
          </a:xfrm>
          <a:prstGeom prst="rect">
            <a:avLst/>
          </a:prstGeom>
          <a:solidFill>
            <a:srgbClr val="b9cde5"/>
          </a:solidFill>
          <a:ln>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2e2d2c"/>
                </a:solidFill>
                <a:latin typeface="Courier New"/>
              </a:rPr>
              <a:t>A </a:t>
            </a:r>
            <a:r>
              <a:rPr b="0" lang="en-GB" sz="2000" spc="-1" strike="noStrike" u="sng">
                <a:solidFill>
                  <a:srgbClr val="2e2d2c"/>
                </a:solidFill>
                <a:uFillTx/>
                <a:latin typeface="Courier New"/>
              </a:rPr>
              <a:t>Cat</a:t>
            </a:r>
            <a:r>
              <a:rPr b="0" lang="en-GB" sz="2000" spc="-1" strike="noStrike">
                <a:solidFill>
                  <a:srgbClr val="2e2d2c"/>
                </a:solidFill>
                <a:latin typeface="Courier New"/>
              </a:rPr>
              <a:t> </a:t>
            </a:r>
            <a:r>
              <a:rPr b="1" lang="en-GB" sz="2000" spc="-1" strike="noStrike">
                <a:solidFill>
                  <a:srgbClr val="2e2d2c"/>
                </a:solidFill>
                <a:latin typeface="Courier New"/>
              </a:rPr>
              <a:t>IS A </a:t>
            </a:r>
            <a:r>
              <a:rPr b="0" lang="en-GB" sz="2000" spc="-1" strike="noStrike" u="sng">
                <a:solidFill>
                  <a:srgbClr val="2e2d2c"/>
                </a:solidFill>
                <a:uFillTx/>
                <a:latin typeface="Courier New"/>
              </a:rPr>
              <a:t>Mammal</a:t>
            </a:r>
            <a:r>
              <a:rPr b="0" lang="en-GB" sz="2000" spc="-1" strike="noStrike">
                <a:solidFill>
                  <a:srgbClr val="2e2d2c"/>
                </a:solidFill>
                <a:latin typeface="Courier New"/>
              </a:rPr>
              <a:t> which </a:t>
            </a:r>
            <a:r>
              <a:rPr b="1" lang="en-GB" sz="2000" spc="-1" strike="noStrike">
                <a:solidFill>
                  <a:srgbClr val="2e2d2c"/>
                </a:solidFill>
                <a:latin typeface="Courier New"/>
              </a:rPr>
              <a:t>IS A </a:t>
            </a:r>
            <a:r>
              <a:rPr b="0" lang="en-GB" sz="2000" spc="-1" strike="noStrike" u="sng">
                <a:solidFill>
                  <a:srgbClr val="2e2d2c"/>
                </a:solidFill>
                <a:uFillTx/>
                <a:latin typeface="Courier New"/>
              </a:rPr>
              <a:t>Animal</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TextShape 1"/>
          <p:cNvSpPr txBox="1"/>
          <p:nvPr/>
        </p:nvSpPr>
        <p:spPr>
          <a:xfrm>
            <a:off x="414000" y="1929600"/>
            <a:ext cx="440712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Say we want to have a Cat class and a Dog class, both need to represent the properties and methods that belong to a mammal, and an animal. </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So the Dog and Cat class both need to have all this code.</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One way is to create the class and insert all of that functionality inside of it.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Another way is to create a hierarchy of inheritance</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This lets us re-use code and overall write less, making our actual code much more readable too.</a:t>
            </a:r>
            <a:endParaRPr b="0" lang="en-US" sz="1800" spc="-1" strike="noStrike">
              <a:solidFill>
                <a:srgbClr val="2e2d2c"/>
              </a:solidFill>
              <a:latin typeface="Segoe UI"/>
            </a:endParaRPr>
          </a:p>
        </p:txBody>
      </p:sp>
      <p:sp>
        <p:nvSpPr>
          <p:cNvPr id="598"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Inheritance – Why bother?</a:t>
            </a:r>
            <a:endParaRPr b="0" lang="en-US" sz="3600" spc="-1" strike="noStrike">
              <a:solidFill>
                <a:srgbClr val="2e2d2c"/>
              </a:solidFill>
              <a:latin typeface="Segoe UI"/>
            </a:endParaRPr>
          </a:p>
        </p:txBody>
      </p:sp>
      <p:sp>
        <p:nvSpPr>
          <p:cNvPr id="599" name="CustomShape 3"/>
          <p:cNvSpPr/>
          <p:nvPr/>
        </p:nvSpPr>
        <p:spPr>
          <a:xfrm>
            <a:off x="9540000" y="192960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Animal Method/Properties</a:t>
            </a:r>
            <a:endParaRPr b="0" lang="en-GB" sz="1600" spc="-1" strike="noStrike">
              <a:latin typeface="Arial"/>
            </a:endParaRPr>
          </a:p>
        </p:txBody>
      </p:sp>
      <p:sp>
        <p:nvSpPr>
          <p:cNvPr id="600" name="CustomShape 4"/>
          <p:cNvSpPr/>
          <p:nvPr/>
        </p:nvSpPr>
        <p:spPr>
          <a:xfrm>
            <a:off x="9540000" y="3371400"/>
            <a:ext cx="202788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Mammal Method/Properties</a:t>
            </a:r>
            <a:endParaRPr b="0" lang="en-GB" sz="1600" spc="-1" strike="noStrike">
              <a:latin typeface="Arial"/>
            </a:endParaRPr>
          </a:p>
        </p:txBody>
      </p:sp>
      <p:sp>
        <p:nvSpPr>
          <p:cNvPr id="601" name="CustomShape 5"/>
          <p:cNvSpPr/>
          <p:nvPr/>
        </p:nvSpPr>
        <p:spPr>
          <a:xfrm>
            <a:off x="8841600" y="4813560"/>
            <a:ext cx="156240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Cat</a:t>
            </a:r>
            <a:endParaRPr b="0" lang="en-GB" sz="1600" spc="-1" strike="noStrike">
              <a:latin typeface="Arial"/>
            </a:endParaRPr>
          </a:p>
          <a:p>
            <a:pPr algn="ctr">
              <a:lnSpc>
                <a:spcPct val="100000"/>
              </a:lnSpc>
            </a:pPr>
            <a:r>
              <a:rPr b="0" lang="en-GB" sz="1600" spc="-1" strike="noStrike">
                <a:solidFill>
                  <a:srgbClr val="2e2d2c"/>
                </a:solidFill>
                <a:latin typeface="Segoe UI"/>
              </a:rPr>
              <a:t>Method/Properties</a:t>
            </a:r>
            <a:endParaRPr b="0" lang="en-GB" sz="1600" spc="-1" strike="noStrike">
              <a:latin typeface="Arial"/>
            </a:endParaRPr>
          </a:p>
        </p:txBody>
      </p:sp>
      <p:sp>
        <p:nvSpPr>
          <p:cNvPr id="602" name="Line 6"/>
          <p:cNvSpPr/>
          <p:nvPr/>
        </p:nvSpPr>
        <p:spPr>
          <a:xfrm>
            <a:off x="10554120" y="3027600"/>
            <a:ext cx="0" cy="34380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603" name="Line 7"/>
          <p:cNvSpPr/>
          <p:nvPr/>
        </p:nvSpPr>
        <p:spPr>
          <a:xfrm flipH="1">
            <a:off x="9622800" y="4469760"/>
            <a:ext cx="931320" cy="34344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604" name="CustomShape 8"/>
          <p:cNvSpPr/>
          <p:nvPr/>
        </p:nvSpPr>
        <p:spPr>
          <a:xfrm>
            <a:off x="10554120" y="4813560"/>
            <a:ext cx="1562400" cy="1098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Dog</a:t>
            </a:r>
            <a:endParaRPr b="0" lang="en-GB" sz="1600" spc="-1" strike="noStrike">
              <a:latin typeface="Arial"/>
            </a:endParaRPr>
          </a:p>
          <a:p>
            <a:pPr algn="ctr">
              <a:lnSpc>
                <a:spcPct val="100000"/>
              </a:lnSpc>
            </a:pPr>
            <a:r>
              <a:rPr b="0" lang="en-GB" sz="1600" spc="-1" strike="noStrike">
                <a:solidFill>
                  <a:srgbClr val="2e2d2c"/>
                </a:solidFill>
                <a:latin typeface="Segoe UI"/>
              </a:rPr>
              <a:t>Method/Properties</a:t>
            </a:r>
            <a:endParaRPr b="0" lang="en-GB" sz="1600" spc="-1" strike="noStrike">
              <a:latin typeface="Arial"/>
            </a:endParaRPr>
          </a:p>
        </p:txBody>
      </p:sp>
      <p:sp>
        <p:nvSpPr>
          <p:cNvPr id="605" name="Line 9"/>
          <p:cNvSpPr/>
          <p:nvPr/>
        </p:nvSpPr>
        <p:spPr>
          <a:xfrm>
            <a:off x="10554120" y="4469760"/>
            <a:ext cx="781200" cy="343440"/>
          </a:xfrm>
          <a:prstGeom prst="line">
            <a:avLst/>
          </a:prstGeom>
          <a:ln w="38160">
            <a:solidFill>
              <a:srgbClr val="004f98"/>
            </a:solidFill>
            <a:round/>
          </a:ln>
        </p:spPr>
        <p:style>
          <a:lnRef idx="1">
            <a:schemeClr val="accent1"/>
          </a:lnRef>
          <a:fillRef idx="0">
            <a:schemeClr val="accent1"/>
          </a:fillRef>
          <a:effectRef idx="0">
            <a:schemeClr val="accent1"/>
          </a:effectRef>
          <a:fontRef idx="minor"/>
        </p:style>
      </p:sp>
      <p:sp>
        <p:nvSpPr>
          <p:cNvPr id="606" name="CustomShape 10"/>
          <p:cNvSpPr/>
          <p:nvPr/>
        </p:nvSpPr>
        <p:spPr>
          <a:xfrm>
            <a:off x="5093280" y="2650680"/>
            <a:ext cx="1685160" cy="2539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Animal Method/Properties</a:t>
            </a:r>
            <a:endParaRPr b="0" lang="en-GB" sz="1600" spc="-1" strike="noStrike">
              <a:latin typeface="Arial"/>
            </a:endParaRPr>
          </a:p>
          <a:p>
            <a:pPr algn="ctr">
              <a:lnSpc>
                <a:spcPct val="100000"/>
              </a:lnSpc>
            </a:pPr>
            <a:r>
              <a:rPr b="0" lang="en-GB" sz="1600" spc="-1" strike="noStrike">
                <a:solidFill>
                  <a:srgbClr val="2e2d2c"/>
                </a:solidFill>
                <a:latin typeface="Segoe UI"/>
              </a:rPr>
              <a:t>Mammal Method/Properties</a:t>
            </a:r>
            <a:endParaRPr b="0" lang="en-GB" sz="1600" spc="-1" strike="noStrike">
              <a:latin typeface="Arial"/>
            </a:endParaRPr>
          </a:p>
          <a:p>
            <a:pPr algn="ctr">
              <a:lnSpc>
                <a:spcPct val="100000"/>
              </a:lnSpc>
            </a:pPr>
            <a:r>
              <a:rPr b="0" lang="en-GB" sz="1600" spc="-1" strike="noStrike">
                <a:solidFill>
                  <a:srgbClr val="2e2d2c"/>
                </a:solidFill>
                <a:latin typeface="Segoe UI"/>
              </a:rPr>
              <a:t>Cat</a:t>
            </a:r>
            <a:endParaRPr b="0" lang="en-GB" sz="1600" spc="-1" strike="noStrike">
              <a:latin typeface="Arial"/>
            </a:endParaRPr>
          </a:p>
          <a:p>
            <a:pPr algn="ctr">
              <a:lnSpc>
                <a:spcPct val="100000"/>
              </a:lnSpc>
            </a:pPr>
            <a:r>
              <a:rPr b="0" lang="en-GB" sz="1600" spc="-1" strike="noStrike">
                <a:solidFill>
                  <a:srgbClr val="2e2d2c"/>
                </a:solidFill>
                <a:latin typeface="Segoe UI"/>
              </a:rPr>
              <a:t>Method/Properties</a:t>
            </a:r>
            <a:endParaRPr b="0" lang="en-GB" sz="1600" spc="-1" strike="noStrike">
              <a:latin typeface="Arial"/>
            </a:endParaRPr>
          </a:p>
        </p:txBody>
      </p:sp>
      <p:sp>
        <p:nvSpPr>
          <p:cNvPr id="607" name="CustomShape 11"/>
          <p:cNvSpPr/>
          <p:nvPr/>
        </p:nvSpPr>
        <p:spPr>
          <a:xfrm>
            <a:off x="6939720" y="2650680"/>
            <a:ext cx="1685160" cy="2539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600" spc="-1" strike="noStrike">
                <a:solidFill>
                  <a:srgbClr val="2e2d2c"/>
                </a:solidFill>
                <a:latin typeface="Segoe UI"/>
              </a:rPr>
              <a:t>Animal Method/Properties</a:t>
            </a:r>
            <a:endParaRPr b="0" lang="en-GB" sz="1600" spc="-1" strike="noStrike">
              <a:latin typeface="Arial"/>
            </a:endParaRPr>
          </a:p>
          <a:p>
            <a:pPr algn="ctr">
              <a:lnSpc>
                <a:spcPct val="100000"/>
              </a:lnSpc>
            </a:pPr>
            <a:r>
              <a:rPr b="0" lang="en-GB" sz="1600" spc="-1" strike="noStrike">
                <a:solidFill>
                  <a:srgbClr val="2e2d2c"/>
                </a:solidFill>
                <a:latin typeface="Segoe UI"/>
              </a:rPr>
              <a:t>Mammal Method/Properties</a:t>
            </a:r>
            <a:endParaRPr b="0" lang="en-GB" sz="1600" spc="-1" strike="noStrike">
              <a:latin typeface="Arial"/>
            </a:endParaRPr>
          </a:p>
          <a:p>
            <a:pPr algn="ctr">
              <a:lnSpc>
                <a:spcPct val="100000"/>
              </a:lnSpc>
            </a:pPr>
            <a:r>
              <a:rPr b="0" lang="en-GB" sz="1600" spc="-1" strike="noStrike">
                <a:solidFill>
                  <a:srgbClr val="2e2d2c"/>
                </a:solidFill>
                <a:latin typeface="Segoe UI"/>
              </a:rPr>
              <a:t>Dog</a:t>
            </a:r>
            <a:endParaRPr b="0" lang="en-GB" sz="1600" spc="-1" strike="noStrike">
              <a:latin typeface="Arial"/>
            </a:endParaRPr>
          </a:p>
          <a:p>
            <a:pPr algn="ctr">
              <a:lnSpc>
                <a:spcPct val="100000"/>
              </a:lnSpc>
            </a:pPr>
            <a:r>
              <a:rPr b="0" lang="en-GB" sz="1600" spc="-1" strike="noStrike">
                <a:solidFill>
                  <a:srgbClr val="2e2d2c"/>
                </a:solidFill>
                <a:latin typeface="Segoe UI"/>
              </a:rPr>
              <a:t>Method/Properties</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Abstract classes are classes that cannot be instantiated so they must be implemented.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Abstract classes can contain fully written code and abstract methods.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Abstract methods must be implemented by any class that inherits from the abstract class.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So whenever we inherit this Animal class, that class has to then create</a:t>
            </a:r>
            <a:endParaRPr b="0" lang="en-US" sz="1900" spc="-1" strike="noStrike">
              <a:solidFill>
                <a:srgbClr val="2e2d2c"/>
              </a:solidFill>
              <a:latin typeface="Segoe UI"/>
            </a:endParaRPr>
          </a:p>
        </p:txBody>
      </p:sp>
      <p:sp>
        <p:nvSpPr>
          <p:cNvPr id="609"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Abstract Classes</a:t>
            </a:r>
            <a:endParaRPr b="0" lang="en-US" sz="3600" spc="-1" strike="noStrike">
              <a:solidFill>
                <a:srgbClr val="2e2d2c"/>
              </a:solidFill>
              <a:latin typeface="Segoe UI"/>
            </a:endParaRPr>
          </a:p>
        </p:txBody>
      </p:sp>
      <p:sp>
        <p:nvSpPr>
          <p:cNvPr id="610" name="CustomShape 3"/>
          <p:cNvSpPr/>
          <p:nvPr/>
        </p:nvSpPr>
        <p:spPr>
          <a:xfrm>
            <a:off x="6640920" y="943920"/>
            <a:ext cx="4981320" cy="2557800"/>
          </a:xfrm>
          <a:prstGeom prst="rect">
            <a:avLst/>
          </a:prstGeom>
          <a:solidFill>
            <a:schemeClr val="bg1">
              <a:lumMod val="95000"/>
            </a:schemeClr>
          </a:solidFill>
          <a:ln w="12600">
            <a:noFill/>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abstract </a:t>
            </a:r>
            <a:r>
              <a:rPr b="0" lang="en-GB" sz="1800" spc="-1" strike="noStrike">
                <a:solidFill>
                  <a:srgbClr val="000000"/>
                </a:solidFill>
                <a:latin typeface="Lucida Console"/>
              </a:rPr>
              <a:t>Animal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  </a:t>
            </a:r>
            <a:br/>
            <a:r>
              <a:rPr b="0" lang="en-GB" sz="1800" spc="-1" strike="noStrike">
                <a:solidFill>
                  <a:srgbClr val="0000c8"/>
                </a:solidFill>
                <a:latin typeface="Lucida Console"/>
              </a:rPr>
              <a:t>  </a:t>
            </a:r>
            <a:r>
              <a:rPr b="0" lang="en-GB" sz="1800" spc="-1" strike="noStrike">
                <a:solidFill>
                  <a:srgbClr val="0000c8"/>
                </a:solidFill>
                <a:latin typeface="Lucida Console"/>
              </a:rPr>
              <a:t>public boolean </a:t>
            </a:r>
            <a:r>
              <a:rPr b="0" lang="en-GB" sz="1800" spc="-1" strike="noStrike">
                <a:solidFill>
                  <a:srgbClr val="000000"/>
                </a:solidFill>
                <a:latin typeface="Lucida Console"/>
              </a:rPr>
              <a:t>eat(</a:t>
            </a:r>
            <a:r>
              <a:rPr b="0" lang="en-GB" sz="1800" spc="-1" strike="noStrike">
                <a:solidFill>
                  <a:srgbClr val="0000c8"/>
                </a:solidFill>
                <a:latin typeface="Lucida Console"/>
              </a:rPr>
              <a:t>Food</a:t>
            </a:r>
            <a:r>
              <a:rPr b="0" lang="en-GB" sz="1800" spc="-1" strike="noStrike">
                <a:solidFill>
                  <a:srgbClr val="000000"/>
                </a:solidFill>
                <a:latin typeface="Lucida Console"/>
              </a:rPr>
              <a:t> food) {  </a:t>
            </a:r>
            <a:endParaRPr b="0" lang="en-GB" sz="1800" spc="-1" strike="noStrike">
              <a:latin typeface="Arial"/>
            </a:endParaRPr>
          </a:p>
          <a:p>
            <a:pPr>
              <a:lnSpc>
                <a:spcPct val="100000"/>
              </a:lnSpc>
            </a:pPr>
            <a:r>
              <a:rPr b="0" lang="en-GB" sz="1800" spc="-1" strike="noStrike">
                <a:solidFill>
                  <a:srgbClr val="0000c8"/>
                </a:solidFill>
                <a:latin typeface="Lucida Console"/>
              </a:rPr>
              <a:t>//do something with food</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c8"/>
                </a:solidFill>
                <a:latin typeface="Lucida Console"/>
              </a:rPr>
              <a:t> </a:t>
            </a:r>
            <a:r>
              <a:rPr b="0" lang="en-GB" sz="1800" spc="-1" strike="noStrike">
                <a:solidFill>
                  <a:srgbClr val="0000c8"/>
                </a:solidFill>
                <a:latin typeface="Lucida Console"/>
              </a:rPr>
              <a:t>public abstract void </a:t>
            </a:r>
            <a:r>
              <a:rPr b="0" lang="en-GB" sz="1800" spc="-1" strike="noStrike">
                <a:solidFill>
                  <a:srgbClr val="000000"/>
                </a:solidFill>
                <a:latin typeface="Lucida Console"/>
              </a:rPr>
              <a:t>sleep();</a:t>
            </a:r>
            <a:endParaRPr b="0" lang="en-GB" sz="1800" spc="-1" strike="noStrike">
              <a:latin typeface="Arial"/>
            </a:endParaRPr>
          </a:p>
          <a:p>
            <a:pPr>
              <a:lnSpc>
                <a:spcPct val="100000"/>
              </a:lnSpc>
            </a:pPr>
            <a:r>
              <a:rPr b="0" lang="en-GB" sz="1800" spc="-1" strike="noStrike">
                <a:solidFill>
                  <a:srgbClr val="0000c8"/>
                </a:solidFill>
                <a:latin typeface="Lucida Console"/>
              </a:rPr>
              <a:t> </a:t>
            </a:r>
            <a:r>
              <a:rPr b="0" lang="en-GB" sz="1800" spc="-1" strike="noStrike">
                <a:solidFill>
                  <a:srgbClr val="0000c8"/>
                </a:solidFill>
                <a:latin typeface="Lucida Console"/>
              </a:rPr>
              <a:t>public abstract void </a:t>
            </a:r>
            <a:r>
              <a:rPr b="0" lang="en-GB" sz="1800" spc="-1" strike="noStrike">
                <a:solidFill>
                  <a:srgbClr val="000000"/>
                </a:solidFill>
                <a:latin typeface="Lucida Console"/>
              </a:rPr>
              <a:t>makeNoise();</a:t>
            </a:r>
            <a:endParaRPr b="0" lang="en-GB" sz="1800" spc="-1" strike="noStrike">
              <a:latin typeface="Arial"/>
            </a:endParaRPr>
          </a:p>
          <a:p>
            <a:pPr>
              <a:lnSpc>
                <a:spcPct val="100000"/>
              </a:lnSpc>
            </a:pPr>
            <a:r>
              <a:rPr b="0" lang="en-GB" sz="1800" spc="-1" strike="noStrike">
                <a:solidFill>
                  <a:srgbClr val="000000"/>
                </a:solidFill>
                <a:latin typeface="Lucida Console"/>
              </a:rPr>
              <a:t>  </a:t>
            </a:r>
            <a:endParaRPr b="0" lang="en-GB" sz="1800" spc="-1" strike="noStrike">
              <a:latin typeface="Arial"/>
            </a:endParaRPr>
          </a:p>
          <a:p>
            <a:pPr>
              <a:lnSpc>
                <a:spcPct val="100000"/>
              </a:lnSpc>
            </a:pPr>
            <a:r>
              <a:rPr b="0" lang="en-GB" sz="1800" spc="-1" strike="noStrike">
                <a:solidFill>
                  <a:srgbClr val="000000"/>
                </a:solidFill>
                <a:latin typeface="Lucida Console"/>
              </a:rPr>
              <a:t>}</a:t>
            </a:r>
            <a:endParaRPr b="0" lang="en-GB" sz="1800" spc="-1" strike="noStrike">
              <a:latin typeface="Arial"/>
            </a:endParaRPr>
          </a:p>
        </p:txBody>
      </p:sp>
      <p:sp>
        <p:nvSpPr>
          <p:cNvPr id="611" name="CustomShape 4"/>
          <p:cNvSpPr/>
          <p:nvPr/>
        </p:nvSpPr>
        <p:spPr>
          <a:xfrm>
            <a:off x="6640920" y="3988440"/>
            <a:ext cx="4981320" cy="2557800"/>
          </a:xfrm>
          <a:prstGeom prst="rect">
            <a:avLst/>
          </a:prstGeom>
          <a:solidFill>
            <a:schemeClr val="bg1">
              <a:lumMod val="95000"/>
            </a:schemeClr>
          </a:solidFill>
          <a:ln w="12600">
            <a:noFill/>
          </a:ln>
          <a:effectLst>
            <a:outerShdw algn="ctr" dir="3187806" dist="63000" rotWithShape="0">
              <a:schemeClr val="bg2"/>
            </a:outerShdw>
          </a:effectLst>
        </p:spPr>
        <p:style>
          <a:lnRef idx="0"/>
          <a:fillRef idx="0"/>
          <a:effectRef idx="0"/>
          <a:fontRef idx="minor"/>
        </p:style>
        <p:txBody>
          <a:bodyPr lIns="90360" rIns="90360" tIns="44280" bIns="44280">
            <a:spAutoFit/>
          </a:bodyPr>
          <a:p>
            <a:pPr>
              <a:lnSpc>
                <a:spcPct val="100000"/>
              </a:lnSpc>
            </a:pPr>
            <a:r>
              <a:rPr b="0" lang="en-GB" sz="1800" spc="-1" strike="noStrike">
                <a:solidFill>
                  <a:srgbClr val="0000c8"/>
                </a:solidFill>
                <a:latin typeface="Lucida Console"/>
              </a:rPr>
              <a:t>public class </a:t>
            </a:r>
            <a:r>
              <a:rPr b="0" lang="en-GB" sz="1800" spc="-1" strike="noStrike">
                <a:solidFill>
                  <a:srgbClr val="000000"/>
                </a:solidFill>
                <a:latin typeface="Lucida Console"/>
              </a:rPr>
              <a:t>Cat </a:t>
            </a:r>
            <a:r>
              <a:rPr b="0" lang="en-GB" sz="1800" spc="-1" strike="noStrike">
                <a:solidFill>
                  <a:srgbClr val="0000c8"/>
                </a:solidFill>
                <a:latin typeface="Lucida Console"/>
              </a:rPr>
              <a:t>extends </a:t>
            </a:r>
            <a:r>
              <a:rPr b="0" lang="en-GB" sz="1800" spc="-1" strike="noStrike">
                <a:solidFill>
                  <a:srgbClr val="000000"/>
                </a:solidFill>
                <a:latin typeface="Lucida Console"/>
              </a:rPr>
              <a:t>Animal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c8"/>
                </a:solidFill>
                <a:latin typeface="Lucida Console"/>
              </a:rPr>
              <a:t>  </a:t>
            </a:r>
            <a:br/>
            <a:r>
              <a:rPr b="0" lang="en-GB" sz="1800" spc="-1" strike="noStrike">
                <a:solidFill>
                  <a:srgbClr val="0000c8"/>
                </a:solidFill>
                <a:latin typeface="Lucida Console"/>
              </a:rPr>
              <a:t> </a:t>
            </a:r>
            <a:r>
              <a:rPr b="0" lang="en-GB" sz="1800" spc="-1" strike="noStrike">
                <a:solidFill>
                  <a:srgbClr val="0000c8"/>
                </a:solidFill>
                <a:latin typeface="Lucida Console"/>
              </a:rPr>
              <a:t>public void </a:t>
            </a:r>
            <a:r>
              <a:rPr b="0" lang="en-GB" sz="1800" spc="-1" strike="noStrike">
                <a:solidFill>
                  <a:srgbClr val="000000"/>
                </a:solidFill>
                <a:latin typeface="Lucida Console"/>
              </a:rPr>
              <a:t>sleep(){</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	</a:t>
            </a:r>
            <a:r>
              <a:rPr b="0" lang="en-GB" sz="1800" spc="-1" strike="noStrike">
                <a:solidFill>
                  <a:srgbClr val="000000"/>
                </a:solidFill>
                <a:latin typeface="Lucida Console"/>
              </a:rPr>
              <a:t>//sleep like a cat</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c8"/>
                </a:solidFill>
                <a:latin typeface="Lucida Console"/>
              </a:rPr>
              <a:t> </a:t>
            </a:r>
            <a:r>
              <a:rPr b="0" lang="en-GB" sz="1800" spc="-1" strike="noStrike">
                <a:solidFill>
                  <a:srgbClr val="0000c8"/>
                </a:solidFill>
                <a:latin typeface="Lucida Console"/>
              </a:rPr>
              <a:t>public void </a:t>
            </a:r>
            <a:r>
              <a:rPr b="0" lang="en-GB" sz="1800" spc="-1" strike="noStrike">
                <a:solidFill>
                  <a:srgbClr val="000000"/>
                </a:solidFill>
                <a:latin typeface="Lucida Console"/>
              </a:rPr>
              <a:t>makeNoise(){</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	</a:t>
            </a:r>
            <a:r>
              <a:rPr b="0" lang="en-GB" sz="1800" spc="-1" strike="noStrike">
                <a:solidFill>
                  <a:srgbClr val="000000"/>
                </a:solidFill>
                <a:latin typeface="Lucida Console"/>
              </a:rPr>
              <a:t>meow();</a:t>
            </a:r>
            <a:endParaRPr b="0" lang="en-GB" sz="1800" spc="-1" strike="noStrike">
              <a:latin typeface="Arial"/>
            </a:endParaRPr>
          </a:p>
          <a:p>
            <a:pPr>
              <a:lnSpc>
                <a:spcPct val="100000"/>
              </a:lnSpc>
            </a:pPr>
            <a:r>
              <a:rPr b="0" lang="en-GB" sz="1800" spc="-1" strike="noStrike">
                <a:solidFill>
                  <a:srgbClr val="2e2d2c"/>
                </a:solidFill>
                <a:latin typeface="Lucida Console"/>
              </a:rPr>
              <a:t>	</a:t>
            </a:r>
            <a:r>
              <a:rPr b="0" lang="en-GB" sz="1800" spc="-1" strike="noStrike">
                <a:solidFill>
                  <a:srgbClr val="2e2d2c"/>
                </a:solidFill>
                <a:latin typeface="Lucida Console"/>
              </a:rPr>
              <a:t>}</a:t>
            </a:r>
            <a:r>
              <a:rPr b="0" lang="en-GB" sz="1800" spc="-1" strike="noStrike">
                <a:solidFill>
                  <a:srgbClr val="000000"/>
                </a:solidFill>
                <a:latin typeface="Lucida Console"/>
              </a:rPr>
              <a:t>  </a:t>
            </a:r>
            <a:endParaRPr b="0" lang="en-GB" sz="1800" spc="-1" strike="noStrike">
              <a:latin typeface="Arial"/>
            </a:endParaRPr>
          </a:p>
          <a:p>
            <a:pPr>
              <a:lnSpc>
                <a:spcPct val="100000"/>
              </a:lnSpc>
            </a:pPr>
            <a:r>
              <a:rPr b="0" lang="en-GB" sz="1800" spc="-1" strike="noStrike">
                <a:solidFill>
                  <a:srgbClr val="000000"/>
                </a:solidFill>
                <a:latin typeface="Lucida Console"/>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414000" y="1929600"/>
            <a:ext cx="5579640" cy="4546440"/>
          </a:xfrm>
          <a:prstGeom prst="rect">
            <a:avLst/>
          </a:prstGeom>
          <a:noFill/>
          <a:ln>
            <a:noFill/>
          </a:ln>
        </p:spPr>
        <p:txBody>
          <a:bodyPr>
            <a:noAutofit/>
          </a:bodyPr>
          <a:p>
            <a:pPr marL="285840" indent="-28548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Assignment</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br/>
            <a:r>
              <a:rPr b="0" lang="en-US" sz="1800" spc="-1" strike="noStrike">
                <a:solidFill>
                  <a:srgbClr val="2e2d2c"/>
                </a:solidFill>
                <a:latin typeface="Segoe UI"/>
              </a:rPr>
              <a:t> </a:t>
            </a:r>
            <a:endParaRPr b="0" lang="en-US" sz="1800" spc="-1" strike="noStrike">
              <a:solidFill>
                <a:srgbClr val="2e2d2c"/>
              </a:solidFill>
              <a:latin typeface="Segoe UI"/>
            </a:endParaRPr>
          </a:p>
          <a:p>
            <a:pPr marL="285840" indent="-28548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Arithmetic</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  Plus</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a:t>
            </a:r>
            <a:r>
              <a:rPr b="1" lang="en-US" sz="1800" spc="-1" strike="noStrike">
                <a:solidFill>
                  <a:srgbClr val="2e2d2c"/>
                </a:solidFill>
                <a:latin typeface="Segoe UI"/>
              </a:rPr>
              <a:t> </a:t>
            </a:r>
            <a:r>
              <a:rPr b="0" lang="en-US" sz="1800" spc="-1" strike="noStrike">
                <a:solidFill>
                  <a:srgbClr val="2e2d2c"/>
                </a:solidFill>
                <a:latin typeface="Segoe UI"/>
              </a:rPr>
              <a:t> Minus</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Divide</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Multiply </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Modulus</a:t>
            </a:r>
            <a:endParaRPr b="0" lang="en-US" sz="1800" spc="-1" strike="noStrike">
              <a:solidFill>
                <a:srgbClr val="2e2d2c"/>
              </a:solidFill>
              <a:latin typeface="Segoe UI"/>
            </a:endParaRPr>
          </a:p>
        </p:txBody>
      </p:sp>
      <p:sp>
        <p:nvSpPr>
          <p:cNvPr id="294" name="TextShape 2"/>
          <p:cNvSpPr txBox="1"/>
          <p:nvPr/>
        </p:nvSpPr>
        <p:spPr>
          <a:xfrm>
            <a:off x="6206400" y="1929600"/>
            <a:ext cx="5579640" cy="4546440"/>
          </a:xfrm>
          <a:prstGeom prst="rect">
            <a:avLst/>
          </a:prstGeom>
          <a:noFill/>
          <a:ln>
            <a:noFill/>
          </a:ln>
        </p:spPr>
        <p:txBody>
          <a:bodyPr>
            <a:noAutofit/>
          </a:bodyPr>
          <a:p>
            <a:pPr marL="285840" indent="-28548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Unary</a:t>
            </a:r>
            <a:endParaRPr b="0" lang="en-US" sz="19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Indicates a positive value (Numbers are positive without it, too)</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  Indicates a negative value.</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Increments by 1</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0" lang="en-US" sz="1800" spc="-1" strike="noStrike">
                <a:solidFill>
                  <a:srgbClr val="2e2d2c"/>
                </a:solidFill>
                <a:latin typeface="Segoe UI"/>
              </a:rPr>
              <a:t> Decrements by 1</a:t>
            </a:r>
            <a:endParaRPr b="0" lang="en-US" sz="1800" spc="-1" strike="noStrike">
              <a:solidFill>
                <a:srgbClr val="2e2d2c"/>
              </a:solidFill>
              <a:latin typeface="Segoe UI"/>
            </a:endParaRPr>
          </a:p>
          <a:p>
            <a:pPr lvl="1" marL="732240" indent="-285480">
              <a:lnSpc>
                <a:spcPct val="100000"/>
              </a:lnSpc>
              <a:spcBef>
                <a:spcPts val="201"/>
              </a:spcBef>
              <a:spcAft>
                <a:spcPts val="799"/>
              </a:spcAft>
              <a:buClr>
                <a:srgbClr val="2e2d2c"/>
              </a:buClr>
              <a:buFont typeface="Arial"/>
              <a:buChar char="•"/>
            </a:pPr>
            <a:r>
              <a:rPr b="1" lang="en-US" sz="1800" spc="-1" strike="noStrike">
                <a:solidFill>
                  <a:srgbClr val="2e2d2c"/>
                </a:solidFill>
                <a:latin typeface="Segoe UI"/>
              </a:rPr>
              <a:t>!</a:t>
            </a:r>
            <a:r>
              <a:rPr b="1" lang="en-US" sz="1800" spc="-1" strike="noStrike">
                <a:solidFill>
                  <a:srgbClr val="2e2d2c"/>
                </a:solidFill>
                <a:latin typeface="Segoe UI"/>
              </a:rPr>
              <a:t>	</a:t>
            </a:r>
            <a:r>
              <a:rPr b="0" lang="en-US" sz="1800" spc="-1" strike="noStrike">
                <a:solidFill>
                  <a:srgbClr val="2e2d2c"/>
                </a:solidFill>
                <a:latin typeface="Segoe UI"/>
              </a:rPr>
              <a:t>The not operator - Inverts the value of a boolean</a:t>
            </a:r>
            <a:endParaRPr b="0" lang="en-US" sz="1800" spc="-1" strike="noStrike">
              <a:solidFill>
                <a:srgbClr val="2e2d2c"/>
              </a:solidFill>
              <a:latin typeface="Segoe UI"/>
            </a:endParaRPr>
          </a:p>
        </p:txBody>
      </p:sp>
      <p:sp>
        <p:nvSpPr>
          <p:cNvPr id="295"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Operators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It is possible to write multiple methods in one class with the same name. This is called method overloading.</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The way you do this is by specifying different parameters for the method.</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With constructors you can chain overloaded methods by calling ‘this()’ with the required parameters.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If we write “multiply(…)” and pass it the parameters of one integer, the first method will be called, if we call it with two integers, the second one will be called.</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613"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Polymorphism - Overloading</a:t>
            </a:r>
            <a:endParaRPr b="0" lang="en-US" sz="3600" spc="-1" strike="noStrike">
              <a:solidFill>
                <a:srgbClr val="2e2d2c"/>
              </a:solidFill>
              <a:latin typeface="Segoe UI"/>
            </a:endParaRPr>
          </a:p>
        </p:txBody>
      </p:sp>
      <p:sp>
        <p:nvSpPr>
          <p:cNvPr id="614" name="CustomShape 3"/>
          <p:cNvSpPr/>
          <p:nvPr/>
        </p:nvSpPr>
        <p:spPr>
          <a:xfrm>
            <a:off x="6426360" y="2856960"/>
            <a:ext cx="5560560" cy="2080440"/>
          </a:xfrm>
          <a:prstGeom prst="rect">
            <a:avLst/>
          </a:prstGeom>
          <a:solidFill>
            <a:srgbClr val="d9d9d9"/>
          </a:solidFill>
          <a:ln>
            <a:noFill/>
          </a:ln>
        </p:spPr>
        <p:style>
          <a:lnRef idx="0"/>
          <a:fillRef idx="0"/>
          <a:effectRef idx="0"/>
          <a:fontRef idx="minor"/>
        </p:style>
        <p:txBody>
          <a:bodyPr>
            <a:noAutofit/>
          </a:bodyPr>
          <a:p>
            <a:pPr>
              <a:lnSpc>
                <a:spcPct val="100000"/>
              </a:lnSpc>
            </a:pPr>
            <a:r>
              <a:rPr b="1" lang="en-GB" sz="1600" spc="-1" strike="noStrike">
                <a:solidFill>
                  <a:srgbClr val="7f0055"/>
                </a:solidFill>
                <a:latin typeface="Consolas"/>
              </a:rPr>
              <a:t>public</a:t>
            </a:r>
            <a:r>
              <a:rPr b="1" lang="en-GB" sz="1600" spc="-1" strike="noStrike">
                <a:solidFill>
                  <a:srgbClr val="000000"/>
                </a:solidFill>
                <a:latin typeface="Consolas"/>
              </a:rPr>
              <a:t> </a:t>
            </a:r>
            <a:r>
              <a:rPr b="1" lang="en-GB" sz="1600" spc="-1" strike="noStrike">
                <a:solidFill>
                  <a:srgbClr val="7f0055"/>
                </a:solidFill>
                <a:latin typeface="Consolas"/>
              </a:rPr>
              <a:t>int</a:t>
            </a:r>
            <a:r>
              <a:rPr b="1" lang="en-GB" sz="1600" spc="-1" strike="noStrike">
                <a:solidFill>
                  <a:srgbClr val="000000"/>
                </a:solidFill>
                <a:latin typeface="Consolas"/>
              </a:rPr>
              <a:t> </a:t>
            </a:r>
            <a:r>
              <a:rPr b="0" lang="en-GB" sz="1600" spc="-1" strike="noStrike">
                <a:solidFill>
                  <a:srgbClr val="000000"/>
                </a:solidFill>
                <a:latin typeface="Consolas"/>
              </a:rPr>
              <a:t>multiply(</a:t>
            </a:r>
            <a:r>
              <a:rPr b="0" lang="en-GB" sz="1600" spc="-1" strike="noStrike">
                <a:solidFill>
                  <a:srgbClr val="7f0055"/>
                </a:solidFill>
                <a:latin typeface="Consolas"/>
              </a:rPr>
              <a:t>int</a:t>
            </a:r>
            <a:r>
              <a:rPr b="0" lang="en-GB" sz="1600" spc="-1" strike="noStrike">
                <a:solidFill>
                  <a:srgbClr val="000000"/>
                </a:solidFill>
                <a:latin typeface="Consolas"/>
              </a:rPr>
              <a:t> </a:t>
            </a:r>
            <a:r>
              <a:rPr b="0" lang="en-GB" sz="1600" spc="-1" strike="noStrike">
                <a:solidFill>
                  <a:srgbClr val="6a3e3e"/>
                </a:solidFill>
                <a:latin typeface="Consolas"/>
              </a:rPr>
              <a:t>value</a:t>
            </a:r>
            <a:r>
              <a:rPr b="0" lang="en-GB" sz="1600" spc="-1" strike="noStrike">
                <a:solidFill>
                  <a:srgbClr val="000000"/>
                </a:solidFill>
                <a:latin typeface="Consolas"/>
              </a:rPr>
              <a:t>) {</a:t>
            </a:r>
            <a:endParaRPr b="0" lang="en-GB" sz="1600" spc="-1" strike="noStrike">
              <a:latin typeface="Arial"/>
            </a:endParaRPr>
          </a:p>
          <a:p>
            <a:pPr>
              <a:lnSpc>
                <a:spcPct val="100000"/>
              </a:lnSpc>
            </a:pPr>
            <a:r>
              <a:rPr b="1" lang="en-GB" sz="1600" spc="-1" strike="noStrike">
                <a:solidFill>
                  <a:srgbClr val="7f0055"/>
                </a:solidFill>
                <a:latin typeface="Consolas"/>
              </a:rPr>
              <a:t>  </a:t>
            </a:r>
            <a:r>
              <a:rPr b="1" lang="en-GB" sz="1600" spc="-1" strike="noStrike">
                <a:solidFill>
                  <a:srgbClr val="7f0055"/>
                </a:solidFill>
                <a:latin typeface="Consolas"/>
              </a:rPr>
              <a:t>return</a:t>
            </a:r>
            <a:r>
              <a:rPr b="1" lang="en-GB" sz="1600" spc="-1" strike="noStrike">
                <a:solidFill>
                  <a:srgbClr val="000000"/>
                </a:solidFill>
                <a:latin typeface="Consolas"/>
              </a:rPr>
              <a:t> </a:t>
            </a:r>
            <a:r>
              <a:rPr b="1" lang="en-GB" sz="1600" spc="-1" strike="noStrike">
                <a:solidFill>
                  <a:srgbClr val="7f0055"/>
                </a:solidFill>
                <a:latin typeface="Consolas"/>
              </a:rPr>
              <a:t>this</a:t>
            </a:r>
            <a:r>
              <a:rPr b="0" lang="en-GB" sz="1600" spc="-1" strike="noStrike">
                <a:solidFill>
                  <a:srgbClr val="000000"/>
                </a:solidFill>
                <a:latin typeface="Consolas"/>
              </a:rPr>
              <a:t>.multiply(</a:t>
            </a:r>
            <a:r>
              <a:rPr b="0" lang="en-GB" sz="1600" spc="-1" strike="noStrike">
                <a:solidFill>
                  <a:srgbClr val="6a3e3e"/>
                </a:solidFill>
                <a:latin typeface="Consolas"/>
              </a:rPr>
              <a:t>value</a:t>
            </a:r>
            <a:r>
              <a:rPr b="0" lang="en-GB" sz="1600" spc="-1" strike="noStrike">
                <a:solidFill>
                  <a:srgbClr val="000000"/>
                </a:solidFill>
                <a:latin typeface="Consolas"/>
              </a:rPr>
              <a:t>, 5);</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1" lang="en-GB" sz="1600" spc="-1" strike="noStrike">
                <a:solidFill>
                  <a:srgbClr val="7f0055"/>
                </a:solidFill>
                <a:latin typeface="Consolas"/>
              </a:rPr>
              <a:t>public</a:t>
            </a:r>
            <a:r>
              <a:rPr b="1" lang="en-GB" sz="1600" spc="-1" strike="noStrike">
                <a:solidFill>
                  <a:srgbClr val="000000"/>
                </a:solidFill>
                <a:latin typeface="Consolas"/>
              </a:rPr>
              <a:t> </a:t>
            </a:r>
            <a:r>
              <a:rPr b="1" lang="en-GB" sz="1600" spc="-1" strike="noStrike">
                <a:solidFill>
                  <a:srgbClr val="7f0055"/>
                </a:solidFill>
                <a:latin typeface="Consolas"/>
              </a:rPr>
              <a:t>int</a:t>
            </a:r>
            <a:r>
              <a:rPr b="1" lang="en-GB" sz="1600" spc="-1" strike="noStrike">
                <a:solidFill>
                  <a:srgbClr val="000000"/>
                </a:solidFill>
                <a:latin typeface="Consolas"/>
              </a:rPr>
              <a:t> </a:t>
            </a:r>
            <a:r>
              <a:rPr b="0" lang="en-GB" sz="1600" spc="-1" strike="noStrike">
                <a:solidFill>
                  <a:srgbClr val="000000"/>
                </a:solidFill>
                <a:latin typeface="Consolas"/>
              </a:rPr>
              <a:t>multiply(</a:t>
            </a:r>
            <a:r>
              <a:rPr b="0" lang="en-GB" sz="1600" spc="-1" strike="noStrike">
                <a:solidFill>
                  <a:srgbClr val="7f0055"/>
                </a:solidFill>
                <a:latin typeface="Consolas"/>
              </a:rPr>
              <a:t>int</a:t>
            </a:r>
            <a:r>
              <a:rPr b="0" lang="en-GB" sz="1600" spc="-1" strike="noStrike">
                <a:solidFill>
                  <a:srgbClr val="000000"/>
                </a:solidFill>
                <a:latin typeface="Consolas"/>
              </a:rPr>
              <a:t> </a:t>
            </a:r>
            <a:r>
              <a:rPr b="0" lang="en-GB" sz="1600" spc="-1" strike="noStrike">
                <a:solidFill>
                  <a:srgbClr val="6a3e3e"/>
                </a:solidFill>
                <a:latin typeface="Consolas"/>
              </a:rPr>
              <a:t>value</a:t>
            </a:r>
            <a:r>
              <a:rPr b="0" lang="en-GB" sz="1600" spc="-1" strike="noStrike">
                <a:solidFill>
                  <a:srgbClr val="000000"/>
                </a:solidFill>
                <a:latin typeface="Consolas"/>
              </a:rPr>
              <a:t>, </a:t>
            </a:r>
            <a:r>
              <a:rPr b="0" lang="en-GB" sz="1600" spc="-1" strike="noStrike">
                <a:solidFill>
                  <a:srgbClr val="7f0055"/>
                </a:solidFill>
                <a:latin typeface="Consolas"/>
              </a:rPr>
              <a:t>int</a:t>
            </a:r>
            <a:r>
              <a:rPr b="0" lang="en-GB" sz="1600" spc="-1" strike="noStrike">
                <a:solidFill>
                  <a:srgbClr val="000000"/>
                </a:solidFill>
                <a:latin typeface="Consolas"/>
              </a:rPr>
              <a:t> </a:t>
            </a:r>
            <a:r>
              <a:rPr b="0" lang="en-GB" sz="1600" spc="-1" strike="noStrike">
                <a:solidFill>
                  <a:srgbClr val="6a3e3e"/>
                </a:solidFill>
                <a:latin typeface="Consolas"/>
              </a:rPr>
              <a:t>multiplier</a:t>
            </a:r>
            <a:r>
              <a:rPr b="0" lang="en-GB" sz="1600" spc="-1" strike="noStrike">
                <a:solidFill>
                  <a:srgbClr val="000000"/>
                </a:solidFill>
                <a:latin typeface="Consolas"/>
              </a:rPr>
              <a:t>) {</a:t>
            </a:r>
            <a:endParaRPr b="0" lang="en-GB" sz="1600" spc="-1" strike="noStrike">
              <a:latin typeface="Arial"/>
            </a:endParaRPr>
          </a:p>
          <a:p>
            <a:pPr>
              <a:lnSpc>
                <a:spcPct val="100000"/>
              </a:lnSpc>
            </a:pPr>
            <a:r>
              <a:rPr b="1" lang="en-GB" sz="1600" spc="-1" strike="noStrike">
                <a:solidFill>
                  <a:srgbClr val="7f0055"/>
                </a:solidFill>
                <a:latin typeface="Consolas"/>
              </a:rPr>
              <a:t>  </a:t>
            </a:r>
            <a:r>
              <a:rPr b="1" lang="en-GB" sz="1600" spc="-1" strike="noStrike">
                <a:solidFill>
                  <a:srgbClr val="7f0055"/>
                </a:solidFill>
                <a:latin typeface="Consolas"/>
              </a:rPr>
              <a:t>return</a:t>
            </a:r>
            <a:r>
              <a:rPr b="1" lang="en-GB" sz="1600" spc="-1" strike="noStrike">
                <a:solidFill>
                  <a:srgbClr val="000000"/>
                </a:solidFill>
                <a:latin typeface="Consolas"/>
              </a:rPr>
              <a:t> </a:t>
            </a:r>
            <a:r>
              <a:rPr b="0" lang="en-GB" sz="1600" spc="-1" strike="noStrike">
                <a:solidFill>
                  <a:srgbClr val="000000"/>
                </a:solidFill>
                <a:latin typeface="Consolas"/>
              </a:rPr>
              <a:t>(</a:t>
            </a:r>
            <a:r>
              <a:rPr b="0" lang="en-GB" sz="1600" spc="-1" strike="noStrike">
                <a:solidFill>
                  <a:srgbClr val="6a3e3e"/>
                </a:solidFill>
                <a:latin typeface="Consolas"/>
              </a:rPr>
              <a:t>value</a:t>
            </a:r>
            <a:r>
              <a:rPr b="0" lang="en-GB" sz="1600" spc="-1" strike="noStrike">
                <a:solidFill>
                  <a:srgbClr val="000000"/>
                </a:solidFill>
                <a:latin typeface="Consolas"/>
              </a:rPr>
              <a:t> * </a:t>
            </a:r>
            <a:r>
              <a:rPr b="0" lang="en-GB" sz="1600" spc="-1" strike="noStrike">
                <a:solidFill>
                  <a:srgbClr val="6a3e3e"/>
                </a:solidFill>
                <a:latin typeface="Consolas"/>
              </a:rPr>
              <a:t>multiplier</a:t>
            </a:r>
            <a:r>
              <a:rPr b="0" lang="en-GB" sz="1600" spc="-1" strike="noStrike">
                <a:solidFill>
                  <a:srgbClr val="000000"/>
                </a:solidFill>
                <a:latin typeface="Consolas"/>
              </a:rPr>
              <a:t>);</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a:p>
            <a:pPr>
              <a:lnSpc>
                <a:spcPct val="100000"/>
              </a:lnSpc>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Similar to our animal example, every human will have a method to eat.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Boy extends from Human, bringing over the </a:t>
            </a:r>
            <a:r>
              <a:rPr b="1" lang="en-US" sz="1900" spc="-1" strike="noStrike">
                <a:solidFill>
                  <a:srgbClr val="2e2d2c"/>
                </a:solidFill>
                <a:latin typeface="Segoe UI"/>
              </a:rPr>
              <a:t>eat</a:t>
            </a:r>
            <a:r>
              <a:rPr b="0" lang="en-US" sz="1900" spc="-1" strike="noStrike">
                <a:solidFill>
                  <a:srgbClr val="2e2d2c"/>
                </a:solidFill>
                <a:latin typeface="Segoe UI"/>
              </a:rPr>
              <a:t> method from Human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However we don’t want Boy to use the Human </a:t>
            </a:r>
            <a:r>
              <a:rPr b="1" lang="en-US" sz="1900" spc="-1" strike="noStrike">
                <a:solidFill>
                  <a:srgbClr val="2e2d2c"/>
                </a:solidFill>
                <a:latin typeface="Segoe UI"/>
              </a:rPr>
              <a:t>eat</a:t>
            </a:r>
            <a:r>
              <a:rPr b="0" lang="en-US" sz="1900" spc="-1" strike="noStrike">
                <a:solidFill>
                  <a:srgbClr val="2e2d2c"/>
                </a:solidFill>
                <a:latin typeface="Segoe UI"/>
              </a:rPr>
              <a:t> method, we want it to do it in its own way.</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So we create another </a:t>
            </a:r>
            <a:r>
              <a:rPr b="1" lang="en-US" sz="1900" spc="-1" strike="noStrike">
                <a:solidFill>
                  <a:srgbClr val="2e2d2c"/>
                </a:solidFill>
                <a:latin typeface="Segoe UI"/>
              </a:rPr>
              <a:t>eat</a:t>
            </a:r>
            <a:r>
              <a:rPr b="0" lang="en-US" sz="1900" spc="-1" strike="noStrike">
                <a:solidFill>
                  <a:srgbClr val="2e2d2c"/>
                </a:solidFill>
                <a:latin typeface="Segoe UI"/>
              </a:rPr>
              <a:t> method in Boy, this </a:t>
            </a:r>
            <a:r>
              <a:rPr b="1" lang="en-US" sz="1900" spc="-1" strike="noStrike">
                <a:solidFill>
                  <a:srgbClr val="2e2d2c"/>
                </a:solidFill>
                <a:latin typeface="Segoe UI"/>
              </a:rPr>
              <a:t>overrides</a:t>
            </a:r>
            <a:r>
              <a:rPr b="0" lang="en-US" sz="1900" spc="-1" strike="noStrike">
                <a:solidFill>
                  <a:srgbClr val="2e2d2c"/>
                </a:solidFill>
                <a:latin typeface="Segoe UI"/>
              </a:rPr>
              <a:t> the </a:t>
            </a:r>
            <a:r>
              <a:rPr b="1" lang="en-US" sz="1900" spc="-1" strike="noStrike">
                <a:solidFill>
                  <a:srgbClr val="2e2d2c"/>
                </a:solidFill>
                <a:latin typeface="Segoe UI"/>
              </a:rPr>
              <a:t>eat</a:t>
            </a:r>
            <a:r>
              <a:rPr b="0" lang="en-US" sz="1900" spc="-1" strike="noStrike">
                <a:solidFill>
                  <a:srgbClr val="2e2d2c"/>
                </a:solidFill>
                <a:latin typeface="Segoe UI"/>
              </a:rPr>
              <a:t> method in Human.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616"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Polymorphism - Overriding</a:t>
            </a:r>
            <a:endParaRPr b="0" lang="en-US" sz="3600" spc="-1" strike="noStrike">
              <a:solidFill>
                <a:srgbClr val="2e2d2c"/>
              </a:solidFill>
              <a:latin typeface="Segoe UI"/>
            </a:endParaRPr>
          </a:p>
        </p:txBody>
      </p:sp>
      <p:sp>
        <p:nvSpPr>
          <p:cNvPr id="617" name="CustomShape 3"/>
          <p:cNvSpPr/>
          <p:nvPr/>
        </p:nvSpPr>
        <p:spPr>
          <a:xfrm>
            <a:off x="6347160" y="1929600"/>
            <a:ext cx="5522040" cy="42051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7f0055"/>
                </a:solidFill>
                <a:latin typeface="Courier New"/>
              </a:rPr>
              <a:t>class</a:t>
            </a:r>
            <a:r>
              <a:rPr b="1" lang="en-GB" sz="1800" spc="-1" strike="noStrike">
                <a:solidFill>
                  <a:srgbClr val="000000"/>
                </a:solidFill>
                <a:latin typeface="Courier New"/>
              </a:rPr>
              <a:t> Human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eat() {</a:t>
            </a:r>
            <a:endParaRPr b="0" lang="en-GB" sz="1800" spc="-1" strike="noStrike">
              <a:latin typeface="Arial"/>
            </a:endParaRPr>
          </a:p>
          <a:p>
            <a:pPr>
              <a:lnSpc>
                <a:spcPct val="100000"/>
              </a:lnSpc>
            </a:pP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"Human is eating"</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7f0055"/>
                </a:solidFill>
                <a:latin typeface="Courier New"/>
              </a:rPr>
              <a:t>class</a:t>
            </a:r>
            <a:r>
              <a:rPr b="1" lang="en-GB" sz="1800" spc="-1" strike="noStrike">
                <a:solidFill>
                  <a:srgbClr val="000000"/>
                </a:solidFill>
                <a:latin typeface="Courier New"/>
              </a:rPr>
              <a:t> Boy </a:t>
            </a:r>
            <a:r>
              <a:rPr b="1" lang="en-GB" sz="1800" spc="-1" strike="noStrike">
                <a:solidFill>
                  <a:srgbClr val="7f0055"/>
                </a:solidFill>
                <a:latin typeface="Courier New"/>
              </a:rPr>
              <a:t>extends</a:t>
            </a:r>
            <a:r>
              <a:rPr b="1" lang="en-GB" sz="1800" spc="-1" strike="noStrike">
                <a:solidFill>
                  <a:srgbClr val="000000"/>
                </a:solidFill>
                <a:latin typeface="Courier New"/>
              </a:rPr>
              <a:t> Human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7f0055"/>
                </a:solidFill>
                <a:latin typeface="Courier New"/>
              </a:rPr>
              <a:t>public</a:t>
            </a:r>
            <a:r>
              <a:rPr b="1" lang="en-GB" sz="1800" spc="-1" strike="noStrike">
                <a:solidFill>
                  <a:srgbClr val="000000"/>
                </a:solidFill>
                <a:latin typeface="Courier New"/>
              </a:rPr>
              <a:t> </a:t>
            </a:r>
            <a:r>
              <a:rPr b="1" lang="en-GB" sz="1800" spc="-1" strike="noStrike">
                <a:solidFill>
                  <a:srgbClr val="7f0055"/>
                </a:solidFill>
                <a:latin typeface="Courier New"/>
              </a:rPr>
              <a:t>void</a:t>
            </a:r>
            <a:r>
              <a:rPr b="1" lang="en-GB" sz="1800" spc="-1" strike="noStrike">
                <a:solidFill>
                  <a:srgbClr val="000000"/>
                </a:solidFill>
                <a:latin typeface="Courier New"/>
              </a:rPr>
              <a:t> eat() {</a:t>
            </a:r>
            <a:endParaRPr b="0" lang="en-GB" sz="1800" spc="-1" strike="noStrike">
              <a:latin typeface="Arial"/>
            </a:endParaRPr>
          </a:p>
          <a:p>
            <a:pPr>
              <a:lnSpc>
                <a:spcPct val="100000"/>
              </a:lnSpc>
            </a:pPr>
            <a:r>
              <a:rPr b="1" lang="en-GB" sz="1800" spc="-1" strike="noStrike">
                <a:solidFill>
                  <a:srgbClr val="000000"/>
                </a:solidFill>
                <a:latin typeface="Courier New"/>
              </a:rPr>
              <a:t>System.</a:t>
            </a:r>
            <a:r>
              <a:rPr b="1" i="1" lang="en-GB" sz="1800" spc="-1" strike="noStrike">
                <a:solidFill>
                  <a:srgbClr val="0000c0"/>
                </a:solidFill>
                <a:latin typeface="Courier New"/>
              </a:rPr>
              <a:t>out</a:t>
            </a:r>
            <a:r>
              <a:rPr b="1" i="1" lang="en-GB" sz="1800" spc="-1" strike="noStrike">
                <a:solidFill>
                  <a:srgbClr val="000000"/>
                </a:solidFill>
                <a:latin typeface="Courier New"/>
              </a:rPr>
              <a:t>.println(</a:t>
            </a:r>
            <a:r>
              <a:rPr b="1" i="1" lang="en-GB" sz="1800" spc="-1" strike="noStrike">
                <a:solidFill>
                  <a:srgbClr val="2a00ff"/>
                </a:solidFill>
                <a:latin typeface="Courier New"/>
              </a:rPr>
              <a:t>"Boy is eating"</a:t>
            </a:r>
            <a:r>
              <a:rPr b="1" i="1" lang="en-GB" sz="1800" spc="-1" strike="noStrike">
                <a:solidFill>
                  <a:srgbClr val="000000"/>
                </a:solidFill>
                <a:latin typeface="Courier New"/>
              </a:rPr>
              <a:t>);</a:t>
            </a: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Final can be applied to variables, methods and classes.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When applied to a variable, you can no longer change the value of the variable.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When applied to a method, you cannot override it.</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a:p>
            <a:pPr marL="457200" indent="-456840">
              <a:lnSpc>
                <a:spcPct val="100000"/>
              </a:lnSpc>
              <a:spcBef>
                <a:spcPts val="201"/>
              </a:spcBef>
              <a:spcAft>
                <a:spcPts val="799"/>
              </a:spcAft>
              <a:buClr>
                <a:srgbClr val="2e2d2c"/>
              </a:buClr>
              <a:buFont typeface="Segoe UI Light"/>
              <a:buAutoNum type="arabicPeriod"/>
            </a:pPr>
            <a:r>
              <a:rPr b="0" lang="en-US" sz="1900" spc="-1" strike="noStrike">
                <a:solidFill>
                  <a:srgbClr val="2e2d2c"/>
                </a:solidFill>
                <a:latin typeface="Segoe UI"/>
              </a:rPr>
              <a:t>When applied to a class, you cannot extend it.</a:t>
            </a:r>
            <a:endParaRPr b="0" lang="en-US" sz="1900" spc="-1" strike="noStrike">
              <a:solidFill>
                <a:srgbClr val="2e2d2c"/>
              </a:solidFill>
              <a:latin typeface="Segoe UI"/>
            </a:endParaRPr>
          </a:p>
        </p:txBody>
      </p:sp>
      <p:sp>
        <p:nvSpPr>
          <p:cNvPr id="619" name="TextShape 2"/>
          <p:cNvSpPr txBox="1"/>
          <p:nvPr/>
        </p:nvSpPr>
        <p:spPr>
          <a:xfrm>
            <a:off x="62064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2000" spc="-1" strike="noStrike">
                <a:solidFill>
                  <a:srgbClr val="7f0055"/>
                </a:solidFill>
                <a:latin typeface="Courier New"/>
              </a:rPr>
              <a:t>final</a:t>
            </a:r>
            <a:r>
              <a:rPr b="1" lang="en-US" sz="2000" spc="-1" strike="noStrike">
                <a:solidFill>
                  <a:srgbClr val="000000"/>
                </a:solidFill>
                <a:latin typeface="Courier New"/>
              </a:rPr>
              <a:t> </a:t>
            </a:r>
            <a:r>
              <a:rPr b="1" lang="en-US" sz="2000" spc="-1" strike="noStrike">
                <a:solidFill>
                  <a:srgbClr val="7f0055"/>
                </a:solidFill>
                <a:latin typeface="Courier New"/>
              </a:rPr>
              <a:t>int</a:t>
            </a:r>
            <a:r>
              <a:rPr b="1" lang="en-US" sz="2000" spc="-1" strike="noStrike">
                <a:solidFill>
                  <a:srgbClr val="000000"/>
                </a:solidFill>
                <a:latin typeface="Courier New"/>
              </a:rPr>
              <a:t> </a:t>
            </a:r>
            <a:r>
              <a:rPr b="1" lang="en-US" sz="2000" spc="-1" strike="noStrike">
                <a:solidFill>
                  <a:srgbClr val="6a3e3e"/>
                </a:solidFill>
                <a:latin typeface="Courier New"/>
              </a:rPr>
              <a:t>num</a:t>
            </a:r>
            <a:r>
              <a:rPr b="1" lang="en-US" sz="2000" spc="-1" strike="noStrike">
                <a:solidFill>
                  <a:srgbClr val="000000"/>
                </a:solidFill>
                <a:latin typeface="Courier New"/>
              </a:rPr>
              <a:t> = 3;</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final</a:t>
            </a:r>
            <a:r>
              <a:rPr b="1" lang="en-US" sz="2000" spc="-1" strike="noStrike">
                <a:solidFill>
                  <a:srgbClr val="000000"/>
                </a:solidFill>
                <a:latin typeface="Courier New"/>
              </a:rPr>
              <a:t> </a:t>
            </a:r>
            <a:r>
              <a:rPr b="1" lang="en-US" sz="2000" spc="-1" strike="noStrike">
                <a:solidFill>
                  <a:srgbClr val="7f0055"/>
                </a:solidFill>
                <a:latin typeface="Courier New"/>
              </a:rPr>
              <a:t>private</a:t>
            </a:r>
            <a:r>
              <a:rPr b="1" lang="en-US" sz="2000" spc="-1" strike="noStrike">
                <a:solidFill>
                  <a:srgbClr val="000000"/>
                </a:solidFill>
                <a:latin typeface="Courier New"/>
              </a:rPr>
              <a:t> </a:t>
            </a:r>
            <a:r>
              <a:rPr b="1" lang="en-US" sz="2000" spc="-1" strike="noStrike">
                <a:solidFill>
                  <a:srgbClr val="7f0055"/>
                </a:solidFill>
                <a:latin typeface="Courier New"/>
              </a:rPr>
              <a:t>void</a:t>
            </a:r>
            <a:r>
              <a:rPr b="1" lang="en-US" sz="2000" spc="-1" strike="noStrike">
                <a:solidFill>
                  <a:srgbClr val="000000"/>
                </a:solidFill>
                <a:latin typeface="Courier New"/>
              </a:rPr>
              <a:t> exampleMethod() {</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final</a:t>
            </a:r>
            <a:r>
              <a:rPr b="1" lang="en-US" sz="2000" spc="-1" strike="noStrike">
                <a:solidFill>
                  <a:srgbClr val="000000"/>
                </a:solidFill>
                <a:latin typeface="Courier New"/>
              </a:rPr>
              <a:t> </a:t>
            </a:r>
            <a:r>
              <a:rPr b="1" lang="en-US" sz="2000" spc="-1" strike="noStrike">
                <a:solidFill>
                  <a:srgbClr val="7f0055"/>
                </a:solidFill>
                <a:latin typeface="Courier New"/>
              </a:rPr>
              <a:t>class</a:t>
            </a:r>
            <a:r>
              <a:rPr b="1" lang="en-US" sz="2000" spc="-1" strike="noStrike">
                <a:solidFill>
                  <a:srgbClr val="000000"/>
                </a:solidFill>
                <a:latin typeface="Courier New"/>
              </a:rPr>
              <a:t> ExampleClass</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t>
            </a:r>
            <a:endParaRPr b="0" lang="en-US" sz="2000" spc="-1" strike="noStrike">
              <a:solidFill>
                <a:srgbClr val="2e2d2c"/>
              </a:solidFill>
              <a:latin typeface="Segoe UI"/>
            </a:endParaRPr>
          </a:p>
        </p:txBody>
      </p:sp>
      <p:sp>
        <p:nvSpPr>
          <p:cNvPr id="620"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The ‘final’ keyword</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Once we’ve modelled our objects behaviours and states, how do we use them?</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Creating an object is similar to creating variables.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Type name assignment value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However value in this case is to create an instantiation of the object, to do this we use the </a:t>
            </a:r>
            <a:r>
              <a:rPr b="1" lang="en-US" sz="1900" spc="-1" strike="noStrike">
                <a:solidFill>
                  <a:srgbClr val="2e2d2c"/>
                </a:solidFill>
                <a:latin typeface="Segoe UI"/>
              </a:rPr>
              <a:t>new</a:t>
            </a:r>
            <a:r>
              <a:rPr b="0" lang="en-US" sz="1900" spc="-1" strike="noStrike">
                <a:solidFill>
                  <a:srgbClr val="2e2d2c"/>
                </a:solidFill>
                <a:latin typeface="Segoe UI"/>
              </a:rPr>
              <a:t> keyword, this calls the constructor in that class.</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622" name="TextShape 2"/>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Using Objects</a:t>
            </a:r>
            <a:endParaRPr b="0" lang="en-US" sz="3600" spc="-1" strike="noStrike">
              <a:solidFill>
                <a:srgbClr val="2e2d2c"/>
              </a:solidFill>
              <a:latin typeface="Segoe UI"/>
            </a:endParaRPr>
          </a:p>
        </p:txBody>
      </p:sp>
      <p:sp>
        <p:nvSpPr>
          <p:cNvPr id="623" name="CustomShape 3"/>
          <p:cNvSpPr/>
          <p:nvPr/>
        </p:nvSpPr>
        <p:spPr>
          <a:xfrm>
            <a:off x="6333840" y="1929600"/>
            <a:ext cx="4159440" cy="1734840"/>
          </a:xfrm>
          <a:prstGeom prst="rect">
            <a:avLst/>
          </a:prstGeom>
          <a:solidFill>
            <a:schemeClr val="bg1">
              <a:lumMod val="95000"/>
            </a:schemeClr>
          </a:solidFill>
          <a:ln w="12600">
            <a:noFill/>
          </a:ln>
          <a:effectLst>
            <a:outerShdw algn="ctr" dir="2700000" dist="53966" rotWithShape="0">
              <a:schemeClr val="bg2"/>
            </a:outerShdw>
          </a:effectLst>
        </p:spPr>
        <p:style>
          <a:lnRef idx="0"/>
          <a:fillRef idx="0"/>
          <a:effectRef idx="0"/>
          <a:fontRef idx="minor"/>
        </p:style>
        <p:txBody>
          <a:bodyPr wrap="none" lIns="90360" rIns="90360" tIns="44280" bIns="44280">
            <a:spAutoFit/>
          </a:bodyPr>
          <a:p>
            <a:pPr>
              <a:lnSpc>
                <a:spcPct val="100000"/>
              </a:lnSpc>
            </a:pPr>
            <a:r>
              <a:rPr b="0" lang="en-GB" sz="1800" spc="-1" strike="noStrike">
                <a:solidFill>
                  <a:srgbClr val="0000ff"/>
                </a:solidFill>
                <a:latin typeface="Lucida Console"/>
              </a:rPr>
              <a:t>public</a:t>
            </a:r>
            <a:r>
              <a:rPr b="0" lang="en-GB" sz="1800" spc="-1" strike="noStrike">
                <a:solidFill>
                  <a:srgbClr val="ff00ff"/>
                </a:solidFill>
                <a:latin typeface="Lucida Console"/>
              </a:rPr>
              <a:t> </a:t>
            </a:r>
            <a:r>
              <a:rPr b="0" lang="en-GB" sz="1800" spc="-1" strike="noStrike">
                <a:solidFill>
                  <a:srgbClr val="0000ff"/>
                </a:solidFill>
                <a:latin typeface="Lucida Console"/>
              </a:rPr>
              <a:t>class</a:t>
            </a:r>
            <a:r>
              <a:rPr b="0" lang="en-GB" sz="1800" spc="-1" strike="noStrike">
                <a:solidFill>
                  <a:srgbClr val="ff00ff"/>
                </a:solidFill>
                <a:latin typeface="Lucida Console"/>
              </a:rPr>
              <a:t> </a:t>
            </a:r>
            <a:r>
              <a:rPr b="0" lang="en-GB" sz="1800" spc="-1" strike="noStrike">
                <a:solidFill>
                  <a:srgbClr val="000000"/>
                </a:solidFill>
                <a:latin typeface="Lucida Console"/>
              </a:rPr>
              <a:t>Car {</a:t>
            </a:r>
            <a:endParaRPr b="0" lang="en-GB" sz="1800" spc="-1" strike="noStrike">
              <a:latin typeface="Arial"/>
            </a:endParaRPr>
          </a:p>
          <a:p>
            <a:pPr>
              <a:lnSpc>
                <a:spcPct val="100000"/>
              </a:lnSpc>
            </a:pPr>
            <a:r>
              <a:rPr b="0" lang="en-GB" sz="1800" spc="-1" strike="noStrike">
                <a:solidFill>
                  <a:srgbClr val="ff00ff"/>
                </a:solidFill>
                <a:latin typeface="Lucida Console"/>
              </a:rPr>
              <a:t>  </a:t>
            </a:r>
            <a:r>
              <a:rPr b="0" lang="en-GB" sz="1800" spc="-1" strike="noStrike">
                <a:solidFill>
                  <a:srgbClr val="0000ff"/>
                </a:solidFill>
                <a:latin typeface="Lucida Console"/>
              </a:rPr>
              <a:t>private</a:t>
            </a:r>
            <a:r>
              <a:rPr b="0" lang="en-GB" sz="1800" spc="-1" strike="noStrike">
                <a:solidFill>
                  <a:srgbClr val="ff00ff"/>
                </a:solidFill>
                <a:latin typeface="Lucida Console"/>
              </a:rPr>
              <a:t> </a:t>
            </a:r>
            <a:r>
              <a:rPr b="0" lang="en-GB" sz="1800" spc="-1" strike="noStrike">
                <a:solidFill>
                  <a:srgbClr val="2e2d2c"/>
                </a:solidFill>
                <a:latin typeface="Lucida Console"/>
              </a:rPr>
              <a:t>String</a:t>
            </a:r>
            <a:r>
              <a:rPr b="0" lang="en-GB" sz="1800" spc="-1" strike="noStrike">
                <a:solidFill>
                  <a:srgbClr val="ff00ff"/>
                </a:solidFill>
                <a:latin typeface="Lucida Console"/>
              </a:rPr>
              <a:t> </a:t>
            </a:r>
            <a:r>
              <a:rPr b="0" lang="en-GB" sz="1800" spc="-1" strike="noStrike">
                <a:solidFill>
                  <a:srgbClr val="000000"/>
                </a:solidFill>
                <a:latin typeface="Lucida Console"/>
              </a:rPr>
              <a:t>make;</a:t>
            </a:r>
            <a:endParaRPr b="0" lang="en-GB" sz="1800" spc="-1" strike="noStrike">
              <a:latin typeface="Arial"/>
            </a:endParaRPr>
          </a:p>
          <a:p>
            <a:pPr>
              <a:lnSpc>
                <a:spcPct val="100000"/>
              </a:lnSpc>
            </a:pPr>
            <a:r>
              <a:rPr b="0" lang="en-GB" sz="1800" spc="-1" strike="noStrike">
                <a:solidFill>
                  <a:srgbClr val="ff00ff"/>
                </a:solidFill>
                <a:latin typeface="Lucida Console"/>
              </a:rPr>
              <a:t>  </a:t>
            </a:r>
            <a:r>
              <a:rPr b="0" lang="en-GB" sz="1800" spc="-1" strike="noStrike">
                <a:solidFill>
                  <a:srgbClr val="0000ff"/>
                </a:solidFill>
                <a:latin typeface="Lucida Console"/>
              </a:rPr>
              <a:t>private</a:t>
            </a:r>
            <a:r>
              <a:rPr b="0" lang="en-GB" sz="1800" spc="-1" strike="noStrike">
                <a:solidFill>
                  <a:srgbClr val="ff00ff"/>
                </a:solidFill>
                <a:latin typeface="Lucida Console"/>
              </a:rPr>
              <a:t> </a:t>
            </a:r>
            <a:r>
              <a:rPr b="0" lang="en-GB" sz="1800" spc="-1" strike="noStrike">
                <a:solidFill>
                  <a:srgbClr val="0000ff"/>
                </a:solidFill>
                <a:latin typeface="Lucida Console"/>
              </a:rPr>
              <a:t>int</a:t>
            </a:r>
            <a:r>
              <a:rPr b="0" lang="en-GB" sz="1800" spc="-1" strike="noStrike">
                <a:solidFill>
                  <a:srgbClr val="ff00ff"/>
                </a:solidFill>
                <a:latin typeface="Lucida Console"/>
              </a:rPr>
              <a:t> </a:t>
            </a:r>
            <a:r>
              <a:rPr b="0" lang="en-GB" sz="1800" spc="-1" strike="noStrike">
                <a:solidFill>
                  <a:srgbClr val="000000"/>
                </a:solidFill>
                <a:latin typeface="Lucida Console"/>
              </a:rPr>
              <a:t>speed;</a:t>
            </a:r>
            <a:endParaRPr b="0" lang="en-GB" sz="1800" spc="-1" strike="noStrike">
              <a:latin typeface="Arial"/>
            </a:endParaRPr>
          </a:p>
          <a:p>
            <a:pPr>
              <a:lnSpc>
                <a:spcPct val="100000"/>
              </a:lnSpc>
            </a:pPr>
            <a:r>
              <a:rPr b="0" lang="en-GB" sz="1800" spc="-1" strike="noStrike">
                <a:solidFill>
                  <a:srgbClr val="ff00ff"/>
                </a:solidFill>
                <a:latin typeface="Lucida Console"/>
              </a:rPr>
              <a:t>  </a:t>
            </a:r>
            <a:r>
              <a:rPr b="0" lang="en-GB" sz="1800" spc="-1" strike="noStrike">
                <a:solidFill>
                  <a:srgbClr val="0000ff"/>
                </a:solidFill>
                <a:latin typeface="Lucida Console"/>
              </a:rPr>
              <a:t>private</a:t>
            </a:r>
            <a:r>
              <a:rPr b="0" lang="en-GB" sz="1800" spc="-1" strike="noStrike">
                <a:solidFill>
                  <a:srgbClr val="ff00ff"/>
                </a:solidFill>
                <a:latin typeface="Lucida Console"/>
              </a:rPr>
              <a:t> </a:t>
            </a:r>
            <a:r>
              <a:rPr b="0" lang="en-GB" sz="1800" spc="-1" strike="noStrike">
                <a:solidFill>
                  <a:srgbClr val="0000ff"/>
                </a:solidFill>
                <a:latin typeface="Lucida Console"/>
              </a:rPr>
              <a:t>byte</a:t>
            </a:r>
            <a:r>
              <a:rPr b="0" lang="en-GB" sz="1800" spc="-1" strike="noStrike">
                <a:solidFill>
                  <a:srgbClr val="ff00ff"/>
                </a:solidFill>
                <a:latin typeface="Lucida Console"/>
              </a:rPr>
              <a:t> </a:t>
            </a:r>
            <a:r>
              <a:rPr b="0" lang="en-GB" sz="1800" spc="-1" strike="noStrike">
                <a:solidFill>
                  <a:srgbClr val="000000"/>
                </a:solidFill>
                <a:latin typeface="Lucida Console"/>
              </a:rPr>
              <a:t>currentGear;  </a:t>
            </a:r>
            <a:endParaRPr b="0" lang="en-GB" sz="1800" spc="-1" strike="noStrike">
              <a:latin typeface="Arial"/>
            </a:endParaRPr>
          </a:p>
          <a:p>
            <a:pPr>
              <a:lnSpc>
                <a:spcPct val="100000"/>
              </a:lnSpc>
            </a:pPr>
            <a:r>
              <a:rPr b="0" lang="en-GB" sz="1800" spc="-1" strike="noStrike">
                <a:solidFill>
                  <a:srgbClr val="000000"/>
                </a:solidFill>
                <a:latin typeface="Lucida Console"/>
              </a:rPr>
              <a:t>  </a:t>
            </a:r>
            <a:r>
              <a:rPr b="0" lang="en-GB" sz="1800" spc="-1" strike="noStrike">
                <a:solidFill>
                  <a:srgbClr val="000000"/>
                </a:solidFill>
                <a:latin typeface="Lucida Console"/>
              </a:rPr>
              <a:t>...</a:t>
            </a:r>
            <a:endParaRPr b="0" lang="en-GB" sz="1800" spc="-1" strike="noStrike">
              <a:latin typeface="Arial"/>
            </a:endParaRPr>
          </a:p>
          <a:p>
            <a:pPr>
              <a:lnSpc>
                <a:spcPct val="100000"/>
              </a:lnSpc>
            </a:pPr>
            <a:r>
              <a:rPr b="0" lang="en-GB" sz="1800" spc="-1" strike="noStrike">
                <a:solidFill>
                  <a:srgbClr val="000000"/>
                </a:solidFill>
                <a:latin typeface="Lucida Console"/>
              </a:rPr>
              <a:t>}</a:t>
            </a:r>
            <a:endParaRPr b="0" lang="en-GB" sz="1800" spc="-1" strike="noStrike">
              <a:latin typeface="Arial"/>
            </a:endParaRPr>
          </a:p>
        </p:txBody>
      </p:sp>
      <p:sp>
        <p:nvSpPr>
          <p:cNvPr id="624" name="CustomShape 4"/>
          <p:cNvSpPr/>
          <p:nvPr/>
        </p:nvSpPr>
        <p:spPr>
          <a:xfrm>
            <a:off x="8440560" y="3910680"/>
            <a:ext cx="3336480" cy="637560"/>
          </a:xfrm>
          <a:prstGeom prst="rect">
            <a:avLst/>
          </a:prstGeom>
          <a:solidFill>
            <a:schemeClr val="bg1">
              <a:lumMod val="95000"/>
            </a:schemeClr>
          </a:solidFill>
          <a:ln w="12600">
            <a:noFill/>
          </a:ln>
          <a:effectLst>
            <a:outerShdw algn="ctr" dir="2700000" dist="53966" rotWithShape="0">
              <a:srgbClr val="e7e6e6"/>
            </a:outerShdw>
          </a:effectLst>
        </p:spPr>
        <p:style>
          <a:lnRef idx="0"/>
          <a:fillRef idx="0"/>
          <a:effectRef idx="0"/>
          <a:fontRef idx="minor"/>
        </p:style>
        <p:txBody>
          <a:bodyPr wrap="none" lIns="90360" rIns="90360" tIns="44280" bIns="44280">
            <a:spAutoFit/>
          </a:bodyPr>
          <a:p>
            <a:pPr>
              <a:lnSpc>
                <a:spcPct val="100000"/>
              </a:lnSpc>
            </a:pPr>
            <a:r>
              <a:rPr b="0" lang="en-GB" sz="1800" spc="-1" strike="noStrike">
                <a:solidFill>
                  <a:srgbClr val="000000"/>
                </a:solidFill>
                <a:latin typeface="Lucida Console"/>
              </a:rPr>
              <a:t>Car</a:t>
            </a:r>
            <a:r>
              <a:rPr b="0" lang="en-GB" sz="1800" spc="-1" strike="noStrike">
                <a:solidFill>
                  <a:srgbClr val="ff00ff"/>
                </a:solidFill>
                <a:latin typeface="Lucida Console"/>
              </a:rPr>
              <a:t> </a:t>
            </a:r>
            <a:r>
              <a:rPr b="0" lang="en-GB" sz="1800" spc="-1" strike="noStrike">
                <a:solidFill>
                  <a:srgbClr val="000000"/>
                </a:solidFill>
                <a:latin typeface="Lucida Console"/>
              </a:rPr>
              <a:t>car1</a:t>
            </a:r>
            <a:r>
              <a:rPr b="0" lang="en-GB" sz="1800" spc="-1" strike="noStrike">
                <a:solidFill>
                  <a:srgbClr val="ff00ff"/>
                </a:solidFill>
                <a:latin typeface="Lucida Console"/>
              </a:rPr>
              <a:t> </a:t>
            </a:r>
            <a:r>
              <a:rPr b="0" lang="en-GB" sz="1800" spc="-1" strike="noStrike">
                <a:solidFill>
                  <a:srgbClr val="000000"/>
                </a:solidFill>
                <a:latin typeface="Lucida Console"/>
              </a:rPr>
              <a:t>=</a:t>
            </a:r>
            <a:r>
              <a:rPr b="0" lang="en-GB" sz="1800" spc="-1" strike="noStrike">
                <a:solidFill>
                  <a:srgbClr val="ff00ff"/>
                </a:solidFill>
                <a:latin typeface="Lucida Console"/>
              </a:rPr>
              <a:t> </a:t>
            </a:r>
            <a:r>
              <a:rPr b="0" lang="en-GB" sz="1800" spc="-1" strike="noStrike">
                <a:solidFill>
                  <a:srgbClr val="0000ff"/>
                </a:solidFill>
                <a:latin typeface="Lucida Console"/>
              </a:rPr>
              <a:t>new</a:t>
            </a:r>
            <a:r>
              <a:rPr b="0" lang="en-GB" sz="1800" spc="-1" strike="noStrike">
                <a:solidFill>
                  <a:srgbClr val="ff00ff"/>
                </a:solidFill>
                <a:latin typeface="Lucida Console"/>
              </a:rPr>
              <a:t> </a:t>
            </a:r>
            <a:r>
              <a:rPr b="0" lang="en-GB" sz="1800" spc="-1" strike="noStrike">
                <a:solidFill>
                  <a:srgbClr val="000000"/>
                </a:solidFill>
                <a:latin typeface="Lucida Console"/>
              </a:rPr>
              <a:t>Car();  </a:t>
            </a:r>
            <a:endParaRPr b="0" lang="en-GB" sz="1800" spc="-1" strike="noStrike">
              <a:latin typeface="Arial"/>
            </a:endParaRPr>
          </a:p>
          <a:p>
            <a:pPr>
              <a:lnSpc>
                <a:spcPct val="100000"/>
              </a:lnSpc>
            </a:pPr>
            <a:r>
              <a:rPr b="0" lang="en-GB" sz="1800" spc="-1" strike="noStrike">
                <a:solidFill>
                  <a:srgbClr val="000000"/>
                </a:solidFill>
                <a:latin typeface="Lucida Console"/>
              </a:rPr>
              <a:t>Car</a:t>
            </a:r>
            <a:r>
              <a:rPr b="0" lang="en-GB" sz="1800" spc="-1" strike="noStrike">
                <a:solidFill>
                  <a:srgbClr val="ff00ff"/>
                </a:solidFill>
                <a:latin typeface="Lucida Console"/>
              </a:rPr>
              <a:t> </a:t>
            </a:r>
            <a:r>
              <a:rPr b="0" lang="en-GB" sz="1800" spc="-1" strike="noStrike">
                <a:solidFill>
                  <a:srgbClr val="000000"/>
                </a:solidFill>
                <a:latin typeface="Lucida Console"/>
              </a:rPr>
              <a:t>car2</a:t>
            </a:r>
            <a:r>
              <a:rPr b="0" lang="en-GB" sz="1800" spc="-1" strike="noStrike">
                <a:solidFill>
                  <a:srgbClr val="ff00ff"/>
                </a:solidFill>
                <a:latin typeface="Lucida Console"/>
              </a:rPr>
              <a:t> </a:t>
            </a:r>
            <a:r>
              <a:rPr b="0" lang="en-GB" sz="1800" spc="-1" strike="noStrike">
                <a:solidFill>
                  <a:srgbClr val="000000"/>
                </a:solidFill>
                <a:latin typeface="Lucida Console"/>
              </a:rPr>
              <a:t>=</a:t>
            </a:r>
            <a:r>
              <a:rPr b="0" lang="en-GB" sz="1800" spc="-1" strike="noStrike">
                <a:solidFill>
                  <a:srgbClr val="ff00ff"/>
                </a:solidFill>
                <a:latin typeface="Lucida Console"/>
              </a:rPr>
              <a:t> </a:t>
            </a:r>
            <a:r>
              <a:rPr b="0" lang="en-GB" sz="1800" spc="-1" strike="noStrike">
                <a:solidFill>
                  <a:srgbClr val="0000ff"/>
                </a:solidFill>
                <a:latin typeface="Lucida Console"/>
              </a:rPr>
              <a:t>new</a:t>
            </a:r>
            <a:r>
              <a:rPr b="0" lang="en-GB" sz="1800" spc="-1" strike="noStrike">
                <a:solidFill>
                  <a:srgbClr val="ff00ff"/>
                </a:solidFill>
                <a:latin typeface="Lucida Console"/>
              </a:rPr>
              <a:t> </a:t>
            </a:r>
            <a:r>
              <a:rPr b="0" lang="en-GB" sz="1800" spc="-1" strike="noStrike">
                <a:solidFill>
                  <a:srgbClr val="000000"/>
                </a:solidFill>
                <a:latin typeface="Lucida Console"/>
              </a:rPr>
              <a:t>Car();  </a:t>
            </a:r>
            <a:endParaRPr b="0" lang="en-GB" sz="1800" spc="-1" strike="noStrike">
              <a:latin typeface="Arial"/>
            </a:endParaRPr>
          </a:p>
        </p:txBody>
      </p:sp>
      <p:sp>
        <p:nvSpPr>
          <p:cNvPr id="625" name="CustomShape 5"/>
          <p:cNvSpPr/>
          <p:nvPr/>
        </p:nvSpPr>
        <p:spPr>
          <a:xfrm>
            <a:off x="9808920" y="5780880"/>
            <a:ext cx="2223720" cy="1046160"/>
          </a:xfrm>
          <a:prstGeom prst="cube">
            <a:avLst>
              <a:gd name="adj" fmla="val 14116"/>
            </a:avLst>
          </a:prstGeom>
          <a:solidFill>
            <a:schemeClr val="bg1">
              <a:lumMod val="95000"/>
            </a:schemeClr>
          </a:solidFill>
          <a:ln w="9360">
            <a:solidFill>
              <a:srgbClr val="000000"/>
            </a:solidFill>
            <a:miter/>
          </a:ln>
        </p:spPr>
        <p:style>
          <a:lnRef idx="0"/>
          <a:fillRef idx="0"/>
          <a:effectRef idx="0"/>
          <a:fontRef idx="minor"/>
        </p:style>
        <p:txBody>
          <a:bodyPr wrap="none" lIns="90000" rIns="90000" tIns="45000" bIns="45000">
            <a:noAutofit/>
          </a:bodyPr>
          <a:p>
            <a:pPr>
              <a:lnSpc>
                <a:spcPct val="100000"/>
              </a:lnSpc>
            </a:pPr>
            <a:r>
              <a:rPr b="0" lang="en-GB" sz="1800" spc="-1" strike="noStrike">
                <a:solidFill>
                  <a:srgbClr val="000000"/>
                </a:solidFill>
                <a:latin typeface="Lucida Console"/>
              </a:rPr>
              <a:t>make: </a:t>
            </a:r>
            <a:r>
              <a:rPr b="0" i="1" lang="en-GB" sz="1800" spc="-1" strike="noStrike">
                <a:solidFill>
                  <a:srgbClr val="000000"/>
                </a:solidFill>
                <a:latin typeface="Lucida Console"/>
              </a:rPr>
              <a:t>yyy</a:t>
            </a:r>
            <a:r>
              <a:rPr b="0" lang="en-GB" sz="1800" spc="-1" strike="noStrike">
                <a:solidFill>
                  <a:srgbClr val="000000"/>
                </a:solidFill>
                <a:latin typeface="Lucida Console"/>
              </a:rPr>
              <a:t> </a:t>
            </a:r>
            <a:br/>
            <a:r>
              <a:rPr b="0" lang="en-GB" sz="1800" spc="-1" strike="noStrike">
                <a:solidFill>
                  <a:srgbClr val="000000"/>
                </a:solidFill>
                <a:latin typeface="Lucida Console"/>
              </a:rPr>
              <a:t>speed: </a:t>
            </a:r>
            <a:r>
              <a:rPr b="0" i="1" lang="en-GB" sz="1800" spc="-1" strike="noStrike">
                <a:solidFill>
                  <a:srgbClr val="000000"/>
                </a:solidFill>
                <a:latin typeface="Lucida Console"/>
              </a:rPr>
              <a:t>mmm</a:t>
            </a:r>
            <a:endParaRPr b="0" lang="en-GB" sz="1800" spc="-1" strike="noStrike">
              <a:latin typeface="Arial"/>
            </a:endParaRPr>
          </a:p>
          <a:p>
            <a:pPr>
              <a:lnSpc>
                <a:spcPct val="100000"/>
              </a:lnSpc>
            </a:pPr>
            <a:r>
              <a:rPr b="0" lang="en-GB" sz="1800" spc="-1" strike="noStrike">
                <a:solidFill>
                  <a:srgbClr val="000000"/>
                </a:solidFill>
                <a:latin typeface="Lucida Console"/>
              </a:rPr>
              <a:t>currentGear: </a:t>
            </a:r>
            <a:r>
              <a:rPr b="0" i="1" lang="en-GB" sz="1800" spc="-1" strike="noStrike">
                <a:solidFill>
                  <a:srgbClr val="000000"/>
                </a:solidFill>
                <a:latin typeface="Lucida Console"/>
              </a:rPr>
              <a:t>m</a:t>
            </a:r>
            <a:endParaRPr b="0" lang="en-GB" sz="1800" spc="-1" strike="noStrike">
              <a:latin typeface="Arial"/>
            </a:endParaRPr>
          </a:p>
        </p:txBody>
      </p:sp>
      <p:sp>
        <p:nvSpPr>
          <p:cNvPr id="626" name="CustomShape 6"/>
          <p:cNvSpPr/>
          <p:nvPr/>
        </p:nvSpPr>
        <p:spPr>
          <a:xfrm>
            <a:off x="9808920" y="4766040"/>
            <a:ext cx="2223720" cy="1047240"/>
          </a:xfrm>
          <a:prstGeom prst="cube">
            <a:avLst>
              <a:gd name="adj" fmla="val 14116"/>
            </a:avLst>
          </a:prstGeom>
          <a:solidFill>
            <a:schemeClr val="bg1">
              <a:lumMod val="95000"/>
            </a:schemeClr>
          </a:solidFill>
          <a:ln w="9360">
            <a:solidFill>
              <a:srgbClr val="000000"/>
            </a:solidFill>
            <a:miter/>
          </a:ln>
        </p:spPr>
        <p:style>
          <a:lnRef idx="0"/>
          <a:fillRef idx="0"/>
          <a:effectRef idx="0"/>
          <a:fontRef idx="minor"/>
        </p:style>
        <p:txBody>
          <a:bodyPr wrap="none" lIns="90000" rIns="90000" tIns="45000" bIns="45000">
            <a:noAutofit/>
          </a:bodyPr>
          <a:p>
            <a:pPr>
              <a:lnSpc>
                <a:spcPct val="100000"/>
              </a:lnSpc>
            </a:pPr>
            <a:r>
              <a:rPr b="0" lang="en-GB" sz="1800" spc="-1" strike="noStrike">
                <a:solidFill>
                  <a:srgbClr val="000000"/>
                </a:solidFill>
                <a:latin typeface="Lucida Console"/>
              </a:rPr>
              <a:t>make: </a:t>
            </a:r>
            <a:r>
              <a:rPr b="0" i="1" lang="en-GB" sz="1800" spc="-1" strike="noStrike">
                <a:solidFill>
                  <a:srgbClr val="000000"/>
                </a:solidFill>
                <a:latin typeface="Lucida Console"/>
              </a:rPr>
              <a:t>xxx</a:t>
            </a:r>
            <a:r>
              <a:rPr b="0" lang="en-GB" sz="1800" spc="-1" strike="noStrike">
                <a:solidFill>
                  <a:srgbClr val="000000"/>
                </a:solidFill>
                <a:latin typeface="Lucida Console"/>
              </a:rPr>
              <a:t> </a:t>
            </a:r>
            <a:br/>
            <a:r>
              <a:rPr b="0" lang="en-GB" sz="1800" spc="-1" strike="noStrike">
                <a:solidFill>
                  <a:srgbClr val="000000"/>
                </a:solidFill>
                <a:latin typeface="Lucida Console"/>
              </a:rPr>
              <a:t>speed: </a:t>
            </a:r>
            <a:r>
              <a:rPr b="0" i="1" lang="en-GB" sz="1800" spc="-1" strike="noStrike">
                <a:solidFill>
                  <a:srgbClr val="000000"/>
                </a:solidFill>
                <a:latin typeface="Lucida Console"/>
              </a:rPr>
              <a:t>nnn</a:t>
            </a:r>
            <a:endParaRPr b="0" lang="en-GB" sz="1800" spc="-1" strike="noStrike">
              <a:latin typeface="Arial"/>
            </a:endParaRPr>
          </a:p>
          <a:p>
            <a:pPr>
              <a:lnSpc>
                <a:spcPct val="100000"/>
              </a:lnSpc>
            </a:pPr>
            <a:r>
              <a:rPr b="0" lang="en-GB" sz="1800" spc="-1" strike="noStrike">
                <a:solidFill>
                  <a:srgbClr val="000000"/>
                </a:solidFill>
                <a:latin typeface="Lucida Console"/>
              </a:rPr>
              <a:t>currentGear: </a:t>
            </a:r>
            <a:r>
              <a:rPr b="0" i="1" lang="en-GB" sz="1800" spc="-1" strike="noStrike">
                <a:solidFill>
                  <a:srgbClr val="000000"/>
                </a:solidFill>
                <a:latin typeface="Lucida Console"/>
              </a:rPr>
              <a:t>n</a:t>
            </a:r>
            <a:endParaRPr b="0" lang="en-GB" sz="1800" spc="-1" strike="noStrike">
              <a:latin typeface="Arial"/>
            </a:endParaRPr>
          </a:p>
        </p:txBody>
      </p:sp>
      <p:grpSp>
        <p:nvGrpSpPr>
          <p:cNvPr id="627" name="Group 7"/>
          <p:cNvGrpSpPr/>
          <p:nvPr/>
        </p:nvGrpSpPr>
        <p:grpSpPr>
          <a:xfrm>
            <a:off x="7063920" y="5127840"/>
            <a:ext cx="2852640" cy="415440"/>
            <a:chOff x="7063920" y="5127840"/>
            <a:chExt cx="2852640" cy="415440"/>
          </a:xfrm>
        </p:grpSpPr>
        <p:sp>
          <p:nvSpPr>
            <p:cNvPr id="628" name="CustomShape 8"/>
            <p:cNvSpPr/>
            <p:nvPr/>
          </p:nvSpPr>
          <p:spPr>
            <a:xfrm>
              <a:off x="7063920" y="5127840"/>
              <a:ext cx="1120320" cy="415440"/>
            </a:xfrm>
            <a:prstGeom prst="rect">
              <a:avLst/>
            </a:prstGeom>
            <a:solidFill>
              <a:srgbClr val="fff2cc"/>
            </a:solidFill>
            <a:ln w="9360">
              <a:solidFill>
                <a:srgbClr val="000000"/>
              </a:solidFill>
              <a:miter/>
            </a:ln>
          </p:spPr>
          <p:style>
            <a:lnRef idx="0"/>
            <a:fillRef idx="0"/>
            <a:effectRef idx="0"/>
            <a:fontRef idx="minor"/>
          </p:style>
        </p:sp>
        <p:sp>
          <p:nvSpPr>
            <p:cNvPr id="629" name="CustomShape 9"/>
            <p:cNvSpPr/>
            <p:nvPr/>
          </p:nvSpPr>
          <p:spPr>
            <a:xfrm>
              <a:off x="7518240" y="5291280"/>
              <a:ext cx="107640" cy="88560"/>
            </a:xfrm>
            <a:prstGeom prst="rect">
              <a:avLst/>
            </a:prstGeom>
            <a:noFill/>
            <a:ln w="9360">
              <a:noFill/>
            </a:ln>
          </p:spPr>
          <p:style>
            <a:lnRef idx="0"/>
            <a:fillRef idx="0"/>
            <a:effectRef idx="0"/>
            <a:fontRef idx="minor"/>
          </p:style>
        </p:sp>
        <p:sp>
          <p:nvSpPr>
            <p:cNvPr id="630" name="CustomShape 10"/>
            <p:cNvSpPr/>
            <p:nvPr/>
          </p:nvSpPr>
          <p:spPr>
            <a:xfrm>
              <a:off x="7625880" y="5335920"/>
              <a:ext cx="2182320" cy="1080"/>
            </a:xfrm>
            <a:custGeom>
              <a:avLst/>
              <a:gdLst/>
              <a:ahLst/>
              <a:rect l="l" t="t" r="r" b="b"/>
              <a:pathLst>
                <a:path w="21600" h="21600">
                  <a:moveTo>
                    <a:pt x="0" y="0"/>
                  </a:moveTo>
                  <a:lnTo>
                    <a:pt x="21600" y="21600"/>
                  </a:lnTo>
                </a:path>
              </a:pathLst>
            </a:custGeom>
            <a:noFill/>
            <a:ln w="28440">
              <a:solidFill>
                <a:srgbClr val="000000"/>
              </a:solidFill>
              <a:round/>
              <a:headEnd len="lg" type="oval" w="lg"/>
              <a:tailEnd len="lg" type="triangle" w="lg"/>
            </a:ln>
          </p:spPr>
          <p:style>
            <a:lnRef idx="0"/>
            <a:fillRef idx="0"/>
            <a:effectRef idx="0"/>
            <a:fontRef idx="minor"/>
          </p:style>
        </p:sp>
        <p:sp>
          <p:nvSpPr>
            <p:cNvPr id="631" name="CustomShape 11"/>
            <p:cNvSpPr/>
            <p:nvPr/>
          </p:nvSpPr>
          <p:spPr>
            <a:xfrm>
              <a:off x="9808920" y="5291280"/>
              <a:ext cx="107640" cy="88560"/>
            </a:xfrm>
            <a:prstGeom prst="rect">
              <a:avLst/>
            </a:prstGeom>
            <a:noFill/>
            <a:ln w="9360">
              <a:noFill/>
            </a:ln>
          </p:spPr>
          <p:style>
            <a:lnRef idx="0"/>
            <a:fillRef idx="0"/>
            <a:effectRef idx="0"/>
            <a:fontRef idx="minor"/>
          </p:style>
        </p:sp>
      </p:grpSp>
      <p:grpSp>
        <p:nvGrpSpPr>
          <p:cNvPr id="632" name="Group 12"/>
          <p:cNvGrpSpPr/>
          <p:nvPr/>
        </p:nvGrpSpPr>
        <p:grpSpPr>
          <a:xfrm>
            <a:off x="7063920" y="6075720"/>
            <a:ext cx="2852640" cy="415440"/>
            <a:chOff x="7063920" y="6075720"/>
            <a:chExt cx="2852640" cy="415440"/>
          </a:xfrm>
        </p:grpSpPr>
        <p:sp>
          <p:nvSpPr>
            <p:cNvPr id="633" name="CustomShape 13"/>
            <p:cNvSpPr/>
            <p:nvPr/>
          </p:nvSpPr>
          <p:spPr>
            <a:xfrm>
              <a:off x="7063920" y="6075720"/>
              <a:ext cx="1120320" cy="415440"/>
            </a:xfrm>
            <a:prstGeom prst="rect">
              <a:avLst/>
            </a:prstGeom>
            <a:solidFill>
              <a:srgbClr val="fff2cc"/>
            </a:solidFill>
            <a:ln w="9360">
              <a:solidFill>
                <a:srgbClr val="000000"/>
              </a:solidFill>
              <a:miter/>
            </a:ln>
          </p:spPr>
          <p:style>
            <a:lnRef idx="0"/>
            <a:fillRef idx="0"/>
            <a:effectRef idx="0"/>
            <a:fontRef idx="minor"/>
          </p:style>
        </p:sp>
        <p:sp>
          <p:nvSpPr>
            <p:cNvPr id="634" name="CustomShape 14"/>
            <p:cNvSpPr/>
            <p:nvPr/>
          </p:nvSpPr>
          <p:spPr>
            <a:xfrm>
              <a:off x="7518240" y="6239160"/>
              <a:ext cx="107640" cy="88560"/>
            </a:xfrm>
            <a:prstGeom prst="rect">
              <a:avLst/>
            </a:prstGeom>
            <a:noFill/>
            <a:ln w="9360">
              <a:noFill/>
            </a:ln>
          </p:spPr>
          <p:style>
            <a:lnRef idx="0"/>
            <a:fillRef idx="0"/>
            <a:effectRef idx="0"/>
            <a:fontRef idx="minor"/>
          </p:style>
        </p:sp>
        <p:sp>
          <p:nvSpPr>
            <p:cNvPr id="635" name="CustomShape 15"/>
            <p:cNvSpPr/>
            <p:nvPr/>
          </p:nvSpPr>
          <p:spPr>
            <a:xfrm>
              <a:off x="7625880" y="6283440"/>
              <a:ext cx="2182320" cy="1080"/>
            </a:xfrm>
            <a:custGeom>
              <a:avLst/>
              <a:gdLst/>
              <a:ahLst/>
              <a:rect l="l" t="t" r="r" b="b"/>
              <a:pathLst>
                <a:path w="21600" h="21600">
                  <a:moveTo>
                    <a:pt x="0" y="0"/>
                  </a:moveTo>
                  <a:lnTo>
                    <a:pt x="21600" y="21600"/>
                  </a:lnTo>
                </a:path>
              </a:pathLst>
            </a:custGeom>
            <a:noFill/>
            <a:ln w="28440">
              <a:solidFill>
                <a:srgbClr val="000000"/>
              </a:solidFill>
              <a:round/>
              <a:headEnd len="lg" type="oval" w="lg"/>
              <a:tailEnd len="lg" type="triangle" w="lg"/>
            </a:ln>
          </p:spPr>
          <p:style>
            <a:lnRef idx="0"/>
            <a:fillRef idx="0"/>
            <a:effectRef idx="0"/>
            <a:fontRef idx="minor"/>
          </p:style>
        </p:sp>
        <p:sp>
          <p:nvSpPr>
            <p:cNvPr id="636" name="CustomShape 16"/>
            <p:cNvSpPr/>
            <p:nvPr/>
          </p:nvSpPr>
          <p:spPr>
            <a:xfrm>
              <a:off x="9808920" y="6239160"/>
              <a:ext cx="107640" cy="88560"/>
            </a:xfrm>
            <a:prstGeom prst="rect">
              <a:avLst/>
            </a:prstGeom>
            <a:noFill/>
            <a:ln w="9360">
              <a:noFill/>
            </a:ln>
          </p:spPr>
          <p:style>
            <a:lnRef idx="0"/>
            <a:fillRef idx="0"/>
            <a:effectRef idx="0"/>
            <a:fontRef idx="minor"/>
          </p:style>
        </p:sp>
      </p:grpSp>
      <p:sp>
        <p:nvSpPr>
          <p:cNvPr id="637" name="CustomShape 17"/>
          <p:cNvSpPr/>
          <p:nvPr/>
        </p:nvSpPr>
        <p:spPr>
          <a:xfrm>
            <a:off x="6125760" y="5151600"/>
            <a:ext cx="72972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Lucida Console"/>
              </a:rPr>
              <a:t>car1</a:t>
            </a:r>
            <a:endParaRPr b="0" lang="en-GB" sz="1800" spc="-1" strike="noStrike">
              <a:latin typeface="Arial"/>
            </a:endParaRPr>
          </a:p>
        </p:txBody>
      </p:sp>
      <p:sp>
        <p:nvSpPr>
          <p:cNvPr id="638" name="CustomShape 18"/>
          <p:cNvSpPr/>
          <p:nvPr/>
        </p:nvSpPr>
        <p:spPr>
          <a:xfrm>
            <a:off x="6125760" y="6099480"/>
            <a:ext cx="72972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Lucida Console"/>
              </a:rPr>
              <a:t>car2</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4140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2000" spc="-1" strike="noStrike">
                <a:solidFill>
                  <a:srgbClr val="7f0055"/>
                </a:solidFill>
                <a:latin typeface="Courier New"/>
              </a:rPr>
              <a:t>public</a:t>
            </a:r>
            <a:r>
              <a:rPr b="1" lang="en-US" sz="2000" spc="-1" strike="noStrike">
                <a:solidFill>
                  <a:srgbClr val="000000"/>
                </a:solidFill>
                <a:latin typeface="Courier New"/>
              </a:rPr>
              <a:t> </a:t>
            </a:r>
            <a:r>
              <a:rPr b="1" lang="en-US" sz="2000" spc="-1" strike="noStrike">
                <a:solidFill>
                  <a:srgbClr val="7f0055"/>
                </a:solidFill>
                <a:latin typeface="Courier New"/>
              </a:rPr>
              <a:t>class</a:t>
            </a:r>
            <a:r>
              <a:rPr b="1" lang="en-US" sz="2000" spc="-1" strike="noStrike">
                <a:solidFill>
                  <a:srgbClr val="000000"/>
                </a:solidFill>
                <a:latin typeface="Courier New"/>
              </a:rPr>
              <a:t> Dog {</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public</a:t>
            </a:r>
            <a:r>
              <a:rPr b="1" lang="en-US" sz="2000" spc="-1" strike="noStrike">
                <a:solidFill>
                  <a:srgbClr val="000000"/>
                </a:solidFill>
                <a:latin typeface="Courier New"/>
              </a:rPr>
              <a:t> </a:t>
            </a:r>
            <a:r>
              <a:rPr b="1" lang="en-US" sz="2000" spc="-1" strike="noStrike">
                <a:solidFill>
                  <a:srgbClr val="7f0055"/>
                </a:solidFill>
                <a:latin typeface="Courier New"/>
              </a:rPr>
              <a:t>int</a:t>
            </a:r>
            <a:r>
              <a:rPr b="1" lang="en-US" sz="2000" spc="-1" strike="noStrike">
                <a:solidFill>
                  <a:srgbClr val="000000"/>
                </a:solidFill>
                <a:latin typeface="Courier New"/>
              </a:rPr>
              <a:t> </a:t>
            </a:r>
            <a:r>
              <a:rPr b="1" lang="en-US" sz="2000" spc="-1" strike="noStrike">
                <a:solidFill>
                  <a:srgbClr val="0000c0"/>
                </a:solidFill>
                <a:latin typeface="Courier New"/>
              </a:rPr>
              <a:t>age</a:t>
            </a: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public</a:t>
            </a:r>
            <a:r>
              <a:rPr b="1" lang="en-US" sz="2000" spc="-1" strike="noStrike">
                <a:solidFill>
                  <a:srgbClr val="000000"/>
                </a:solidFill>
                <a:latin typeface="Courier New"/>
              </a:rPr>
              <a:t> String </a:t>
            </a:r>
            <a:r>
              <a:rPr b="1" lang="en-US" sz="2000" spc="-1" strike="noStrike">
                <a:solidFill>
                  <a:srgbClr val="0000c0"/>
                </a:solidFill>
                <a:latin typeface="Courier New"/>
              </a:rPr>
              <a:t>name</a:t>
            </a: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public</a:t>
            </a:r>
            <a:r>
              <a:rPr b="1" lang="en-US" sz="2000" spc="-1" strike="noStrike">
                <a:solidFill>
                  <a:srgbClr val="000000"/>
                </a:solidFill>
                <a:latin typeface="Courier New"/>
              </a:rPr>
              <a:t> Dog(</a:t>
            </a:r>
            <a:r>
              <a:rPr b="1" lang="en-US" sz="2000" spc="-1" strike="noStrike">
                <a:solidFill>
                  <a:srgbClr val="7f0055"/>
                </a:solidFill>
                <a:latin typeface="Courier New"/>
              </a:rPr>
              <a:t>int</a:t>
            </a:r>
            <a:r>
              <a:rPr b="1" lang="en-US" sz="2000" spc="-1" strike="noStrike">
                <a:solidFill>
                  <a:srgbClr val="000000"/>
                </a:solidFill>
                <a:latin typeface="Courier New"/>
              </a:rPr>
              <a:t> </a:t>
            </a:r>
            <a:r>
              <a:rPr b="1" lang="en-US" sz="2000" spc="-1" strike="noStrike">
                <a:solidFill>
                  <a:srgbClr val="6a3e3e"/>
                </a:solidFill>
                <a:latin typeface="Courier New"/>
              </a:rPr>
              <a:t>age</a:t>
            </a:r>
            <a:r>
              <a:rPr b="1" lang="en-US" sz="2000" spc="-1" strike="noStrike">
                <a:solidFill>
                  <a:srgbClr val="000000"/>
                </a:solidFill>
                <a:latin typeface="Courier New"/>
              </a:rPr>
              <a:t>, String </a:t>
            </a:r>
            <a:r>
              <a:rPr b="1" lang="en-US" sz="2000" spc="-1" strike="noStrike">
                <a:solidFill>
                  <a:srgbClr val="6a3e3e"/>
                </a:solidFill>
                <a:latin typeface="Courier New"/>
              </a:rPr>
              <a:t>name</a:t>
            </a:r>
            <a:r>
              <a:rPr b="1" lang="en-US" sz="2000" spc="-1" strike="noStrike">
                <a:solidFill>
                  <a:srgbClr val="000000"/>
                </a:solidFill>
                <a:latin typeface="Courier New"/>
              </a:rPr>
              <a:t>) {</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super</a:t>
            </a: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this</a:t>
            </a:r>
            <a:r>
              <a:rPr b="1" lang="en-US" sz="2000" spc="-1" strike="noStrike">
                <a:solidFill>
                  <a:srgbClr val="000000"/>
                </a:solidFill>
                <a:latin typeface="Courier New"/>
              </a:rPr>
              <a:t>.</a:t>
            </a:r>
            <a:r>
              <a:rPr b="1" lang="en-US" sz="2000" spc="-1" strike="noStrike">
                <a:solidFill>
                  <a:srgbClr val="0000c0"/>
                </a:solidFill>
                <a:latin typeface="Courier New"/>
              </a:rPr>
              <a:t>age</a:t>
            </a:r>
            <a:r>
              <a:rPr b="1" lang="en-US" sz="2000" spc="-1" strike="noStrike">
                <a:solidFill>
                  <a:srgbClr val="000000"/>
                </a:solidFill>
                <a:latin typeface="Courier New"/>
              </a:rPr>
              <a:t> = </a:t>
            </a:r>
            <a:r>
              <a:rPr b="1" lang="en-US" sz="2000" spc="-1" strike="noStrike">
                <a:solidFill>
                  <a:srgbClr val="6a3e3e"/>
                </a:solidFill>
                <a:latin typeface="Courier New"/>
              </a:rPr>
              <a:t>age</a:t>
            </a: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7f0055"/>
                </a:solidFill>
                <a:latin typeface="Courier New"/>
              </a:rPr>
              <a:t>this</a:t>
            </a:r>
            <a:r>
              <a:rPr b="1" lang="en-US" sz="2000" spc="-1" strike="noStrike">
                <a:solidFill>
                  <a:srgbClr val="000000"/>
                </a:solidFill>
                <a:latin typeface="Courier New"/>
              </a:rPr>
              <a:t>.</a:t>
            </a:r>
            <a:r>
              <a:rPr b="1" lang="en-US" sz="2000" spc="-1" strike="noStrike">
                <a:solidFill>
                  <a:srgbClr val="0000c0"/>
                </a:solidFill>
                <a:latin typeface="Courier New"/>
              </a:rPr>
              <a:t>name</a:t>
            </a:r>
            <a:r>
              <a:rPr b="1" lang="en-US" sz="2000" spc="-1" strike="noStrike">
                <a:solidFill>
                  <a:srgbClr val="000000"/>
                </a:solidFill>
                <a:latin typeface="Courier New"/>
              </a:rPr>
              <a:t> = </a:t>
            </a:r>
            <a:r>
              <a:rPr b="1" lang="en-US" sz="2000" spc="-1" strike="noStrike">
                <a:solidFill>
                  <a:srgbClr val="6a3e3e"/>
                </a:solidFill>
                <a:latin typeface="Courier New"/>
              </a:rPr>
              <a:t>name</a:t>
            </a:r>
            <a:r>
              <a:rPr b="1" lang="en-US" sz="2000" spc="-1" strike="noStrike">
                <a:solidFill>
                  <a:srgbClr val="000000"/>
                </a:solidFill>
                <a:latin typeface="Courier New"/>
              </a:rPr>
              <a:t>;</a:t>
            </a:r>
            <a:endParaRPr b="0" lang="en-US" sz="2000" spc="-1" strike="noStrike">
              <a:solidFill>
                <a:srgbClr val="2e2d2c"/>
              </a:solidFill>
              <a:latin typeface="Segoe UI"/>
            </a:endParaRPr>
          </a:p>
          <a:p>
            <a:pPr>
              <a:lnSpc>
                <a:spcPct val="100000"/>
              </a:lnSpc>
              <a:spcBef>
                <a:spcPts val="201"/>
              </a:spcBef>
              <a:spcAft>
                <a:spcPts val="799"/>
              </a:spcAft>
            </a:pPr>
            <a:r>
              <a:rPr b="0" lang="en-US" sz="2000" spc="-1" strike="noStrike">
                <a:solidFill>
                  <a:srgbClr val="000000"/>
                </a:solidFill>
                <a:latin typeface="Courier New"/>
              </a:rPr>
              <a:t>}</a:t>
            </a:r>
            <a:endParaRPr b="0" lang="en-US" sz="2000" spc="-1" strike="noStrike">
              <a:solidFill>
                <a:srgbClr val="2e2d2c"/>
              </a:solidFill>
              <a:latin typeface="Segoe UI"/>
            </a:endParaRPr>
          </a:p>
        </p:txBody>
      </p:sp>
      <p:sp>
        <p:nvSpPr>
          <p:cNvPr id="640" name="TextShape 2"/>
          <p:cNvSpPr txBox="1"/>
          <p:nvPr/>
        </p:nvSpPr>
        <p:spPr>
          <a:xfrm>
            <a:off x="62064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endParaRPr b="0" lang="en-US" sz="19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public</a:t>
            </a:r>
            <a:r>
              <a:rPr b="1" lang="en-US" sz="1800" spc="-1" strike="noStrike">
                <a:solidFill>
                  <a:srgbClr val="000000"/>
                </a:solidFill>
                <a:latin typeface="Courier New"/>
              </a:rPr>
              <a:t> </a:t>
            </a:r>
            <a:r>
              <a:rPr b="1" lang="en-US" sz="1800" spc="-1" strike="noStrike">
                <a:solidFill>
                  <a:srgbClr val="7f0055"/>
                </a:solidFill>
                <a:latin typeface="Courier New"/>
              </a:rPr>
              <a:t>void</a:t>
            </a:r>
            <a:r>
              <a:rPr b="1" lang="en-US" sz="1800" spc="-1" strike="noStrike">
                <a:solidFill>
                  <a:srgbClr val="000000"/>
                </a:solidFill>
                <a:latin typeface="Courier New"/>
              </a:rPr>
              <a:t> makeNoise() {</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00000"/>
                </a:solidFill>
                <a:latin typeface="Courier New"/>
              </a:rPr>
              <a:t>System.</a:t>
            </a:r>
            <a:r>
              <a:rPr b="1" i="1" lang="en-US" sz="1800" spc="-1" strike="noStrike">
                <a:solidFill>
                  <a:srgbClr val="0000c0"/>
                </a:solidFill>
                <a:latin typeface="Courier New"/>
              </a:rPr>
              <a:t>out</a:t>
            </a:r>
            <a:r>
              <a:rPr b="1" i="1" lang="en-US" sz="1800" spc="-1" strike="noStrike">
                <a:solidFill>
                  <a:srgbClr val="000000"/>
                </a:solidFill>
                <a:latin typeface="Courier New"/>
              </a:rPr>
              <a:t>.println(</a:t>
            </a:r>
            <a:r>
              <a:rPr b="1" i="1" lang="en-US" sz="1800" spc="-1" strike="noStrike">
                <a:solidFill>
                  <a:srgbClr val="2a00ff"/>
                </a:solidFill>
                <a:latin typeface="Courier New"/>
              </a:rPr>
              <a:t>"woof"</a:t>
            </a:r>
            <a:r>
              <a:rPr b="1" i="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public</a:t>
            </a:r>
            <a:r>
              <a:rPr b="1" lang="en-US" sz="1800" spc="-1" strike="noStrike">
                <a:solidFill>
                  <a:srgbClr val="000000"/>
                </a:solidFill>
                <a:latin typeface="Courier New"/>
              </a:rPr>
              <a:t> String toString() {</a:t>
            </a:r>
            <a:endParaRPr b="0" lang="en-US" sz="1800" spc="-1" strike="noStrike">
              <a:solidFill>
                <a:srgbClr val="2e2d2c"/>
              </a:solidFill>
              <a:latin typeface="Segoe UI"/>
            </a:endParaRPr>
          </a:p>
          <a:p>
            <a:pPr>
              <a:lnSpc>
                <a:spcPct val="100000"/>
              </a:lnSpc>
              <a:spcBef>
                <a:spcPts val="201"/>
              </a:spcBef>
              <a:spcAft>
                <a:spcPts val="799"/>
              </a:spcAft>
            </a:pPr>
            <a:r>
              <a:rPr b="1" lang="en-US" sz="1800" spc="-1" strike="noStrike">
                <a:solidFill>
                  <a:srgbClr val="7f0055"/>
                </a:solidFill>
                <a:latin typeface="Courier New"/>
              </a:rPr>
              <a:t>return</a:t>
            </a:r>
            <a:r>
              <a:rPr b="1" lang="en-US" sz="1800" spc="-1" strike="noStrike">
                <a:solidFill>
                  <a:srgbClr val="000000"/>
                </a:solidFill>
                <a:latin typeface="Courier New"/>
              </a:rPr>
              <a:t> </a:t>
            </a:r>
            <a:r>
              <a:rPr b="1" lang="en-US" sz="1800" spc="-1" strike="noStrike">
                <a:solidFill>
                  <a:srgbClr val="2a00ff"/>
                </a:solidFill>
                <a:latin typeface="Courier New"/>
              </a:rPr>
              <a:t>"Age: "</a:t>
            </a:r>
            <a:r>
              <a:rPr b="1" lang="en-US" sz="1800" spc="-1" strike="noStrike">
                <a:solidFill>
                  <a:srgbClr val="000000"/>
                </a:solidFill>
                <a:latin typeface="Courier New"/>
              </a:rPr>
              <a:t> + </a:t>
            </a:r>
            <a:r>
              <a:rPr b="1" lang="en-US" sz="1800" spc="-1" strike="noStrike">
                <a:solidFill>
                  <a:srgbClr val="0000c0"/>
                </a:solidFill>
                <a:latin typeface="Courier New"/>
              </a:rPr>
              <a:t>age</a:t>
            </a:r>
            <a:r>
              <a:rPr b="1" lang="en-US" sz="1800" spc="-1" strike="noStrike">
                <a:solidFill>
                  <a:srgbClr val="000000"/>
                </a:solidFill>
                <a:latin typeface="Courier New"/>
              </a:rPr>
              <a:t> + </a:t>
            </a:r>
            <a:r>
              <a:rPr b="1" lang="en-US" sz="1800" spc="-1" strike="noStrike">
                <a:solidFill>
                  <a:srgbClr val="2a00ff"/>
                </a:solidFill>
                <a:latin typeface="Courier New"/>
              </a:rPr>
              <a:t>" Name: "</a:t>
            </a:r>
            <a:r>
              <a:rPr b="1" lang="en-US" sz="1800" spc="-1" strike="noStrike">
                <a:solidFill>
                  <a:srgbClr val="000000"/>
                </a:solidFill>
                <a:latin typeface="Courier New"/>
              </a:rPr>
              <a:t> + </a:t>
            </a:r>
            <a:r>
              <a:rPr b="1" lang="en-US" sz="1800" spc="-1" strike="noStrike">
                <a:solidFill>
                  <a:srgbClr val="0000c0"/>
                </a:solidFill>
                <a:latin typeface="Courier New"/>
              </a:rPr>
              <a:t>name</a:t>
            </a:r>
            <a:r>
              <a:rPr b="1"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00000"/>
                </a:solidFill>
                <a:latin typeface="Courier New"/>
              </a:rPr>
              <a:t>}</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p:txBody>
      </p:sp>
      <p:sp>
        <p:nvSpPr>
          <p:cNvPr id="641"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Dog Class Example</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txBox="1"/>
          <p:nvPr/>
        </p:nvSpPr>
        <p:spPr>
          <a:xfrm>
            <a:off x="4140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1800" spc="-1" strike="noStrike">
                <a:solidFill>
                  <a:srgbClr val="7f0055"/>
                </a:solidFill>
                <a:latin typeface="Courier New"/>
              </a:rPr>
              <a:t>public</a:t>
            </a:r>
            <a:r>
              <a:rPr b="1" lang="en-US" sz="1800" spc="-1" strike="noStrike">
                <a:solidFill>
                  <a:srgbClr val="000000"/>
                </a:solidFill>
                <a:latin typeface="Courier New"/>
              </a:rPr>
              <a:t> </a:t>
            </a:r>
            <a:r>
              <a:rPr b="1" lang="en-US" sz="1800" spc="-1" strike="noStrike">
                <a:solidFill>
                  <a:srgbClr val="7f0055"/>
                </a:solidFill>
                <a:latin typeface="Courier New"/>
              </a:rPr>
              <a:t>static</a:t>
            </a:r>
            <a:r>
              <a:rPr b="1" lang="en-US" sz="1800" spc="-1" strike="noStrike">
                <a:solidFill>
                  <a:srgbClr val="000000"/>
                </a:solidFill>
                <a:latin typeface="Courier New"/>
              </a:rPr>
              <a:t> </a:t>
            </a:r>
            <a:r>
              <a:rPr b="1" lang="en-US" sz="1800" spc="-1" strike="noStrike">
                <a:solidFill>
                  <a:srgbClr val="7f0055"/>
                </a:solidFill>
                <a:latin typeface="Courier New"/>
              </a:rPr>
              <a:t>void</a:t>
            </a:r>
            <a:r>
              <a:rPr b="1" lang="en-US" sz="1800" spc="-1" strike="noStrike">
                <a:solidFill>
                  <a:srgbClr val="000000"/>
                </a:solidFill>
                <a:latin typeface="Courier New"/>
              </a:rPr>
              <a:t> main(String[] </a:t>
            </a:r>
            <a:r>
              <a:rPr b="1" lang="en-US" sz="1800" spc="-1" strike="noStrike">
                <a:solidFill>
                  <a:srgbClr val="6a3e3e"/>
                </a:solidFill>
                <a:latin typeface="Courier New"/>
              </a:rPr>
              <a:t>args</a:t>
            </a:r>
            <a:r>
              <a:rPr b="1" lang="en-US" sz="1800" spc="-1" strike="noStrike">
                <a:solidFill>
                  <a:srgbClr val="000000"/>
                </a:solidFill>
                <a:latin typeface="Courier New"/>
              </a:rPr>
              <a:t>) {</a:t>
            </a:r>
            <a:endParaRPr b="0" lang="en-US" sz="18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000000"/>
                </a:solidFill>
                <a:latin typeface="Courier New"/>
              </a:rPr>
              <a:t>Dog </a:t>
            </a:r>
            <a:r>
              <a:rPr b="1" lang="en-US" sz="1700" spc="-1" strike="noStrike">
                <a:solidFill>
                  <a:srgbClr val="6a3e3e"/>
                </a:solidFill>
                <a:latin typeface="Courier New"/>
              </a:rPr>
              <a:t>d</a:t>
            </a:r>
            <a:r>
              <a:rPr b="1" lang="en-US" sz="1700" spc="-1" strike="noStrike">
                <a:solidFill>
                  <a:srgbClr val="000000"/>
                </a:solidFill>
                <a:latin typeface="Courier New"/>
              </a:rPr>
              <a:t> = </a:t>
            </a:r>
            <a:r>
              <a:rPr b="1" lang="en-US" sz="1700" spc="-1" strike="noStrike">
                <a:solidFill>
                  <a:srgbClr val="7f0055"/>
                </a:solidFill>
                <a:latin typeface="Courier New"/>
              </a:rPr>
              <a:t>new</a:t>
            </a:r>
            <a:r>
              <a:rPr b="1" lang="en-US" sz="1700" spc="-1" strike="noStrike">
                <a:solidFill>
                  <a:srgbClr val="000000"/>
                </a:solidFill>
                <a:latin typeface="Courier New"/>
              </a:rPr>
              <a:t> Dog(1, </a:t>
            </a:r>
            <a:r>
              <a:rPr b="1" lang="en-US" sz="1700" spc="-1" strike="noStrike">
                <a:solidFill>
                  <a:srgbClr val="2a00ff"/>
                </a:solidFill>
                <a:latin typeface="Courier New"/>
              </a:rPr>
              <a:t>"Jeff"</a:t>
            </a:r>
            <a:r>
              <a:rPr b="1" lang="en-US" sz="1700" spc="-1" strike="noStrike">
                <a:solidFill>
                  <a:srgbClr val="000000"/>
                </a:solidFill>
                <a:latin typeface="Courier New"/>
              </a:rPr>
              <a:t>);</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000000"/>
                </a:solidFill>
                <a:latin typeface="Courier New"/>
              </a:rPr>
              <a:t>Dog </a:t>
            </a:r>
            <a:r>
              <a:rPr b="1" lang="en-US" sz="1700" spc="-1" strike="noStrike">
                <a:solidFill>
                  <a:srgbClr val="6a3e3e"/>
                </a:solidFill>
                <a:latin typeface="Courier New"/>
              </a:rPr>
              <a:t>d2</a:t>
            </a:r>
            <a:r>
              <a:rPr b="1" lang="en-US" sz="1700" spc="-1" strike="noStrike">
                <a:solidFill>
                  <a:srgbClr val="000000"/>
                </a:solidFill>
                <a:latin typeface="Courier New"/>
              </a:rPr>
              <a:t> = </a:t>
            </a:r>
            <a:r>
              <a:rPr b="1" lang="en-US" sz="1700" spc="-1" strike="noStrike">
                <a:solidFill>
                  <a:srgbClr val="7f0055"/>
                </a:solidFill>
                <a:latin typeface="Courier New"/>
              </a:rPr>
              <a:t>new</a:t>
            </a:r>
            <a:r>
              <a:rPr b="1" lang="en-US" sz="1700" spc="-1" strike="noStrike">
                <a:solidFill>
                  <a:srgbClr val="000000"/>
                </a:solidFill>
                <a:latin typeface="Courier New"/>
              </a:rPr>
              <a:t> Dog(7, </a:t>
            </a:r>
            <a:r>
              <a:rPr b="1" lang="en-US" sz="1700" spc="-1" strike="noStrike">
                <a:solidFill>
                  <a:srgbClr val="2a00ff"/>
                </a:solidFill>
                <a:latin typeface="Courier New"/>
              </a:rPr>
              <a:t>"Dev"</a:t>
            </a:r>
            <a:r>
              <a:rPr b="1" lang="en-US" sz="1700" spc="-1" strike="noStrike">
                <a:solidFill>
                  <a:srgbClr val="000000"/>
                </a:solidFill>
                <a:latin typeface="Courier New"/>
              </a:rPr>
              <a:t>);</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6a3e3e"/>
                </a:solidFill>
                <a:latin typeface="Courier New"/>
              </a:rPr>
              <a:t>d</a:t>
            </a:r>
            <a:r>
              <a:rPr b="1" lang="en-US" sz="1700" spc="-1" strike="noStrike">
                <a:solidFill>
                  <a:srgbClr val="000000"/>
                </a:solidFill>
                <a:latin typeface="Courier New"/>
              </a:rPr>
              <a:t>.makeNoise();</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6a3e3e"/>
                </a:solidFill>
                <a:latin typeface="Courier New"/>
              </a:rPr>
              <a:t>d2</a:t>
            </a:r>
            <a:r>
              <a:rPr b="1" lang="en-US" sz="1700" spc="-1" strike="noStrike">
                <a:solidFill>
                  <a:srgbClr val="000000"/>
                </a:solidFill>
                <a:latin typeface="Courier New"/>
              </a:rPr>
              <a:t>.makeNoise();</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6a3e3e"/>
                </a:solidFill>
                <a:latin typeface="Courier New"/>
              </a:rPr>
              <a:t>d</a:t>
            </a:r>
            <a:r>
              <a:rPr b="1" lang="en-US" sz="1700" spc="-1" strike="noStrike">
                <a:solidFill>
                  <a:srgbClr val="000000"/>
                </a:solidFill>
                <a:latin typeface="Courier New"/>
              </a:rPr>
              <a:t>.</a:t>
            </a:r>
            <a:r>
              <a:rPr b="1" lang="en-US" sz="1700" spc="-1" strike="noStrike">
                <a:solidFill>
                  <a:srgbClr val="0000c0"/>
                </a:solidFill>
                <a:latin typeface="Courier New"/>
              </a:rPr>
              <a:t>age</a:t>
            </a:r>
            <a:r>
              <a:rPr b="1" lang="en-US" sz="1700" spc="-1" strike="noStrike">
                <a:solidFill>
                  <a:srgbClr val="000000"/>
                </a:solidFill>
                <a:latin typeface="Courier New"/>
              </a:rPr>
              <a:t> = 5;</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000000"/>
                </a:solidFill>
                <a:latin typeface="Courier New"/>
              </a:rPr>
              <a:t>System.</a:t>
            </a:r>
            <a:r>
              <a:rPr b="1" i="1" lang="en-US" sz="1700" spc="-1" strike="noStrike">
                <a:solidFill>
                  <a:srgbClr val="0000c0"/>
                </a:solidFill>
                <a:latin typeface="Courier New"/>
              </a:rPr>
              <a:t>out</a:t>
            </a:r>
            <a:r>
              <a:rPr b="1" i="1" lang="en-US" sz="1700" spc="-1" strike="noStrike">
                <a:solidFill>
                  <a:srgbClr val="000000"/>
                </a:solidFill>
                <a:latin typeface="Courier New"/>
              </a:rPr>
              <a:t>.println(</a:t>
            </a:r>
            <a:r>
              <a:rPr b="1" i="1" lang="en-US" sz="1700" spc="-1" strike="noStrike">
                <a:solidFill>
                  <a:srgbClr val="6a3e3e"/>
                </a:solidFill>
                <a:latin typeface="Courier New"/>
              </a:rPr>
              <a:t>d</a:t>
            </a:r>
            <a:r>
              <a:rPr b="1" i="1" lang="en-US" sz="1700" spc="-1" strike="noStrike">
                <a:solidFill>
                  <a:srgbClr val="000000"/>
                </a:solidFill>
                <a:latin typeface="Courier New"/>
              </a:rPr>
              <a:t>.</a:t>
            </a:r>
            <a:r>
              <a:rPr b="1" i="1" lang="en-US" sz="1700" spc="-1" strike="noStrike">
                <a:solidFill>
                  <a:srgbClr val="0000c0"/>
                </a:solidFill>
                <a:latin typeface="Courier New"/>
              </a:rPr>
              <a:t>age</a:t>
            </a:r>
            <a:r>
              <a:rPr b="1" i="1" lang="en-US" sz="1700" spc="-1" strike="noStrike">
                <a:solidFill>
                  <a:srgbClr val="000000"/>
                </a:solidFill>
                <a:latin typeface="Courier New"/>
              </a:rPr>
              <a:t>);</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000000"/>
                </a:solidFill>
                <a:latin typeface="Courier New"/>
              </a:rPr>
              <a:t>System.</a:t>
            </a:r>
            <a:r>
              <a:rPr b="1" i="1" lang="en-US" sz="1700" spc="-1" strike="noStrike">
                <a:solidFill>
                  <a:srgbClr val="0000c0"/>
                </a:solidFill>
                <a:latin typeface="Courier New"/>
              </a:rPr>
              <a:t>out</a:t>
            </a:r>
            <a:r>
              <a:rPr b="1" i="1" lang="en-US" sz="1700" spc="-1" strike="noStrike">
                <a:solidFill>
                  <a:srgbClr val="000000"/>
                </a:solidFill>
                <a:latin typeface="Courier New"/>
              </a:rPr>
              <a:t>.println(</a:t>
            </a:r>
            <a:r>
              <a:rPr b="1" i="1" lang="en-US" sz="1700" spc="-1" strike="noStrike">
                <a:solidFill>
                  <a:srgbClr val="6a3e3e"/>
                </a:solidFill>
                <a:latin typeface="Courier New"/>
              </a:rPr>
              <a:t>d2</a:t>
            </a:r>
            <a:r>
              <a:rPr b="1" i="1" lang="en-US" sz="1700" spc="-1" strike="noStrike">
                <a:solidFill>
                  <a:srgbClr val="000000"/>
                </a:solidFill>
                <a:latin typeface="Courier New"/>
              </a:rPr>
              <a:t>.</a:t>
            </a:r>
            <a:r>
              <a:rPr b="1" i="1" lang="en-US" sz="1700" spc="-1" strike="noStrike">
                <a:solidFill>
                  <a:srgbClr val="0000c0"/>
                </a:solidFill>
                <a:latin typeface="Courier New"/>
              </a:rPr>
              <a:t>age</a:t>
            </a:r>
            <a:r>
              <a:rPr b="1" i="1" lang="en-US" sz="1700" spc="-1" strike="noStrike">
                <a:solidFill>
                  <a:srgbClr val="000000"/>
                </a:solidFill>
                <a:latin typeface="Courier New"/>
              </a:rPr>
              <a:t>);</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000000"/>
                </a:solidFill>
                <a:latin typeface="Courier New"/>
              </a:rPr>
              <a:t>System.</a:t>
            </a:r>
            <a:r>
              <a:rPr b="1" i="1" lang="en-US" sz="1700" spc="-1" strike="noStrike">
                <a:solidFill>
                  <a:srgbClr val="0000c0"/>
                </a:solidFill>
                <a:latin typeface="Courier New"/>
              </a:rPr>
              <a:t>out</a:t>
            </a:r>
            <a:r>
              <a:rPr b="1" i="1" lang="en-US" sz="1700" spc="-1" strike="noStrike">
                <a:solidFill>
                  <a:srgbClr val="000000"/>
                </a:solidFill>
                <a:latin typeface="Courier New"/>
              </a:rPr>
              <a:t>.println(</a:t>
            </a:r>
            <a:r>
              <a:rPr b="1" i="1" lang="en-US" sz="1700" spc="-1" strike="noStrike">
                <a:solidFill>
                  <a:srgbClr val="6a3e3e"/>
                </a:solidFill>
                <a:latin typeface="Courier New"/>
              </a:rPr>
              <a:t>d</a:t>
            </a:r>
            <a:r>
              <a:rPr b="1" i="1" lang="en-US" sz="1700" spc="-1" strike="noStrike">
                <a:solidFill>
                  <a:srgbClr val="000000"/>
                </a:solidFill>
                <a:latin typeface="Courier New"/>
              </a:rPr>
              <a:t>.toString());</a:t>
            </a:r>
            <a:endParaRPr b="0" lang="en-US" sz="1700" spc="-1" strike="noStrike">
              <a:solidFill>
                <a:srgbClr val="2e2d2c"/>
              </a:solidFill>
              <a:latin typeface="Segoe UI"/>
            </a:endParaRPr>
          </a:p>
          <a:p>
            <a:pPr marL="399960">
              <a:lnSpc>
                <a:spcPct val="100000"/>
              </a:lnSpc>
              <a:spcBef>
                <a:spcPts val="201"/>
              </a:spcBef>
              <a:spcAft>
                <a:spcPts val="799"/>
              </a:spcAft>
            </a:pPr>
            <a:r>
              <a:rPr b="1" lang="en-US" sz="1700" spc="-1" strike="noStrike">
                <a:solidFill>
                  <a:srgbClr val="000000"/>
                </a:solidFill>
                <a:latin typeface="Courier New"/>
              </a:rPr>
              <a:t>System.</a:t>
            </a:r>
            <a:r>
              <a:rPr b="1" i="1" lang="en-US" sz="1700" spc="-1" strike="noStrike">
                <a:solidFill>
                  <a:srgbClr val="0000c0"/>
                </a:solidFill>
                <a:latin typeface="Courier New"/>
              </a:rPr>
              <a:t>out</a:t>
            </a:r>
            <a:r>
              <a:rPr b="1" i="1" lang="en-US" sz="1700" spc="-1" strike="noStrike">
                <a:solidFill>
                  <a:srgbClr val="000000"/>
                </a:solidFill>
                <a:latin typeface="Courier New"/>
              </a:rPr>
              <a:t>.println(</a:t>
            </a:r>
            <a:r>
              <a:rPr b="1" i="1" lang="en-US" sz="1700" spc="-1" strike="noStrike">
                <a:solidFill>
                  <a:srgbClr val="6a3e3e"/>
                </a:solidFill>
                <a:latin typeface="Courier New"/>
              </a:rPr>
              <a:t>d2</a:t>
            </a:r>
            <a:r>
              <a:rPr b="1" i="1" lang="en-US" sz="1700" spc="-1" strike="noStrike">
                <a:solidFill>
                  <a:srgbClr val="000000"/>
                </a:solidFill>
                <a:latin typeface="Courier New"/>
              </a:rPr>
              <a:t>.toString());</a:t>
            </a:r>
            <a:endParaRPr b="0" lang="en-US" sz="1700" spc="-1" strike="noStrike">
              <a:solidFill>
                <a:srgbClr val="2e2d2c"/>
              </a:solidFill>
              <a:latin typeface="Segoe UI"/>
            </a:endParaRPr>
          </a:p>
          <a:p>
            <a:pPr>
              <a:lnSpc>
                <a:spcPct val="100000"/>
              </a:lnSpc>
              <a:spcBef>
                <a:spcPts val="201"/>
              </a:spcBef>
              <a:spcAft>
                <a:spcPts val="799"/>
              </a:spcAft>
            </a:pPr>
            <a:r>
              <a:rPr b="0" lang="en-US" sz="1800" spc="-1" strike="noStrike">
                <a:solidFill>
                  <a:srgbClr val="000000"/>
                </a:solidFill>
                <a:latin typeface="Courier New"/>
              </a:rPr>
              <a:t>}</a:t>
            </a:r>
            <a:endParaRPr b="0" lang="en-US" sz="1800" spc="-1" strike="noStrike">
              <a:solidFill>
                <a:srgbClr val="2e2d2c"/>
              </a:solidFill>
              <a:latin typeface="Segoe UI"/>
            </a:endParaRPr>
          </a:p>
        </p:txBody>
      </p:sp>
      <p:sp>
        <p:nvSpPr>
          <p:cNvPr id="643" name="TextShape 2"/>
          <p:cNvSpPr txBox="1"/>
          <p:nvPr/>
        </p:nvSpPr>
        <p:spPr>
          <a:xfrm>
            <a:off x="6206400" y="1929600"/>
            <a:ext cx="5579640" cy="4546440"/>
          </a:xfrm>
          <a:prstGeom prst="rect">
            <a:avLst/>
          </a:prstGeom>
          <a:solidFill>
            <a:srgbClr val="f2f2f2"/>
          </a:solidFill>
          <a:ln>
            <a:noFill/>
          </a:ln>
        </p:spPr>
        <p:txBody>
          <a:bodyPr>
            <a:noAutofit/>
          </a:bodyPr>
          <a:p>
            <a:pPr>
              <a:lnSpc>
                <a:spcPct val="100000"/>
              </a:lnSpc>
              <a:spcBef>
                <a:spcPts val="201"/>
              </a:spcBef>
              <a:spcAft>
                <a:spcPts val="799"/>
              </a:spcAft>
            </a:pPr>
            <a:r>
              <a:rPr b="1" lang="en-US" sz="2000" spc="-1" strike="noStrike">
                <a:solidFill>
                  <a:srgbClr val="000000"/>
                </a:solidFill>
                <a:latin typeface="Courier New"/>
              </a:rPr>
              <a:t>woof</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woof</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5</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7</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Age: 5 Name: Jeff</a:t>
            </a:r>
            <a:endParaRPr b="0" lang="en-US" sz="2000" spc="-1" strike="noStrike">
              <a:solidFill>
                <a:srgbClr val="2e2d2c"/>
              </a:solidFill>
              <a:latin typeface="Segoe UI"/>
            </a:endParaRPr>
          </a:p>
          <a:p>
            <a:pPr>
              <a:lnSpc>
                <a:spcPct val="100000"/>
              </a:lnSpc>
              <a:spcBef>
                <a:spcPts val="201"/>
              </a:spcBef>
              <a:spcAft>
                <a:spcPts val="799"/>
              </a:spcAft>
            </a:pPr>
            <a:r>
              <a:rPr b="1" lang="en-US" sz="2000" spc="-1" strike="noStrike">
                <a:solidFill>
                  <a:srgbClr val="000000"/>
                </a:solidFill>
                <a:latin typeface="Courier New"/>
              </a:rPr>
              <a:t>Age: 7 Name: Dev</a:t>
            </a:r>
            <a:endParaRPr b="0" lang="en-US" sz="2000" spc="-1" strike="noStrike">
              <a:solidFill>
                <a:srgbClr val="2e2d2c"/>
              </a:solidFill>
              <a:latin typeface="Segoe UI"/>
            </a:endParaRPr>
          </a:p>
          <a:p>
            <a:pPr>
              <a:lnSpc>
                <a:spcPct val="100000"/>
              </a:lnSpc>
              <a:spcBef>
                <a:spcPts val="201"/>
              </a:spcBef>
              <a:spcAft>
                <a:spcPts val="799"/>
              </a:spcAft>
            </a:pPr>
            <a:endParaRPr b="0" lang="en-US" sz="2000" spc="-1" strike="noStrike">
              <a:solidFill>
                <a:srgbClr val="2e2d2c"/>
              </a:solidFill>
              <a:latin typeface="Segoe UI"/>
            </a:endParaRPr>
          </a:p>
        </p:txBody>
      </p:sp>
      <p:sp>
        <p:nvSpPr>
          <p:cNvPr id="644"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Dog Class Example</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Every object you create, or use, inherits from the superclass </a:t>
            </a:r>
            <a:r>
              <a:rPr b="1" lang="en-US" sz="1900" spc="-1" strike="noStrike">
                <a:solidFill>
                  <a:srgbClr val="2e2d2c"/>
                </a:solidFill>
                <a:latin typeface="Segoe UI"/>
              </a:rPr>
              <a:t>Object</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This means that every object inherits a set of methods already defined in the </a:t>
            </a:r>
            <a:r>
              <a:rPr b="1" lang="en-US" sz="1900" spc="-1" strike="noStrike">
                <a:solidFill>
                  <a:srgbClr val="2e2d2c"/>
                </a:solidFill>
                <a:latin typeface="Segoe UI"/>
              </a:rPr>
              <a:t>Object</a:t>
            </a:r>
            <a:r>
              <a:rPr b="0" lang="en-US" sz="1900" spc="-1" strike="noStrike">
                <a:solidFill>
                  <a:srgbClr val="2e2d2c"/>
                </a:solidFill>
                <a:latin typeface="Segoe UI"/>
              </a:rPr>
              <a:t> superclass, all of which can be overridden.</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
        <p:nvSpPr>
          <p:cNvPr id="646"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clone()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getClass()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equals()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finalize()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hashcode()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notify()</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notifyAll()</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toString()</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Wait()</a:t>
            </a:r>
            <a:endParaRPr b="0" lang="en-US" sz="1900" spc="-1" strike="noStrike">
              <a:solidFill>
                <a:srgbClr val="2e2d2c"/>
              </a:solidFill>
              <a:latin typeface="Segoe UI"/>
            </a:endParaRPr>
          </a:p>
        </p:txBody>
      </p:sp>
      <p:sp>
        <p:nvSpPr>
          <p:cNvPr id="647"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The Object Superclass</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414000" y="194616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Pass by value means the called functions’ parameter will be a copy of the callers’ passed argument.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So if you call a method with an integer value of 5, the parameter that “takes” that integer will copy that value to then be used.</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Think of it like this: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 have a bucket of paint, I </a:t>
            </a:r>
            <a:r>
              <a:rPr b="1" lang="en-US" sz="1800" spc="-1" strike="noStrike">
                <a:solidFill>
                  <a:srgbClr val="2e2d2c"/>
                </a:solidFill>
                <a:latin typeface="Segoe UI"/>
              </a:rPr>
              <a:t>tell</a:t>
            </a:r>
            <a:r>
              <a:rPr b="0" lang="en-US" sz="1800" spc="-1" strike="noStrike">
                <a:solidFill>
                  <a:srgbClr val="2e2d2c"/>
                </a:solidFill>
                <a:latin typeface="Segoe UI"/>
              </a:rPr>
              <a:t> you that 5 litres are in it, you now have the knowledge that there are 5 litres of paint in my bucket.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So if you change that 5 to a 3, I still have five, but you’re telling me I have three, you’re not actually changing my amount of paint.</a:t>
            </a:r>
            <a:endParaRPr b="0" lang="en-US" sz="1800" spc="-1" strike="noStrike">
              <a:solidFill>
                <a:srgbClr val="2e2d2c"/>
              </a:solidFill>
              <a:latin typeface="Segoe UI"/>
            </a:endParaRPr>
          </a:p>
        </p:txBody>
      </p:sp>
      <p:sp>
        <p:nvSpPr>
          <p:cNvPr id="649" name="TextShape 2"/>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Pass by reference means the called functions’ parameter will be the same as the callers’ passed argument, (Not the value of the parameter, but the actual variable itself)</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Every variable has a location in memory where it is stored, passing by reference means that you’re giving that method access to the actual variable.</a:t>
            </a:r>
            <a:endParaRPr b="0" lang="en-US" sz="1800" spc="-1" strike="noStrike">
              <a:solidFill>
                <a:srgbClr val="2e2d2c"/>
              </a:solidFill>
              <a:latin typeface="Segoe UI"/>
            </a:endParaRPr>
          </a:p>
          <a:p>
            <a:pPr>
              <a:lnSpc>
                <a:spcPct val="100000"/>
              </a:lnSpc>
              <a:spcBef>
                <a:spcPts val="201"/>
              </a:spcBef>
              <a:spcAft>
                <a:spcPts val="799"/>
              </a:spcAft>
            </a:pP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Think of it like this:</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I have a bucket of paint, I </a:t>
            </a:r>
            <a:r>
              <a:rPr b="1" lang="en-US" sz="1800" spc="-1" strike="noStrike">
                <a:solidFill>
                  <a:srgbClr val="2e2d2c"/>
                </a:solidFill>
                <a:latin typeface="Segoe UI"/>
              </a:rPr>
              <a:t>give</a:t>
            </a:r>
            <a:r>
              <a:rPr b="0" lang="en-US" sz="1800" spc="-1" strike="noStrike">
                <a:solidFill>
                  <a:srgbClr val="2e2d2c"/>
                </a:solidFill>
                <a:latin typeface="Segoe UI"/>
              </a:rPr>
              <a:t> you permission to use my bucket of paint, and then you can determine that there are 5 litres of paint in it.</a:t>
            </a:r>
            <a:endParaRPr b="0" lang="en-US" sz="18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800" spc="-1" strike="noStrike">
                <a:solidFill>
                  <a:srgbClr val="2e2d2c"/>
                </a:solidFill>
                <a:latin typeface="Segoe UI"/>
              </a:rPr>
              <a:t>Now that you have permission to use my paint, if you change it from 5 to 3 (pouring it out…) then I actually have 2 less litres in my bucket</a:t>
            </a:r>
            <a:endParaRPr b="0" lang="en-US" sz="1800" spc="-1" strike="noStrike">
              <a:solidFill>
                <a:srgbClr val="2e2d2c"/>
              </a:solidFill>
              <a:latin typeface="Segoe UI"/>
            </a:endParaRPr>
          </a:p>
        </p:txBody>
      </p:sp>
      <p:sp>
        <p:nvSpPr>
          <p:cNvPr id="650" name="TextShape 3"/>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Pass by Reference &amp; Pass by Value</a:t>
            </a:r>
            <a:endParaRPr b="0" lang="en-US" sz="36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4140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1" lang="en-US" sz="1900" spc="-1" strike="noStrike">
                <a:solidFill>
                  <a:srgbClr val="2e2d2c"/>
                </a:solidFill>
                <a:latin typeface="Segoe UI"/>
              </a:rPr>
              <a:t>Java is pass by Value.</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In the Java Language Specification 8.4.1 Formal Parameters section it states:</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i="1" lang="en-US" sz="1900" spc="-1" strike="noStrike">
                <a:solidFill>
                  <a:srgbClr val="2e2d2c"/>
                </a:solidFill>
                <a:latin typeface="Segoe UI"/>
              </a:rPr>
              <a:t>“</a:t>
            </a:r>
            <a:r>
              <a:rPr b="0" i="1" lang="en-US" sz="1900" spc="-1" strike="noStrike">
                <a:solidFill>
                  <a:srgbClr val="2e2d2c"/>
                </a:solidFill>
                <a:latin typeface="Segoe UI"/>
              </a:rPr>
              <a:t>When the method or constructor is invoked , the values of the actual argument expressions initialize newly created parameter variables, each of the declared type, before execution of the body of the method or constructor.”</a:t>
            </a:r>
            <a:endParaRPr b="0" lang="en-US" sz="1900" spc="-1" strike="noStrike">
              <a:solidFill>
                <a:srgbClr val="2e2d2c"/>
              </a:solidFill>
              <a:latin typeface="Segoe UI"/>
            </a:endParaRPr>
          </a:p>
        </p:txBody>
      </p:sp>
      <p:sp>
        <p:nvSpPr>
          <p:cNvPr id="652" name="TextShape 2"/>
          <p:cNvSpPr txBox="1"/>
          <p:nvPr/>
        </p:nvSpPr>
        <p:spPr>
          <a:xfrm>
            <a:off x="414000" y="1036800"/>
            <a:ext cx="9125640" cy="626040"/>
          </a:xfrm>
          <a:prstGeom prst="rect">
            <a:avLst/>
          </a:prstGeom>
          <a:noFill/>
          <a:ln>
            <a:noFill/>
          </a:ln>
        </p:spPr>
        <p:txBody>
          <a:bodyPr anchor="b">
            <a:normAutofit fontScale="34000"/>
          </a:bodyPr>
          <a:p>
            <a:pPr>
              <a:lnSpc>
                <a:spcPct val="100000"/>
              </a:lnSpc>
            </a:pPr>
            <a:r>
              <a:rPr b="0" lang="en-US" sz="3600" spc="-1" strike="noStrike">
                <a:solidFill>
                  <a:srgbClr val="00519c"/>
                </a:solidFill>
                <a:latin typeface="Segoe UI Light"/>
              </a:rPr>
              <a:t>Is Java Pass by Value or Pass by Reference?</a:t>
            </a:r>
            <a:endParaRPr b="0" lang="en-US" sz="3600" spc="-1" strike="noStrike">
              <a:solidFill>
                <a:srgbClr val="2e2d2c"/>
              </a:solidFill>
              <a:latin typeface="Segoe UI"/>
            </a:endParaRPr>
          </a:p>
        </p:txBody>
      </p:sp>
      <p:sp>
        <p:nvSpPr>
          <p:cNvPr id="653" name="TextShape 3"/>
          <p:cNvSpPr txBox="1"/>
          <p:nvPr/>
        </p:nvSpPr>
        <p:spPr>
          <a:xfrm>
            <a:off x="6206400" y="1929600"/>
            <a:ext cx="5579640" cy="4546440"/>
          </a:xfrm>
          <a:prstGeom prst="rect">
            <a:avLst/>
          </a:prstGeom>
          <a:noFill/>
          <a:ln>
            <a:noFill/>
          </a:ln>
        </p:spPr>
        <p:txBody>
          <a:bodyPr>
            <a:noAutofit/>
          </a:bodyPr>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When an object is passed as an argument, that object is not literally passed as an argument to the method. Internally that objects reference is passed by </a:t>
            </a:r>
            <a:r>
              <a:rPr b="1" lang="en-US" sz="1900" spc="-1" strike="noStrike">
                <a:solidFill>
                  <a:srgbClr val="2e2d2c"/>
                </a:solidFill>
                <a:latin typeface="Segoe UI"/>
              </a:rPr>
              <a:t>value</a:t>
            </a:r>
            <a:r>
              <a:rPr b="0" lang="en-US" sz="1900" spc="-1" strike="noStrike">
                <a:solidFill>
                  <a:srgbClr val="2e2d2c"/>
                </a:solidFill>
                <a:latin typeface="Segoe UI"/>
              </a:rPr>
              <a:t> and it becomes a formal parameter in the method</a:t>
            </a:r>
            <a:endParaRPr b="0" lang="en-US" sz="1900" spc="-1" strike="noStrike">
              <a:solidFill>
                <a:srgbClr val="2e2d2c"/>
              </a:solidFill>
              <a:latin typeface="Segoe UI"/>
            </a:endParaRPr>
          </a:p>
          <a:p>
            <a:pPr marL="343080" indent="-342720">
              <a:lnSpc>
                <a:spcPct val="100000"/>
              </a:lnSpc>
              <a:spcBef>
                <a:spcPts val="201"/>
              </a:spcBef>
              <a:spcAft>
                <a:spcPts val="799"/>
              </a:spcAft>
              <a:buClr>
                <a:srgbClr val="2e2d2c"/>
              </a:buClr>
              <a:buFont typeface="Arial"/>
              <a:buChar char="•"/>
            </a:pPr>
            <a:r>
              <a:rPr b="0" lang="en-US" sz="1900" spc="-1" strike="noStrike">
                <a:solidFill>
                  <a:srgbClr val="2e2d2c"/>
                </a:solidFill>
                <a:latin typeface="Segoe UI"/>
              </a:rPr>
              <a:t>Java passes object references by </a:t>
            </a:r>
            <a:r>
              <a:rPr b="1" lang="en-US" sz="1900" spc="-1" strike="noStrike">
                <a:solidFill>
                  <a:srgbClr val="2e2d2c"/>
                </a:solidFill>
                <a:latin typeface="Segoe UI"/>
              </a:rPr>
              <a:t>value</a:t>
            </a:r>
            <a:endParaRPr b="0" lang="en-US" sz="1900" spc="-1" strike="noStrike">
              <a:solidFill>
                <a:srgbClr val="2e2d2c"/>
              </a:solidFill>
              <a:latin typeface="Segoe UI"/>
            </a:endParaRPr>
          </a:p>
          <a:p>
            <a:pPr>
              <a:lnSpc>
                <a:spcPct val="100000"/>
              </a:lnSpc>
              <a:spcBef>
                <a:spcPts val="201"/>
              </a:spcBef>
              <a:spcAft>
                <a:spcPts val="799"/>
              </a:spcAft>
            </a:pPr>
            <a:endParaRPr b="0" lang="en-US" sz="1900" spc="-1" strike="noStrike">
              <a:solidFill>
                <a:srgbClr val="2e2d2c"/>
              </a:solidFill>
              <a:latin typeface="Segoe UI"/>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TextShape 1"/>
          <p:cNvSpPr txBox="1"/>
          <p:nvPr/>
        </p:nvSpPr>
        <p:spPr>
          <a:xfrm>
            <a:off x="414000" y="1036800"/>
            <a:ext cx="9125640" cy="626040"/>
          </a:xfrm>
          <a:prstGeom prst="rect">
            <a:avLst/>
          </a:prstGeom>
          <a:noFill/>
          <a:ln>
            <a:noFill/>
          </a:ln>
        </p:spPr>
        <p:txBody>
          <a:bodyPr anchor="b">
            <a:normAutofit/>
          </a:bodyPr>
          <a:p>
            <a:pPr>
              <a:lnSpc>
                <a:spcPct val="100000"/>
              </a:lnSpc>
            </a:pPr>
            <a:r>
              <a:rPr b="0" lang="en-US" sz="3600" spc="-1" strike="noStrike">
                <a:solidFill>
                  <a:srgbClr val="00519c"/>
                </a:solidFill>
                <a:latin typeface="Segoe UI Light"/>
              </a:rPr>
              <a:t>Example</a:t>
            </a:r>
            <a:endParaRPr b="0" lang="en-US" sz="3600" spc="-1" strike="noStrike">
              <a:solidFill>
                <a:srgbClr val="2e2d2c"/>
              </a:solidFill>
              <a:latin typeface="Segoe UI"/>
            </a:endParaRPr>
          </a:p>
        </p:txBody>
      </p:sp>
      <p:pic>
        <p:nvPicPr>
          <p:cNvPr id="655" name="Picture 4" descr=""/>
          <p:cNvPicPr/>
          <p:nvPr/>
        </p:nvPicPr>
        <p:blipFill>
          <a:blip r:embed="rId1"/>
          <a:stretch/>
        </p:blipFill>
        <p:spPr>
          <a:xfrm>
            <a:off x="642240" y="5715720"/>
            <a:ext cx="4224600" cy="651240"/>
          </a:xfrm>
          <a:prstGeom prst="rect">
            <a:avLst/>
          </a:prstGeom>
          <a:ln>
            <a:noFill/>
          </a:ln>
        </p:spPr>
      </p:pic>
      <p:pic>
        <p:nvPicPr>
          <p:cNvPr id="656" name="Picture 1" descr=""/>
          <p:cNvPicPr/>
          <p:nvPr/>
        </p:nvPicPr>
        <p:blipFill>
          <a:blip r:embed="rId2"/>
          <a:stretch/>
        </p:blipFill>
        <p:spPr>
          <a:xfrm>
            <a:off x="642240" y="1663200"/>
            <a:ext cx="11181960" cy="3666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27087</TotalTime>
  <Application>LibreOffice/6.2.3.2$Linux_X86_64 LibreOffice_project/6bd8f51f0bb0f42344f66a65ca86e692fe0f70bc</Application>
  <Words>11532</Words>
  <Paragraphs>1675</Paragraphs>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2016-11-25T13:51:37Z</dcterms:created>
  <dc:creator>Womack, Elliot</dc:creator>
  <dc:description/>
  <dc:language>en-GB</dc:language>
  <cp:lastModifiedBy/>
  <dcterms:modified xsi:type="dcterms:W3CDTF">2019-05-20T08:21:43Z</dcterms:modified>
  <cp:revision>535</cp:revision>
  <dc:subject/>
  <dc:title>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QA Ltd</vt:lpwstr>
  </property>
  <property fmtid="{D5CDD505-2E9C-101B-9397-08002B2CF9AE}" pid="4" name="HiddenSlides">
    <vt:i4>9</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116</vt:i4>
  </property>
</Properties>
</file>