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42"/>
  </p:notesMasterIdLst>
  <p:handoutMasterIdLst>
    <p:handoutMasterId r:id="rId143"/>
  </p:handoutMasterIdLst>
  <p:sldIdLst>
    <p:sldId id="256" r:id="rId2"/>
    <p:sldId id="265" r:id="rId3"/>
    <p:sldId id="266" r:id="rId4"/>
    <p:sldId id="267" r:id="rId5"/>
    <p:sldId id="470" r:id="rId6"/>
    <p:sldId id="471" r:id="rId7"/>
    <p:sldId id="472" r:id="rId8"/>
    <p:sldId id="473" r:id="rId9"/>
    <p:sldId id="474" r:id="rId10"/>
    <p:sldId id="476" r:id="rId11"/>
    <p:sldId id="477" r:id="rId12"/>
    <p:sldId id="478" r:id="rId13"/>
    <p:sldId id="479" r:id="rId14"/>
    <p:sldId id="480" r:id="rId15"/>
    <p:sldId id="570" r:id="rId16"/>
    <p:sldId id="585" r:id="rId17"/>
    <p:sldId id="483" r:id="rId18"/>
    <p:sldId id="486" r:id="rId19"/>
    <p:sldId id="586" r:id="rId20"/>
    <p:sldId id="488" r:id="rId21"/>
    <p:sldId id="587" r:id="rId22"/>
    <p:sldId id="588" r:id="rId23"/>
    <p:sldId id="589" r:id="rId24"/>
    <p:sldId id="492" r:id="rId25"/>
    <p:sldId id="590" r:id="rId26"/>
    <p:sldId id="591" r:id="rId27"/>
    <p:sldId id="592" r:id="rId28"/>
    <p:sldId id="593" r:id="rId29"/>
    <p:sldId id="595" r:id="rId30"/>
    <p:sldId id="596" r:id="rId31"/>
    <p:sldId id="498" r:id="rId32"/>
    <p:sldId id="597" r:id="rId33"/>
    <p:sldId id="500" r:id="rId34"/>
    <p:sldId id="501" r:id="rId35"/>
    <p:sldId id="598" r:id="rId36"/>
    <p:sldId id="503" r:id="rId37"/>
    <p:sldId id="599" r:id="rId38"/>
    <p:sldId id="600" r:id="rId39"/>
    <p:sldId id="506" r:id="rId40"/>
    <p:sldId id="507" r:id="rId41"/>
    <p:sldId id="601" r:id="rId42"/>
    <p:sldId id="602" r:id="rId43"/>
    <p:sldId id="603" r:id="rId44"/>
    <p:sldId id="604" r:id="rId45"/>
    <p:sldId id="605" r:id="rId46"/>
    <p:sldId id="606" r:id="rId47"/>
    <p:sldId id="607" r:id="rId48"/>
    <p:sldId id="608" r:id="rId49"/>
    <p:sldId id="609" r:id="rId50"/>
    <p:sldId id="610" r:id="rId51"/>
    <p:sldId id="611" r:id="rId52"/>
    <p:sldId id="612" r:id="rId53"/>
    <p:sldId id="613" r:id="rId54"/>
    <p:sldId id="614" r:id="rId55"/>
    <p:sldId id="615" r:id="rId56"/>
    <p:sldId id="616" r:id="rId57"/>
    <p:sldId id="617" r:id="rId58"/>
    <p:sldId id="618" r:id="rId59"/>
    <p:sldId id="619" r:id="rId60"/>
    <p:sldId id="620" r:id="rId61"/>
    <p:sldId id="621" r:id="rId62"/>
    <p:sldId id="622" r:id="rId63"/>
    <p:sldId id="623" r:id="rId64"/>
    <p:sldId id="624" r:id="rId65"/>
    <p:sldId id="625" r:id="rId66"/>
    <p:sldId id="627" r:id="rId67"/>
    <p:sldId id="626" r:id="rId68"/>
    <p:sldId id="628" r:id="rId69"/>
    <p:sldId id="629" r:id="rId70"/>
    <p:sldId id="630" r:id="rId71"/>
    <p:sldId id="631" r:id="rId72"/>
    <p:sldId id="632" r:id="rId73"/>
    <p:sldId id="633" r:id="rId74"/>
    <p:sldId id="634" r:id="rId75"/>
    <p:sldId id="635" r:id="rId76"/>
    <p:sldId id="636" r:id="rId77"/>
    <p:sldId id="637" r:id="rId78"/>
    <p:sldId id="638" r:id="rId79"/>
    <p:sldId id="639" r:id="rId80"/>
    <p:sldId id="640" r:id="rId81"/>
    <p:sldId id="641" r:id="rId82"/>
    <p:sldId id="642" r:id="rId83"/>
    <p:sldId id="643" r:id="rId84"/>
    <p:sldId id="644" r:id="rId85"/>
    <p:sldId id="645" r:id="rId86"/>
    <p:sldId id="646" r:id="rId87"/>
    <p:sldId id="647" r:id="rId88"/>
    <p:sldId id="648" r:id="rId89"/>
    <p:sldId id="649" r:id="rId90"/>
    <p:sldId id="651" r:id="rId91"/>
    <p:sldId id="652" r:id="rId92"/>
    <p:sldId id="653" r:id="rId93"/>
    <p:sldId id="654" r:id="rId94"/>
    <p:sldId id="655" r:id="rId95"/>
    <p:sldId id="656" r:id="rId96"/>
    <p:sldId id="657" r:id="rId97"/>
    <p:sldId id="658" r:id="rId98"/>
    <p:sldId id="659" r:id="rId99"/>
    <p:sldId id="660" r:id="rId100"/>
    <p:sldId id="661" r:id="rId101"/>
    <p:sldId id="662" r:id="rId102"/>
    <p:sldId id="663" r:id="rId103"/>
    <p:sldId id="664" r:id="rId104"/>
    <p:sldId id="666" r:id="rId105"/>
    <p:sldId id="667" r:id="rId106"/>
    <p:sldId id="668" r:id="rId107"/>
    <p:sldId id="669" r:id="rId108"/>
    <p:sldId id="670" r:id="rId109"/>
    <p:sldId id="671" r:id="rId110"/>
    <p:sldId id="672" r:id="rId111"/>
    <p:sldId id="673" r:id="rId112"/>
    <p:sldId id="674" r:id="rId113"/>
    <p:sldId id="675" r:id="rId114"/>
    <p:sldId id="676" r:id="rId115"/>
    <p:sldId id="677" r:id="rId116"/>
    <p:sldId id="678" r:id="rId117"/>
    <p:sldId id="679" r:id="rId118"/>
    <p:sldId id="680" r:id="rId119"/>
    <p:sldId id="681" r:id="rId120"/>
    <p:sldId id="682" r:id="rId121"/>
    <p:sldId id="683" r:id="rId122"/>
    <p:sldId id="684" r:id="rId123"/>
    <p:sldId id="685" r:id="rId124"/>
    <p:sldId id="686" r:id="rId125"/>
    <p:sldId id="687" r:id="rId126"/>
    <p:sldId id="688" r:id="rId127"/>
    <p:sldId id="689" r:id="rId128"/>
    <p:sldId id="690" r:id="rId129"/>
    <p:sldId id="691" r:id="rId130"/>
    <p:sldId id="692" r:id="rId131"/>
    <p:sldId id="693" r:id="rId132"/>
    <p:sldId id="694" r:id="rId133"/>
    <p:sldId id="695" r:id="rId134"/>
    <p:sldId id="696" r:id="rId135"/>
    <p:sldId id="698" r:id="rId136"/>
    <p:sldId id="699" r:id="rId137"/>
    <p:sldId id="700" r:id="rId138"/>
    <p:sldId id="701" r:id="rId139"/>
    <p:sldId id="702" r:id="rId140"/>
    <p:sldId id="264" r:id="rId14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305" autoAdjust="0"/>
  </p:normalViewPr>
  <p:slideViewPr>
    <p:cSldViewPr snapToGrid="0">
      <p:cViewPr varScale="1">
        <p:scale>
          <a:sx n="40" d="100"/>
          <a:sy n="40" d="100"/>
        </p:scale>
        <p:origin x="1107" y="3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284288" y="581025"/>
            <a:ext cx="4289425" cy="3216275"/>
          </a:xfrm>
        </p:spPr>
      </p:sp>
      <p:sp>
        <p:nvSpPr>
          <p:cNvPr id="5" name="Notes Placeholder 4"/>
          <p:cNvSpPr>
            <a:spLocks noGrp="1"/>
          </p:cNvSpPr>
          <p:nvPr>
            <p:ph type="body" idx="1"/>
          </p:nvPr>
        </p:nvSpPr>
        <p:spPr/>
        <p:txBody>
          <a:bodyPr/>
          <a:lstStyle/>
          <a:p>
            <a:r>
              <a:rPr lang="en-GB" dirty="0"/>
              <a:t>http://junit.sourceforge.net/javadoc/org/junit/Assert.html</a:t>
            </a:r>
          </a:p>
          <a:p>
            <a:endParaRPr lang="en-GB" dirty="0"/>
          </a:p>
          <a:p>
            <a:r>
              <a:rPr lang="en-GB" dirty="0"/>
              <a:t>Special functions</a:t>
            </a:r>
            <a:r>
              <a:rPr lang="en-GB" baseline="0" dirty="0"/>
              <a:t> for Junit</a:t>
            </a:r>
          </a:p>
          <a:p>
            <a:endParaRPr lang="en-GB" baseline="0" dirty="0"/>
          </a:p>
          <a:p>
            <a:r>
              <a:rPr lang="en-GB" baseline="0" dirty="0"/>
              <a:t>We pass it a message that it will output if the  , and we give it a Boolean</a:t>
            </a:r>
          </a:p>
          <a:p>
            <a:endParaRPr lang="en-GB" baseline="0" dirty="0"/>
          </a:p>
          <a:p>
            <a:r>
              <a:rPr lang="en-GB" baseline="0" dirty="0" err="1"/>
              <a:t>assertEquals</a:t>
            </a:r>
            <a:r>
              <a:rPr lang="en-GB" baseline="0" dirty="0"/>
              <a:t> is used  a lot – we are checking if the thing that is given back is the expected result</a:t>
            </a:r>
          </a:p>
          <a:p>
            <a:r>
              <a:rPr lang="en-GB" baseline="0" dirty="0"/>
              <a:t>Theoretically you could use this for everything</a:t>
            </a:r>
          </a:p>
          <a:p>
            <a:endParaRPr lang="en-GB" baseline="0" dirty="0"/>
          </a:p>
          <a:p>
            <a:r>
              <a:rPr lang="en-GB" baseline="0" dirty="0"/>
              <a:t>No one expects you to use all of them</a:t>
            </a:r>
          </a:p>
          <a:p>
            <a:r>
              <a:rPr lang="en-GB" baseline="0" dirty="0"/>
              <a:t>But there are 200 that exists</a:t>
            </a:r>
          </a:p>
          <a:p>
            <a:endParaRPr lang="en-GB" dirty="0"/>
          </a:p>
        </p:txBody>
      </p:sp>
    </p:spTree>
    <p:extLst>
      <p:ext uri="{BB962C8B-B14F-4D97-AF65-F5344CB8AC3E}">
        <p14:creationId xmlns:p14="http://schemas.microsoft.com/office/powerpoint/2010/main" val="99491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expectedConditions.visibilityOf</a:t>
            </a:r>
            <a:r>
              <a:rPr lang="en-GB" dirty="0"/>
              <a:t>()</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99</a:t>
            </a:fld>
            <a:endParaRPr dirty="0"/>
          </a:p>
        </p:txBody>
      </p:sp>
    </p:spTree>
    <p:extLst>
      <p:ext uri="{BB962C8B-B14F-4D97-AF65-F5344CB8AC3E}">
        <p14:creationId xmlns:p14="http://schemas.microsoft.com/office/powerpoint/2010/main" val="854648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PUBG – player unknown battlegrounds (not</a:t>
            </a:r>
            <a:r>
              <a:rPr lang="en-GB" baseline="0" dirty="0"/>
              <a:t> optimised, plenty of bugs, freezes all the time</a:t>
            </a:r>
            <a:r>
              <a:rPr lang="en-GB" dirty="0"/>
              <a:t>) – this is </a:t>
            </a:r>
            <a:r>
              <a:rPr lang="en-GB" dirty="0" err="1"/>
              <a:t>Tadas</a:t>
            </a:r>
            <a:r>
              <a:rPr lang="en-GB" dirty="0"/>
              <a:t>, don’t ask</a:t>
            </a:r>
            <a:r>
              <a:rPr lang="en-GB" baseline="0" dirty="0"/>
              <a:t> 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04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Pareto principle</a:t>
            </a:r>
            <a:r>
              <a:rPr lang="en-GB" baseline="0" dirty="0"/>
              <a:t> – 80% of the issues arise from 20% of the causes.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20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84288" y="581025"/>
            <a:ext cx="4289425" cy="3216275"/>
          </a:xfrm>
        </p:spPr>
      </p:sp>
      <p:sp>
        <p:nvSpPr>
          <p:cNvPr id="7" name="Notes Placeholder 6"/>
          <p:cNvSpPr>
            <a:spLocks noGrp="1"/>
          </p:cNvSpPr>
          <p:nvPr>
            <p:ph type="body" idx="1"/>
          </p:nvPr>
        </p:nvSpPr>
        <p:spPr/>
        <p:txBody>
          <a:bodyPr/>
          <a:lstStyle/>
          <a:p>
            <a:r>
              <a:rPr lang="en-GB" dirty="0"/>
              <a:t>Manual testing – this is you using your code</a:t>
            </a:r>
            <a:r>
              <a:rPr lang="en-GB" baseline="0" dirty="0"/>
              <a:t> and seeing if it is working</a:t>
            </a:r>
          </a:p>
          <a:p>
            <a:r>
              <a:rPr lang="en-GB" baseline="0" dirty="0"/>
              <a:t>Can become a tedious process if you are using a self built interface </a:t>
            </a:r>
          </a:p>
          <a:p>
            <a:endParaRPr lang="en-GB" baseline="0" dirty="0"/>
          </a:p>
          <a:p>
            <a:r>
              <a:rPr lang="en-GB" baseline="0" dirty="0"/>
              <a:t>The point of it is when you are developing a program you want to be able to build a test for this piece of functionality to prove that it works.</a:t>
            </a:r>
          </a:p>
          <a:p>
            <a:endParaRPr lang="en-GB" baseline="0" dirty="0"/>
          </a:p>
          <a:p>
            <a:r>
              <a:rPr lang="en-GB" baseline="0" dirty="0"/>
              <a:t>In development when we change one thing we can break things elsewhere in the system</a:t>
            </a:r>
          </a:p>
          <a:p>
            <a:endParaRPr lang="en-GB" baseline="0" dirty="0"/>
          </a:p>
          <a:p>
            <a:r>
              <a:rPr lang="en-GB" baseline="0" dirty="0"/>
              <a:t>Fail fast – as soon as something you have immediate feedback that something has failed</a:t>
            </a:r>
          </a:p>
          <a:p>
            <a:r>
              <a:rPr lang="en-GB" baseline="0" dirty="0"/>
              <a:t>Tests have quite a few different aspects</a:t>
            </a:r>
          </a:p>
          <a:p>
            <a:endParaRPr lang="en-GB" baseline="0" dirty="0"/>
          </a:p>
          <a:p>
            <a:r>
              <a:rPr lang="en-GB" baseline="0" dirty="0"/>
              <a:t>Improve the quality of code by finding defects / bugs</a:t>
            </a:r>
          </a:p>
          <a:p>
            <a:r>
              <a:rPr lang="en-GB" baseline="0" dirty="0"/>
              <a:t>Building confidence in the program – prove that your product works – the client will want to see that the system with a fully fledged test suite that covers 80% of your code – 80% of the code is touched by tests</a:t>
            </a:r>
          </a:p>
          <a:p>
            <a:endParaRPr lang="en-GB" baseline="0" dirty="0"/>
          </a:p>
          <a:p>
            <a:r>
              <a:rPr lang="en-GB" baseline="0" dirty="0"/>
              <a:t>How we accomplish this is really simple, its an external library that gives us some nice output.</a:t>
            </a:r>
          </a:p>
          <a:p>
            <a:endParaRPr lang="en-GB" baseline="0" dirty="0"/>
          </a:p>
          <a:p>
            <a:endParaRPr lang="en-GB" dirty="0"/>
          </a:p>
          <a:p>
            <a:endParaRPr lang="en-GB" dirty="0"/>
          </a:p>
        </p:txBody>
      </p:sp>
    </p:spTree>
    <p:extLst>
      <p:ext uri="{BB962C8B-B14F-4D97-AF65-F5344CB8AC3E}">
        <p14:creationId xmlns:p14="http://schemas.microsoft.com/office/powerpoint/2010/main" val="54227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Might not have seen these before possible @Override</a:t>
            </a:r>
          </a:p>
          <a:p>
            <a:r>
              <a:rPr lang="en-GB" dirty="0"/>
              <a:t>Before a method or a variable</a:t>
            </a:r>
          </a:p>
          <a:p>
            <a:r>
              <a:rPr lang="en-GB" dirty="0"/>
              <a:t>@</a:t>
            </a:r>
            <a:r>
              <a:rPr lang="en-GB" dirty="0" err="1"/>
              <a:t>BeforeClass</a:t>
            </a:r>
            <a:endParaRPr lang="en-GB" dirty="0"/>
          </a:p>
          <a:p>
            <a:r>
              <a:rPr lang="en-GB" baseline="0" dirty="0"/>
              <a:t> - </a:t>
            </a:r>
            <a:r>
              <a:rPr lang="en-GB" baseline="0" dirty="0" err="1"/>
              <a:t>symblifys</a:t>
            </a:r>
            <a:r>
              <a:rPr lang="en-GB" baseline="0" dirty="0"/>
              <a:t> when the test should be run</a:t>
            </a:r>
          </a:p>
          <a:p>
            <a:endParaRPr lang="en-GB" baseline="0" dirty="0"/>
          </a:p>
          <a:p>
            <a:r>
              <a:rPr lang="en-GB" baseline="0" dirty="0"/>
              <a:t>They are not run from the Main method</a:t>
            </a:r>
          </a:p>
          <a:p>
            <a:r>
              <a:rPr lang="en-GB" baseline="0" dirty="0"/>
              <a:t>Tests are effectively a standalone file that is run separately</a:t>
            </a:r>
          </a:p>
          <a:p>
            <a:endParaRPr lang="en-GB" baseline="0" dirty="0"/>
          </a:p>
          <a:p>
            <a:r>
              <a:rPr lang="en-GB" baseline="0" dirty="0"/>
              <a:t>First 6 are quite important</a:t>
            </a:r>
          </a:p>
          <a:p>
            <a:r>
              <a:rPr lang="en-GB" baseline="0" dirty="0"/>
              <a:t>Lot of control of our test suite when it does what</a:t>
            </a:r>
          </a:p>
          <a:p>
            <a:r>
              <a:rPr lang="en-GB" baseline="0" dirty="0"/>
              <a:t>You may be preparing your scenario</a:t>
            </a:r>
          </a:p>
          <a:p>
            <a:r>
              <a:rPr lang="en-GB" baseline="0" dirty="0"/>
              <a:t>Or resetting your data – cleaning out your data</a:t>
            </a:r>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31</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683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491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34</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0679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36</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0339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Will have a lot of tests</a:t>
            </a:r>
          </a:p>
          <a:p>
            <a:endParaRPr lang="en-GB" dirty="0"/>
          </a:p>
          <a:p>
            <a:r>
              <a:rPr lang="en-GB" dirty="0"/>
              <a:t>Some fast some slow</a:t>
            </a:r>
          </a:p>
          <a:p>
            <a:r>
              <a:rPr lang="en-GB" dirty="0"/>
              <a:t>You may want to categorise</a:t>
            </a:r>
          </a:p>
          <a:p>
            <a:r>
              <a:rPr lang="en-GB" dirty="0"/>
              <a:t>You</a:t>
            </a:r>
            <a:r>
              <a:rPr lang="en-GB" baseline="0" dirty="0"/>
              <a:t> wont need to do this for these small projects</a:t>
            </a:r>
          </a:p>
          <a:p>
            <a:endParaRPr lang="en-GB" baseline="0" dirty="0"/>
          </a:p>
          <a:p>
            <a:r>
              <a:rPr lang="en-GB" baseline="0" dirty="0"/>
              <a:t>@</a:t>
            </a:r>
            <a:r>
              <a:rPr lang="en-GB" baseline="0" dirty="0" err="1"/>
              <a:t>RunWith</a:t>
            </a:r>
            <a:r>
              <a:rPr lang="en-GB" baseline="0" dirty="0"/>
              <a:t> is used by a runner class, runner classes are used for running test classes.</a:t>
            </a:r>
          </a:p>
          <a:p>
            <a:r>
              <a:rPr lang="en-GB" baseline="0" dirty="0"/>
              <a:t>For example you may see some examples of running a Cucumber Feature file using a runner class.</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39</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98774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D09696-FDE0-4C0E-92D6-7BDF56203CD2}"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2FCC4A-E15C-4FD9-AE2C-4FA8ECF11B63}" type="slidenum">
              <a:rPr lang="en-GB" smtClean="0"/>
              <a:t>‹#›</a:t>
            </a:fld>
            <a:endParaRPr lang="en-GB"/>
          </a:p>
        </p:txBody>
      </p:sp>
    </p:spTree>
    <p:extLst>
      <p:ext uri="{BB962C8B-B14F-4D97-AF65-F5344CB8AC3E}">
        <p14:creationId xmlns:p14="http://schemas.microsoft.com/office/powerpoint/2010/main" val="10431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vnrepository.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Testing</a:t>
            </a:r>
          </a:p>
        </p:txBody>
      </p:sp>
      <p:sp>
        <p:nvSpPr>
          <p:cNvPr id="3" name="Subtitle 2"/>
          <p:cNvSpPr>
            <a:spLocks noGrp="1"/>
          </p:cNvSpPr>
          <p:nvPr>
            <p:ph type="subTitle" idx="1"/>
          </p:nvPr>
        </p:nvSpPr>
        <p:spPr/>
        <p:txBody>
          <a:bodyPr/>
          <a:lstStyle/>
          <a:p>
            <a:r>
              <a:rPr lang="en-GB" dirty="0"/>
              <a:t>QACAT – Automated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shows presence of defects</a:t>
            </a:r>
            <a:endParaRPr lang="en-GB" dirty="0"/>
          </a:p>
        </p:txBody>
      </p:sp>
      <p:sp>
        <p:nvSpPr>
          <p:cNvPr id="3" name="Content Placeholder 2"/>
          <p:cNvSpPr>
            <a:spLocks noGrp="1"/>
          </p:cNvSpPr>
          <p:nvPr>
            <p:ph idx="1"/>
          </p:nvPr>
        </p:nvSpPr>
        <p:spPr/>
        <p:txBody>
          <a:bodyPr/>
          <a:lstStyle/>
          <a:p>
            <a:r>
              <a:rPr lang="en-US" dirty="0"/>
              <a:t>Testing talks about the presence of defects and don’t talk about the absence of defects. i.e. Software Testing reduces the probability of undiscovered defects remaining in the software but even if no defects are found, it is not a proof of correctness.</a:t>
            </a:r>
          </a:p>
          <a:p>
            <a:r>
              <a:rPr lang="en-US" dirty="0"/>
              <a:t>But what if , you work extra hard , taking all precautions &amp; make your software product 99% bug-free. And the software does not meet the needs &amp; requirements of the clients.</a:t>
            </a:r>
          </a:p>
          <a:p>
            <a:r>
              <a:rPr lang="en-US" dirty="0"/>
              <a:t>This leads us to our next principle, which states that- Absence of Error</a:t>
            </a:r>
          </a:p>
          <a:p>
            <a:endParaRPr lang="en-GB" dirty="0"/>
          </a:p>
        </p:txBody>
      </p:sp>
    </p:spTree>
    <p:extLst>
      <p:ext uri="{BB962C8B-B14F-4D97-AF65-F5344CB8AC3E}">
        <p14:creationId xmlns:p14="http://schemas.microsoft.com/office/powerpoint/2010/main" val="1357451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A473B-C69A-4CFF-B1D5-326DFE238B63}"/>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err="1">
                <a:ea typeface="DejaVu Sans"/>
              </a:rPr>
              <a:t>FluentWaits</a:t>
            </a:r>
            <a:r>
              <a:rPr lang="en-GB" sz="1724" spc="-1" dirty="0">
                <a:ea typeface="DejaVu Sans"/>
              </a:rPr>
              <a:t> work by testing the presence of an element that may appear every x seconds/minutes</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When creating a fluent wait you can specify;</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frequency the </a:t>
            </a:r>
            <a:r>
              <a:rPr lang="en-GB" sz="1633" spc="-1" dirty="0" err="1">
                <a:ea typeface="DejaVu Sans"/>
              </a:rPr>
              <a:t>FluentWait</a:t>
            </a:r>
            <a:r>
              <a:rPr lang="en-GB" sz="1633" spc="-1" dirty="0">
                <a:ea typeface="DejaVu Sans"/>
              </a:rPr>
              <a:t> needs to check the conditions</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Any exceptions to ignore.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Timeout of waiting for the condition</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3A107F9A-4873-4738-B706-258DC14F94FA}"/>
              </a:ext>
            </a:extLst>
          </p:cNvPr>
          <p:cNvSpPr>
            <a:spLocks noGrp="1"/>
          </p:cNvSpPr>
          <p:nvPr>
            <p:ph type="title"/>
          </p:nvPr>
        </p:nvSpPr>
        <p:spPr/>
        <p:txBody>
          <a:bodyPr>
            <a:normAutofit/>
          </a:bodyPr>
          <a:lstStyle/>
          <a:p>
            <a:r>
              <a:rPr lang="en-GB" spc="-1" dirty="0" err="1">
                <a:ea typeface="DejaVu Sans"/>
              </a:rPr>
              <a:t>FluentWait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ECF9EBD4-97C9-40B4-9AD1-DFA8D44EFF17}"/>
              </a:ext>
            </a:extLst>
          </p:cNvPr>
          <p:cNvSpPr/>
          <p:nvPr/>
        </p:nvSpPr>
        <p:spPr>
          <a:xfrm>
            <a:off x="2467460" y="3924245"/>
            <a:ext cx="7297879" cy="2433715"/>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452" spc="-1" dirty="0">
                <a:solidFill>
                  <a:srgbClr val="2B91AF"/>
                </a:solidFill>
                <a:latin typeface="Consolas"/>
                <a:ea typeface="DejaVu Sans"/>
              </a:rPr>
              <a: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 wait = </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FluentWait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&gt;(driver)</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withTimeout</a:t>
            </a:r>
            <a:r>
              <a:rPr lang="en-GB" sz="1452" spc="-1" dirty="0">
                <a:solidFill>
                  <a:srgbClr val="303336"/>
                </a:solidFill>
                <a:latin typeface="Consolas"/>
                <a:ea typeface="DejaVu Sans"/>
              </a:rPr>
              <a:t>(</a:t>
            </a:r>
            <a:r>
              <a:rPr lang="en-GB" sz="1452" spc="-1" dirty="0">
                <a:solidFill>
                  <a:srgbClr val="7D2727"/>
                </a:solidFill>
                <a:latin typeface="Consolas"/>
                <a:ea typeface="DejaVu Sans"/>
              </a:rPr>
              <a:t>30</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pollingEvery</a:t>
            </a:r>
            <a:r>
              <a:rPr lang="en-GB" sz="1452" spc="-1" dirty="0">
                <a:solidFill>
                  <a:srgbClr val="303336"/>
                </a:solidFill>
                <a:latin typeface="Consolas"/>
                <a:ea typeface="DejaVu Sans"/>
              </a:rPr>
              <a:t>(</a:t>
            </a:r>
            <a:r>
              <a:rPr lang="en-GB" sz="1452" spc="-1" dirty="0">
                <a:solidFill>
                  <a:srgbClr val="7D2727"/>
                </a:solidFill>
                <a:latin typeface="Consolas"/>
                <a:ea typeface="DejaVu Sans"/>
              </a:rPr>
              <a:t>5</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.ignoring(</a:t>
            </a:r>
            <a:r>
              <a:rPr lang="en-GB" sz="1452" spc="-1" dirty="0" err="1">
                <a:solidFill>
                  <a:srgbClr val="2B91AF"/>
                </a:solidFill>
                <a:latin typeface="Consolas"/>
                <a:ea typeface="DejaVu Sans"/>
              </a:rPr>
              <a:t>NoSuchElementException</a:t>
            </a:r>
            <a:r>
              <a:rPr lang="en-GB" sz="1452" spc="-1" dirty="0" err="1">
                <a:solidFill>
                  <a:srgbClr val="303336"/>
                </a:solidFill>
                <a:latin typeface="Consolas"/>
                <a:ea typeface="DejaVu Sans"/>
              </a:rPr>
              <a:t>.</a:t>
            </a:r>
            <a:r>
              <a:rPr lang="en-GB" sz="1452" spc="-1" dirty="0" err="1">
                <a:solidFill>
                  <a:srgbClr val="101094"/>
                </a:solidFill>
                <a:latin typeface="Consolas"/>
                <a:ea typeface="DejaVu Sans"/>
              </a:rPr>
              <a:t>class</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foo = </a:t>
            </a:r>
            <a:r>
              <a:rPr lang="en-GB" sz="1452" spc="-1" dirty="0" err="1">
                <a:solidFill>
                  <a:srgbClr val="303336"/>
                </a:solidFill>
                <a:latin typeface="Consolas"/>
                <a:ea typeface="DejaVu Sans"/>
              </a:rPr>
              <a:t>wait.</a:t>
            </a:r>
            <a:r>
              <a:rPr lang="en-GB" sz="1452" spc="-1" dirty="0" err="1">
                <a:solidFill>
                  <a:srgbClr val="101094"/>
                </a:solidFill>
                <a:latin typeface="Consolas"/>
                <a:ea typeface="DejaVu Sans"/>
              </a:rPr>
              <a:t>until</a:t>
            </a:r>
            <a:r>
              <a:rPr lang="en-GB" sz="1452" spc="-1" dirty="0">
                <a:solidFill>
                  <a:srgbClr val="303336"/>
                </a:solidFill>
                <a:latin typeface="Consolas"/>
                <a:ea typeface="DejaVu Sans"/>
              </a:rPr>
              <a:t>(</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a:solidFill>
                  <a:srgbClr val="2B91AF"/>
                </a:solidFill>
                <a:latin typeface="Consolas"/>
                <a:ea typeface="DejaVu Sans"/>
              </a:rPr>
              <a:t>Function</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&gt;() </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101094"/>
                </a:solidFill>
                <a:latin typeface="Consolas"/>
                <a:ea typeface="DejaVu Sans"/>
              </a:rPr>
              <a:t>	public</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apply(</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driver)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101094"/>
                </a:solidFill>
                <a:latin typeface="Consolas"/>
                <a:ea typeface="DejaVu Sans"/>
              </a:rPr>
              <a:t>return</a:t>
            </a:r>
            <a:r>
              <a:rPr lang="en-GB" sz="1452" spc="-1" dirty="0">
                <a:solidFill>
                  <a:srgbClr val="303336"/>
                </a:solidFill>
                <a:latin typeface="Consolas"/>
                <a:ea typeface="DejaVu Sans"/>
              </a:rPr>
              <a:t> </a:t>
            </a:r>
            <a:r>
              <a:rPr lang="en-GB" sz="1452" spc="-1" dirty="0" err="1">
                <a:solidFill>
                  <a:srgbClr val="303336"/>
                </a:solidFill>
                <a:latin typeface="Consolas"/>
                <a:ea typeface="DejaVu Sans"/>
              </a:rPr>
              <a:t>driver.findElement</a:t>
            </a:r>
            <a:r>
              <a:rPr lang="en-GB" sz="1452" spc="-1" dirty="0">
                <a:solidFill>
                  <a:srgbClr val="303336"/>
                </a:solidFill>
                <a:latin typeface="Consolas"/>
                <a:ea typeface="DejaVu Sans"/>
              </a:rPr>
              <a:t>(</a:t>
            </a:r>
            <a:r>
              <a:rPr lang="en-GB" sz="1452" spc="-1" dirty="0">
                <a:solidFill>
                  <a:srgbClr val="2B91AF"/>
                </a:solidFill>
                <a:latin typeface="Consolas"/>
                <a:ea typeface="DejaVu Sans"/>
              </a:rPr>
              <a:t>By</a:t>
            </a:r>
            <a:r>
              <a:rPr lang="en-GB" sz="1452" spc="-1" dirty="0">
                <a:solidFill>
                  <a:srgbClr val="303336"/>
                </a:solidFill>
                <a:latin typeface="Consolas"/>
                <a:ea typeface="DejaVu Sans"/>
              </a:rPr>
              <a:t>.id(</a:t>
            </a:r>
            <a:r>
              <a:rPr lang="en-GB" sz="1452" spc="-1" dirty="0">
                <a:solidFill>
                  <a:srgbClr val="7D2727"/>
                </a:solidFill>
                <a:latin typeface="Consolas"/>
                <a:ea typeface="DejaVu Sans"/>
              </a:rPr>
              <a:t>“</a:t>
            </a:r>
            <a:r>
              <a:rPr lang="en-GB" sz="1452" spc="-1" dirty="0" err="1">
                <a:solidFill>
                  <a:srgbClr val="7D2727"/>
                </a:solidFill>
                <a:latin typeface="Consolas"/>
                <a:ea typeface="DejaVu Sans"/>
              </a:rPr>
              <a:t>exampleID</a:t>
            </a:r>
            <a:r>
              <a:rPr lang="en-GB" sz="1452" spc="-1" dirty="0">
                <a:solidFill>
                  <a:srgbClr val="7D2727"/>
                </a:solidFill>
                <a:latin typeface="Consolas"/>
                <a:ea typeface="DejaVu Sans"/>
              </a:rPr>
              <a:t>"</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2E2D2C"/>
                </a:solidFill>
                <a:latin typeface="Segoe UI"/>
                <a:ea typeface="DejaVu Sans"/>
              </a:rPr>
              <a:t> </a:t>
            </a:r>
            <a:endParaRPr lang="en-GB" sz="1452" spc="-1" dirty="0">
              <a:latin typeface="Arial"/>
            </a:endParaRPr>
          </a:p>
        </p:txBody>
      </p:sp>
    </p:spTree>
    <p:extLst>
      <p:ext uri="{BB962C8B-B14F-4D97-AF65-F5344CB8AC3E}">
        <p14:creationId xmlns:p14="http://schemas.microsoft.com/office/powerpoint/2010/main" val="6377532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Additional WebDriver Capabilities</a:t>
            </a:r>
          </a:p>
        </p:txBody>
      </p:sp>
    </p:spTree>
    <p:extLst>
      <p:ext uri="{BB962C8B-B14F-4D97-AF65-F5344CB8AC3E}">
        <p14:creationId xmlns:p14="http://schemas.microsoft.com/office/powerpoint/2010/main" val="4560617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476A82-DBEE-401A-8B96-BCB311B96AB5}"/>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Depending on the browser, the screenshot could be taken in different ways.</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page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Window</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Frame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Entire display of the browser</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CC7D35D-2C5E-4F08-90F9-C82D666F4679}"/>
              </a:ext>
            </a:extLst>
          </p:cNvPr>
          <p:cNvSpPr>
            <a:spLocks noGrp="1"/>
          </p:cNvSpPr>
          <p:nvPr>
            <p:ph type="title"/>
          </p:nvPr>
        </p:nvSpPr>
        <p:spPr/>
        <p:txBody>
          <a:bodyPr>
            <a:normAutofit/>
          </a:bodyPr>
          <a:lstStyle/>
          <a:p>
            <a:r>
              <a:rPr lang="en-GB" spc="-1" dirty="0">
                <a:ea typeface="DejaVu Sans"/>
              </a:rPr>
              <a:t>Screenshot</a:t>
            </a:r>
            <a:endParaRPr lang="en-GB" dirty="0"/>
          </a:p>
        </p:txBody>
      </p:sp>
      <p:sp>
        <p:nvSpPr>
          <p:cNvPr id="5" name="CustomShape 3">
            <a:extLst>
              <a:ext uri="{FF2B5EF4-FFF2-40B4-BE49-F238E27FC236}">
                <a16:creationId xmlns:a16="http://schemas.microsoft.com/office/drawing/2014/main" id="{0674DF2B-C226-4FD3-A041-3173446AE115}"/>
              </a:ext>
            </a:extLst>
          </p:cNvPr>
          <p:cNvSpPr/>
          <p:nvPr/>
        </p:nvSpPr>
        <p:spPr>
          <a:xfrm>
            <a:off x="2105105" y="4197026"/>
            <a:ext cx="8143795" cy="111621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800" b="1" spc="-1" dirty="0">
                <a:solidFill>
                  <a:srgbClr val="000000"/>
                </a:solidFill>
                <a:latin typeface="Consolas"/>
                <a:ea typeface="DejaVu Sans"/>
              </a:rPr>
              <a:t>File </a:t>
            </a:r>
            <a:r>
              <a:rPr lang="en-GB" sz="1800" b="1" spc="-1" dirty="0" err="1">
                <a:solidFill>
                  <a:srgbClr val="0000C0"/>
                </a:solidFill>
                <a:latin typeface="Consolas"/>
                <a:ea typeface="DejaVu Sans"/>
              </a:rPr>
              <a:t>scrFile</a:t>
            </a:r>
            <a:r>
              <a:rPr lang="en-GB" sz="1800" b="1" spc="-1" dirty="0">
                <a:solidFill>
                  <a:srgbClr val="000000"/>
                </a:solidFill>
                <a:latin typeface="Consolas"/>
                <a:ea typeface="DejaVu Sans"/>
              </a:rPr>
              <a:t> = ((</a:t>
            </a:r>
            <a:r>
              <a:rPr lang="en-GB" sz="1800" b="1" spc="-1" dirty="0" err="1">
                <a:solidFill>
                  <a:srgbClr val="000000"/>
                </a:solidFill>
                <a:latin typeface="Consolas"/>
                <a:ea typeface="DejaVu Sans"/>
              </a:rPr>
              <a:t>TakesScreenShot</a:t>
            </a:r>
            <a:r>
              <a:rPr lang="en-GB" sz="1800" b="1" spc="-1" dirty="0">
                <a:solidFill>
                  <a:srgbClr val="000000"/>
                </a:solidFill>
                <a:latin typeface="Consolas"/>
                <a:ea typeface="DejaVu Sans"/>
              </a:rPr>
              <a:t>)driver).</a:t>
            </a:r>
            <a:r>
              <a:rPr lang="en-GB" sz="1800" b="1" spc="-1" dirty="0" err="1">
                <a:solidFill>
                  <a:srgbClr val="000000"/>
                </a:solidFill>
                <a:latin typeface="Consolas"/>
                <a:ea typeface="DejaVu Sans"/>
              </a:rPr>
              <a:t>getScreenshotAs</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OutputType.FILE</a:t>
            </a:r>
            <a:r>
              <a:rPr lang="en-GB" sz="1800" b="1" spc="-1" dirty="0">
                <a:solidFill>
                  <a:srgbClr val="000000"/>
                </a:solidFill>
                <a:latin typeface="Consolas"/>
                <a:ea typeface="DejaVu Sans"/>
              </a:rPr>
              <a:t>);</a:t>
            </a:r>
            <a:endParaRPr lang="en-GB" sz="1800" spc="-1" dirty="0">
              <a:latin typeface="Arial"/>
            </a:endParaRPr>
          </a:p>
          <a:p>
            <a:pPr>
              <a:lnSpc>
                <a:spcPct val="100000"/>
              </a:lnSpc>
            </a:pPr>
            <a:r>
              <a:rPr lang="en-GB" sz="1800" b="1" spc="-1" dirty="0" err="1">
                <a:solidFill>
                  <a:srgbClr val="000000"/>
                </a:solidFill>
                <a:latin typeface="Consolas"/>
                <a:ea typeface="DejaVu Sans"/>
              </a:rPr>
              <a:t>System.out.println</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scrFile.getAbsolutePath</a:t>
            </a:r>
            <a:r>
              <a:rPr lang="en-GB" sz="1800" b="1" spc="-1" dirty="0">
                <a:solidFill>
                  <a:srgbClr val="000000"/>
                </a:solidFill>
                <a:latin typeface="Consolas"/>
                <a:ea typeface="DejaVu Sans"/>
              </a:rPr>
              <a:t>());</a:t>
            </a:r>
            <a:endParaRPr lang="en-GB" sz="1800" spc="-1" dirty="0">
              <a:latin typeface="Arial"/>
            </a:endParaRPr>
          </a:p>
        </p:txBody>
      </p:sp>
    </p:spTree>
    <p:extLst>
      <p:ext uri="{BB962C8B-B14F-4D97-AF65-F5344CB8AC3E}">
        <p14:creationId xmlns:p14="http://schemas.microsoft.com/office/powerpoint/2010/main" val="22334889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pc="-1" dirty="0">
                <a:ea typeface="DejaVu Sans"/>
              </a:rPr>
              <a:t>If an event triggers a new window to be opened. WebDriver applies a Handler to that window.</a:t>
            </a:r>
          </a:p>
          <a:p>
            <a:pPr marL="311242" indent="-310262">
              <a:spcBef>
                <a:spcPts val="182"/>
              </a:spcBef>
              <a:spcAft>
                <a:spcPts val="725"/>
              </a:spcAft>
              <a:buClr>
                <a:srgbClr val="2E2D2C"/>
              </a:buClr>
              <a:buFont typeface="Arial"/>
              <a:buChar char="•"/>
            </a:pPr>
            <a:endParaRPr lang="en-GB" spc="-1" dirty="0">
              <a:latin typeface="Arial"/>
            </a:endParaRPr>
          </a:p>
          <a:p>
            <a:pPr marL="311242" indent="-310262">
              <a:spcBef>
                <a:spcPts val="182"/>
              </a:spcBef>
              <a:spcAft>
                <a:spcPts val="725"/>
              </a:spcAft>
              <a:buClr>
                <a:srgbClr val="2E2D2C"/>
              </a:buClr>
              <a:buFont typeface="Arial"/>
              <a:buChar char="•"/>
            </a:pPr>
            <a:r>
              <a:rPr lang="en-GB" spc="-1" dirty="0">
                <a:ea typeface="DejaVu Sans"/>
              </a:rPr>
              <a:t>WebDriver uses this handle to identify the window.</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The WebDriver automatically switches focus to </a:t>
            </a:r>
            <a:r>
              <a:rPr lang="en-GB" b="1" spc="-1" dirty="0">
                <a:ea typeface="DejaVu Sans"/>
              </a:rPr>
              <a:t>new</a:t>
            </a:r>
            <a:r>
              <a:rPr lang="en-GB" spc="-1" dirty="0">
                <a:ea typeface="DejaVu Sans"/>
              </a:rPr>
              <a:t> windows.</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To manually switch to another window you use the </a:t>
            </a:r>
            <a:r>
              <a:rPr lang="en-GB" b="1" spc="-1" dirty="0" err="1">
                <a:ea typeface="DejaVu Sans"/>
              </a:rPr>
              <a:t>switchTo</a:t>
            </a:r>
            <a:r>
              <a:rPr lang="en-GB" b="1" spc="-1" dirty="0">
                <a:ea typeface="DejaVu Sans"/>
              </a:rPr>
              <a:t>()</a:t>
            </a:r>
            <a:r>
              <a:rPr lang="en-GB" spc="-1" dirty="0">
                <a:ea typeface="DejaVu Sans"/>
              </a:rPr>
              <a:t> method.</a:t>
            </a: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Windows</a:t>
            </a:r>
            <a:endParaRPr lang="en-GB" dirty="0"/>
          </a:p>
        </p:txBody>
      </p:sp>
      <p:sp>
        <p:nvSpPr>
          <p:cNvPr id="4" name="CustomShape 3">
            <a:extLst>
              <a:ext uri="{FF2B5EF4-FFF2-40B4-BE49-F238E27FC236}">
                <a16:creationId xmlns:a16="http://schemas.microsoft.com/office/drawing/2014/main" id="{54492C8A-066B-4550-BD3E-FBA7D2BCB59A}"/>
              </a:ext>
            </a:extLst>
          </p:cNvPr>
          <p:cNvSpPr/>
          <p:nvPr/>
        </p:nvSpPr>
        <p:spPr>
          <a:xfrm>
            <a:off x="6679509" y="1785622"/>
            <a:ext cx="4655476" cy="328675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"Window.html"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"First Handle is: "</a:t>
            </a:r>
            <a:r>
              <a:rPr lang="en-GB" sz="1270" b="1" i="1" spc="-1" dirty="0">
                <a:solidFill>
                  <a:srgbClr val="000000"/>
                </a:solidFill>
                <a:latin typeface="Consolas"/>
                <a:ea typeface="DejaVu Sans"/>
              </a:rPr>
              <a:t>+</a:t>
            </a:r>
            <a:r>
              <a:rPr lang="en-GB" sz="1270" b="1" i="1" spc="-1" dirty="0">
                <a:solidFill>
                  <a:srgbClr val="6A3E3E"/>
                </a:solidFill>
                <a:latin typeface="Consolas"/>
                <a:ea typeface="DejaVu Sans"/>
              </a:rPr>
              <a:t>window1</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link</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By.linkText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"Google Search"</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link</a:t>
            </a:r>
            <a:r>
              <a:rPr lang="en-GB" sz="1270" b="1" spc="-1" dirty="0" err="1">
                <a:solidFill>
                  <a:srgbClr val="000000"/>
                </a:solidFill>
                <a:latin typeface="Consolas"/>
                <a:ea typeface="DejaVu Sans"/>
              </a:rPr>
              <a:t>.click</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window2</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"Second Handle is: "</a:t>
            </a:r>
            <a:r>
              <a:rPr lang="en-GB" sz="1270" b="1" i="1" spc="-1" dirty="0">
                <a:solidFill>
                  <a:srgbClr val="000000"/>
                </a:solidFill>
                <a:latin typeface="Consolas"/>
                <a:ea typeface="DejaVu Sans"/>
              </a:rPr>
              <a:t>+ </a:t>
            </a:r>
            <a:r>
              <a:rPr lang="en-GB" sz="1270" b="1" i="1" spc="-1" dirty="0">
                <a:solidFill>
                  <a:srgbClr val="6A3E3E"/>
                </a:solidFill>
                <a:latin typeface="Consolas"/>
                <a:ea typeface="DejaVu Sans"/>
              </a:rPr>
              <a:t>window2</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 Handles so for: "</a:t>
            </a:r>
            <a:endParaRPr lang="en-GB" sz="1270" spc="-1" dirty="0">
              <a:latin typeface="Arial"/>
            </a:endParaRPr>
          </a:p>
          <a:p>
            <a:pPr>
              <a:lnSpc>
                <a:spcPct val="100000"/>
              </a:lnSpc>
            </a:pPr>
            <a:r>
              <a:rPr lang="en-GB" sz="1270" b="1" spc="-1" dirty="0">
                <a:solidFill>
                  <a:srgbClr val="000000"/>
                </a:solidFill>
                <a:latin typeface="Consolas"/>
                <a:ea typeface="DejaVu Sans"/>
              </a:rPr>
              <a:t>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.getWindowHandles</a:t>
            </a:r>
            <a:r>
              <a:rPr lang="en-GB" sz="1270" b="1" spc="-1" dirty="0">
                <a:solidFill>
                  <a:srgbClr val="000000"/>
                </a:solidFill>
                <a:latin typeface="Consolas"/>
                <a:ea typeface="DejaVu Sans"/>
              </a:rPr>
              <a:t>().size());</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().window(</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42318507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z="1724" spc="-1" dirty="0">
                <a:ea typeface="DejaVu Sans"/>
              </a:rPr>
              <a:t>Very similar to switching between Windows.</a:t>
            </a:r>
          </a:p>
          <a:p>
            <a:pPr marL="311242" indent="-310262">
              <a:spcBef>
                <a:spcPts val="182"/>
              </a:spcBef>
              <a:spcAft>
                <a:spcPts val="725"/>
              </a:spcAft>
              <a:buClr>
                <a:srgbClr val="2E2D2C"/>
              </a:buClr>
              <a:buFont typeface="Arial"/>
              <a:buChar char="•"/>
            </a:pPr>
            <a:endParaRPr lang="en-GB" sz="1724" spc="-1" dirty="0">
              <a:latin typeface="Arial"/>
            </a:endParaRPr>
          </a:p>
          <a:p>
            <a:pPr marL="311242" indent="-310262">
              <a:spcBef>
                <a:spcPts val="182"/>
              </a:spcBef>
              <a:spcAft>
                <a:spcPts val="725"/>
              </a:spcAft>
              <a:buClr>
                <a:srgbClr val="2E2D2C"/>
              </a:buClr>
              <a:buFont typeface="Arial"/>
              <a:buChar char="•"/>
            </a:pPr>
            <a:r>
              <a:rPr lang="en-GB" sz="1724" b="1" spc="-1" dirty="0">
                <a:ea typeface="DejaVu Sans"/>
              </a:rPr>
              <a:t>Frame</a:t>
            </a:r>
            <a:r>
              <a:rPr lang="en-GB" sz="1724" spc="-1" dirty="0">
                <a:ea typeface="DejaVu Sans"/>
              </a:rPr>
              <a:t> has 3 methods.</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Frame(int index)</a:t>
            </a:r>
            <a:endParaRPr lang="en-GB" sz="1633" spc="-1" dirty="0">
              <a:latin typeface="Arial"/>
            </a:endParaRPr>
          </a:p>
          <a:p>
            <a:pPr marL="1036930" lvl="2" indent="-206406">
              <a:spcBef>
                <a:spcPts val="182"/>
              </a:spcBef>
              <a:spcAft>
                <a:spcPts val="725"/>
              </a:spcAft>
              <a:buClr>
                <a:srgbClr val="2E2D2C"/>
              </a:buClr>
              <a:buFont typeface="Arial"/>
              <a:buChar char="•"/>
            </a:pPr>
            <a:r>
              <a:rPr lang="en-GB" sz="1633" spc="-1" dirty="0">
                <a:ea typeface="DejaVu Sans"/>
              </a:rPr>
              <a:t>If there are 3 frames, the first rendered one will be 0, next 1 etc.</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Frame(String </a:t>
            </a:r>
            <a:r>
              <a:rPr lang="en-GB" sz="1633" b="1" spc="-1" dirty="0" err="1">
                <a:ea typeface="DejaVu Sans"/>
              </a:rPr>
              <a:t>frameNameorID</a:t>
            </a:r>
            <a:r>
              <a:rPr lang="en-GB" sz="1633" b="1" spc="-1" dirty="0">
                <a:ea typeface="DejaVu Sans"/>
              </a:rPr>
              <a:t>)</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a:t>
            </a:r>
            <a:r>
              <a:rPr lang="en-GB" sz="1633" b="1" spc="-1" dirty="0" err="1">
                <a:ea typeface="DejaVu Sans"/>
              </a:rPr>
              <a:t>WebElement</a:t>
            </a:r>
            <a:r>
              <a:rPr lang="en-GB" sz="1633" b="1" spc="-1" dirty="0">
                <a:ea typeface="DejaVu Sans"/>
              </a:rPr>
              <a:t> </a:t>
            </a:r>
            <a:r>
              <a:rPr lang="en-GB" sz="1633" b="1" spc="-1" dirty="0" err="1">
                <a:ea typeface="DejaVu Sans"/>
              </a:rPr>
              <a:t>frameElement</a:t>
            </a:r>
            <a:r>
              <a:rPr lang="en-GB" sz="1633" b="1" spc="-1" dirty="0">
                <a:ea typeface="DejaVu Sans"/>
              </a:rPr>
              <a:t>)</a:t>
            </a:r>
            <a:endParaRPr lang="en-GB" sz="1633" spc="-1" dirty="0">
              <a:latin typeface="Arial"/>
            </a:endParaRPr>
          </a:p>
          <a:p>
            <a:pPr>
              <a:lnSpc>
                <a:spcPct val="100000"/>
              </a:lnSpc>
            </a:pPr>
            <a:endParaRPr lang="en-GB" sz="1633" spc="-1" dirty="0">
              <a:latin typeface="Arial"/>
            </a:endParaRPr>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Frames</a:t>
            </a:r>
            <a:endParaRPr lang="en-GB" dirty="0"/>
          </a:p>
        </p:txBody>
      </p:sp>
      <p:sp>
        <p:nvSpPr>
          <p:cNvPr id="5" name="CustomShape 3">
            <a:extLst>
              <a:ext uri="{FF2B5EF4-FFF2-40B4-BE49-F238E27FC236}">
                <a16:creationId xmlns:a16="http://schemas.microsoft.com/office/drawing/2014/main" id="{48838A6C-A2A8-4A04-999C-2D4D003D44B4}"/>
              </a:ext>
            </a:extLst>
          </p:cNvPr>
          <p:cNvSpPr/>
          <p:nvPr/>
        </p:nvSpPr>
        <p:spPr>
          <a:xfrm>
            <a:off x="6961016" y="1892252"/>
            <a:ext cx="4571217" cy="307349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"file://C:/Frames.html"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Actions </a:t>
            </a:r>
            <a:r>
              <a:rPr lang="en-GB" sz="1270" b="1" spc="-1" dirty="0">
                <a:solidFill>
                  <a:srgbClr val="6A3E3E"/>
                </a:solidFill>
                <a:latin typeface="Consolas"/>
                <a:ea typeface="DejaVu Sans"/>
              </a:rPr>
              <a:t>action</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Actions(</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().frame(0);</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"1"</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One"</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defaultContent</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().frame(1);</a:t>
            </a:r>
            <a:endParaRPr lang="en-GB" sz="1270" spc="-1" dirty="0">
              <a:latin typeface="Arial"/>
            </a:endParaRPr>
          </a:p>
          <a:p>
            <a:pPr>
              <a:lnSpc>
                <a:spcPct val="100000"/>
              </a:lnSpc>
            </a:pP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"2"</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Two"</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342645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F96BB-A434-4D88-AF37-F64717E5BB8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Few websites still use modal dialogs as they’re intrusive and un-necessary.</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However the WebDriver provides an API to handle them.</a:t>
            </a:r>
            <a:endParaRPr lang="en-GB" sz="1724"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 alert()</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This will switch focus to the currently active modal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If there is no currently active alert then it will throw a </a:t>
            </a:r>
            <a:r>
              <a:rPr lang="en-GB" sz="1633" b="1" spc="-1" dirty="0" err="1">
                <a:ea typeface="DejaVu Sans"/>
              </a:rPr>
              <a:t>NoAlertPresentException</a:t>
            </a:r>
            <a:endParaRPr lang="en-GB" sz="1633"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a:t>
            </a:r>
            <a:r>
              <a:rPr lang="en-GB" sz="1724" spc="-1" dirty="0">
                <a:ea typeface="DejaVu Sans"/>
              </a:rPr>
              <a:t> provides a few functions to handle them</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Accept() – </a:t>
            </a:r>
            <a:r>
              <a:rPr lang="en-GB" sz="1633" spc="-1" dirty="0">
                <a:ea typeface="DejaVu Sans"/>
              </a:rPr>
              <a:t>equivalent to pressing OK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Dismiss() – </a:t>
            </a:r>
            <a:r>
              <a:rPr lang="en-GB" sz="1633" spc="-1" dirty="0">
                <a:ea typeface="DejaVu Sans"/>
              </a:rPr>
              <a:t>equivalent to pressing CANCEL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getText</a:t>
            </a:r>
            <a:r>
              <a:rPr lang="en-GB" sz="1633" b="1" spc="-1" dirty="0">
                <a:ea typeface="DejaVu Sans"/>
              </a:rPr>
              <a:t>() – </a:t>
            </a:r>
            <a:r>
              <a:rPr lang="en-GB" sz="1633" spc="-1" dirty="0">
                <a:ea typeface="DejaVu Sans"/>
              </a:rPr>
              <a:t>Returns the text that appears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sendKeys</a:t>
            </a:r>
            <a:r>
              <a:rPr lang="en-GB" sz="1633" b="1" spc="-1" dirty="0">
                <a:ea typeface="DejaVu Sans"/>
              </a:rPr>
              <a:t>(</a:t>
            </a:r>
            <a:r>
              <a:rPr lang="en-GB" sz="1633" b="1" spc="-1" dirty="0" err="1">
                <a:ea typeface="DejaVu Sans"/>
              </a:rPr>
              <a:t>CharSequence</a:t>
            </a:r>
            <a:r>
              <a:rPr lang="en-GB" sz="1633" b="1" spc="-1" dirty="0">
                <a:ea typeface="DejaVu Sans"/>
              </a:rPr>
              <a:t> keys) – </a:t>
            </a:r>
            <a:r>
              <a:rPr lang="en-GB" sz="1633" spc="-1" dirty="0">
                <a:ea typeface="DejaVu Sans"/>
              </a:rPr>
              <a:t>If applicable, it will type text into the alert.</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520F3D70-3777-4FC8-A471-2E62148F81D9}"/>
              </a:ext>
            </a:extLst>
          </p:cNvPr>
          <p:cNvSpPr>
            <a:spLocks noGrp="1"/>
          </p:cNvSpPr>
          <p:nvPr>
            <p:ph type="title"/>
          </p:nvPr>
        </p:nvSpPr>
        <p:spPr/>
        <p:txBody>
          <a:bodyPr>
            <a:normAutofit/>
          </a:bodyPr>
          <a:lstStyle/>
          <a:p>
            <a:r>
              <a:rPr lang="en-GB" spc="-1" dirty="0">
                <a:ea typeface="DejaVu Sans"/>
              </a:rPr>
              <a:t>Handling Alerts</a:t>
            </a:r>
            <a:endParaRPr lang="en-GB" dirty="0"/>
          </a:p>
        </p:txBody>
      </p:sp>
    </p:spTree>
    <p:extLst>
      <p:ext uri="{BB962C8B-B14F-4D97-AF65-F5344CB8AC3E}">
        <p14:creationId xmlns:p14="http://schemas.microsoft.com/office/powerpoint/2010/main" val="10268919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EF8664-77E7-4274-85D0-E622729649BB}"/>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Utilising the browsers </a:t>
            </a:r>
            <a:r>
              <a:rPr lang="en-GB" b="1" spc="-1" dirty="0"/>
              <a:t>Back, Forward and Refresh</a:t>
            </a:r>
            <a:r>
              <a:rPr lang="en-GB" spc="-1" dirty="0"/>
              <a:t> controls.</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Useful for testing pages that require cookies/other information to load correctly.</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AKA try to log out of a page, then Navigate through the pages to see if it’s successful. </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a:t>Navigation navigate()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The Navigation interface allows you to then call the specific commands.</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().back();</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().forward();</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().refresh();</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().to(“http://url.com”);</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FCA889CA-A95B-4231-9954-441927D40D28}"/>
              </a:ext>
            </a:extLst>
          </p:cNvPr>
          <p:cNvSpPr>
            <a:spLocks noGrp="1"/>
          </p:cNvSpPr>
          <p:nvPr>
            <p:ph type="title"/>
          </p:nvPr>
        </p:nvSpPr>
        <p:spPr/>
        <p:txBody>
          <a:bodyPr>
            <a:normAutofit/>
          </a:bodyPr>
          <a:lstStyle/>
          <a:p>
            <a:r>
              <a:rPr lang="en-GB" spc="-1" dirty="0"/>
              <a:t>Navigate</a:t>
            </a:r>
            <a:endParaRPr lang="en-GB" dirty="0"/>
          </a:p>
        </p:txBody>
      </p:sp>
    </p:spTree>
    <p:extLst>
      <p:ext uri="{BB962C8B-B14F-4D97-AF65-F5344CB8AC3E}">
        <p14:creationId xmlns:p14="http://schemas.microsoft.com/office/powerpoint/2010/main" val="6655029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329308-C204-4248-B118-F1EAE1005597}"/>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Testing cookies can be used in two different ways.</a:t>
            </a:r>
            <a:endParaRPr lang="en-GB" sz="1724"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Speed up existing tests </a:t>
            </a:r>
            <a:endParaRPr lang="en-GB" sz="1633"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To test security</a:t>
            </a:r>
            <a:endParaRPr lang="en-GB" sz="1633" spc="-1" dirty="0">
              <a:latin typeface="Arial"/>
            </a:endParaRPr>
          </a:p>
          <a:p>
            <a:pPr marL="362844" indent="-310262">
              <a:spcBef>
                <a:spcPts val="182"/>
              </a:spcBef>
              <a:spcAft>
                <a:spcPts val="725"/>
              </a:spcAft>
              <a:buClr>
                <a:srgbClr val="2E2D2C"/>
              </a:buClr>
              <a:buFont typeface="Arial"/>
              <a:buChar char="•"/>
            </a:pPr>
            <a:endParaRPr lang="en-GB" sz="1724" spc="-1" dirty="0">
              <a:ea typeface="DejaVu Sans"/>
            </a:endParaRPr>
          </a:p>
          <a:p>
            <a:pPr marL="362844" indent="-310262">
              <a:spcBef>
                <a:spcPts val="182"/>
              </a:spcBef>
              <a:spcAft>
                <a:spcPts val="725"/>
              </a:spcAft>
              <a:buClr>
                <a:srgbClr val="2E2D2C"/>
              </a:buClr>
              <a:buFont typeface="Arial"/>
              <a:buChar char="•"/>
            </a:pPr>
            <a:r>
              <a:rPr lang="en-GB" sz="1724" spc="-1" dirty="0">
                <a:ea typeface="DejaVu Sans"/>
              </a:rPr>
              <a:t>Scenario 1 – Facebook tests</a:t>
            </a:r>
            <a:endParaRPr lang="en-GB" sz="1724" spc="-1" dirty="0">
              <a:latin typeface="Arial"/>
            </a:endParaRPr>
          </a:p>
          <a:p>
            <a:pPr marL="726014" lvl="1" indent="-258334">
              <a:spcBef>
                <a:spcPts val="182"/>
              </a:spcBef>
              <a:spcAft>
                <a:spcPts val="725"/>
              </a:spcAft>
              <a:buClr>
                <a:srgbClr val="2E2D2C"/>
              </a:buClr>
              <a:buFont typeface="Arial"/>
              <a:buChar char="•"/>
            </a:pPr>
            <a:r>
              <a:rPr lang="en-GB" sz="1633" spc="-1" dirty="0">
                <a:ea typeface="DejaVu Sans"/>
              </a:rPr>
              <a:t>Need to automate numerous things such as: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Posting on a wall</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Writing a status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Adding a friend</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And many more…</a:t>
            </a:r>
            <a:endParaRPr lang="en-GB" sz="1633" spc="-1" dirty="0">
              <a:latin typeface="Arial"/>
            </a:endParaRPr>
          </a:p>
          <a:p>
            <a:pPr marL="414772" indent="-310262">
              <a:spcBef>
                <a:spcPts val="182"/>
              </a:spcBef>
              <a:spcAft>
                <a:spcPts val="725"/>
              </a:spcAft>
              <a:buClr>
                <a:srgbClr val="2E2D2C"/>
              </a:buClr>
              <a:buFont typeface="Arial"/>
              <a:buChar char="•"/>
            </a:pPr>
            <a:endParaRPr lang="en-GB" sz="1724" spc="-1" dirty="0">
              <a:ea typeface="DejaVu Sans"/>
            </a:endParaRPr>
          </a:p>
          <a:p>
            <a:pPr marL="414772" indent="-310262">
              <a:spcBef>
                <a:spcPts val="182"/>
              </a:spcBef>
              <a:spcAft>
                <a:spcPts val="725"/>
              </a:spcAft>
              <a:buClr>
                <a:srgbClr val="2E2D2C"/>
              </a:buClr>
              <a:buFont typeface="Arial"/>
              <a:buChar char="•"/>
            </a:pPr>
            <a:r>
              <a:rPr lang="en-GB" sz="1724" spc="-1" dirty="0">
                <a:ea typeface="DejaVu Sans"/>
              </a:rPr>
              <a:t>Scenario 2 – Logging out/Checking between pages</a:t>
            </a:r>
            <a:endParaRPr lang="en-GB" sz="1724" spc="-1" dirty="0">
              <a:latin typeface="Arial"/>
            </a:endParaRPr>
          </a:p>
          <a:p>
            <a:pPr marL="777616" lvl="1" indent="-258334">
              <a:spcBef>
                <a:spcPts val="182"/>
              </a:spcBef>
              <a:spcAft>
                <a:spcPts val="725"/>
              </a:spcAft>
              <a:buClr>
                <a:srgbClr val="2E2D2C"/>
              </a:buClr>
              <a:buFont typeface="Arial"/>
              <a:buChar char="•"/>
            </a:pPr>
            <a:r>
              <a:rPr lang="en-GB" sz="1633" spc="-1" dirty="0">
                <a:ea typeface="DejaVu Sans"/>
              </a:rPr>
              <a:t>Testing if data that is loaded via cookies, is loaded correctly.</a:t>
            </a:r>
            <a:endParaRPr lang="en-GB" sz="1633" spc="-1" dirty="0">
              <a:latin typeface="Arial"/>
            </a:endParaRPr>
          </a:p>
          <a:p>
            <a:pPr>
              <a:lnSpc>
                <a:spcPct val="100000"/>
              </a:lnSpc>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9DDA4A2-F545-47AF-87E2-BDEB36ECDFDA}"/>
              </a:ext>
            </a:extLst>
          </p:cNvPr>
          <p:cNvSpPr>
            <a:spLocks noGrp="1"/>
          </p:cNvSpPr>
          <p:nvPr>
            <p:ph type="title"/>
          </p:nvPr>
        </p:nvSpPr>
        <p:spPr/>
        <p:txBody>
          <a:bodyPr/>
          <a:lstStyle/>
          <a:p>
            <a:r>
              <a:rPr lang="en-GB" dirty="0"/>
              <a:t>Cookies</a:t>
            </a:r>
          </a:p>
        </p:txBody>
      </p:sp>
    </p:spTree>
    <p:extLst>
      <p:ext uri="{BB962C8B-B14F-4D97-AF65-F5344CB8AC3E}">
        <p14:creationId xmlns:p14="http://schemas.microsoft.com/office/powerpoint/2010/main" val="12453462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60DE6D-04D4-4454-8156-B84514B530A8}"/>
              </a:ext>
            </a:extLst>
          </p:cNvPr>
          <p:cNvSpPr>
            <a:spLocks noGrp="1"/>
          </p:cNvSpPr>
          <p:nvPr>
            <p:ph type="title"/>
          </p:nvPr>
        </p:nvSpPr>
        <p:spPr/>
        <p:txBody>
          <a:bodyPr/>
          <a:lstStyle/>
          <a:p>
            <a:r>
              <a:rPr lang="en-GB" dirty="0"/>
              <a:t>Cookies - Example</a:t>
            </a:r>
          </a:p>
        </p:txBody>
      </p:sp>
      <p:sp>
        <p:nvSpPr>
          <p:cNvPr id="5" name="CustomShape 2">
            <a:extLst>
              <a:ext uri="{FF2B5EF4-FFF2-40B4-BE49-F238E27FC236}">
                <a16:creationId xmlns:a16="http://schemas.microsoft.com/office/drawing/2014/main" id="{8C46CF1E-5FC3-4011-8341-F68B03D6C4AB}"/>
              </a:ext>
            </a:extLst>
          </p:cNvPr>
          <p:cNvSpPr/>
          <p:nvPr/>
        </p:nvSpPr>
        <p:spPr>
          <a:xfrm>
            <a:off x="1666734" y="1832650"/>
            <a:ext cx="4301784"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00" b="1" spc="-1" dirty="0">
                <a:solidFill>
                  <a:srgbClr val="000000"/>
                </a:solidFill>
                <a:latin typeface="Consolas"/>
                <a:ea typeface="DejaVu Sans"/>
              </a:rPr>
              <a:t>File </a:t>
            </a:r>
            <a:r>
              <a:rPr lang="en-GB" sz="1400" b="1" spc="-1" dirty="0">
                <a:solidFill>
                  <a:srgbClr val="6A3E3E"/>
                </a:solidFill>
                <a:latin typeface="Consolas"/>
                <a:ea typeface="DejaVu Sans"/>
              </a:rPr>
              <a:t>f</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File(</a:t>
            </a:r>
            <a:r>
              <a:rPr lang="en-GB" sz="1400" b="1" spc="-1" dirty="0">
                <a:solidFill>
                  <a:srgbClr val="2A00FF"/>
                </a:solidFill>
                <a:latin typeface="Consolas"/>
                <a:ea typeface="DejaVu Sans"/>
              </a:rPr>
              <a:t>"</a:t>
            </a:r>
            <a:r>
              <a:rPr lang="en-GB" sz="1400" b="1" spc="-1" dirty="0" err="1">
                <a:solidFill>
                  <a:srgbClr val="2A00FF"/>
                </a:solidFill>
                <a:latin typeface="Consolas"/>
                <a:ea typeface="DejaVu Sans"/>
              </a:rPr>
              <a:t>browser.data</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.delete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.createNewFile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 </a:t>
            </a:r>
            <a:r>
              <a:rPr lang="en-GB" sz="1400" b="1" spc="-1" dirty="0" err="1">
                <a:solidFill>
                  <a:srgbClr val="6A3E3E"/>
                </a:solidFill>
                <a:latin typeface="Consolas"/>
                <a:ea typeface="DejaVu Sans"/>
              </a:rPr>
              <a:t>bos</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a:t>
            </a:r>
            <a:r>
              <a:rPr lang="en-GB" sz="1400" b="1" spc="-1" dirty="0">
                <a:solidFill>
                  <a:srgbClr val="6A3E3E"/>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FileWriter</a:t>
            </a:r>
            <a:r>
              <a:rPr lang="en-GB" sz="1400" b="1" spc="-1" dirty="0">
                <a:solidFill>
                  <a:srgbClr val="000000"/>
                </a:solidFill>
                <a:latin typeface="Consolas"/>
                <a:ea typeface="DejaVu Sans"/>
              </a:rPr>
              <a:t>(f));</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a:solidFill>
                  <a:srgbClr val="7F0055"/>
                </a:solidFill>
                <a:latin typeface="Consolas"/>
                <a:ea typeface="DejaVu Sans"/>
              </a:rPr>
              <a:t>for</a:t>
            </a:r>
            <a:r>
              <a:rPr lang="en-GB" sz="1400" b="1" spc="-1" dirty="0">
                <a:solidFill>
                  <a:srgbClr val="000000"/>
                </a:solidFill>
                <a:latin typeface="Consolas"/>
                <a:ea typeface="DejaVu Sans"/>
              </a:rPr>
              <a:t>(Cookie </a:t>
            </a:r>
            <a:r>
              <a:rPr lang="en-GB" sz="1400" b="1" spc="-1" dirty="0">
                <a:solidFill>
                  <a:srgbClr val="6A3E3E"/>
                </a:solidFill>
                <a:latin typeface="Consolas"/>
                <a:ea typeface="DejaVu Sans"/>
              </a:rPr>
              <a:t>ck</a:t>
            </a:r>
            <a:r>
              <a:rPr lang="en-GB" sz="1400" b="1" spc="-1" dirty="0">
                <a:solidFill>
                  <a:srgbClr val="000000"/>
                </a:solidFill>
                <a:latin typeface="Consolas"/>
                <a:ea typeface="DejaVu Sans"/>
              </a:rPr>
              <a:t> : </a:t>
            </a:r>
            <a:r>
              <a:rPr lang="en-GB" sz="1400" b="1" spc="-1" dirty="0" err="1">
                <a:solidFill>
                  <a:srgbClr val="000000"/>
                </a:solidFill>
                <a:latin typeface="Consolas"/>
                <a:ea typeface="DejaVu Sans"/>
              </a:rPr>
              <a:t>driver.manage</a:t>
            </a:r>
            <a:r>
              <a:rPr lang="en-GB" sz="1400" b="1" spc="-1" dirty="0">
                <a:solidFill>
                  <a:srgbClr val="000000"/>
                </a:solidFill>
                <a:latin typeface="Consolas"/>
                <a:ea typeface="DejaVu Sans"/>
              </a:rPr>
              <a:t>().</a:t>
            </a:r>
            <a:r>
              <a:rPr lang="en-GB" sz="1400" b="1" spc="-1" dirty="0" err="1">
                <a:solidFill>
                  <a:srgbClr val="000000"/>
                </a:solidFill>
                <a:latin typeface="Consolas"/>
                <a:ea typeface="DejaVu Sans"/>
              </a:rPr>
              <a:t>getCookies</a:t>
            </a:r>
            <a:r>
              <a:rPr lang="en-GB" sz="1400" b="1" spc="-1" dirty="0">
                <a:solidFill>
                  <a:srgbClr val="000000"/>
                </a:solidFill>
                <a:latin typeface="Consolas"/>
                <a:ea typeface="DejaVu Sans"/>
              </a:rPr>
              <a:t>()) {</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.write</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.getName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.getValue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.getDomain</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.getPath</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.getExpiry</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.isSecure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.newLine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endParaRPr lang="en-GB" sz="1400" spc="-1" dirty="0">
              <a:latin typeface="Arial"/>
            </a:endParaRPr>
          </a:p>
        </p:txBody>
      </p:sp>
      <p:sp>
        <p:nvSpPr>
          <p:cNvPr id="6" name="CustomShape 3">
            <a:extLst>
              <a:ext uri="{FF2B5EF4-FFF2-40B4-BE49-F238E27FC236}">
                <a16:creationId xmlns:a16="http://schemas.microsoft.com/office/drawing/2014/main" id="{8A9C8BBD-8102-4AB7-913E-A9F3FEBE5E0F}"/>
              </a:ext>
            </a:extLst>
          </p:cNvPr>
          <p:cNvSpPr/>
          <p:nvPr/>
        </p:nvSpPr>
        <p:spPr>
          <a:xfrm>
            <a:off x="6640894" y="1832650"/>
            <a:ext cx="4590699"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907" b="1" spc="-1">
                <a:solidFill>
                  <a:srgbClr val="000000"/>
                </a:solidFill>
                <a:latin typeface="Consolas"/>
                <a:ea typeface="DejaVu Sans"/>
              </a:rPr>
              <a:t>File f = </a:t>
            </a:r>
            <a:r>
              <a:rPr lang="en-GB" sz="907" b="1" spc="-1">
                <a:solidFill>
                  <a:srgbClr val="7F0055"/>
                </a:solidFill>
                <a:latin typeface="Consolas"/>
                <a:ea typeface="DejaVu Sans"/>
              </a:rPr>
              <a:t>new</a:t>
            </a:r>
            <a:r>
              <a:rPr lang="en-GB" sz="907" b="1" spc="-1">
                <a:solidFill>
                  <a:srgbClr val="000000"/>
                </a:solidFill>
                <a:latin typeface="Consolas"/>
                <a:ea typeface="DejaVu Sans"/>
              </a:rPr>
              <a:t> File(</a:t>
            </a:r>
            <a:r>
              <a:rPr lang="en-GB" sz="907" b="1" spc="-1">
                <a:solidFill>
                  <a:srgbClr val="2A00FF"/>
                </a:solidFill>
                <a:latin typeface="Consolas"/>
                <a:ea typeface="DejaVu Sans"/>
              </a:rPr>
              <a:t>"browser.data"</a:t>
            </a:r>
            <a:r>
              <a:rPr lang="en-GB" sz="907" b="1" spc="-1">
                <a:solidFill>
                  <a:srgbClr val="000000"/>
                </a:solidFill>
                <a:latin typeface="Consolas"/>
                <a:ea typeface="DejaVu Sans"/>
              </a:rPr>
              <a:t>);   </a:t>
            </a:r>
            <a:endParaRPr lang="en-GB" sz="907" spc="-1">
              <a:latin typeface="Arial"/>
            </a:endParaRPr>
          </a:p>
          <a:p>
            <a:pPr>
              <a:lnSpc>
                <a:spcPct val="100000"/>
              </a:lnSpc>
            </a:pPr>
            <a:r>
              <a:rPr lang="en-GB" sz="907" b="1" spc="-1">
                <a:solidFill>
                  <a:srgbClr val="000000"/>
                </a:solidFill>
                <a:latin typeface="Consolas"/>
                <a:ea typeface="DejaVu Sans"/>
              </a:rPr>
              <a:t>BufferedReader br = </a:t>
            </a:r>
            <a:r>
              <a:rPr lang="en-GB" sz="907" b="1" spc="-1">
                <a:solidFill>
                  <a:srgbClr val="7F0055"/>
                </a:solidFill>
                <a:latin typeface="Consolas"/>
                <a:ea typeface="DejaVu Sans"/>
              </a:rPr>
              <a:t>new</a:t>
            </a:r>
            <a:r>
              <a:rPr lang="en-GB" sz="907" b="1" spc="-1">
                <a:solidFill>
                  <a:srgbClr val="000000"/>
                </a:solidFill>
                <a:latin typeface="Consolas"/>
                <a:ea typeface="DejaVu Sans"/>
              </a:rPr>
              <a:t> BufferedReader(</a:t>
            </a:r>
            <a:r>
              <a:rPr lang="en-GB" sz="907" b="1" spc="-1">
                <a:solidFill>
                  <a:srgbClr val="7F0055"/>
                </a:solidFill>
                <a:latin typeface="Consolas"/>
                <a:ea typeface="DejaVu Sans"/>
              </a:rPr>
              <a:t>new</a:t>
            </a:r>
            <a:r>
              <a:rPr lang="en-GB" sz="907" b="1" spc="-1">
                <a:solidFill>
                  <a:srgbClr val="000000"/>
                </a:solidFill>
                <a:latin typeface="Consolas"/>
                <a:ea typeface="DejaVu Sans"/>
              </a:rPr>
              <a:t> FileReader(f2));</a:t>
            </a:r>
            <a:endParaRPr lang="en-GB" sz="907" spc="-1">
              <a:latin typeface="Arial"/>
            </a:endParaRPr>
          </a:p>
          <a:p>
            <a:pPr>
              <a:lnSpc>
                <a:spcPct val="100000"/>
              </a:lnSpc>
            </a:pPr>
            <a:r>
              <a:rPr lang="en-GB" sz="907" b="1" spc="-1">
                <a:solidFill>
                  <a:srgbClr val="000000"/>
                </a:solidFill>
                <a:latin typeface="Consolas"/>
                <a:ea typeface="DejaVu Sans"/>
              </a:rPr>
              <a:t>String line;</a:t>
            </a:r>
            <a:endParaRPr lang="en-GB" sz="907" spc="-1">
              <a:latin typeface="Arial"/>
            </a:endParaRPr>
          </a:p>
          <a:p>
            <a:pPr>
              <a:lnSpc>
                <a:spcPct val="100000"/>
              </a:lnSpc>
            </a:pPr>
            <a:r>
              <a:rPr lang="en-GB" sz="907" b="1" spc="-1">
                <a:solidFill>
                  <a:srgbClr val="7F0055"/>
                </a:solidFill>
                <a:latin typeface="Consolas"/>
                <a:ea typeface="DejaVu Sans"/>
              </a:rPr>
              <a:t>while</a:t>
            </a:r>
            <a:r>
              <a:rPr lang="en-GB" sz="907" b="1" spc="-1">
                <a:solidFill>
                  <a:srgbClr val="000000"/>
                </a:solidFill>
                <a:latin typeface="Consolas"/>
                <a:ea typeface="DejaVu Sans"/>
              </a:rPr>
              <a:t>((line=br.readLine())!=</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StringTokenizer str = </a:t>
            </a:r>
            <a:r>
              <a:rPr lang="en-GB" sz="907" b="1" spc="-1">
                <a:solidFill>
                  <a:srgbClr val="7F0055"/>
                </a:solidFill>
                <a:latin typeface="Consolas"/>
                <a:ea typeface="DejaVu Sans"/>
              </a:rPr>
              <a:t>new</a:t>
            </a:r>
            <a:r>
              <a:rPr lang="en-GB" sz="907" b="1" spc="-1">
                <a:solidFill>
                  <a:srgbClr val="000000"/>
                </a:solidFill>
                <a:latin typeface="Consolas"/>
                <a:ea typeface="DejaVu Sans"/>
              </a:rPr>
              <a:t> StringTokenizer(line,</a:t>
            </a:r>
            <a:r>
              <a:rPr lang="en-GB" sz="907" b="1" spc="-1">
                <a:solidFill>
                  <a:srgbClr val="2A00FF"/>
                </a:solidFill>
                <a:latin typeface="Consolas"/>
                <a:ea typeface="DejaVu Sans"/>
              </a:rPr>
              <a:t>";"</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7F0055"/>
                </a:solidFill>
                <a:latin typeface="Consolas"/>
                <a:ea typeface="DejaVu Sans"/>
              </a:rPr>
              <a:t>	while</a:t>
            </a:r>
            <a:r>
              <a:rPr lang="en-GB" sz="907" b="1" spc="-1">
                <a:solidFill>
                  <a:srgbClr val="000000"/>
                </a:solidFill>
                <a:latin typeface="Consolas"/>
                <a:ea typeface="DejaVu Sans"/>
              </a:rPr>
              <a:t>(str.hasMoreTokens()){</a:t>
            </a:r>
            <a:endParaRPr lang="en-GB" sz="907" spc="-1">
              <a:latin typeface="Arial"/>
            </a:endParaRPr>
          </a:p>
          <a:p>
            <a:pPr>
              <a:lnSpc>
                <a:spcPct val="100000"/>
              </a:lnSpc>
            </a:pPr>
            <a:r>
              <a:rPr lang="en-GB" sz="907" b="1" spc="-1">
                <a:solidFill>
                  <a:srgbClr val="000000"/>
                </a:solidFill>
                <a:latin typeface="Consolas"/>
                <a:ea typeface="DejaVu Sans"/>
              </a:rPr>
              <a:t>		String name = str.nextToken();</a:t>
            </a:r>
            <a:endParaRPr lang="en-GB" sz="907" spc="-1">
              <a:latin typeface="Arial"/>
            </a:endParaRPr>
          </a:p>
          <a:p>
            <a:pPr>
              <a:lnSpc>
                <a:spcPct val="100000"/>
              </a:lnSpc>
            </a:pPr>
            <a:r>
              <a:rPr lang="en-GB" sz="907" b="1" spc="-1">
                <a:solidFill>
                  <a:srgbClr val="000000"/>
                </a:solidFill>
                <a:latin typeface="Consolas"/>
                <a:ea typeface="DejaVu Sans"/>
              </a:rPr>
              <a:t>		String value = str.nextToken();</a:t>
            </a:r>
            <a:endParaRPr lang="en-GB" sz="907" spc="-1">
              <a:latin typeface="Arial"/>
            </a:endParaRPr>
          </a:p>
          <a:p>
            <a:pPr>
              <a:lnSpc>
                <a:spcPct val="100000"/>
              </a:lnSpc>
            </a:pPr>
            <a:r>
              <a:rPr lang="en-GB" sz="907" b="1" spc="-1">
                <a:solidFill>
                  <a:srgbClr val="000000"/>
                </a:solidFill>
                <a:latin typeface="Consolas"/>
                <a:ea typeface="DejaVu Sans"/>
              </a:rPr>
              <a:t>		String domain = str.nextToken();</a:t>
            </a:r>
            <a:endParaRPr lang="en-GB" sz="907" spc="-1">
              <a:latin typeface="Arial"/>
            </a:endParaRPr>
          </a:p>
          <a:p>
            <a:pPr>
              <a:lnSpc>
                <a:spcPct val="100000"/>
              </a:lnSpc>
            </a:pPr>
            <a:r>
              <a:rPr lang="en-GB" sz="907" b="1" spc="-1">
                <a:solidFill>
                  <a:srgbClr val="000000"/>
                </a:solidFill>
                <a:latin typeface="Consolas"/>
                <a:ea typeface="DejaVu Sans"/>
              </a:rPr>
              <a:t>		String path = str.nextToken();</a:t>
            </a:r>
            <a:endParaRPr lang="en-GB" sz="907" spc="-1">
              <a:latin typeface="Arial"/>
            </a:endParaRPr>
          </a:p>
          <a:p>
            <a:pPr>
              <a:lnSpc>
                <a:spcPct val="100000"/>
              </a:lnSpc>
            </a:pPr>
            <a:r>
              <a:rPr lang="en-GB" sz="907" b="1" spc="-1">
                <a:solidFill>
                  <a:srgbClr val="000000"/>
                </a:solidFill>
                <a:latin typeface="Consolas"/>
                <a:ea typeface="DejaVu Sans"/>
              </a:rPr>
              <a:t>		Date expiry = </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 dt;</a:t>
            </a:r>
            <a:endParaRPr lang="en-GB" sz="907" spc="-1">
              <a:latin typeface="Arial"/>
            </a:endParaRPr>
          </a:p>
          <a:p>
            <a:pPr>
              <a:lnSpc>
                <a:spcPct val="100000"/>
              </a:lnSpc>
            </a:pPr>
            <a:endParaRPr lang="en-GB" sz="907" spc="-1">
              <a:latin typeface="Arial"/>
            </a:endParaRPr>
          </a:p>
          <a:p>
            <a:pPr marL="1659087"/>
            <a:r>
              <a:rPr lang="en-GB" sz="907" b="1" spc="-1">
                <a:solidFill>
                  <a:srgbClr val="7F0055"/>
                </a:solidFill>
                <a:latin typeface="Consolas"/>
                <a:ea typeface="DejaVu Sans"/>
              </a:rPr>
              <a:t>if</a:t>
            </a:r>
            <a:r>
              <a:rPr lang="en-GB" sz="907" b="1" spc="-1">
                <a:solidFill>
                  <a:srgbClr val="000000"/>
                </a:solidFill>
                <a:latin typeface="Consolas"/>
                <a:ea typeface="DejaVu Sans"/>
              </a:rPr>
              <a:t>(!(dt=str.nextToken()).equals(</a:t>
            </a:r>
            <a:r>
              <a:rPr lang="en-GB" sz="907" b="1" spc="-1">
                <a:solidFill>
                  <a:srgbClr val="2A00FF"/>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marL="1659087"/>
            <a:r>
              <a:rPr lang="en-GB" sz="907" b="1" spc="-1">
                <a:solidFill>
                  <a:srgbClr val="000000"/>
                </a:solidFill>
                <a:latin typeface="Consolas"/>
                <a:ea typeface="DejaVu Sans"/>
              </a:rPr>
              <a:t>expiry = </a:t>
            </a:r>
            <a:r>
              <a:rPr lang="en-GB" sz="907" b="1" spc="-1">
                <a:solidFill>
                  <a:srgbClr val="7F0055"/>
                </a:solidFill>
                <a:latin typeface="Consolas"/>
                <a:ea typeface="DejaVu Sans"/>
              </a:rPr>
              <a:t>new</a:t>
            </a:r>
            <a:r>
              <a:rPr lang="en-GB" sz="907" b="1" spc="-1">
                <a:solidFill>
                  <a:srgbClr val="000000"/>
                </a:solidFill>
                <a:latin typeface="Consolas"/>
                <a:ea typeface="DejaVu Sans"/>
              </a:rPr>
              <a:t> Date(dt);</a:t>
            </a:r>
            <a:endParaRPr lang="en-GB" sz="907" spc="-1">
              <a:latin typeface="Arial"/>
            </a:endParaRPr>
          </a:p>
          <a:p>
            <a:pPr marL="1659087"/>
            <a:r>
              <a:rPr lang="en-GB" sz="907" b="1" spc="-1">
                <a:solidFill>
                  <a:srgbClr val="000000"/>
                </a:solidFill>
                <a:latin typeface="Consolas"/>
                <a:ea typeface="DejaVu Sans"/>
              </a:rPr>
              <a:t>}</a:t>
            </a:r>
            <a:endParaRPr lang="en-GB" sz="907" spc="-1">
              <a:latin typeface="Arial"/>
            </a:endParaRPr>
          </a:p>
          <a:p>
            <a:pPr marL="1244316"/>
            <a:r>
              <a:rPr lang="en-GB" sz="907" b="1" spc="-1">
                <a:solidFill>
                  <a:srgbClr val="7F0055"/>
                </a:solidFill>
                <a:latin typeface="Consolas"/>
                <a:ea typeface="DejaVu Sans"/>
              </a:rPr>
              <a:t>boolean</a:t>
            </a:r>
            <a:r>
              <a:rPr lang="en-GB" sz="907" b="1" spc="-1">
                <a:solidFill>
                  <a:srgbClr val="000000"/>
                </a:solidFill>
                <a:latin typeface="Consolas"/>
                <a:ea typeface="DejaVu Sans"/>
              </a:rPr>
              <a:t> isSecure = </a:t>
            </a:r>
            <a:r>
              <a:rPr lang="en-GB" sz="907" b="1" spc="-1">
                <a:solidFill>
                  <a:srgbClr val="7F0055"/>
                </a:solidFill>
                <a:latin typeface="Consolas"/>
                <a:ea typeface="DejaVu Sans"/>
              </a:rPr>
              <a:t>new</a:t>
            </a:r>
            <a:r>
              <a:rPr lang="en-GB" sz="907" b="1" spc="-1">
                <a:solidFill>
                  <a:srgbClr val="000000"/>
                </a:solidFill>
                <a:latin typeface="Consolas"/>
                <a:ea typeface="DejaVu Sans"/>
              </a:rPr>
              <a:t> Boolean(str.nextToken()).booleanValue();</a:t>
            </a:r>
            <a:endParaRPr lang="en-GB" sz="907" spc="-1">
              <a:latin typeface="Arial"/>
            </a:endParaRPr>
          </a:p>
          <a:p>
            <a:pPr marL="1244316"/>
            <a:r>
              <a:rPr lang="en-GB" sz="907" b="1" spc="-1">
                <a:solidFill>
                  <a:srgbClr val="000000"/>
                </a:solidFill>
                <a:latin typeface="Consolas"/>
                <a:ea typeface="DejaVu Sans"/>
              </a:rPr>
              <a:t>Cookie ck = </a:t>
            </a:r>
            <a:r>
              <a:rPr lang="en-GB" sz="907" b="1" spc="-1">
                <a:solidFill>
                  <a:srgbClr val="7F0055"/>
                </a:solidFill>
                <a:latin typeface="Consolas"/>
                <a:ea typeface="DejaVu Sans"/>
              </a:rPr>
              <a:t>new</a:t>
            </a:r>
            <a:r>
              <a:rPr lang="en-GB" sz="907" b="1" spc="-1">
                <a:solidFill>
                  <a:srgbClr val="000000"/>
                </a:solidFill>
                <a:latin typeface="Consolas"/>
                <a:ea typeface="DejaVu Sans"/>
              </a:rPr>
              <a:t> Cookie(name,value,domain,path,expiry,isSecure);</a:t>
            </a:r>
            <a:endParaRPr lang="en-GB" sz="907" spc="-1">
              <a:latin typeface="Arial"/>
            </a:endParaRPr>
          </a:p>
          <a:p>
            <a:pPr marL="1244316"/>
            <a:r>
              <a:rPr lang="en-GB" sz="907" b="1" spc="-1">
                <a:solidFill>
                  <a:srgbClr val="000000"/>
                </a:solidFill>
                <a:latin typeface="Consolas"/>
                <a:ea typeface="DejaVu Sans"/>
              </a:rPr>
              <a:t>driver.manage().addCookie(ck);</a:t>
            </a:r>
            <a:endParaRPr lang="en-GB" sz="907" spc="-1">
              <a:latin typeface="Arial"/>
            </a:endParaRPr>
          </a:p>
          <a:p>
            <a:pPr marL="1244316"/>
            <a:r>
              <a:rPr lang="en-GB" sz="907" b="1" spc="-1">
                <a:solidFill>
                  <a:srgbClr val="000000"/>
                </a:solidFill>
                <a:latin typeface="Consolas"/>
                <a:ea typeface="DejaVu Sans"/>
              </a:rPr>
              <a:t>}</a:t>
            </a:r>
            <a:endParaRPr lang="en-GB" sz="907" spc="-1">
              <a:latin typeface="Arial"/>
            </a:endParaRPr>
          </a:p>
        </p:txBody>
      </p:sp>
    </p:spTree>
    <p:extLst>
      <p:ext uri="{BB962C8B-B14F-4D97-AF65-F5344CB8AC3E}">
        <p14:creationId xmlns:p14="http://schemas.microsoft.com/office/powerpoint/2010/main" val="41454498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Executing JS into your Driver</a:t>
            </a:r>
          </a:p>
        </p:txBody>
      </p:sp>
      <p:sp>
        <p:nvSpPr>
          <p:cNvPr id="4" name="Text Placeholder 3">
            <a:extLst>
              <a:ext uri="{FF2B5EF4-FFF2-40B4-BE49-F238E27FC236}">
                <a16:creationId xmlns:a16="http://schemas.microsoft.com/office/drawing/2014/main" id="{D2423491-7BC0-4DB3-BC8A-62AD51F67C64}"/>
              </a:ext>
            </a:extLst>
          </p:cNvPr>
          <p:cNvSpPr>
            <a:spLocks noGrp="1"/>
          </p:cNvSpPr>
          <p:nvPr>
            <p:ph type="body" sz="quarter" idx="17"/>
          </p:nvPr>
        </p:nvSpPr>
        <p:spPr>
          <a:xfrm>
            <a:off x="7976061" y="1604513"/>
            <a:ext cx="3971140" cy="4264438"/>
          </a:xfrm>
        </p:spPr>
        <p:txBody>
          <a:bodyPr/>
          <a:lstStyle/>
          <a:p>
            <a:pPr marL="311242" indent="-310589">
              <a:spcBef>
                <a:spcPts val="182"/>
              </a:spcBef>
              <a:spcAft>
                <a:spcPts val="725"/>
              </a:spcAft>
              <a:buClr>
                <a:srgbClr val="2E2D2C"/>
              </a:buClr>
              <a:buFont typeface="Arial"/>
              <a:buChar char="•"/>
            </a:pPr>
            <a:r>
              <a:rPr lang="en-GB" sz="1724" spc="-1" dirty="0" err="1">
                <a:ea typeface="DejaVu Sans"/>
              </a:rPr>
              <a:t>JavaScriptExecutor</a:t>
            </a:r>
            <a:r>
              <a:rPr lang="en-GB" sz="1724" spc="-1" dirty="0">
                <a:ea typeface="DejaVu Sans"/>
              </a:rPr>
              <a:t> is an interface that multiple WebDriver implementations, implement.</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Two (Out of multiple) safe ways to instantiate your </a:t>
            </a:r>
            <a:r>
              <a:rPr lang="en-GB" sz="1724" spc="-1" dirty="0" err="1">
                <a:ea typeface="DejaVu Sans"/>
              </a:rPr>
              <a:t>JavaScriptExecutor</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The interface only has two methods.</a:t>
            </a:r>
            <a:endParaRPr lang="en-GB" sz="1724"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executeScript</a:t>
            </a:r>
            <a:r>
              <a:rPr lang="en-GB" sz="1633" b="1" spc="-1" dirty="0">
                <a:latin typeface="Segoe UI"/>
                <a:ea typeface="DejaVu Sans"/>
              </a:rPr>
              <a:t>()</a:t>
            </a:r>
            <a:endParaRPr lang="en-GB" sz="1633"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executeAsyncScript</a:t>
            </a:r>
            <a:r>
              <a:rPr lang="en-GB" sz="1633" b="1" spc="-1" dirty="0">
                <a:latin typeface="Segoe UI"/>
                <a:ea typeface="DejaVu Sans"/>
              </a:rPr>
              <a:t>()</a:t>
            </a:r>
            <a:endParaRPr lang="en-GB" sz="1633" spc="-1" dirty="0">
              <a:latin typeface="Arial"/>
            </a:endParaRPr>
          </a:p>
          <a:p>
            <a:endParaRPr lang="en-GB" dirty="0"/>
          </a:p>
        </p:txBody>
      </p:sp>
      <p:sp>
        <p:nvSpPr>
          <p:cNvPr id="5" name="CustomShape 2">
            <a:extLst>
              <a:ext uri="{FF2B5EF4-FFF2-40B4-BE49-F238E27FC236}">
                <a16:creationId xmlns:a16="http://schemas.microsoft.com/office/drawing/2014/main" id="{9F39F27F-45B8-43D1-AF6A-D5EE1238A819}"/>
              </a:ext>
            </a:extLst>
          </p:cNvPr>
          <p:cNvSpPr/>
          <p:nvPr/>
        </p:nvSpPr>
        <p:spPr>
          <a:xfrm>
            <a:off x="1322130" y="994788"/>
            <a:ext cx="6458896" cy="2434212"/>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dirty="0">
                <a:solidFill>
                  <a:srgbClr val="000000"/>
                </a:solidFill>
                <a:latin typeface="Courier New"/>
                <a:ea typeface="DejaVu Sans"/>
              </a:rPr>
              <a:t>WebDriver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AnyDriverYouWant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7F0055"/>
                </a:solidFill>
                <a:latin typeface="Courier New"/>
                <a:ea typeface="DejaVu Sans"/>
              </a:rPr>
              <a:t>if</a:t>
            </a:r>
            <a:r>
              <a:rPr lang="en-GB" sz="1600" b="1" spc="-1" dirty="0">
                <a:solidFill>
                  <a:srgbClr val="000000"/>
                </a:solidFill>
                <a:latin typeface="Courier New"/>
                <a:ea typeface="DejaVu Sans"/>
              </a:rPr>
              <a:t>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a:t>
            </a:r>
            <a:r>
              <a:rPr lang="en-GB" sz="1600" b="1" spc="-1" dirty="0" err="1">
                <a:solidFill>
                  <a:srgbClr val="7F0055"/>
                </a:solidFill>
                <a:latin typeface="Courier New"/>
                <a:ea typeface="DejaVu Sans"/>
              </a:rPr>
              <a:t>instanceof</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executeScript</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yourScript</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else</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throw</a:t>
            </a: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IllegalStateException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"This driver does not support JavaScript!"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a:t>
            </a:r>
            <a:endParaRPr lang="en-GB" sz="1600" spc="-1" dirty="0">
              <a:latin typeface="Arial"/>
            </a:endParaRPr>
          </a:p>
        </p:txBody>
      </p:sp>
      <p:sp>
        <p:nvSpPr>
          <p:cNvPr id="6" name="CustomShape 3">
            <a:extLst>
              <a:ext uri="{FF2B5EF4-FFF2-40B4-BE49-F238E27FC236}">
                <a16:creationId xmlns:a16="http://schemas.microsoft.com/office/drawing/2014/main" id="{014A85DF-3558-4DAA-B7A0-82E53CA93B05}"/>
              </a:ext>
            </a:extLst>
          </p:cNvPr>
          <p:cNvSpPr/>
          <p:nvPr/>
        </p:nvSpPr>
        <p:spPr>
          <a:xfrm>
            <a:off x="1531649" y="4113001"/>
            <a:ext cx="5576517" cy="1528674"/>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a:solidFill>
                  <a:srgbClr val="000000"/>
                </a:solidFill>
                <a:latin typeface="Courier New"/>
                <a:ea typeface="DejaVu Sans"/>
              </a:rPr>
              <a:t>WebDriver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 </a:t>
            </a:r>
            <a:r>
              <a:rPr lang="en-GB" sz="1600" b="1" spc="-1">
                <a:solidFill>
                  <a:srgbClr val="7F0055"/>
                </a:solidFill>
                <a:latin typeface="Courier New"/>
                <a:ea typeface="DejaVu Sans"/>
              </a:rPr>
              <a:t>new</a:t>
            </a:r>
            <a:r>
              <a:rPr lang="en-GB" sz="1600" b="1" spc="-1">
                <a:solidFill>
                  <a:srgbClr val="000000"/>
                </a:solidFill>
                <a:latin typeface="Courier New"/>
                <a:ea typeface="DejaVu Sans"/>
              </a:rPr>
              <a:t> AnyDriverYouWant();</a:t>
            </a:r>
            <a:endParaRPr lang="en-GB" sz="1600" spc="-1">
              <a:latin typeface="Arial"/>
            </a:endParaRPr>
          </a:p>
          <a:p>
            <a:pPr>
              <a:lnSpc>
                <a:spcPct val="100000"/>
              </a:lnSpc>
            </a:pPr>
            <a:r>
              <a:rPr lang="en-GB" sz="1600" b="1" spc="-1">
                <a:solidFill>
                  <a:srgbClr val="000000"/>
                </a:solidFill>
                <a:latin typeface="Courier New"/>
                <a:ea typeface="DejaVu Sans"/>
              </a:rPr>
              <a:t>JavascriptExecutor </a:t>
            </a:r>
            <a:r>
              <a:rPr lang="en-GB" sz="1600" b="1" spc="-1">
                <a:solidFill>
                  <a:srgbClr val="6A3E3E"/>
                </a:solidFill>
                <a:latin typeface="Courier New"/>
                <a:ea typeface="DejaVu Sans"/>
              </a:rPr>
              <a:t>js</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7F0055"/>
                </a:solidFill>
                <a:latin typeface="Courier New"/>
                <a:ea typeface="DejaVu Sans"/>
              </a:rPr>
              <a:t>if</a:t>
            </a:r>
            <a:r>
              <a:rPr lang="en-GB" sz="1600" b="1" spc="-1">
                <a:solidFill>
                  <a:srgbClr val="000000"/>
                </a:solidFill>
                <a:latin typeface="Courier New"/>
                <a:ea typeface="DejaVu Sans"/>
              </a:rPr>
              <a:t>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a:t>
            </a:r>
            <a:r>
              <a:rPr lang="en-GB" sz="1600" b="1" spc="-1">
                <a:solidFill>
                  <a:srgbClr val="7F0055"/>
                </a:solidFill>
                <a:latin typeface="Courier New"/>
                <a:ea typeface="DejaVu Sans"/>
              </a:rPr>
              <a:t>instanceof</a:t>
            </a:r>
            <a:r>
              <a:rPr lang="en-GB" sz="1600" b="1" spc="-1">
                <a:solidFill>
                  <a:srgbClr val="000000"/>
                </a:solidFill>
                <a:latin typeface="Courier New"/>
                <a:ea typeface="DejaVu Sans"/>
              </a:rPr>
              <a:t> JavascriptExecutor) {</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6A3E3E"/>
                </a:solidFill>
                <a:latin typeface="Courier New"/>
                <a:ea typeface="DejaVu Sans"/>
              </a:rPr>
              <a:t>js</a:t>
            </a:r>
            <a:r>
              <a:rPr lang="en-GB" sz="1600" b="1" spc="-1">
                <a:solidFill>
                  <a:srgbClr val="000000"/>
                </a:solidFill>
                <a:latin typeface="Courier New"/>
                <a:ea typeface="DejaVu Sans"/>
              </a:rPr>
              <a:t> = (JavascriptExecutor)</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3F7F5F"/>
                </a:solidFill>
                <a:latin typeface="Courier New"/>
                <a:ea typeface="DejaVu Sans"/>
              </a:rPr>
              <a:t>// else throw...</a:t>
            </a:r>
            <a:endParaRPr lang="en-GB" sz="1600" spc="-1">
              <a:latin typeface="Arial"/>
            </a:endParaRPr>
          </a:p>
        </p:txBody>
      </p:sp>
    </p:spTree>
    <p:extLst>
      <p:ext uri="{BB962C8B-B14F-4D97-AF65-F5344CB8AC3E}">
        <p14:creationId xmlns:p14="http://schemas.microsoft.com/office/powerpoint/2010/main" val="223872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p:txBody>
      </p:sp>
    </p:spTree>
    <p:extLst>
      <p:ext uri="{BB962C8B-B14F-4D97-AF65-F5344CB8AC3E}">
        <p14:creationId xmlns:p14="http://schemas.microsoft.com/office/powerpoint/2010/main" val="20416005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DE96EF-CB06-4688-A6E1-668AEA863423}"/>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b="1" spc="-1" dirty="0">
                <a:ea typeface="DejaVu Sans"/>
              </a:rPr>
              <a:t>Object </a:t>
            </a:r>
            <a:r>
              <a:rPr lang="en-GB" sz="1724" b="1" spc="-1" dirty="0" err="1">
                <a:ea typeface="DejaVu Sans"/>
              </a:rPr>
              <a:t>executeScript</a:t>
            </a:r>
            <a:r>
              <a:rPr lang="en-GB" sz="1724" b="1" spc="-1" dirty="0">
                <a:ea typeface="DejaVu Sans"/>
              </a:rPr>
              <a:t>(String script, Object… </a:t>
            </a:r>
            <a:r>
              <a:rPr lang="en-GB" sz="1724" b="1" spc="-1" dirty="0" err="1">
                <a:ea typeface="DejaVu Sans"/>
              </a:rPr>
              <a:t>args</a:t>
            </a:r>
            <a:r>
              <a:rPr lang="en-GB" sz="1724" b="1" spc="-1" dirty="0">
                <a:ea typeface="DejaVu Sans"/>
              </a:rPr>
              <a:t>)</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First parameter is the JS you want to execute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Second is the parameters you want to pass, can be nothing.</a:t>
            </a:r>
            <a:endParaRPr lang="en-GB" sz="1633" spc="-1" dirty="0">
              <a:latin typeface="Arial"/>
            </a:endParaRPr>
          </a:p>
          <a:p>
            <a:pPr>
              <a:lnSpc>
                <a:spcPct val="100000"/>
              </a:lnSpc>
            </a:pPr>
            <a:endParaRPr lang="en-GB" sz="1633"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Works with return statements (If the script has a return call)</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HTML Elements will return as a </a:t>
            </a:r>
            <a:r>
              <a:rPr lang="en-GB" sz="1633" b="1" spc="-1" dirty="0" err="1">
                <a:ea typeface="DejaVu Sans"/>
              </a:rPr>
              <a:t>WebElement</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Decimals will return as a </a:t>
            </a:r>
            <a:r>
              <a:rPr lang="en-GB" sz="1633" b="1" spc="-1" dirty="0">
                <a:ea typeface="DejaVu Sans"/>
              </a:rPr>
              <a:t>Double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Non-Decimals will return as a </a:t>
            </a:r>
            <a:r>
              <a:rPr lang="en-GB" sz="1633" b="1" spc="-1" dirty="0">
                <a:ea typeface="DejaVu Sans"/>
              </a:rPr>
              <a:t>Long</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Booleans will return as </a:t>
            </a:r>
            <a:r>
              <a:rPr lang="en-GB" sz="1633" b="1" spc="-1" dirty="0" err="1">
                <a:ea typeface="DejaVu Sans"/>
              </a:rPr>
              <a:t>boolean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Everything else will return as a </a:t>
            </a:r>
            <a:r>
              <a:rPr lang="en-GB" sz="1633" b="1" spc="-1" dirty="0">
                <a:ea typeface="DejaVu Sans"/>
              </a:rPr>
              <a:t>String</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BA52485B-EBE0-45FE-907F-484E1AF40595}"/>
              </a:ext>
            </a:extLst>
          </p:cNvPr>
          <p:cNvSpPr>
            <a:spLocks noGrp="1"/>
          </p:cNvSpPr>
          <p:nvPr>
            <p:ph type="title"/>
          </p:nvPr>
        </p:nvSpPr>
        <p:spPr/>
        <p:txBody>
          <a:bodyPr>
            <a:normAutofit/>
          </a:bodyPr>
          <a:lstStyle/>
          <a:p>
            <a:r>
              <a:rPr lang="en-GB" spc="-1" dirty="0" err="1">
                <a:ea typeface="DejaVu Sans"/>
              </a:rPr>
              <a:t>JavascriptExecutor</a:t>
            </a:r>
            <a:r>
              <a:rPr lang="en-GB" spc="-1" dirty="0">
                <a:ea typeface="DejaVu Sans"/>
              </a:rPr>
              <a:t> – </a:t>
            </a:r>
            <a:r>
              <a:rPr lang="en-GB" spc="-1" dirty="0" err="1">
                <a:ea typeface="DejaVu Sans"/>
              </a:rPr>
              <a:t>executeScript</a:t>
            </a:r>
            <a:r>
              <a:rPr lang="en-GB" spc="-1" dirty="0">
                <a:ea typeface="DejaVu Sans"/>
              </a:rPr>
              <a:t>()</a:t>
            </a:r>
            <a:endParaRPr lang="en-GB" dirty="0"/>
          </a:p>
        </p:txBody>
      </p:sp>
    </p:spTree>
    <p:extLst>
      <p:ext uri="{BB962C8B-B14F-4D97-AF65-F5344CB8AC3E}">
        <p14:creationId xmlns:p14="http://schemas.microsoft.com/office/powerpoint/2010/main" val="4929287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Examples</a:t>
            </a:r>
          </a:p>
        </p:txBody>
      </p:sp>
      <p:sp>
        <p:nvSpPr>
          <p:cNvPr id="8" name="CustomShape 2">
            <a:extLst>
              <a:ext uri="{FF2B5EF4-FFF2-40B4-BE49-F238E27FC236}">
                <a16:creationId xmlns:a16="http://schemas.microsoft.com/office/drawing/2014/main" id="{773A4074-60D4-47DA-9827-E4A2DD6CF65A}"/>
              </a:ext>
            </a:extLst>
          </p:cNvPr>
          <p:cNvSpPr/>
          <p:nvPr/>
        </p:nvSpPr>
        <p:spPr>
          <a:xfrm>
            <a:off x="1843950" y="1004437"/>
            <a:ext cx="5886050" cy="74330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a:solidFill>
                  <a:srgbClr val="3F7F5F"/>
                </a:solidFill>
                <a:latin typeface="Courier New"/>
                <a:ea typeface="DejaVu Sans"/>
              </a:rPr>
              <a:t>// Same as driver.findElement(By.id("someId"))</a:t>
            </a:r>
            <a:endParaRPr lang="en-GB" sz="1452" spc="-1">
              <a:latin typeface="Arial"/>
            </a:endParaRPr>
          </a:p>
          <a:p>
            <a:pPr>
              <a:lnSpc>
                <a:spcPct val="100000"/>
              </a:lnSpc>
            </a:pPr>
            <a:r>
              <a:rPr lang="en-GB" sz="1452" b="1" spc="-1">
                <a:solidFill>
                  <a:srgbClr val="000000"/>
                </a:solidFill>
                <a:latin typeface="Courier New"/>
                <a:ea typeface="DejaVu Sans"/>
              </a:rPr>
              <a:t>js.executeScript(</a:t>
            </a:r>
            <a:r>
              <a:rPr lang="en-GB" sz="1452" b="1" spc="-1">
                <a:solidFill>
                  <a:srgbClr val="2A00FF"/>
                </a:solidFill>
                <a:latin typeface="Courier New"/>
                <a:ea typeface="DejaVu Sans"/>
              </a:rPr>
              <a:t>"return document.getElementById('someId');"</a:t>
            </a:r>
            <a:r>
              <a:rPr lang="en-GB" sz="1452" b="1" spc="-1">
                <a:solidFill>
                  <a:srgbClr val="000000"/>
                </a:solidFill>
                <a:latin typeface="Courier New"/>
                <a:ea typeface="DejaVu Sans"/>
              </a:rPr>
              <a:t>);</a:t>
            </a:r>
            <a:endParaRPr lang="en-GB" sz="1452" spc="-1">
              <a:latin typeface="Arial"/>
            </a:endParaRPr>
          </a:p>
        </p:txBody>
      </p:sp>
      <p:sp>
        <p:nvSpPr>
          <p:cNvPr id="9" name="CustomShape 3">
            <a:extLst>
              <a:ext uri="{FF2B5EF4-FFF2-40B4-BE49-F238E27FC236}">
                <a16:creationId xmlns:a16="http://schemas.microsoft.com/office/drawing/2014/main" id="{F35A8654-F1E7-4423-837B-AEA87B84A5E1}"/>
              </a:ext>
            </a:extLst>
          </p:cNvPr>
          <p:cNvSpPr/>
          <p:nvPr/>
        </p:nvSpPr>
        <p:spPr>
          <a:xfrm>
            <a:off x="1843950" y="2516087"/>
            <a:ext cx="7714118" cy="1273735"/>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draws a border around </a:t>
            </a:r>
            <a:r>
              <a:rPr lang="en-GB" sz="1452" b="1" spc="-1" dirty="0" err="1">
                <a:solidFill>
                  <a:srgbClr val="3F7F5F"/>
                </a:solidFill>
                <a:latin typeface="Courier New"/>
                <a:ea typeface="DejaVu Sans"/>
              </a:rPr>
              <a:t>WebElement</a:t>
            </a:r>
            <a:endParaRPr lang="en-GB" sz="1452" spc="-1" dirty="0">
              <a:latin typeface="Arial"/>
            </a:endParaRPr>
          </a:p>
          <a:p>
            <a:pPr>
              <a:lnSpc>
                <a:spcPct val="100000"/>
              </a:lnSpc>
            </a:pPr>
            <a:r>
              <a:rPr lang="en-GB" sz="1452" b="1" spc="-1" dirty="0" err="1">
                <a:solidFill>
                  <a:srgbClr val="000000"/>
                </a:solidFill>
                <a:latin typeface="Courier New"/>
                <a:ea typeface="DejaVu Sans"/>
              </a:rPr>
              <a:t>WebElement</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 = </a:t>
            </a:r>
            <a:r>
              <a:rPr lang="en-GB" sz="1452" b="1" i="1" spc="-1" dirty="0" err="1">
                <a:solidFill>
                  <a:srgbClr val="0000C0"/>
                </a:solidFill>
                <a:latin typeface="Courier New"/>
                <a:ea typeface="DejaVu Sans"/>
              </a:rPr>
              <a:t>driver</a:t>
            </a:r>
            <a:r>
              <a:rPr lang="en-GB" sz="1452" b="1" i="1" spc="-1" dirty="0" err="1">
                <a:solidFill>
                  <a:srgbClr val="000000"/>
                </a:solidFill>
                <a:latin typeface="Courier New"/>
                <a:ea typeface="DejaVu Sans"/>
              </a:rPr>
              <a:t>.findElement</a:t>
            </a:r>
            <a:r>
              <a:rPr lang="en-GB" sz="1452" b="1" i="1" spc="-1" dirty="0">
                <a:solidFill>
                  <a:srgbClr val="000000"/>
                </a:solidFill>
                <a:latin typeface="Courier New"/>
                <a:ea typeface="DejaVu Sans"/>
              </a:rPr>
              <a:t>(</a:t>
            </a:r>
            <a:r>
              <a:rPr lang="en-GB" sz="1452" b="1" i="1" spc="-1" dirty="0" err="1">
                <a:solidFill>
                  <a:srgbClr val="000000"/>
                </a:solidFill>
                <a:latin typeface="Courier New"/>
                <a:ea typeface="DejaVu Sans"/>
              </a:rPr>
              <a:t>By.anything</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a:t>
            </a:r>
            <a:r>
              <a:rPr lang="en-GB" sz="1452" b="1" i="1" spc="-1" dirty="0" err="1">
                <a:solidFill>
                  <a:srgbClr val="2A00FF"/>
                </a:solidFill>
                <a:latin typeface="Courier New"/>
                <a:ea typeface="DejaVu Sans"/>
              </a:rPr>
              <a:t>tada</a:t>
            </a:r>
            <a:r>
              <a:rPr lang="en-GB" sz="1452" b="1" i="1" spc="-1" dirty="0">
                <a:solidFill>
                  <a:srgbClr val="2A00FF"/>
                </a:solidFill>
                <a:latin typeface="Courier New"/>
                <a:ea typeface="DejaVu Sans"/>
              </a:rPr>
              <a:t>"</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r>
              <a:rPr lang="en-GB" sz="1452" b="1" spc="-1" dirty="0">
                <a:solidFill>
                  <a:srgbClr val="2A00FF"/>
                </a:solidFill>
                <a:latin typeface="Courier New"/>
                <a:ea typeface="DejaVu Sans"/>
              </a:rPr>
              <a:t>"arguments[0].</a:t>
            </a:r>
            <a:r>
              <a:rPr lang="en-GB" sz="1452" b="1" spc="-1" dirty="0" err="1">
                <a:solidFill>
                  <a:srgbClr val="2A00FF"/>
                </a:solidFill>
                <a:latin typeface="Courier New"/>
                <a:ea typeface="DejaVu Sans"/>
              </a:rPr>
              <a:t>style.border</a:t>
            </a:r>
            <a:r>
              <a:rPr lang="en-GB" sz="1452" b="1" spc="-1" dirty="0">
                <a:solidFill>
                  <a:srgbClr val="2A00FF"/>
                </a:solidFill>
                <a:latin typeface="Courier New"/>
                <a:ea typeface="DejaVu Sans"/>
              </a:rPr>
              <a:t>='3px solid red'"</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a:t>
            </a:r>
            <a:endParaRPr lang="en-GB" sz="1452" spc="-1" dirty="0">
              <a:latin typeface="Arial"/>
            </a:endParaRPr>
          </a:p>
        </p:txBody>
      </p:sp>
      <p:sp>
        <p:nvSpPr>
          <p:cNvPr id="10" name="CustomShape 4">
            <a:extLst>
              <a:ext uri="{FF2B5EF4-FFF2-40B4-BE49-F238E27FC236}">
                <a16:creationId xmlns:a16="http://schemas.microsoft.com/office/drawing/2014/main" id="{F5C1E0F9-604A-4643-9560-EAA5CCBB6B80}"/>
              </a:ext>
            </a:extLst>
          </p:cNvPr>
          <p:cNvSpPr/>
          <p:nvPr/>
        </p:nvSpPr>
        <p:spPr>
          <a:xfrm>
            <a:off x="1843950" y="4485736"/>
            <a:ext cx="7714118" cy="167605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changes all input elements on the page to radio buttons</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"var inputs = </a:t>
            </a:r>
            <a:r>
              <a:rPr lang="en-GB" sz="1452" b="1" spc="-1" dirty="0" err="1">
                <a:solidFill>
                  <a:srgbClr val="2A00FF"/>
                </a:solidFill>
                <a:latin typeface="Courier New"/>
                <a:ea typeface="DejaVu Sans"/>
              </a:rPr>
              <a:t>document.getElementsByTagName</a:t>
            </a:r>
            <a:r>
              <a:rPr lang="en-GB" sz="1452" b="1" spc="-1" dirty="0">
                <a:solidFill>
                  <a:srgbClr val="2A00FF"/>
                </a:solidFill>
                <a:latin typeface="Courier New"/>
                <a:ea typeface="DejaVu Sans"/>
              </a:rPr>
              <a:t>('input');"</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"for(var i = 0; i &lt; </a:t>
            </a:r>
            <a:r>
              <a:rPr lang="en-GB" sz="1452" b="1" spc="-1" dirty="0" err="1">
                <a:solidFill>
                  <a:srgbClr val="2A00FF"/>
                </a:solidFill>
                <a:latin typeface="Courier New"/>
                <a:ea typeface="DejaVu Sans"/>
              </a:rPr>
              <a:t>inputs.length</a:t>
            </a:r>
            <a:r>
              <a:rPr lang="en-GB" sz="1452" b="1" spc="-1" dirty="0">
                <a:solidFill>
                  <a:srgbClr val="2A00FF"/>
                </a:solidFill>
                <a:latin typeface="Courier New"/>
                <a:ea typeface="DejaVu Sans"/>
              </a:rPr>
              <a:t>; i++) { "</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    inputs[i].type = 'radio';"</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a:t>
            </a:r>
            <a:r>
              <a:rPr lang="en-GB" sz="1452" b="1" spc="-1" dirty="0">
                <a:solidFill>
                  <a:srgbClr val="000000"/>
                </a:solidFill>
                <a:latin typeface="Courier New"/>
                <a:ea typeface="DejaVu Sans"/>
              </a:rPr>
              <a:t> );</a:t>
            </a:r>
            <a:endParaRPr lang="en-GB" sz="1452" spc="-1" dirty="0">
              <a:latin typeface="Arial"/>
            </a:endParaRPr>
          </a:p>
        </p:txBody>
      </p:sp>
    </p:spTree>
    <p:extLst>
      <p:ext uri="{BB962C8B-B14F-4D97-AF65-F5344CB8AC3E}">
        <p14:creationId xmlns:p14="http://schemas.microsoft.com/office/powerpoint/2010/main" val="3389572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49935-2198-490C-96F4-9E1ACEFFF7C2}"/>
              </a:ext>
            </a:extLst>
          </p:cNvPr>
          <p:cNvSpPr>
            <a:spLocks noGrp="1"/>
          </p:cNvSpPr>
          <p:nvPr>
            <p:ph type="body" sz="quarter" idx="15"/>
          </p:nvPr>
        </p:nvSpPr>
        <p:spPr/>
        <p:txBody>
          <a:bodyPr/>
          <a:lstStyle/>
          <a:p>
            <a:r>
              <a:rPr lang="en-GB" dirty="0"/>
              <a:t>Whilst the WebDriver offers a lot of functionality, it doesn’t offer everything.</a:t>
            </a:r>
          </a:p>
          <a:p>
            <a:pPr lvl="1"/>
            <a:r>
              <a:rPr lang="en-GB" dirty="0"/>
              <a:t>If there’s something specific you want to do, do it through JS</a:t>
            </a:r>
          </a:p>
          <a:p>
            <a:endParaRPr lang="en-GB" dirty="0"/>
          </a:p>
          <a:p>
            <a:r>
              <a:rPr lang="en-GB" dirty="0"/>
              <a:t>Allows you to test a different layer of the site, narrowing down potential issues.</a:t>
            </a:r>
          </a:p>
          <a:p>
            <a:endParaRPr lang="en-GB" dirty="0"/>
          </a:p>
          <a:p>
            <a:r>
              <a:rPr lang="en-GB" dirty="0"/>
              <a:t>Adding JavaScript to a site can change the overall functionality though, so be careful as it may cause your tests to fail.</a:t>
            </a:r>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23E519A3-2C21-4A96-AB77-42198870674D}"/>
              </a:ext>
            </a:extLst>
          </p:cNvPr>
          <p:cNvSpPr>
            <a:spLocks noGrp="1"/>
          </p:cNvSpPr>
          <p:nvPr>
            <p:ph type="title"/>
          </p:nvPr>
        </p:nvSpPr>
        <p:spPr/>
        <p:txBody>
          <a:bodyPr>
            <a:normAutofit/>
          </a:bodyPr>
          <a:lstStyle/>
          <a:p>
            <a:r>
              <a:rPr lang="en-GB" spc="-1" dirty="0">
                <a:ea typeface="DejaVu Sans"/>
              </a:rPr>
              <a:t>Why?</a:t>
            </a:r>
            <a:endParaRPr lang="en-GB" dirty="0"/>
          </a:p>
        </p:txBody>
      </p:sp>
    </p:spTree>
    <p:extLst>
      <p:ext uri="{BB962C8B-B14F-4D97-AF65-F5344CB8AC3E}">
        <p14:creationId xmlns:p14="http://schemas.microsoft.com/office/powerpoint/2010/main" val="24068191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4BAB-19D4-44C9-A384-0D03F76F21A5}"/>
              </a:ext>
            </a:extLst>
          </p:cNvPr>
          <p:cNvSpPr>
            <a:spLocks noGrp="1"/>
          </p:cNvSpPr>
          <p:nvPr>
            <p:ph type="ctrTitle"/>
          </p:nvPr>
        </p:nvSpPr>
        <p:spPr/>
        <p:txBody>
          <a:bodyPr/>
          <a:lstStyle/>
          <a:p>
            <a:r>
              <a:rPr lang="en-GB" dirty="0"/>
              <a:t>Reporting</a:t>
            </a:r>
          </a:p>
        </p:txBody>
      </p:sp>
    </p:spTree>
    <p:extLst>
      <p:ext uri="{BB962C8B-B14F-4D97-AF65-F5344CB8AC3E}">
        <p14:creationId xmlns:p14="http://schemas.microsoft.com/office/powerpoint/2010/main" val="5074924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61A56E-F85F-436C-82E9-94EF122CA3D4}"/>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Extent Reports are generated via the </a:t>
            </a:r>
            <a:r>
              <a:rPr lang="en-GB" sz="1724" spc="-1" dirty="0" err="1">
                <a:ea typeface="DejaVu Sans"/>
              </a:rPr>
              <a:t>ExtentAPI</a:t>
            </a:r>
            <a:endParaRPr lang="en-GB" sz="1724"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They have numerous benefits:</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Interactive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Real-Time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Email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Highly Configurable</a:t>
            </a: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F382EB1-B978-414C-8572-D131F5930696}"/>
              </a:ext>
            </a:extLst>
          </p:cNvPr>
          <p:cNvSpPr>
            <a:spLocks noGrp="1"/>
          </p:cNvSpPr>
          <p:nvPr>
            <p:ph type="title"/>
          </p:nvPr>
        </p:nvSpPr>
        <p:spPr/>
        <p:txBody>
          <a:bodyPr>
            <a:normAutofit/>
          </a:bodyPr>
          <a:lstStyle/>
          <a:p>
            <a:r>
              <a:rPr lang="en-GB" spc="-1" dirty="0">
                <a:ea typeface="DejaVu Sans"/>
              </a:rPr>
              <a:t>Extent Report – What is it?</a:t>
            </a:r>
            <a:endParaRPr lang="en-GB" dirty="0"/>
          </a:p>
        </p:txBody>
      </p:sp>
    </p:spTree>
    <p:extLst>
      <p:ext uri="{BB962C8B-B14F-4D97-AF65-F5344CB8AC3E}">
        <p14:creationId xmlns:p14="http://schemas.microsoft.com/office/powerpoint/2010/main" val="958121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452EC5-4473-4BF7-95B2-0A3024A89030}"/>
              </a:ext>
            </a:extLst>
          </p:cNvPr>
          <p:cNvSpPr>
            <a:spLocks noGrp="1"/>
          </p:cNvSpPr>
          <p:nvPr>
            <p:ph type="title"/>
          </p:nvPr>
        </p:nvSpPr>
        <p:spPr/>
        <p:txBody>
          <a:bodyPr/>
          <a:lstStyle/>
          <a:p>
            <a:r>
              <a:rPr lang="en-GB" dirty="0"/>
              <a:t>Setting up </a:t>
            </a:r>
            <a:r>
              <a:rPr lang="en-GB" dirty="0" err="1"/>
              <a:t>Extentreport</a:t>
            </a:r>
            <a:r>
              <a:rPr lang="en-GB" dirty="0"/>
              <a:t> </a:t>
            </a:r>
          </a:p>
        </p:txBody>
      </p:sp>
      <p:sp>
        <p:nvSpPr>
          <p:cNvPr id="10" name="CustomShape 3">
            <a:extLst>
              <a:ext uri="{FF2B5EF4-FFF2-40B4-BE49-F238E27FC236}">
                <a16:creationId xmlns:a16="http://schemas.microsoft.com/office/drawing/2014/main" id="{7BF76BAC-0E17-46B4-BD27-55427AF700BE}"/>
              </a:ext>
            </a:extLst>
          </p:cNvPr>
          <p:cNvSpPr/>
          <p:nvPr/>
        </p:nvSpPr>
        <p:spPr>
          <a:xfrm>
            <a:off x="1406219" y="964422"/>
            <a:ext cx="5874475" cy="5263849"/>
          </a:xfrm>
          <a:prstGeom prst="rect">
            <a:avLst/>
          </a:prstGeom>
          <a:solidFill>
            <a:srgbClr val="E6E6E6"/>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a:t>
            </a:r>
            <a:r>
              <a:rPr lang="en-GB" sz="1633" b="1" u="sng" spc="-1" dirty="0" err="1">
                <a:solidFill>
                  <a:srgbClr val="3F7F5F"/>
                </a:solidFill>
                <a:latin typeface="Courier New"/>
                <a:ea typeface="DejaVu Sans"/>
              </a:rPr>
              <a:t>ExtentReports</a:t>
            </a:r>
            <a:r>
              <a:rPr lang="en-GB" sz="1633" b="1" u="sng" spc="-1" dirty="0">
                <a:solidFill>
                  <a:srgbClr val="3F7F5F"/>
                </a:solidFill>
                <a:latin typeface="Courier New"/>
                <a:ea typeface="DejaVu Sans"/>
              </a:rPr>
              <a:t> with a file path </a:t>
            </a:r>
            <a:endParaRPr lang="en-GB" sz="1633" spc="-1" dirty="0">
              <a:solidFill>
                <a:prstClr val="black"/>
              </a:solidFill>
              <a:latin typeface="Arial"/>
            </a:endParaRPr>
          </a:p>
          <a:p>
            <a:pPr defTabSz="829544" fontAlgn="auto">
              <a:spcBef>
                <a:spcPts val="0"/>
              </a:spcBef>
              <a:spcAft>
                <a:spcPts val="0"/>
              </a:spcAft>
              <a:defRPr/>
            </a:pP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extent</a:t>
            </a:r>
            <a:r>
              <a:rPr lang="en-GB" sz="1633" b="1" spc="-1" dirty="0">
                <a:solidFill>
                  <a:srgbClr val="000000"/>
                </a:solidFill>
                <a:latin typeface="Courier New"/>
                <a:ea typeface="DejaVu Sans"/>
              </a:rPr>
              <a:t> = </a:t>
            </a:r>
            <a:r>
              <a:rPr lang="en-GB" sz="1633" b="1" spc="-1" dirty="0">
                <a:solidFill>
                  <a:srgbClr val="7F0055"/>
                </a:solidFill>
                <a:latin typeface="Courier New"/>
                <a:ea typeface="DejaVu Sans"/>
              </a:rPr>
              <a:t>new</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filePath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replaceExisting</a:t>
            </a:r>
            <a:r>
              <a:rPr lang="en-GB" sz="1633" b="1" spc="-1" dirty="0">
                <a:solidFill>
                  <a:srgbClr val="000000"/>
                </a:solidFill>
                <a:latin typeface="Courier New"/>
                <a:ea typeface="DejaVu Sans"/>
              </a:rPr>
              <a:t>);</a:t>
            </a:r>
          </a:p>
          <a:p>
            <a:pPr defTabSz="829544" fontAlgn="auto">
              <a:spcBef>
                <a:spcPts val="0"/>
              </a:spcBef>
              <a:spcAft>
                <a:spcPts val="0"/>
              </a:spcAft>
              <a:defRPr/>
            </a:pPr>
            <a:endParaRPr lang="en-GB" sz="907" b="1" spc="-1" dirty="0">
              <a:solidFill>
                <a:srgbClr val="000000"/>
              </a:solidFill>
              <a:latin typeface="Courier New"/>
            </a:endParaRPr>
          </a:p>
          <a:p>
            <a:pPr defTabSz="829544" fontAlgn="auto">
              <a:spcBef>
                <a:spcPts val="0"/>
              </a:spcBef>
              <a:spcAft>
                <a:spcPts val="0"/>
              </a:spcAft>
              <a:defRPr/>
            </a:pPr>
            <a:r>
              <a:rPr lang="en-GB" sz="1633" b="1" spc="-1" dirty="0" err="1">
                <a:solidFill>
                  <a:srgbClr val="000000"/>
                </a:solidFill>
                <a:latin typeface="Courier New"/>
              </a:rPr>
              <a:t>ExtentTest</a:t>
            </a:r>
            <a:r>
              <a:rPr lang="en-GB" sz="1633" b="1" spc="-1" dirty="0">
                <a:solidFill>
                  <a:srgbClr val="000000"/>
                </a:solidFill>
                <a:latin typeface="Courier New"/>
              </a:rPr>
              <a:t> test;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 start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 = </a:t>
            </a:r>
            <a:r>
              <a:rPr lang="en-GB" sz="1600" b="1" spc="-1" dirty="0">
                <a:solidFill>
                  <a:srgbClr val="0000C0"/>
                </a:solidFill>
                <a:latin typeface="Courier New"/>
                <a:ea typeface="DejaVu Sans"/>
              </a:rPr>
              <a:t>extent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startTest</a:t>
            </a:r>
            <a:r>
              <a:rPr lang="en-GB" sz="1633" b="1" spc="-1" dirty="0">
                <a:solidFill>
                  <a:srgbClr val="000000"/>
                </a:solidFill>
                <a:latin typeface="Courier New"/>
                <a:ea typeface="DejaVu Sans"/>
              </a:rPr>
              <a:t>(</a:t>
            </a:r>
            <a:r>
              <a:rPr lang="en-GB" sz="1633" b="1" spc="-1" dirty="0">
                <a:solidFill>
                  <a:srgbClr val="2A00FF"/>
                </a:solidFill>
                <a:latin typeface="Courier New"/>
                <a:ea typeface="DejaVu Sans"/>
              </a:rPr>
              <a:t>"Verify application Title"</a:t>
            </a:r>
            <a:r>
              <a:rPr lang="en-GB" sz="1633" b="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add a note to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.log(LogStatus.</a:t>
            </a:r>
            <a:r>
              <a:rPr lang="en-GB" sz="1633" b="1" i="1" spc="-1" dirty="0">
                <a:solidFill>
                  <a:srgbClr val="0000C0"/>
                </a:solidFill>
                <a:latin typeface="Courier New"/>
                <a:ea typeface="DejaVu Sans"/>
              </a:rPr>
              <a:t>INFO</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"Browser started"</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report the test as a pass</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a:t>
            </a:r>
            <a:r>
              <a:rPr lang="en-GB" sz="1633" b="1" spc="-1" dirty="0" err="1">
                <a:solidFill>
                  <a:srgbClr val="000000"/>
                </a:solidFill>
                <a:latin typeface="Courier New"/>
                <a:ea typeface="DejaVu Sans"/>
              </a:rPr>
              <a:t>LogStatus.</a:t>
            </a:r>
            <a:r>
              <a:rPr lang="en-GB" sz="1633" b="1" i="1" spc="-1" dirty="0" err="1">
                <a:solidFill>
                  <a:srgbClr val="0000C0"/>
                </a:solidFill>
                <a:latin typeface="Courier New"/>
                <a:ea typeface="DejaVu Sans"/>
              </a:rPr>
              <a:t>PASS</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"verify Title of the page"</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p:txBody>
      </p:sp>
      <p:sp>
        <p:nvSpPr>
          <p:cNvPr id="11" name="Rectangle 10">
            <a:extLst>
              <a:ext uri="{FF2B5EF4-FFF2-40B4-BE49-F238E27FC236}">
                <a16:creationId xmlns:a16="http://schemas.microsoft.com/office/drawing/2014/main" id="{AB54CA74-248E-4C4A-AE40-57786A57FC3D}"/>
              </a:ext>
            </a:extLst>
          </p:cNvPr>
          <p:cNvSpPr/>
          <p:nvPr/>
        </p:nvSpPr>
        <p:spPr>
          <a:xfrm>
            <a:off x="7737781" y="1195689"/>
            <a:ext cx="3683593" cy="4862870"/>
          </a:xfrm>
          <a:prstGeom prst="rect">
            <a:avLst/>
          </a:prstGeom>
        </p:spPr>
        <p:txBody>
          <a:bodyPr wrap="square">
            <a:spAutoFit/>
          </a:bodyPr>
          <a:lstStyle/>
          <a:p>
            <a:pPr marL="311242" indent="-310589" defTabSz="829544" fontAlgn="auto">
              <a:spcBef>
                <a:spcPts val="182"/>
              </a:spcBef>
              <a:spcAft>
                <a:spcPts val="725"/>
              </a:spcAft>
              <a:buClr>
                <a:srgbClr val="2E2D2C"/>
              </a:buClr>
              <a:buFont typeface="Arial"/>
              <a:buChar char="•"/>
              <a:defRPr/>
            </a:pPr>
            <a:r>
              <a:rPr lang="en-GB" sz="1400" spc="-1" dirty="0">
                <a:solidFill>
                  <a:srgbClr val="2E2D2C"/>
                </a:solidFill>
                <a:latin typeface="Segoe UI"/>
                <a:ea typeface="DejaVu Sans"/>
              </a:rPr>
              <a:t>Add as a maven </a:t>
            </a:r>
            <a:r>
              <a:rPr lang="en-GB" sz="1400" spc="-1" dirty="0" err="1">
                <a:solidFill>
                  <a:srgbClr val="2E2D2C"/>
                </a:solidFill>
                <a:latin typeface="Segoe UI"/>
                <a:ea typeface="DejaVu Sans"/>
              </a:rPr>
              <a:t>Dependancy</a:t>
            </a:r>
            <a:endParaRPr lang="en-GB" sz="1400" spc="-1" dirty="0">
              <a:solidFill>
                <a:srgbClr val="2E2D2C"/>
              </a:solidFill>
              <a:latin typeface="Segoe UI"/>
              <a:ea typeface="DejaVu Sans"/>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r>
              <a:rPr lang="en-GB" sz="1400" b="1" dirty="0" err="1">
                <a:solidFill>
                  <a:prstClr val="black"/>
                </a:solidFill>
                <a:latin typeface="Courier New" panose="02070309020205020404" pitchFamily="49" charset="0"/>
                <a:cs typeface="Courier New" panose="02070309020205020404" pitchFamily="49" charset="0"/>
              </a:rPr>
              <a:t>com.relevantcodes</a:t>
            </a:r>
            <a:r>
              <a:rPr lang="en-GB" sz="1400" b="1" dirty="0">
                <a:solidFill>
                  <a:prstClr val="black"/>
                </a:solidFill>
                <a:latin typeface="Courier New" panose="02070309020205020404" pitchFamily="49" charset="0"/>
                <a:cs typeface="Courier New" panose="02070309020205020404" pitchFamily="49" charset="0"/>
              </a:rPr>
              <a:t>&lt;/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artifactId</a:t>
            </a:r>
            <a:r>
              <a:rPr lang="en-GB" sz="1400" b="1" dirty="0">
                <a:solidFill>
                  <a:prstClr val="black"/>
                </a:solidFill>
                <a:latin typeface="Courier New" panose="02070309020205020404" pitchFamily="49" charset="0"/>
                <a:cs typeface="Courier New" panose="02070309020205020404" pitchFamily="49" charset="0"/>
              </a:rPr>
              <a:t>&gt;</a:t>
            </a:r>
            <a:r>
              <a:rPr lang="en-GB" sz="1400" b="1" u="sng" dirty="0" err="1">
                <a:solidFill>
                  <a:prstClr val="black"/>
                </a:solidFill>
                <a:latin typeface="Courier New" panose="02070309020205020404" pitchFamily="49" charset="0"/>
                <a:cs typeface="Courier New" panose="02070309020205020404" pitchFamily="49" charset="0"/>
              </a:rPr>
              <a:t>extentreports</a:t>
            </a:r>
            <a:r>
              <a:rPr lang="en-GB" sz="1400" b="1" u="sng" dirty="0">
                <a:solidFill>
                  <a:prstClr val="black"/>
                </a:solidFill>
                <a:latin typeface="Courier New" panose="02070309020205020404" pitchFamily="49" charset="0"/>
                <a:cs typeface="Courier New" panose="02070309020205020404" pitchFamily="49" charset="0"/>
              </a:rPr>
              <a:t>&lt;/</a:t>
            </a:r>
            <a:r>
              <a:rPr lang="en-GB" sz="1400" b="1" u="sng" dirty="0" err="1">
                <a:solidFill>
                  <a:prstClr val="black"/>
                </a:solidFill>
                <a:latin typeface="Courier New" panose="02070309020205020404" pitchFamily="49" charset="0"/>
                <a:cs typeface="Courier New" panose="02070309020205020404" pitchFamily="49" charset="0"/>
              </a:rPr>
              <a:t>artifactId</a:t>
            </a:r>
            <a:r>
              <a:rPr lang="en-GB" sz="1400" b="1" u="sng"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a:solidFill>
                  <a:prstClr val="black"/>
                </a:solidFill>
                <a:latin typeface="Courier New" panose="02070309020205020404" pitchFamily="49" charset="0"/>
                <a:cs typeface="Courier New" panose="02070309020205020404" pitchFamily="49" charset="0"/>
              </a:rPr>
              <a:t>version&gt;2.41.2&lt;/version&gt;</a:t>
            </a:r>
          </a:p>
          <a:p>
            <a:pPr defTabSz="829544" fontAlgn="auto">
              <a:spcBef>
                <a:spcPts val="0"/>
              </a:spcBef>
              <a:spcAft>
                <a:spcPts val="0"/>
              </a:spcAft>
              <a:defRPr/>
            </a:pPr>
            <a:endParaRPr lang="en-GB" sz="1400" dirty="0">
              <a:solidFill>
                <a:prstClr val="black"/>
              </a:solidFill>
              <a:latin typeface="Courier New" panose="02070309020205020404" pitchFamily="49" charset="0"/>
              <a:cs typeface="Courier New" panose="02070309020205020404" pitchFamily="49" charset="0"/>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endParaRPr lang="en-GB" sz="1400" spc="-1" dirty="0">
              <a:solidFill>
                <a:srgbClr val="2E2D2C"/>
              </a:solidFill>
              <a:latin typeface="Courier New" panose="02070309020205020404" pitchFamily="49" charset="0"/>
              <a:cs typeface="Courier New" panose="02070309020205020404" pitchFamily="49" charset="0"/>
            </a:endParaRPr>
          </a:p>
          <a:p>
            <a:pPr marL="311242" indent="-310589" defTabSz="829544" fontAlgn="auto">
              <a:spcBef>
                <a:spcPts val="182"/>
              </a:spcBef>
              <a:spcAft>
                <a:spcPts val="725"/>
              </a:spcAft>
              <a:buClr>
                <a:srgbClr val="2E2D2C"/>
              </a:buClr>
              <a:buFont typeface="Arial"/>
              <a:buChar char="•"/>
              <a:defRPr/>
            </a:pPr>
            <a:endParaRPr lang="en-GB" sz="1400" spc="-1" dirty="0">
              <a:solidFill>
                <a:prstClr val="black"/>
              </a:solidFill>
              <a:latin typeface="Arial"/>
            </a:endParaRPr>
          </a:p>
          <a:p>
            <a:pPr marL="311242" indent="-310916" defTabSz="829544" fontAlgn="auto">
              <a:spcBef>
                <a:spcPts val="182"/>
              </a:spcBef>
              <a:spcAft>
                <a:spcPts val="725"/>
              </a:spcAft>
              <a:buClr>
                <a:srgbClr val="2E2D2C"/>
              </a:buClr>
              <a:buFont typeface="Arial"/>
              <a:buChar char="•"/>
              <a:defRPr/>
            </a:pPr>
            <a:r>
              <a:rPr lang="en-GB" sz="1400" spc="-1" dirty="0">
                <a:solidFill>
                  <a:srgbClr val="2E2D2C"/>
                </a:solidFill>
                <a:latin typeface="Courier New" panose="02070309020205020404" pitchFamily="49" charset="0"/>
                <a:cs typeface="Courier New" panose="02070309020205020404" pitchFamily="49" charset="0"/>
              </a:rPr>
              <a:t>The </a:t>
            </a:r>
            <a:r>
              <a:rPr lang="en-GB" sz="1400" spc="-1" dirty="0" err="1">
                <a:solidFill>
                  <a:srgbClr val="2E2D2C"/>
                </a:solidFill>
                <a:latin typeface="Courier New" panose="02070309020205020404" pitchFamily="49" charset="0"/>
                <a:cs typeface="Courier New" panose="02070309020205020404" pitchFamily="49" charset="0"/>
              </a:rPr>
              <a:t>filepath</a:t>
            </a:r>
            <a:r>
              <a:rPr lang="en-GB" sz="1400" spc="-1" dirty="0">
                <a:solidFill>
                  <a:srgbClr val="2E2D2C"/>
                </a:solidFill>
                <a:latin typeface="Courier New" panose="02070309020205020404" pitchFamily="49" charset="0"/>
                <a:cs typeface="Courier New" panose="02070309020205020404" pitchFamily="49" charset="0"/>
              </a:rPr>
              <a:t> is where the file will be saved to.</a:t>
            </a:r>
          </a:p>
          <a:p>
            <a:pPr marL="311242" indent="-310916" defTabSz="829544" fontAlgn="auto">
              <a:spcBef>
                <a:spcPts val="182"/>
              </a:spcBef>
              <a:spcAft>
                <a:spcPts val="725"/>
              </a:spcAft>
              <a:buClr>
                <a:srgbClr val="2E2D2C"/>
              </a:buClr>
              <a:buFont typeface="Arial"/>
              <a:buChar char="•"/>
              <a:defRPr/>
            </a:pPr>
            <a:r>
              <a:rPr lang="en-GB" sz="1400" spc="-1" dirty="0" err="1">
                <a:solidFill>
                  <a:srgbClr val="2E2D2C"/>
                </a:solidFill>
                <a:latin typeface="Courier New" panose="02070309020205020404" pitchFamily="49" charset="0"/>
                <a:cs typeface="Courier New" panose="02070309020205020404" pitchFamily="49" charset="0"/>
              </a:rPr>
              <a:t>replaceExisting</a:t>
            </a:r>
            <a:r>
              <a:rPr lang="en-GB" sz="1400" spc="-1" dirty="0">
                <a:solidFill>
                  <a:srgbClr val="2E2D2C"/>
                </a:solidFill>
                <a:latin typeface="Courier New" panose="02070309020205020404" pitchFamily="49" charset="0"/>
                <a:cs typeface="Courier New" panose="02070309020205020404" pitchFamily="49" charset="0"/>
              </a:rPr>
              <a:t> is a Boolean value, which specifies whether or not the file will be written over</a:t>
            </a:r>
          </a:p>
          <a:p>
            <a:pPr defTabSz="829544" fontAlgn="auto">
              <a:spcBef>
                <a:spcPts val="182"/>
              </a:spcBef>
              <a:spcAft>
                <a:spcPts val="725"/>
              </a:spcAft>
              <a:defRPr/>
            </a:pPr>
            <a:endParaRPr lang="en-GB" sz="1400" spc="-1" dirty="0">
              <a:solidFill>
                <a:prstClr val="black"/>
              </a:solidFill>
              <a:latin typeface="Arial"/>
            </a:endParaRPr>
          </a:p>
        </p:txBody>
      </p:sp>
    </p:spTree>
    <p:extLst>
      <p:ext uri="{BB962C8B-B14F-4D97-AF65-F5344CB8AC3E}">
        <p14:creationId xmlns:p14="http://schemas.microsoft.com/office/powerpoint/2010/main" val="37868820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92824-68B5-405E-AE2C-049117B70C5D}"/>
              </a:ext>
            </a:extLst>
          </p:cNvPr>
          <p:cNvSpPr>
            <a:spLocks noGrp="1"/>
          </p:cNvSpPr>
          <p:nvPr>
            <p:ph type="title"/>
          </p:nvPr>
        </p:nvSpPr>
        <p:spPr/>
        <p:txBody>
          <a:bodyPr/>
          <a:lstStyle/>
          <a:p>
            <a:r>
              <a:rPr lang="en-GB" dirty="0"/>
              <a:t>Example Output</a:t>
            </a:r>
          </a:p>
        </p:txBody>
      </p:sp>
      <p:pic>
        <p:nvPicPr>
          <p:cNvPr id="6" name="Picture 5">
            <a:extLst>
              <a:ext uri="{FF2B5EF4-FFF2-40B4-BE49-F238E27FC236}">
                <a16:creationId xmlns:a16="http://schemas.microsoft.com/office/drawing/2014/main" id="{D31A186B-8868-4800-93E9-0CFB5E0D2E8B}"/>
              </a:ext>
            </a:extLst>
          </p:cNvPr>
          <p:cNvPicPr>
            <a:picLocks noChangeAspect="1"/>
          </p:cNvPicPr>
          <p:nvPr/>
        </p:nvPicPr>
        <p:blipFill>
          <a:blip r:embed="rId2"/>
          <a:stretch>
            <a:fillRect/>
          </a:stretch>
        </p:blipFill>
        <p:spPr>
          <a:xfrm>
            <a:off x="1175205" y="1417707"/>
            <a:ext cx="10133641" cy="4022586"/>
          </a:xfrm>
          <a:prstGeom prst="rect">
            <a:avLst/>
          </a:prstGeom>
        </p:spPr>
      </p:pic>
    </p:spTree>
    <p:extLst>
      <p:ext uri="{BB962C8B-B14F-4D97-AF65-F5344CB8AC3E}">
        <p14:creationId xmlns:p14="http://schemas.microsoft.com/office/powerpoint/2010/main" val="15683043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Data Driven Testing</a:t>
            </a:r>
          </a:p>
        </p:txBody>
      </p:sp>
    </p:spTree>
    <p:extLst>
      <p:ext uri="{BB962C8B-B14F-4D97-AF65-F5344CB8AC3E}">
        <p14:creationId xmlns:p14="http://schemas.microsoft.com/office/powerpoint/2010/main" val="31079425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10EFB0-64DA-49C3-9E20-ABD03CF31ABF}"/>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i="1" spc="-1" dirty="0">
                <a:ea typeface="DejaVu Sans"/>
              </a:rPr>
              <a:t>Data driven testing (DDT) is a term used in the testing of computer software to describe testing done using a table of conditions directly as test inputs and verifiable outputs as well as the process where test environment settings and control are not hard-coded.</a:t>
            </a:r>
            <a:endParaRPr lang="en-GB"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In short:</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 data from a file</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Use data as inputs for test</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Output results to same/different file</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A6FC0073-DB03-4413-8C77-7388CE8CB4E7}"/>
              </a:ext>
            </a:extLst>
          </p:cNvPr>
          <p:cNvSpPr>
            <a:spLocks noGrp="1"/>
          </p:cNvSpPr>
          <p:nvPr>
            <p:ph type="title"/>
          </p:nvPr>
        </p:nvSpPr>
        <p:spPr/>
        <p:txBody>
          <a:bodyPr/>
          <a:lstStyle/>
          <a:p>
            <a:r>
              <a:rPr lang="en-GB" dirty="0"/>
              <a:t>What is Data Driven Testing?</a:t>
            </a:r>
          </a:p>
        </p:txBody>
      </p:sp>
    </p:spTree>
    <p:extLst>
      <p:ext uri="{BB962C8B-B14F-4D97-AF65-F5344CB8AC3E}">
        <p14:creationId xmlns:p14="http://schemas.microsoft.com/office/powerpoint/2010/main" val="101981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AAE6D0-D264-42C5-BE59-EF83C57E4851}"/>
              </a:ext>
            </a:extLst>
          </p:cNvPr>
          <p:cNvSpPr>
            <a:spLocks noGrp="1"/>
          </p:cNvSpPr>
          <p:nvPr>
            <p:ph type="body" sz="quarter" idx="15"/>
          </p:nvPr>
        </p:nvSpPr>
        <p:spPr>
          <a:xfrm>
            <a:off x="414000" y="1544760"/>
            <a:ext cx="11404800" cy="4546800"/>
          </a:xfrm>
        </p:spPr>
        <p:txBody>
          <a:bodyPr/>
          <a:lstStyle/>
          <a:p>
            <a:r>
              <a:rPr lang="en-GB" dirty="0"/>
              <a:t>IO Libraries (</a:t>
            </a:r>
            <a:r>
              <a:rPr lang="en-GB" dirty="0" err="1"/>
              <a:t>BufferedReader</a:t>
            </a:r>
            <a:r>
              <a:rPr lang="en-GB" dirty="0"/>
              <a:t>/Writer etc.) to read/write to files.</a:t>
            </a:r>
          </a:p>
          <a:p>
            <a:r>
              <a:rPr lang="en-GB" dirty="0"/>
              <a:t>Certain Libraries such as Apache POI allow easy DDT</a:t>
            </a:r>
          </a:p>
          <a:p>
            <a:pPr lvl="1"/>
            <a:r>
              <a:rPr lang="en-GB" b="1" dirty="0"/>
              <a:t>P</a:t>
            </a:r>
            <a:r>
              <a:rPr lang="en-GB" dirty="0"/>
              <a:t>oor </a:t>
            </a:r>
            <a:r>
              <a:rPr lang="en-GB" b="1" dirty="0"/>
              <a:t>O</a:t>
            </a:r>
            <a:r>
              <a:rPr lang="en-GB" dirty="0"/>
              <a:t>bfuscation </a:t>
            </a:r>
            <a:r>
              <a:rPr lang="en-GB" b="1" dirty="0"/>
              <a:t>I</a:t>
            </a:r>
            <a:r>
              <a:rPr lang="en-GB" dirty="0"/>
              <a:t>mplementation file system</a:t>
            </a:r>
          </a:p>
          <a:p>
            <a:pPr lvl="2"/>
            <a:r>
              <a:rPr lang="en-GB" dirty="0"/>
              <a:t>This library lets easily read/write to Microsoft Office file formats.</a:t>
            </a:r>
          </a:p>
          <a:p>
            <a:endParaRPr lang="en-GB" dirty="0"/>
          </a:p>
          <a:p>
            <a:r>
              <a:rPr lang="en-GB" dirty="0"/>
              <a:t>POI is great as Excel is great for DDT.</a:t>
            </a:r>
          </a:p>
          <a:p>
            <a:pPr lvl="1"/>
            <a:r>
              <a:rPr lang="en-GB" dirty="0"/>
              <a:t>Pre-formatted</a:t>
            </a:r>
          </a:p>
          <a:p>
            <a:pPr lvl="1"/>
            <a:r>
              <a:rPr lang="en-GB" dirty="0"/>
              <a:t>Easy to read</a:t>
            </a:r>
          </a:p>
          <a:p>
            <a:pPr lvl="1"/>
            <a:r>
              <a:rPr lang="en-GB" dirty="0"/>
              <a:t>Easy to use</a:t>
            </a:r>
          </a:p>
          <a:p>
            <a:endParaRPr lang="en-GB" dirty="0"/>
          </a:p>
          <a:p>
            <a:endParaRPr lang="en-GB" dirty="0"/>
          </a:p>
          <a:p>
            <a:endParaRPr lang="en-GB" dirty="0"/>
          </a:p>
        </p:txBody>
      </p:sp>
      <p:sp>
        <p:nvSpPr>
          <p:cNvPr id="3" name="Title 2">
            <a:extLst>
              <a:ext uri="{FF2B5EF4-FFF2-40B4-BE49-F238E27FC236}">
                <a16:creationId xmlns:a16="http://schemas.microsoft.com/office/drawing/2014/main" id="{623424A9-9D6A-4800-AD7A-5FF411266CDF}"/>
              </a:ext>
            </a:extLst>
          </p:cNvPr>
          <p:cNvSpPr>
            <a:spLocks noGrp="1"/>
          </p:cNvSpPr>
          <p:nvPr>
            <p:ph type="title"/>
          </p:nvPr>
        </p:nvSpPr>
        <p:spPr/>
        <p:txBody>
          <a:bodyPr>
            <a:normAutofit/>
          </a:bodyPr>
          <a:lstStyle/>
          <a:p>
            <a:r>
              <a:rPr lang="en-GB" spc="-1" dirty="0">
                <a:ea typeface="DejaVu Sans"/>
              </a:rPr>
              <a:t>Forms of DDT </a:t>
            </a:r>
            <a:endParaRPr lang="en-GB" dirty="0"/>
          </a:p>
        </p:txBody>
      </p:sp>
      <p:pic>
        <p:nvPicPr>
          <p:cNvPr id="4" name="Picture 2">
            <a:extLst>
              <a:ext uri="{FF2B5EF4-FFF2-40B4-BE49-F238E27FC236}">
                <a16:creationId xmlns:a16="http://schemas.microsoft.com/office/drawing/2014/main" id="{00404837-F478-4F69-B162-4FB2056B3730}"/>
              </a:ext>
            </a:extLst>
          </p:cNvPr>
          <p:cNvPicPr/>
          <p:nvPr/>
        </p:nvPicPr>
        <p:blipFill>
          <a:blip r:embed="rId2"/>
          <a:stretch/>
        </p:blipFill>
        <p:spPr>
          <a:xfrm>
            <a:off x="8629485" y="2424228"/>
            <a:ext cx="2554878" cy="3275326"/>
          </a:xfrm>
          <a:prstGeom prst="rect">
            <a:avLst/>
          </a:prstGeom>
          <a:ln>
            <a:noFill/>
          </a:ln>
        </p:spPr>
      </p:pic>
    </p:spTree>
    <p:extLst>
      <p:ext uri="{BB962C8B-B14F-4D97-AF65-F5344CB8AC3E}">
        <p14:creationId xmlns:p14="http://schemas.microsoft.com/office/powerpoint/2010/main" val="8638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a:p>
            <a:r>
              <a:rPr lang="en-GB" dirty="0"/>
              <a:t>If testing was done thoroughly but for the wrong requirement.</a:t>
            </a:r>
          </a:p>
          <a:p>
            <a:r>
              <a:rPr lang="en-GB" dirty="0"/>
              <a:t>Testing is not all about finding defects, it’s also about checking that the software addresses the business needs. Therefore absence of error is a fallacy </a:t>
            </a:r>
            <a:r>
              <a:rPr lang="en-GB" dirty="0" err="1"/>
              <a:t>i.e</a:t>
            </a:r>
            <a:r>
              <a:rPr lang="en-GB" dirty="0"/>
              <a:t> </a:t>
            </a:r>
            <a:r>
              <a:rPr lang="en-US" dirty="0"/>
              <a:t>Finding and fixing defects does not help if the system build is unusable and does not fulfill the user's needs &amp; requirements.</a:t>
            </a:r>
          </a:p>
          <a:p>
            <a:r>
              <a:rPr lang="en-US" dirty="0"/>
              <a:t>Which leads us to the next principle.</a:t>
            </a:r>
            <a:endParaRPr lang="en-GB" dirty="0"/>
          </a:p>
        </p:txBody>
      </p:sp>
    </p:spTree>
    <p:extLst>
      <p:ext uri="{BB962C8B-B14F-4D97-AF65-F5344CB8AC3E}">
        <p14:creationId xmlns:p14="http://schemas.microsoft.com/office/powerpoint/2010/main" val="12579572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461B3-68F6-403F-B455-E53F55F056EA}"/>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Having a separate file for important variables is good practice.</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Reusability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Script maintenance </a:t>
            </a:r>
            <a:endParaRPr lang="en-GB" sz="1633" spc="-1" dirty="0">
              <a:solidFill>
                <a:prstClr val="black"/>
              </a:solidFill>
              <a:latin typeface="Arial"/>
            </a:endParaRPr>
          </a:p>
          <a:p>
            <a:pPr defTabSz="829544" fontAlgn="auto">
              <a:spcBef>
                <a:spcPts val="182"/>
              </a:spcBef>
              <a:spcAft>
                <a:spcPts val="725"/>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08D1CDB-6878-4579-A641-8A5AF0A9DEB2}"/>
              </a:ext>
            </a:extLst>
          </p:cNvPr>
          <p:cNvSpPr>
            <a:spLocks noGrp="1"/>
          </p:cNvSpPr>
          <p:nvPr>
            <p:ph type="title"/>
          </p:nvPr>
        </p:nvSpPr>
        <p:spPr/>
        <p:txBody>
          <a:bodyPr>
            <a:normAutofit/>
          </a:bodyPr>
          <a:lstStyle/>
          <a:p>
            <a:r>
              <a:rPr lang="en-GB" spc="-1" dirty="0">
                <a:ea typeface="DejaVu Sans"/>
              </a:rPr>
              <a:t>Good practices - Constants</a:t>
            </a:r>
            <a:endParaRPr lang="en-GB" dirty="0"/>
          </a:p>
        </p:txBody>
      </p:sp>
      <p:sp>
        <p:nvSpPr>
          <p:cNvPr id="4" name="CustomShape 3">
            <a:extLst>
              <a:ext uri="{FF2B5EF4-FFF2-40B4-BE49-F238E27FC236}">
                <a16:creationId xmlns:a16="http://schemas.microsoft.com/office/drawing/2014/main" id="{37EDE6A4-9E8F-4000-8493-1A2C3680A321}"/>
              </a:ext>
            </a:extLst>
          </p:cNvPr>
          <p:cNvSpPr/>
          <p:nvPr/>
        </p:nvSpPr>
        <p:spPr>
          <a:xfrm>
            <a:off x="2079460" y="3429000"/>
            <a:ext cx="8073879" cy="314466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class</a:t>
            </a:r>
            <a:r>
              <a:rPr lang="en-GB" sz="1400" b="1" spc="-1" dirty="0">
                <a:solidFill>
                  <a:srgbClr val="000000"/>
                </a:solidFill>
                <a:latin typeface="Courier New"/>
                <a:ea typeface="DejaVu Sans"/>
              </a:rPr>
              <a:t> Constant {</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URL1</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addauser.php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URL2</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login.php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Path_TestData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"C://Users//USERNAME//workspace//SeleniumTestWithDD//src//testData//"</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File_TestData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"TestData.xlsx"</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000000"/>
                </a:solidFill>
                <a:latin typeface="Courier New"/>
                <a:ea typeface="DejaVu Sans"/>
              </a:rPr>
              <a:t>}</a:t>
            </a:r>
            <a:endParaRPr lang="en-GB" sz="1400" spc="-1" dirty="0">
              <a:solidFill>
                <a:prstClr val="black"/>
              </a:solidFill>
              <a:latin typeface="Arial"/>
            </a:endParaRPr>
          </a:p>
        </p:txBody>
      </p:sp>
    </p:spTree>
    <p:extLst>
      <p:ext uri="{BB962C8B-B14F-4D97-AF65-F5344CB8AC3E}">
        <p14:creationId xmlns:p14="http://schemas.microsoft.com/office/powerpoint/2010/main" val="33682224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1246D7-2DEE-4F90-8995-89D6E7073250}"/>
              </a:ext>
            </a:extLst>
          </p:cNvPr>
          <p:cNvSpPr>
            <a:spLocks noGrp="1"/>
          </p:cNvSpPr>
          <p:nvPr>
            <p:ph type="body" sz="quarter" idx="15"/>
          </p:nvPr>
        </p:nvSpPr>
        <p:spPr/>
        <p:txBody>
          <a:bodyPr/>
          <a:lstStyle/>
          <a:p>
            <a:r>
              <a:rPr lang="en-GB" dirty="0"/>
              <a:t>In order to use Apache POI you will need to import the correct dependency.</a:t>
            </a:r>
          </a:p>
          <a:p>
            <a:r>
              <a:rPr lang="en-GB" dirty="0"/>
              <a:t>Poi-</a:t>
            </a:r>
            <a:r>
              <a:rPr lang="en-GB" dirty="0" err="1"/>
              <a:t>ooxml</a:t>
            </a:r>
            <a:r>
              <a:rPr lang="en-GB" dirty="0"/>
              <a:t> works with the latest .xlsx Documents.</a:t>
            </a:r>
          </a:p>
          <a:p>
            <a:r>
              <a:rPr lang="en-GB" dirty="0"/>
              <a:t>Poi will only work with older .</a:t>
            </a:r>
            <a:r>
              <a:rPr lang="en-GB" dirty="0" err="1"/>
              <a:t>xls</a:t>
            </a:r>
            <a:r>
              <a:rPr lang="en-GB" dirty="0"/>
              <a:t> documents.</a:t>
            </a:r>
          </a:p>
          <a:p>
            <a:endParaRPr lang="en-GB" dirty="0"/>
          </a:p>
        </p:txBody>
      </p:sp>
      <p:sp>
        <p:nvSpPr>
          <p:cNvPr id="3" name="Title 2">
            <a:extLst>
              <a:ext uri="{FF2B5EF4-FFF2-40B4-BE49-F238E27FC236}">
                <a16:creationId xmlns:a16="http://schemas.microsoft.com/office/drawing/2014/main" id="{B9506DFF-9E0C-42F2-BBBA-8AB8E21345E4}"/>
              </a:ext>
            </a:extLst>
          </p:cNvPr>
          <p:cNvSpPr>
            <a:spLocks noGrp="1"/>
          </p:cNvSpPr>
          <p:nvPr>
            <p:ph type="title"/>
          </p:nvPr>
        </p:nvSpPr>
        <p:spPr/>
        <p:txBody>
          <a:bodyPr>
            <a:normAutofit/>
          </a:bodyPr>
          <a:lstStyle/>
          <a:p>
            <a:r>
              <a:rPr lang="en-GB" spc="-1" dirty="0">
                <a:ea typeface="DejaVu Sans"/>
              </a:rPr>
              <a:t>Obtaining Apache POI</a:t>
            </a:r>
            <a:endParaRPr lang="en-GB" dirty="0"/>
          </a:p>
        </p:txBody>
      </p:sp>
      <p:sp>
        <p:nvSpPr>
          <p:cNvPr id="4" name="Rectangle 3">
            <a:extLst>
              <a:ext uri="{FF2B5EF4-FFF2-40B4-BE49-F238E27FC236}">
                <a16:creationId xmlns:a16="http://schemas.microsoft.com/office/drawing/2014/main" id="{61CE88B2-E55F-4D6B-8370-4B62350D38BA}"/>
              </a:ext>
            </a:extLst>
          </p:cNvPr>
          <p:cNvSpPr/>
          <p:nvPr/>
        </p:nvSpPr>
        <p:spPr>
          <a:xfrm>
            <a:off x="3206423" y="3576621"/>
            <a:ext cx="6096000" cy="2118529"/>
          </a:xfrm>
          <a:prstGeom prst="rect">
            <a:avLst/>
          </a:prstGeom>
        </p:spPr>
        <p:txBody>
          <a:bodyPr>
            <a:spAutoFit/>
          </a:bodyPr>
          <a:lstStyle/>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groupId</a:t>
            </a:r>
            <a:r>
              <a:rPr lang="en-GB" sz="1800" b="1" dirty="0">
                <a:solidFill>
                  <a:prstClr val="black"/>
                </a:solidFill>
                <a:latin typeface="Arial"/>
              </a:rPr>
              <a:t>&gt;</a:t>
            </a:r>
            <a:r>
              <a:rPr lang="en-GB" sz="1800" b="1" dirty="0" err="1">
                <a:solidFill>
                  <a:prstClr val="black"/>
                </a:solidFill>
                <a:latin typeface="Arial"/>
              </a:rPr>
              <a:t>org.apache.poi</a:t>
            </a:r>
            <a:r>
              <a:rPr lang="en-GB" sz="1800" b="1" dirty="0">
                <a:solidFill>
                  <a:prstClr val="black"/>
                </a:solidFill>
                <a:latin typeface="Arial"/>
              </a:rPr>
              <a:t>&lt;/</a:t>
            </a:r>
            <a:r>
              <a:rPr lang="en-GB" sz="1800" b="1" dirty="0" err="1">
                <a:solidFill>
                  <a:prstClr val="black"/>
                </a:solidFill>
                <a:latin typeface="Arial"/>
              </a:rPr>
              <a:t>groupId</a:t>
            </a:r>
            <a:r>
              <a:rPr lang="en-GB" sz="1800" b="1"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artifactId</a:t>
            </a:r>
            <a:r>
              <a:rPr lang="en-GB" sz="1800" b="1" dirty="0">
                <a:solidFill>
                  <a:prstClr val="black"/>
                </a:solidFill>
                <a:latin typeface="Arial"/>
              </a:rPr>
              <a:t>&gt;</a:t>
            </a:r>
            <a:r>
              <a:rPr lang="en-GB" sz="1800" b="1" u="sng" dirty="0">
                <a:solidFill>
                  <a:prstClr val="black"/>
                </a:solidFill>
                <a:latin typeface="Arial"/>
              </a:rPr>
              <a:t>poi-</a:t>
            </a:r>
            <a:r>
              <a:rPr lang="en-GB" sz="1800" b="1" u="sng" dirty="0" err="1">
                <a:solidFill>
                  <a:prstClr val="black"/>
                </a:solidFill>
                <a:latin typeface="Arial"/>
              </a:rPr>
              <a:t>ooxml</a:t>
            </a:r>
            <a:r>
              <a:rPr lang="en-GB" sz="1800" b="1" u="sng" dirty="0">
                <a:solidFill>
                  <a:prstClr val="black"/>
                </a:solidFill>
                <a:latin typeface="Arial"/>
              </a:rPr>
              <a:t>&lt;/</a:t>
            </a:r>
            <a:r>
              <a:rPr lang="en-GB" sz="1800" b="1" u="sng" dirty="0" err="1">
                <a:solidFill>
                  <a:prstClr val="black"/>
                </a:solidFill>
                <a:latin typeface="Arial"/>
              </a:rPr>
              <a:t>artifactId</a:t>
            </a:r>
            <a:r>
              <a:rPr lang="en-GB" sz="1800" b="1" u="sng"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a:solidFill>
                  <a:prstClr val="black"/>
                </a:solidFill>
                <a:latin typeface="Arial"/>
              </a:rPr>
              <a:t>version&gt;3.17&lt;/version&gt;</a:t>
            </a:r>
          </a:p>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endParaRPr lang="en-GB" sz="1800" dirty="0">
              <a:solidFill>
                <a:prstClr val="black"/>
              </a:solidFill>
              <a:latin typeface="Arial"/>
            </a:endParaRPr>
          </a:p>
        </p:txBody>
      </p:sp>
    </p:spTree>
    <p:extLst>
      <p:ext uri="{BB962C8B-B14F-4D97-AF65-F5344CB8AC3E}">
        <p14:creationId xmlns:p14="http://schemas.microsoft.com/office/powerpoint/2010/main" val="22337093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A2E2F-958A-47C3-A1AD-B921C38A7178}"/>
              </a:ext>
            </a:extLst>
          </p:cNvPr>
          <p:cNvSpPr>
            <a:spLocks noGrp="1"/>
          </p:cNvSpPr>
          <p:nvPr>
            <p:ph type="title"/>
          </p:nvPr>
        </p:nvSpPr>
        <p:spPr/>
        <p:txBody>
          <a:bodyPr/>
          <a:lstStyle/>
          <a:p>
            <a:r>
              <a:rPr lang="en-GB" dirty="0"/>
              <a:t>Apache POI - Example</a:t>
            </a:r>
          </a:p>
        </p:txBody>
      </p:sp>
      <p:pic>
        <p:nvPicPr>
          <p:cNvPr id="9" name="Picture 8">
            <a:extLst>
              <a:ext uri="{FF2B5EF4-FFF2-40B4-BE49-F238E27FC236}">
                <a16:creationId xmlns:a16="http://schemas.microsoft.com/office/drawing/2014/main" id="{CA4C7213-A87A-49B4-A863-FE7E00E543C0}"/>
              </a:ext>
            </a:extLst>
          </p:cNvPr>
          <p:cNvPicPr>
            <a:picLocks noChangeAspect="1"/>
          </p:cNvPicPr>
          <p:nvPr/>
        </p:nvPicPr>
        <p:blipFill>
          <a:blip r:embed="rId2"/>
          <a:stretch>
            <a:fillRect/>
          </a:stretch>
        </p:blipFill>
        <p:spPr>
          <a:xfrm>
            <a:off x="1855864" y="1670151"/>
            <a:ext cx="8480271" cy="3517697"/>
          </a:xfrm>
          <a:prstGeom prst="rect">
            <a:avLst/>
          </a:prstGeom>
        </p:spPr>
      </p:pic>
    </p:spTree>
    <p:extLst>
      <p:ext uri="{BB962C8B-B14F-4D97-AF65-F5344CB8AC3E}">
        <p14:creationId xmlns:p14="http://schemas.microsoft.com/office/powerpoint/2010/main" val="35695885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D72B-38CD-4A0E-9C9D-E6C30E964370}"/>
              </a:ext>
            </a:extLst>
          </p:cNvPr>
          <p:cNvSpPr>
            <a:spLocks noGrp="1"/>
          </p:cNvSpPr>
          <p:nvPr>
            <p:ph type="ctrTitle"/>
          </p:nvPr>
        </p:nvSpPr>
        <p:spPr/>
        <p:txBody>
          <a:bodyPr/>
          <a:lstStyle/>
          <a:p>
            <a:r>
              <a:rPr lang="en-GB" dirty="0"/>
              <a:t>Behaviour Driven Development (BDD)</a:t>
            </a:r>
          </a:p>
        </p:txBody>
      </p:sp>
    </p:spTree>
    <p:extLst>
      <p:ext uri="{BB962C8B-B14F-4D97-AF65-F5344CB8AC3E}">
        <p14:creationId xmlns:p14="http://schemas.microsoft.com/office/powerpoint/2010/main" val="25032947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B1FF4-A373-4E6B-8785-D23D9F61EB41}"/>
              </a:ext>
            </a:extLst>
          </p:cNvPr>
          <p:cNvSpPr>
            <a:spLocks noGrp="1"/>
          </p:cNvSpPr>
          <p:nvPr>
            <p:ph type="body" sz="quarter" idx="15"/>
          </p:nvPr>
        </p:nvSpPr>
        <p:spPr/>
        <p:txBody>
          <a:bodyPr/>
          <a:lstStyle/>
          <a:p>
            <a:r>
              <a:rPr lang="en-GB" sz="2000" dirty="0"/>
              <a:t>BDD is a set of best practices for writing great tests. BDD can, and should be, used together with TDD and unit testing methods.</a:t>
            </a:r>
          </a:p>
          <a:p>
            <a:endParaRPr lang="en-GB" sz="2000" dirty="0"/>
          </a:p>
        </p:txBody>
      </p:sp>
      <p:sp>
        <p:nvSpPr>
          <p:cNvPr id="3" name="Title 2">
            <a:extLst>
              <a:ext uri="{FF2B5EF4-FFF2-40B4-BE49-F238E27FC236}">
                <a16:creationId xmlns:a16="http://schemas.microsoft.com/office/drawing/2014/main" id="{0BD968FE-F9BD-45E1-BC31-8AA94ABBB3FD}"/>
              </a:ext>
            </a:extLst>
          </p:cNvPr>
          <p:cNvSpPr>
            <a:spLocks noGrp="1"/>
          </p:cNvSpPr>
          <p:nvPr>
            <p:ph type="title"/>
          </p:nvPr>
        </p:nvSpPr>
        <p:spPr/>
        <p:txBody>
          <a:bodyPr/>
          <a:lstStyle/>
          <a:p>
            <a:r>
              <a:rPr lang="en-GB" dirty="0"/>
              <a:t>BDD - Definition</a:t>
            </a:r>
          </a:p>
        </p:txBody>
      </p:sp>
      <p:pic>
        <p:nvPicPr>
          <p:cNvPr id="4" name="Picture 2" descr="Image result">
            <a:extLst>
              <a:ext uri="{FF2B5EF4-FFF2-40B4-BE49-F238E27FC236}">
                <a16:creationId xmlns:a16="http://schemas.microsoft.com/office/drawing/2014/main" id="{1F7EDFFE-B4C7-4E19-908E-2D86C1D92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984" y="2573321"/>
            <a:ext cx="4696031" cy="3324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961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561C69-94BA-4497-807F-FF3116ADC2F3}"/>
              </a:ext>
            </a:extLst>
          </p:cNvPr>
          <p:cNvSpPr>
            <a:spLocks noGrp="1"/>
          </p:cNvSpPr>
          <p:nvPr>
            <p:ph type="body" sz="quarter" idx="15"/>
          </p:nvPr>
        </p:nvSpPr>
        <p:spPr/>
        <p:txBody>
          <a:bodyPr/>
          <a:lstStyle/>
          <a:p>
            <a:r>
              <a:rPr lang="en-GB" dirty="0"/>
              <a:t>Is a refinement of TDD and Acceptance Driven Development (ATDD)</a:t>
            </a:r>
          </a:p>
          <a:p>
            <a:r>
              <a:rPr lang="en-GB" dirty="0"/>
              <a:t>Apply the "Five Why's" principle to each proposed user story, so that its purpose is clearly related to business outcomes</a:t>
            </a:r>
          </a:p>
          <a:p>
            <a:r>
              <a:rPr lang="en-GB" dirty="0"/>
              <a:t>Thinking "from the outside in", in other words implement only those behaviours which contribute most directly to these business outcomes, so as to minimize waste</a:t>
            </a:r>
          </a:p>
          <a:p>
            <a:r>
              <a:rPr lang="en-GB" dirty="0"/>
              <a:t>Describe behaviours in a single notation which is directly accessible to domain experts, testers and developers, so as to improve communication</a:t>
            </a:r>
          </a:p>
          <a:p>
            <a:r>
              <a:rPr lang="en-GB" dirty="0"/>
              <a:t>Apply these techniques all the way down to the lowest levels of abstraction of the software, paying particular attention to the distribution of behaviour, so that evolution remains cheap</a:t>
            </a:r>
          </a:p>
          <a:p>
            <a:r>
              <a:rPr lang="en-GB" dirty="0"/>
              <a:t>This means that all development work can be traced back directly to the business objectives.</a:t>
            </a:r>
          </a:p>
          <a:p>
            <a:endParaRPr lang="en-GB" dirty="0"/>
          </a:p>
        </p:txBody>
      </p:sp>
      <p:sp>
        <p:nvSpPr>
          <p:cNvPr id="3" name="Title 2">
            <a:extLst>
              <a:ext uri="{FF2B5EF4-FFF2-40B4-BE49-F238E27FC236}">
                <a16:creationId xmlns:a16="http://schemas.microsoft.com/office/drawing/2014/main" id="{8D7BC2C0-5F57-4E6A-97A7-741091CD4E58}"/>
              </a:ext>
            </a:extLst>
          </p:cNvPr>
          <p:cNvSpPr>
            <a:spLocks noGrp="1"/>
          </p:cNvSpPr>
          <p:nvPr>
            <p:ph type="title"/>
          </p:nvPr>
        </p:nvSpPr>
        <p:spPr/>
        <p:txBody>
          <a:bodyPr/>
          <a:lstStyle/>
          <a:p>
            <a:r>
              <a:rPr lang="en-GB" dirty="0"/>
              <a:t>Principles</a:t>
            </a:r>
          </a:p>
        </p:txBody>
      </p:sp>
    </p:spTree>
    <p:extLst>
      <p:ext uri="{BB962C8B-B14F-4D97-AF65-F5344CB8AC3E}">
        <p14:creationId xmlns:p14="http://schemas.microsoft.com/office/powerpoint/2010/main" val="5199250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A63A-FB58-48C5-98C6-2D2382BA6085}"/>
              </a:ext>
            </a:extLst>
          </p:cNvPr>
          <p:cNvSpPr>
            <a:spLocks noGrp="1"/>
          </p:cNvSpPr>
          <p:nvPr>
            <p:ph type="body" sz="quarter" idx="15"/>
          </p:nvPr>
        </p:nvSpPr>
        <p:spPr/>
        <p:txBody>
          <a:bodyPr/>
          <a:lstStyle/>
          <a:p>
            <a:r>
              <a:rPr lang="en-GB" dirty="0"/>
              <a:t>5 Whys is an iterative interrogative technique used to explore the cause-and-effect relationships underlying a particular problem.</a:t>
            </a:r>
          </a:p>
          <a:p>
            <a:endParaRPr lang="en-GB" dirty="0"/>
          </a:p>
          <a:p>
            <a:r>
              <a:rPr lang="en-GB" dirty="0"/>
              <a:t>The vehicle will not start. (the problem)</a:t>
            </a:r>
          </a:p>
          <a:p>
            <a:pPr lvl="1"/>
            <a:r>
              <a:rPr lang="en-GB" dirty="0"/>
              <a:t>1. Why? - The battery is dead.</a:t>
            </a:r>
          </a:p>
          <a:p>
            <a:pPr lvl="1"/>
            <a:r>
              <a:rPr lang="en-GB" dirty="0"/>
              <a:t>2. Why? - The alternator is not functioning.</a:t>
            </a:r>
          </a:p>
          <a:p>
            <a:pPr lvl="1"/>
            <a:r>
              <a:rPr lang="en-GB" dirty="0"/>
              <a:t>3. Why? - The alternator belt has broken.</a:t>
            </a:r>
          </a:p>
          <a:p>
            <a:pPr lvl="1"/>
            <a:r>
              <a:rPr lang="en-GB" dirty="0"/>
              <a:t>4. Why? - The alternator belt was well beyond its useful service life and not replaced.</a:t>
            </a:r>
          </a:p>
          <a:p>
            <a:pPr lvl="1"/>
            <a:r>
              <a:rPr lang="en-GB" dirty="0"/>
              <a:t>5. Why? - The vehicle was not maintained according to the recommended service schedule.</a:t>
            </a:r>
          </a:p>
          <a:p>
            <a:endParaRPr lang="en-GB" dirty="0"/>
          </a:p>
        </p:txBody>
      </p:sp>
      <p:sp>
        <p:nvSpPr>
          <p:cNvPr id="3" name="Title 2">
            <a:extLst>
              <a:ext uri="{FF2B5EF4-FFF2-40B4-BE49-F238E27FC236}">
                <a16:creationId xmlns:a16="http://schemas.microsoft.com/office/drawing/2014/main" id="{B7D2D5D6-354B-49E0-B91C-0E3A06B999C0}"/>
              </a:ext>
            </a:extLst>
          </p:cNvPr>
          <p:cNvSpPr>
            <a:spLocks noGrp="1"/>
          </p:cNvSpPr>
          <p:nvPr>
            <p:ph type="title"/>
          </p:nvPr>
        </p:nvSpPr>
        <p:spPr/>
        <p:txBody>
          <a:bodyPr/>
          <a:lstStyle/>
          <a:p>
            <a:r>
              <a:rPr lang="en-GB" dirty="0"/>
              <a:t>The Five Why’s</a:t>
            </a:r>
          </a:p>
        </p:txBody>
      </p:sp>
    </p:spTree>
    <p:extLst>
      <p:ext uri="{BB962C8B-B14F-4D97-AF65-F5344CB8AC3E}">
        <p14:creationId xmlns:p14="http://schemas.microsoft.com/office/powerpoint/2010/main" val="7290212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2D94FC-D4A2-40D0-AAAF-36A4A3988927}"/>
              </a:ext>
            </a:extLst>
          </p:cNvPr>
          <p:cNvSpPr>
            <a:spLocks noGrp="1"/>
          </p:cNvSpPr>
          <p:nvPr>
            <p:ph type="body" sz="quarter" idx="15"/>
          </p:nvPr>
        </p:nvSpPr>
        <p:spPr/>
        <p:txBody>
          <a:bodyPr/>
          <a:lstStyle/>
          <a:p>
            <a:r>
              <a:rPr lang="en-GB" dirty="0"/>
              <a:t>BDD offers more precise guidance on organizing the conversation between developers, testers and domain experts</a:t>
            </a:r>
          </a:p>
          <a:p>
            <a:endParaRPr lang="en-GB" dirty="0"/>
          </a:p>
          <a:p>
            <a:r>
              <a:rPr lang="en-GB" dirty="0"/>
              <a:t>Notations originating in the BDD approach, in particular the given-when-then canvas, are closer to everyday language and have a shallower learning curve compared to those of other tools</a:t>
            </a:r>
          </a:p>
          <a:p>
            <a:endParaRPr lang="en-GB" dirty="0"/>
          </a:p>
          <a:p>
            <a:r>
              <a:rPr lang="en-GB" dirty="0"/>
              <a:t>Tools targeting a BDD approach generally afford the automatic generation of technical and end user documentation from BDD "specifications"</a:t>
            </a:r>
          </a:p>
          <a:p>
            <a:endParaRPr lang="en-GB" dirty="0"/>
          </a:p>
        </p:txBody>
      </p:sp>
      <p:sp>
        <p:nvSpPr>
          <p:cNvPr id="3" name="Title 2">
            <a:extLst>
              <a:ext uri="{FF2B5EF4-FFF2-40B4-BE49-F238E27FC236}">
                <a16:creationId xmlns:a16="http://schemas.microsoft.com/office/drawing/2014/main" id="{86CAC50C-68A4-4EDA-BE2A-F64AFD13A36C}"/>
              </a:ext>
            </a:extLst>
          </p:cNvPr>
          <p:cNvSpPr>
            <a:spLocks noGrp="1"/>
          </p:cNvSpPr>
          <p:nvPr>
            <p:ph type="title"/>
          </p:nvPr>
        </p:nvSpPr>
        <p:spPr/>
        <p:txBody>
          <a:bodyPr>
            <a:normAutofit/>
          </a:bodyPr>
          <a:lstStyle/>
          <a:p>
            <a:r>
              <a:rPr lang="en-GB" dirty="0"/>
              <a:t>Benefits of BDD</a:t>
            </a:r>
          </a:p>
        </p:txBody>
      </p:sp>
    </p:spTree>
    <p:extLst>
      <p:ext uri="{BB962C8B-B14F-4D97-AF65-F5344CB8AC3E}">
        <p14:creationId xmlns:p14="http://schemas.microsoft.com/office/powerpoint/2010/main" val="21925092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715ECD-1C23-432D-9A44-48FB29EEDC3A}"/>
              </a:ext>
            </a:extLst>
          </p:cNvPr>
          <p:cNvSpPr>
            <a:spLocks noGrp="1"/>
          </p:cNvSpPr>
          <p:nvPr>
            <p:ph type="body" sz="quarter" idx="15"/>
          </p:nvPr>
        </p:nvSpPr>
        <p:spPr/>
        <p:txBody>
          <a:bodyPr/>
          <a:lstStyle/>
          <a:p>
            <a:r>
              <a:rPr lang="en-GB" dirty="0"/>
              <a:t>We will be using the Cucumber software tool</a:t>
            </a:r>
          </a:p>
          <a:p>
            <a:endParaRPr lang="en-GB" dirty="0"/>
          </a:p>
          <a:p>
            <a:r>
              <a:rPr lang="en-GB" dirty="0"/>
              <a:t>It utilises a plain language parser called Gherkin.</a:t>
            </a:r>
          </a:p>
          <a:p>
            <a:endParaRPr lang="en-GB" dirty="0"/>
          </a:p>
          <a:p>
            <a:r>
              <a:rPr lang="en-GB" dirty="0"/>
              <a:t>Written in Ruby</a:t>
            </a:r>
          </a:p>
          <a:p>
            <a:endParaRPr lang="en-GB" dirty="0"/>
          </a:p>
          <a:p>
            <a:r>
              <a:rPr lang="en-GB" dirty="0"/>
              <a:t>It is designed to run automated Tests in a BDD style. </a:t>
            </a:r>
          </a:p>
          <a:p>
            <a:endParaRPr lang="en-GB" dirty="0"/>
          </a:p>
        </p:txBody>
      </p:sp>
      <p:sp>
        <p:nvSpPr>
          <p:cNvPr id="3" name="Title 2">
            <a:extLst>
              <a:ext uri="{FF2B5EF4-FFF2-40B4-BE49-F238E27FC236}">
                <a16:creationId xmlns:a16="http://schemas.microsoft.com/office/drawing/2014/main" id="{4EE1DE86-3D24-4981-A22F-55F2E0620A4A}"/>
              </a:ext>
            </a:extLst>
          </p:cNvPr>
          <p:cNvSpPr>
            <a:spLocks noGrp="1"/>
          </p:cNvSpPr>
          <p:nvPr>
            <p:ph type="title"/>
          </p:nvPr>
        </p:nvSpPr>
        <p:spPr/>
        <p:txBody>
          <a:bodyPr>
            <a:normAutofit/>
          </a:bodyPr>
          <a:lstStyle/>
          <a:p>
            <a:r>
              <a:rPr lang="en-GB" dirty="0"/>
              <a:t>BDD Tool</a:t>
            </a:r>
          </a:p>
        </p:txBody>
      </p:sp>
    </p:spTree>
    <p:extLst>
      <p:ext uri="{BB962C8B-B14F-4D97-AF65-F5344CB8AC3E}">
        <p14:creationId xmlns:p14="http://schemas.microsoft.com/office/powerpoint/2010/main" val="13073981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Allows the easy creation of specific tests with the collaboration of multiple members of a team.</a:t>
            </a:r>
          </a:p>
          <a:p>
            <a:endParaRPr lang="en-GB" dirty="0"/>
          </a:p>
          <a:p>
            <a:r>
              <a:rPr lang="en-GB" dirty="0"/>
              <a:t>Such as Testers, Developers and Business Analysists.</a:t>
            </a:r>
          </a:p>
          <a:p>
            <a:endParaRPr lang="en-GB" dirty="0"/>
          </a:p>
          <a:p>
            <a:r>
              <a:rPr lang="en-GB" dirty="0"/>
              <a:t>Used with multiple Languages – we will be using it with Java</a:t>
            </a:r>
          </a:p>
          <a:p>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Cucumber</a:t>
            </a:r>
          </a:p>
        </p:txBody>
      </p:sp>
    </p:spTree>
    <p:extLst>
      <p:ext uri="{BB962C8B-B14F-4D97-AF65-F5344CB8AC3E}">
        <p14:creationId xmlns:p14="http://schemas.microsoft.com/office/powerpoint/2010/main" val="186419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Testing</a:t>
            </a:r>
          </a:p>
        </p:txBody>
      </p:sp>
      <p:sp>
        <p:nvSpPr>
          <p:cNvPr id="3" name="Content Placeholder 2"/>
          <p:cNvSpPr>
            <a:spLocks noGrp="1"/>
          </p:cNvSpPr>
          <p:nvPr>
            <p:ph idx="1"/>
          </p:nvPr>
        </p:nvSpPr>
        <p:spPr/>
        <p:txBody>
          <a:bodyPr/>
          <a:lstStyle/>
          <a:p>
            <a:r>
              <a:rPr lang="en-GB" dirty="0"/>
              <a:t>As the name implies, testing should start as soon as possible in the software development life cycle.</a:t>
            </a:r>
          </a:p>
          <a:p>
            <a:r>
              <a:rPr lang="en-GB" dirty="0"/>
              <a:t>This will:</a:t>
            </a:r>
          </a:p>
          <a:p>
            <a:pPr lvl="1"/>
            <a:r>
              <a:rPr lang="en-GB" dirty="0"/>
              <a:t>Defects will be captured in the early stages like requirements or design phase, which are the early stages</a:t>
            </a:r>
          </a:p>
          <a:p>
            <a:pPr lvl="1"/>
            <a:r>
              <a:rPr lang="en-GB" dirty="0"/>
              <a:t>Much cheaper to fix issues in early stages compared to the end of development</a:t>
            </a:r>
          </a:p>
          <a:p>
            <a:r>
              <a:rPr lang="en-GB" dirty="0"/>
              <a:t>How early should you start testing? As soon as the requirements are defined.</a:t>
            </a:r>
          </a:p>
        </p:txBody>
      </p:sp>
    </p:spTree>
    <p:extLst>
      <p:ext uri="{BB962C8B-B14F-4D97-AF65-F5344CB8AC3E}">
        <p14:creationId xmlns:p14="http://schemas.microsoft.com/office/powerpoint/2010/main" val="40150261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Works using two files:</a:t>
            </a:r>
          </a:p>
          <a:p>
            <a:pPr lvl="1"/>
            <a:r>
              <a:rPr lang="en-GB" dirty="0"/>
              <a:t>1. A Feature File</a:t>
            </a:r>
          </a:p>
          <a:p>
            <a:pPr lvl="1"/>
            <a:r>
              <a:rPr lang="en-GB" dirty="0"/>
              <a:t>2. A Step Definition File</a:t>
            </a:r>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How it works</a:t>
            </a:r>
          </a:p>
        </p:txBody>
      </p:sp>
    </p:spTree>
    <p:extLst>
      <p:ext uri="{BB962C8B-B14F-4D97-AF65-F5344CB8AC3E}">
        <p14:creationId xmlns:p14="http://schemas.microsoft.com/office/powerpoint/2010/main" val="41392604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C9DBF-BB4A-4E17-B1CB-D89A4D627D9D}"/>
              </a:ext>
            </a:extLst>
          </p:cNvPr>
          <p:cNvSpPr>
            <a:spLocks noGrp="1"/>
          </p:cNvSpPr>
          <p:nvPr>
            <p:ph type="body" sz="quarter" idx="15"/>
          </p:nvPr>
        </p:nvSpPr>
        <p:spPr/>
        <p:txBody>
          <a:bodyPr/>
          <a:lstStyle/>
          <a:p>
            <a:r>
              <a:rPr lang="en-GB" dirty="0"/>
              <a:t>A feature file is the main part of Cucumber.</a:t>
            </a:r>
          </a:p>
          <a:p>
            <a:r>
              <a:rPr lang="en-GB" dirty="0"/>
              <a:t>It works using a specific notation called Given-When-Then.</a:t>
            </a:r>
          </a:p>
          <a:p>
            <a:r>
              <a:rPr lang="en-GB" dirty="0"/>
              <a:t>It is very similar to the notation used in a user story, i.e. As a X-I want to Y-So that Z</a:t>
            </a:r>
          </a:p>
          <a:p>
            <a:r>
              <a:rPr lang="en-GB" dirty="0"/>
              <a:t>It is not a .txt file, but actually a .feature file.</a:t>
            </a:r>
          </a:p>
          <a:p>
            <a:endParaRPr lang="en-GB" dirty="0"/>
          </a:p>
        </p:txBody>
      </p:sp>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42504495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9AC496-EB7A-436E-A640-5912DB0D7BCD}"/>
              </a:ext>
            </a:extLst>
          </p:cNvPr>
          <p:cNvSpPr>
            <a:spLocks noGrp="1"/>
          </p:cNvSpPr>
          <p:nvPr>
            <p:ph type="body" sz="quarter" idx="15"/>
          </p:nvPr>
        </p:nvSpPr>
        <p:spPr/>
        <p:txBody>
          <a:bodyPr/>
          <a:lstStyle/>
          <a:p>
            <a:r>
              <a:rPr lang="en-GB" dirty="0"/>
              <a:t>A feature file Is built up of several layers</a:t>
            </a:r>
          </a:p>
          <a:p>
            <a:endParaRPr lang="en-GB" dirty="0"/>
          </a:p>
          <a:p>
            <a:r>
              <a:rPr lang="en-GB" dirty="0"/>
              <a:t>The first being the Feature that is being tested</a:t>
            </a:r>
          </a:p>
          <a:p>
            <a:endParaRPr lang="en-GB" dirty="0"/>
          </a:p>
          <a:p>
            <a:r>
              <a:rPr lang="en-GB" dirty="0"/>
              <a:t>This is written like so:</a:t>
            </a:r>
          </a:p>
          <a:p>
            <a:pPr lvl="1"/>
            <a:r>
              <a:rPr lang="en-GB" dirty="0"/>
              <a:t>Feature: [The Feature to be tested]</a:t>
            </a:r>
          </a:p>
          <a:p>
            <a:pPr lvl="1"/>
            <a:r>
              <a:rPr lang="en-GB" dirty="0"/>
              <a:t>Feature files are placed into the project structure like so:</a:t>
            </a:r>
          </a:p>
          <a:p>
            <a:endParaRPr lang="en-GB" dirty="0"/>
          </a:p>
        </p:txBody>
      </p:sp>
      <p:sp>
        <p:nvSpPr>
          <p:cNvPr id="3" name="Title 2">
            <a:extLst>
              <a:ext uri="{FF2B5EF4-FFF2-40B4-BE49-F238E27FC236}">
                <a16:creationId xmlns:a16="http://schemas.microsoft.com/office/drawing/2014/main" id="{91F1A6A0-AF93-4883-8442-2449F2DD5A5D}"/>
              </a:ext>
            </a:extLst>
          </p:cNvPr>
          <p:cNvSpPr>
            <a:spLocks noGrp="1"/>
          </p:cNvSpPr>
          <p:nvPr>
            <p:ph type="title"/>
          </p:nvPr>
        </p:nvSpPr>
        <p:spPr/>
        <p:txBody>
          <a:bodyPr/>
          <a:lstStyle/>
          <a:p>
            <a:r>
              <a:rPr lang="en-GB" dirty="0"/>
              <a:t>Feature File</a:t>
            </a:r>
          </a:p>
        </p:txBody>
      </p:sp>
      <p:pic>
        <p:nvPicPr>
          <p:cNvPr id="4" name="Picture 3">
            <a:extLst>
              <a:ext uri="{FF2B5EF4-FFF2-40B4-BE49-F238E27FC236}">
                <a16:creationId xmlns:a16="http://schemas.microsoft.com/office/drawing/2014/main" id="{3E1D9B37-4298-49D4-8A24-1DF3F2344678}"/>
              </a:ext>
            </a:extLst>
          </p:cNvPr>
          <p:cNvPicPr>
            <a:picLocks noChangeAspect="1"/>
          </p:cNvPicPr>
          <p:nvPr/>
        </p:nvPicPr>
        <p:blipFill>
          <a:blip r:embed="rId2"/>
          <a:stretch>
            <a:fillRect/>
          </a:stretch>
        </p:blipFill>
        <p:spPr>
          <a:xfrm>
            <a:off x="7142143" y="2415188"/>
            <a:ext cx="3723455" cy="2027624"/>
          </a:xfrm>
          <a:prstGeom prst="rect">
            <a:avLst/>
          </a:prstGeom>
        </p:spPr>
      </p:pic>
    </p:spTree>
    <p:extLst>
      <p:ext uri="{BB962C8B-B14F-4D97-AF65-F5344CB8AC3E}">
        <p14:creationId xmlns:p14="http://schemas.microsoft.com/office/powerpoint/2010/main" val="3245332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90B42-84C7-4F9F-A676-8E5D6919C19A}"/>
              </a:ext>
            </a:extLst>
          </p:cNvPr>
          <p:cNvSpPr>
            <a:spLocks noGrp="1"/>
          </p:cNvSpPr>
          <p:nvPr>
            <p:ph type="body" sz="quarter" idx="15"/>
          </p:nvPr>
        </p:nvSpPr>
        <p:spPr/>
        <p:txBody>
          <a:bodyPr/>
          <a:lstStyle/>
          <a:p>
            <a:r>
              <a:rPr lang="en-GB" dirty="0"/>
              <a:t>The second part is made up of the individual scenarios</a:t>
            </a:r>
          </a:p>
          <a:p>
            <a:r>
              <a:rPr lang="en-GB" dirty="0"/>
              <a:t>The scenarios are the different paths that can be taken within the feature.</a:t>
            </a:r>
          </a:p>
          <a:p>
            <a:r>
              <a:rPr lang="en-GB" dirty="0"/>
              <a:t>They are written like so:</a:t>
            </a:r>
          </a:p>
          <a:p>
            <a:pPr lvl="1"/>
            <a:r>
              <a:rPr lang="en-GB" dirty="0"/>
              <a:t>Scenario: [Scenario to be tested]</a:t>
            </a:r>
          </a:p>
          <a:p>
            <a:endParaRPr lang="en-GB" dirty="0"/>
          </a:p>
        </p:txBody>
      </p:sp>
      <p:sp>
        <p:nvSpPr>
          <p:cNvPr id="3" name="Title 2">
            <a:extLst>
              <a:ext uri="{FF2B5EF4-FFF2-40B4-BE49-F238E27FC236}">
                <a16:creationId xmlns:a16="http://schemas.microsoft.com/office/drawing/2014/main" id="{D7442FB6-BD76-4009-9187-E9DAF5D10BC1}"/>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252459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3ED26B-FDFF-4280-A7DF-615C654A755E}"/>
              </a:ext>
            </a:extLst>
          </p:cNvPr>
          <p:cNvSpPr>
            <a:spLocks noGrp="1"/>
          </p:cNvSpPr>
          <p:nvPr>
            <p:ph type="body" sz="quarter" idx="15"/>
          </p:nvPr>
        </p:nvSpPr>
        <p:spPr/>
        <p:txBody>
          <a:bodyPr/>
          <a:lstStyle/>
          <a:p>
            <a:r>
              <a:rPr lang="en-GB" dirty="0"/>
              <a:t>The final part of a feature file is the contents of the Scenario</a:t>
            </a:r>
          </a:p>
          <a:p>
            <a:r>
              <a:rPr lang="en-GB" dirty="0"/>
              <a:t>This forms what we are going to test in this feature.</a:t>
            </a:r>
          </a:p>
          <a:p>
            <a:r>
              <a:rPr lang="en-GB" dirty="0"/>
              <a:t>This is written using Given-When-Then notation</a:t>
            </a:r>
          </a:p>
          <a:p>
            <a:r>
              <a:rPr lang="en-GB" dirty="0"/>
              <a:t>Which is written like the following:</a:t>
            </a:r>
          </a:p>
          <a:p>
            <a:pPr lvl="1"/>
            <a:r>
              <a:rPr lang="en-GB" dirty="0">
                <a:solidFill>
                  <a:schemeClr val="accent1"/>
                </a:solidFill>
              </a:rPr>
              <a:t>Given I want to go to www.google.com</a:t>
            </a:r>
          </a:p>
          <a:p>
            <a:pPr lvl="1"/>
            <a:r>
              <a:rPr lang="en-GB" dirty="0">
                <a:solidFill>
                  <a:schemeClr val="accent1"/>
                </a:solidFill>
              </a:rPr>
              <a:t>When I search for QA</a:t>
            </a:r>
          </a:p>
          <a:p>
            <a:pPr lvl="1"/>
            <a:r>
              <a:rPr lang="en-GB" dirty="0">
                <a:solidFill>
                  <a:schemeClr val="accent1"/>
                </a:solidFill>
              </a:rPr>
              <a:t>Then a link to www.qa.com should be visible</a:t>
            </a:r>
          </a:p>
          <a:p>
            <a:endParaRPr lang="en-GB" dirty="0"/>
          </a:p>
        </p:txBody>
      </p:sp>
      <p:sp>
        <p:nvSpPr>
          <p:cNvPr id="3" name="Title 2">
            <a:extLst>
              <a:ext uri="{FF2B5EF4-FFF2-40B4-BE49-F238E27FC236}">
                <a16:creationId xmlns:a16="http://schemas.microsoft.com/office/drawing/2014/main" id="{5480FDFA-3F4A-4E99-B53A-B6D63E5446D4}"/>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38108285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970318"/>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Feature</a:t>
            </a:r>
            <a:r>
              <a:rPr lang="en-GB" sz="2800" spc="-1" dirty="0">
                <a:solidFill>
                  <a:prstClr val="black"/>
                </a:solidFill>
                <a:latin typeface="+mn-lt"/>
              </a:rPr>
              <a:t>: [The Feature to be tested]</a:t>
            </a:r>
          </a:p>
          <a:p>
            <a:pPr defTabSz="829544" fontAlgn="auto">
              <a:spcBef>
                <a:spcPts val="0"/>
              </a:spcBef>
              <a:spcAft>
                <a:spcPts val="0"/>
              </a:spcAft>
              <a:defRPr/>
            </a:pP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Scenario</a:t>
            </a:r>
            <a:r>
              <a:rPr lang="en-GB" sz="2800" spc="-1" dirty="0">
                <a:solidFill>
                  <a:prstClr val="black"/>
                </a:solidFill>
                <a:latin typeface="+mn-lt"/>
              </a:rPr>
              <a:t>: [Scenario to be tested]</a:t>
            </a:r>
          </a:p>
          <a:p>
            <a:pPr defTabSz="829544" fontAlgn="auto">
              <a:spcBef>
                <a:spcPts val="0"/>
              </a:spcBef>
              <a:spcAft>
                <a:spcPts val="0"/>
              </a:spcAft>
              <a:defRPr/>
            </a:pPr>
            <a:r>
              <a:rPr lang="en-GB" sz="2800" spc="-1" dirty="0">
                <a:solidFill>
                  <a:prstClr val="black"/>
                </a:solidFill>
                <a:latin typeface="+mn-lt"/>
              </a:rPr>
              <a:t>	</a:t>
            </a: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Given </a:t>
            </a:r>
            <a:r>
              <a:rPr lang="en-GB" sz="2800" spc="-1" dirty="0">
                <a:solidFill>
                  <a:prstClr val="black"/>
                </a:solidFill>
                <a:latin typeface="+mn-lt"/>
              </a:rPr>
              <a:t>I want to go to </a:t>
            </a:r>
            <a:r>
              <a:rPr lang="en-GB" sz="2800" spc="-1" dirty="0">
                <a:solidFill>
                  <a:prstClr val="black"/>
                </a:solidFill>
                <a:latin typeface="+mn-lt"/>
                <a:hlinkClick r:id="rId2"/>
              </a:rPr>
              <a:t>www.google.com</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When </a:t>
            </a:r>
            <a:r>
              <a:rPr lang="en-GB" sz="2800" spc="-1" dirty="0">
                <a:solidFill>
                  <a:prstClr val="black"/>
                </a:solidFill>
                <a:latin typeface="+mn-lt"/>
              </a:rPr>
              <a:t>I search for QA</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Then </a:t>
            </a:r>
            <a:r>
              <a:rPr lang="en-GB" sz="2800" spc="-1" dirty="0">
                <a:solidFill>
                  <a:prstClr val="black"/>
                </a:solidFill>
                <a:latin typeface="+mn-lt"/>
              </a:rPr>
              <a:t>a link to www.qa.com should be visible</a:t>
            </a:r>
          </a:p>
        </p:txBody>
      </p:sp>
    </p:spTree>
    <p:extLst>
      <p:ext uri="{BB962C8B-B14F-4D97-AF65-F5344CB8AC3E}">
        <p14:creationId xmlns:p14="http://schemas.microsoft.com/office/powerpoint/2010/main" val="33653777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 - additional</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108543"/>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 Given an empty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When I push an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And I push another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Then the stack contains two items</a:t>
            </a:r>
          </a:p>
        </p:txBody>
      </p:sp>
    </p:spTree>
    <p:extLst>
      <p:ext uri="{BB962C8B-B14F-4D97-AF65-F5344CB8AC3E}">
        <p14:creationId xmlns:p14="http://schemas.microsoft.com/office/powerpoint/2010/main" val="229441944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0C199-1ED0-4821-BC44-8C7234B9582C}"/>
              </a:ext>
            </a:extLst>
          </p:cNvPr>
          <p:cNvSpPr>
            <a:spLocks noGrp="1"/>
          </p:cNvSpPr>
          <p:nvPr>
            <p:ph type="body" sz="quarter" idx="15"/>
          </p:nvPr>
        </p:nvSpPr>
        <p:spPr/>
        <p:txBody>
          <a:bodyPr/>
          <a:lstStyle/>
          <a:p>
            <a:r>
              <a:rPr lang="en-GB" dirty="0"/>
              <a:t>A final note about feature files is that they can contain multiple scenarios </a:t>
            </a:r>
          </a:p>
          <a:p>
            <a:endParaRPr lang="en-GB" dirty="0"/>
          </a:p>
          <a:p>
            <a:r>
              <a:rPr lang="en-GB" dirty="0"/>
              <a:t>However you should not put lots of scenarios in one file as it would soon become unreadable.</a:t>
            </a:r>
          </a:p>
          <a:p>
            <a:endParaRPr lang="en-GB" dirty="0"/>
          </a:p>
        </p:txBody>
      </p:sp>
      <p:sp>
        <p:nvSpPr>
          <p:cNvPr id="3" name="Title 2">
            <a:extLst>
              <a:ext uri="{FF2B5EF4-FFF2-40B4-BE49-F238E27FC236}">
                <a16:creationId xmlns:a16="http://schemas.microsoft.com/office/drawing/2014/main" id="{C7F72C6E-694E-4529-92A6-75F8BABC4335}"/>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19114980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3E647-D5A9-4678-AAC7-21DFA4EB43EB}"/>
              </a:ext>
            </a:extLst>
          </p:cNvPr>
          <p:cNvSpPr>
            <a:spLocks noGrp="1"/>
          </p:cNvSpPr>
          <p:nvPr>
            <p:ph type="body" sz="quarter" idx="15"/>
          </p:nvPr>
        </p:nvSpPr>
        <p:spPr/>
        <p:txBody>
          <a:bodyPr/>
          <a:lstStyle/>
          <a:p>
            <a:r>
              <a:rPr lang="en-GB" dirty="0"/>
              <a:t>The Step definition file is a class/file within your programming language that holds what’s known as the ‘glue’ code</a:t>
            </a:r>
          </a:p>
          <a:p>
            <a:endParaRPr lang="en-GB" dirty="0"/>
          </a:p>
          <a:p>
            <a:r>
              <a:rPr lang="en-GB" dirty="0"/>
              <a:t>This </a:t>
            </a:r>
            <a:r>
              <a:rPr lang="en-GB"/>
              <a:t>is where </a:t>
            </a:r>
            <a:r>
              <a:rPr lang="en-GB" dirty="0"/>
              <a:t>we translate the steps from our feature file into code that we can use to perform the tests.</a:t>
            </a:r>
          </a:p>
          <a:p>
            <a:endParaRPr lang="en-GB" dirty="0"/>
          </a:p>
          <a:p>
            <a:r>
              <a:rPr lang="en-GB" dirty="0"/>
              <a:t>You will also need to go to the Eclipse Marketplace and install the Cucumber Plugin, this will make running your feature files much easier.</a:t>
            </a:r>
          </a:p>
          <a:p>
            <a:endParaRPr lang="en-GB" dirty="0"/>
          </a:p>
        </p:txBody>
      </p:sp>
      <p:sp>
        <p:nvSpPr>
          <p:cNvPr id="3" name="Title 2">
            <a:extLst>
              <a:ext uri="{FF2B5EF4-FFF2-40B4-BE49-F238E27FC236}">
                <a16:creationId xmlns:a16="http://schemas.microsoft.com/office/drawing/2014/main" id="{4907DC32-71D4-457A-8C58-B03595B3A011}"/>
              </a:ext>
            </a:extLst>
          </p:cNvPr>
          <p:cNvSpPr>
            <a:spLocks noGrp="1"/>
          </p:cNvSpPr>
          <p:nvPr>
            <p:ph type="title"/>
          </p:nvPr>
        </p:nvSpPr>
        <p:spPr/>
        <p:txBody>
          <a:bodyPr/>
          <a:lstStyle/>
          <a:p>
            <a:r>
              <a:rPr lang="en-GB" dirty="0"/>
              <a:t>Step Definition File</a:t>
            </a:r>
          </a:p>
        </p:txBody>
      </p:sp>
      <p:pic>
        <p:nvPicPr>
          <p:cNvPr id="4" name="Picture 3">
            <a:extLst>
              <a:ext uri="{FF2B5EF4-FFF2-40B4-BE49-F238E27FC236}">
                <a16:creationId xmlns:a16="http://schemas.microsoft.com/office/drawing/2014/main" id="{4BAC6F8B-8F04-4B04-A6FE-6C13F5C59005}"/>
              </a:ext>
            </a:extLst>
          </p:cNvPr>
          <p:cNvPicPr>
            <a:picLocks noChangeAspect="1"/>
          </p:cNvPicPr>
          <p:nvPr/>
        </p:nvPicPr>
        <p:blipFill>
          <a:blip r:embed="rId2"/>
          <a:stretch>
            <a:fillRect/>
          </a:stretch>
        </p:blipFill>
        <p:spPr>
          <a:xfrm>
            <a:off x="4336661" y="4420779"/>
            <a:ext cx="6877679" cy="1784922"/>
          </a:xfrm>
          <a:prstGeom prst="rect">
            <a:avLst/>
          </a:prstGeom>
        </p:spPr>
      </p:pic>
    </p:spTree>
    <p:extLst>
      <p:ext uri="{BB962C8B-B14F-4D97-AF65-F5344CB8AC3E}">
        <p14:creationId xmlns:p14="http://schemas.microsoft.com/office/powerpoint/2010/main" val="10471318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a:t>In order to start using Cucumber you will need 2 dependencies</a:t>
            </a:r>
          </a:p>
          <a:p>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a:t>Cucumber and Step Definition Files</a:t>
            </a:r>
          </a:p>
        </p:txBody>
      </p:sp>
      <p:sp>
        <p:nvSpPr>
          <p:cNvPr id="4" name="Rectangle 3">
            <a:extLst>
              <a:ext uri="{FF2B5EF4-FFF2-40B4-BE49-F238E27FC236}">
                <a16:creationId xmlns:a16="http://schemas.microsoft.com/office/drawing/2014/main" id="{7C52B9F5-DD91-4FC3-B3D5-FEC538756A49}"/>
              </a:ext>
            </a:extLst>
          </p:cNvPr>
          <p:cNvSpPr/>
          <p:nvPr/>
        </p:nvSpPr>
        <p:spPr>
          <a:xfrm>
            <a:off x="3030747" y="2398241"/>
            <a:ext cx="6630838" cy="3693319"/>
          </a:xfrm>
          <a:prstGeom prst="rect">
            <a:avLst/>
          </a:prstGeom>
        </p:spPr>
        <p:txBody>
          <a:bodyPr wrap="square">
            <a:spAutoFit/>
          </a:bodyPr>
          <a:lstStyle/>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&gt;cucumber-java&lt;/</a:t>
            </a:r>
            <a:r>
              <a:rPr lang="en-GB" sz="1800" b="1" dirty="0" err="1"/>
              <a:t>artifactId</a:t>
            </a:r>
            <a:r>
              <a:rPr lang="en-GB" sz="1800" b="1"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p>
          <a:p>
            <a:endParaRPr lang="en-GB" sz="1800" b="1" dirty="0"/>
          </a:p>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a:t>
            </a:r>
            <a:r>
              <a:rPr lang="en-GB" sz="1800" b="1" u="sng" dirty="0" err="1"/>
              <a:t>junit</a:t>
            </a:r>
            <a:r>
              <a:rPr lang="en-GB" sz="1800" b="1" u="sng" dirty="0"/>
              <a:t>&lt;/</a:t>
            </a:r>
            <a:r>
              <a:rPr lang="en-GB" sz="1800" b="1" u="sng" dirty="0" err="1"/>
              <a:t>artifactId</a:t>
            </a:r>
            <a:r>
              <a:rPr lang="en-GB" sz="1800" b="1" u="sng"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endParaRPr lang="en-GB" sz="6000" spc="-1" dirty="0">
              <a:solidFill>
                <a:prstClr val="black"/>
              </a:solidFill>
              <a:latin typeface="Arial"/>
            </a:endParaRPr>
          </a:p>
        </p:txBody>
      </p:sp>
    </p:spTree>
    <p:extLst>
      <p:ext uri="{BB962C8B-B14F-4D97-AF65-F5344CB8AC3E}">
        <p14:creationId xmlns:p14="http://schemas.microsoft.com/office/powerpoint/2010/main" val="22811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is context dependent</a:t>
            </a:r>
          </a:p>
        </p:txBody>
      </p:sp>
      <p:sp>
        <p:nvSpPr>
          <p:cNvPr id="3" name="Content Placeholder 2"/>
          <p:cNvSpPr>
            <a:spLocks noGrp="1"/>
          </p:cNvSpPr>
          <p:nvPr>
            <p:ph idx="1"/>
          </p:nvPr>
        </p:nvSpPr>
        <p:spPr/>
        <p:txBody>
          <a:bodyPr>
            <a:normAutofit/>
          </a:bodyPr>
          <a:lstStyle/>
          <a:p>
            <a:r>
              <a:rPr lang="en-GB" sz="2800" dirty="0"/>
              <a:t>Applications are never the same, therefore you wouldn’t do the same testing for both an ATM and online banking application…</a:t>
            </a:r>
          </a:p>
        </p:txBody>
      </p:sp>
    </p:spTree>
    <p:extLst>
      <p:ext uri="{BB962C8B-B14F-4D97-AF65-F5344CB8AC3E}">
        <p14:creationId xmlns:p14="http://schemas.microsoft.com/office/powerpoint/2010/main" val="20192367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why do we automate testing?</a:t>
            </a:r>
          </a:p>
        </p:txBody>
      </p:sp>
      <p:sp>
        <p:nvSpPr>
          <p:cNvPr id="3" name="Content Placeholder 2"/>
          <p:cNvSpPr>
            <a:spLocks noGrp="1"/>
          </p:cNvSpPr>
          <p:nvPr>
            <p:ph idx="1"/>
          </p:nvPr>
        </p:nvSpPr>
        <p:spPr/>
        <p:txBody>
          <a:bodyPr>
            <a:normAutofit/>
          </a:bodyPr>
          <a:lstStyle/>
          <a:p>
            <a:r>
              <a:rPr lang="en-GB" sz="2400" dirty="0"/>
              <a:t>There are lots of reasons as to why we would automate tests, the main reasons is for repeatability.</a:t>
            </a:r>
          </a:p>
          <a:p>
            <a:endParaRPr lang="en-GB" sz="2400" dirty="0"/>
          </a:p>
          <a:p>
            <a:r>
              <a:rPr lang="en-GB" sz="2400" dirty="0"/>
              <a:t>By automating tests we can run the test whenever a change has been made to the system that we are testing.</a:t>
            </a:r>
          </a:p>
        </p:txBody>
      </p:sp>
    </p:spTree>
    <p:extLst>
      <p:ext uri="{BB962C8B-B14F-4D97-AF65-F5344CB8AC3E}">
        <p14:creationId xmlns:p14="http://schemas.microsoft.com/office/powerpoint/2010/main" val="278779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F84-ABC5-4500-AF55-DE08560DA0F8}"/>
              </a:ext>
            </a:extLst>
          </p:cNvPr>
          <p:cNvSpPr>
            <a:spLocks noGrp="1"/>
          </p:cNvSpPr>
          <p:nvPr>
            <p:ph type="title"/>
          </p:nvPr>
        </p:nvSpPr>
        <p:spPr/>
        <p:txBody>
          <a:bodyPr/>
          <a:lstStyle/>
          <a:p>
            <a:r>
              <a:rPr lang="en-GB" dirty="0"/>
              <a:t>Why is testing important?</a:t>
            </a:r>
          </a:p>
        </p:txBody>
      </p:sp>
      <p:sp>
        <p:nvSpPr>
          <p:cNvPr id="3" name="Content Placeholder 2">
            <a:extLst>
              <a:ext uri="{FF2B5EF4-FFF2-40B4-BE49-F238E27FC236}">
                <a16:creationId xmlns:a16="http://schemas.microsoft.com/office/drawing/2014/main" id="{364A7462-708A-4C4D-9D3C-5CBC2088C9E5}"/>
              </a:ext>
            </a:extLst>
          </p:cNvPr>
          <p:cNvSpPr>
            <a:spLocks noGrp="1"/>
          </p:cNvSpPr>
          <p:nvPr>
            <p:ph idx="1"/>
          </p:nvPr>
        </p:nvSpPr>
        <p:spPr/>
        <p:txBody>
          <a:bodyPr>
            <a:normAutofit/>
          </a:bodyPr>
          <a:lstStyle/>
          <a:p>
            <a:r>
              <a:rPr lang="en-GB" sz="2400" dirty="0"/>
              <a:t>Studies show that around 90% of investment in software involves the maintenance of code after the initial “project” is complete.</a:t>
            </a:r>
          </a:p>
          <a:p>
            <a:endParaRPr lang="en-GB" sz="2400" dirty="0"/>
          </a:p>
          <a:p>
            <a:r>
              <a:rPr lang="en-GB" sz="2400" dirty="0"/>
              <a:t>Regression testing is very important for maintenance.</a:t>
            </a:r>
          </a:p>
          <a:p>
            <a:endParaRPr lang="en-GB" sz="2400" dirty="0"/>
          </a:p>
          <a:p>
            <a:r>
              <a:rPr lang="en-GB" sz="2400" dirty="0"/>
              <a:t>This means that there is a high demand for good testers.</a:t>
            </a:r>
          </a:p>
          <a:p>
            <a:endParaRPr lang="en-GB" sz="2400" dirty="0"/>
          </a:p>
          <a:p>
            <a:endParaRPr lang="en-GB" sz="2400" dirty="0"/>
          </a:p>
        </p:txBody>
      </p:sp>
      <p:sp>
        <p:nvSpPr>
          <p:cNvPr id="4" name="Slide Number Placeholder 3">
            <a:extLst>
              <a:ext uri="{FF2B5EF4-FFF2-40B4-BE49-F238E27FC236}">
                <a16:creationId xmlns:a16="http://schemas.microsoft.com/office/drawing/2014/main" id="{0477478C-201E-40F8-9454-454BEF70EABA}"/>
              </a:ext>
            </a:extLst>
          </p:cNvPr>
          <p:cNvSpPr>
            <a:spLocks noGrp="1"/>
          </p:cNvSpPr>
          <p:nvPr>
            <p:ph type="sldNum" sz="quarter" idx="12"/>
          </p:nvPr>
        </p:nvSpPr>
        <p:spPr/>
        <p:txBody>
          <a:bodyPr/>
          <a:lstStyle/>
          <a:p>
            <a:endParaRPr lang="en-GB" dirty="0"/>
          </a:p>
          <a:p>
            <a:endParaRPr lang="en-GB" dirty="0"/>
          </a:p>
        </p:txBody>
      </p:sp>
    </p:spTree>
    <p:extLst>
      <p:ext uri="{BB962C8B-B14F-4D97-AF65-F5344CB8AC3E}">
        <p14:creationId xmlns:p14="http://schemas.microsoft.com/office/powerpoint/2010/main" val="346115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JUnit</a:t>
            </a:r>
          </a:p>
        </p:txBody>
      </p:sp>
      <p:sp>
        <p:nvSpPr>
          <p:cNvPr id="3" name="Subtitle 2"/>
          <p:cNvSpPr>
            <a:spLocks noGrp="1"/>
          </p:cNvSpPr>
          <p:nvPr>
            <p:ph type="subTitle" idx="1"/>
          </p:nvPr>
        </p:nvSpPr>
        <p:spPr/>
        <p:txBody>
          <a:bodyPr/>
          <a:lstStyle/>
          <a:p>
            <a:r>
              <a:rPr lang="en-GB" dirty="0" err="1"/>
              <a:t>OVerview</a:t>
            </a:r>
            <a:endParaRPr lang="en-GB" dirty="0"/>
          </a:p>
        </p:txBody>
      </p:sp>
    </p:spTree>
    <p:extLst>
      <p:ext uri="{BB962C8B-B14F-4D97-AF65-F5344CB8AC3E}">
        <p14:creationId xmlns:p14="http://schemas.microsoft.com/office/powerpoint/2010/main" val="99221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Eclipse</a:t>
            </a:r>
          </a:p>
          <a:p>
            <a:pPr lvl="1"/>
            <a:r>
              <a:rPr lang="en-GB" dirty="0"/>
              <a:t>File &gt; New &gt; Other</a:t>
            </a:r>
          </a:p>
          <a:p>
            <a:r>
              <a:rPr lang="en-GB" dirty="0"/>
              <a:t>Expand “Maven” folder</a:t>
            </a:r>
          </a:p>
          <a:p>
            <a:pPr lvl="1"/>
            <a:r>
              <a:rPr lang="en-GB" dirty="0"/>
              <a:t>Select “Maven project”</a:t>
            </a:r>
          </a:p>
          <a:p>
            <a:pPr lvl="1"/>
            <a:r>
              <a:rPr lang="en-GB" dirty="0"/>
              <a:t>Specify where you want your project saved and Next</a:t>
            </a:r>
          </a:p>
          <a:p>
            <a:pPr lvl="1"/>
            <a:r>
              <a:rPr lang="en-GB" dirty="0"/>
              <a:t>Select archetype I’d say go for the “maven-archetype-</a:t>
            </a:r>
            <a:r>
              <a:rPr lang="en-GB" dirty="0" err="1"/>
              <a:t>quickstart</a:t>
            </a:r>
            <a:r>
              <a:rPr lang="en-GB" dirty="0"/>
              <a:t>”</a:t>
            </a:r>
          </a:p>
          <a:p>
            <a:pPr lvl="1"/>
            <a:r>
              <a:rPr lang="en-GB" dirty="0"/>
              <a:t>Group Id is conventionally “</a:t>
            </a:r>
            <a:r>
              <a:rPr lang="en-GB" dirty="0" err="1"/>
              <a:t>com.qa.quickstart</a:t>
            </a:r>
            <a:r>
              <a:rPr lang="en-GB" dirty="0"/>
              <a:t>” or something similar</a:t>
            </a:r>
          </a:p>
          <a:p>
            <a:pPr lvl="1"/>
            <a:r>
              <a:rPr lang="en-GB" dirty="0"/>
              <a:t>Specify Group Id/</a:t>
            </a:r>
            <a:r>
              <a:rPr lang="en-GB" dirty="0" err="1"/>
              <a:t>Artifact</a:t>
            </a:r>
            <a:r>
              <a:rPr lang="en-GB" dirty="0"/>
              <a:t> Id</a:t>
            </a:r>
          </a:p>
          <a:p>
            <a:pPr lvl="1"/>
            <a:r>
              <a:rPr lang="en-GB" dirty="0"/>
              <a:t>New project will be created and added to the project explorer on the left side menu</a:t>
            </a:r>
          </a:p>
        </p:txBody>
      </p:sp>
      <p:sp>
        <p:nvSpPr>
          <p:cNvPr id="3" name="Title 2"/>
          <p:cNvSpPr>
            <a:spLocks noGrp="1"/>
          </p:cNvSpPr>
          <p:nvPr>
            <p:ph type="title"/>
          </p:nvPr>
        </p:nvSpPr>
        <p:spPr/>
        <p:txBody>
          <a:bodyPr>
            <a:normAutofit/>
          </a:bodyPr>
          <a:lstStyle/>
          <a:p>
            <a:r>
              <a:rPr lang="en-GB" dirty="0"/>
              <a:t>JUnit with Maven (part 1)</a:t>
            </a:r>
          </a:p>
        </p:txBody>
      </p:sp>
    </p:spTree>
    <p:extLst>
      <p:ext uri="{BB962C8B-B14F-4D97-AF65-F5344CB8AC3E}">
        <p14:creationId xmlns:p14="http://schemas.microsoft.com/office/powerpoint/2010/main" val="279540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2)</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54035" y="4548413"/>
            <a:ext cx="10705166" cy="1924387"/>
          </a:xfrm>
        </p:spPr>
        <p:txBody>
          <a:bodyPr/>
          <a:lstStyle/>
          <a:p>
            <a:r>
              <a:rPr lang="en-GB" sz="2800" dirty="0"/>
              <a:t>Depending on the naming of </a:t>
            </a:r>
            <a:r>
              <a:rPr lang="en-GB" sz="2800" dirty="0" err="1"/>
              <a:t>artifactId</a:t>
            </a:r>
            <a:r>
              <a:rPr lang="en-GB" sz="2800" dirty="0"/>
              <a:t> you used, the root project will be called something different than “De”</a:t>
            </a:r>
          </a:p>
          <a:p>
            <a:endParaRPr lang="en-GB" sz="2800" dirty="0"/>
          </a:p>
        </p:txBody>
      </p:sp>
      <p:pic>
        <p:nvPicPr>
          <p:cNvPr id="5" name="Content Placeholder 4">
            <a:extLst>
              <a:ext uri="{FF2B5EF4-FFF2-40B4-BE49-F238E27FC236}">
                <a16:creationId xmlns:a16="http://schemas.microsoft.com/office/drawing/2014/main" id="{6FE6B64C-423C-4DA2-89FE-36E2700E8BDF}"/>
              </a:ext>
            </a:extLst>
          </p:cNvP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r="17086"/>
          <a:stretch/>
        </p:blipFill>
        <p:spPr>
          <a:xfrm>
            <a:off x="3518445" y="951051"/>
            <a:ext cx="6148069" cy="3597362"/>
          </a:xfrm>
          <a:prstGeom prst="rect">
            <a:avLst/>
          </a:prstGeom>
        </p:spPr>
      </p:pic>
    </p:spTree>
    <p:extLst>
      <p:ext uri="{BB962C8B-B14F-4D97-AF65-F5344CB8AC3E}">
        <p14:creationId xmlns:p14="http://schemas.microsoft.com/office/powerpoint/2010/main" val="290994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EA2647-E39A-4316-827A-EABB4072E685}"/>
              </a:ext>
            </a:extLst>
          </p:cNvPr>
          <p:cNvSpPr>
            <a:spLocks noGrp="1"/>
          </p:cNvSpPr>
          <p:nvPr>
            <p:ph type="body" sz="quarter" idx="15"/>
          </p:nvPr>
        </p:nvSpPr>
        <p:spPr/>
        <p:txBody>
          <a:bodyPr/>
          <a:lstStyle/>
          <a:p>
            <a:pPr marL="0" indent="0">
              <a:lnSpc>
                <a:spcPct val="150000"/>
              </a:lnSpc>
              <a:buNone/>
            </a:pPr>
            <a:r>
              <a:rPr lang="en-GB" sz="2400" b="1" i="1" dirty="0"/>
              <a:t>“Software testing is a process used to identify the correctness, completeness and quality of developed computer software. It includes a set of activities conducted with intent of finding errors in software so that it can be corrected before the product is released to the end users.”</a:t>
            </a:r>
          </a:p>
          <a:p>
            <a:pPr marL="0" indent="0">
              <a:lnSpc>
                <a:spcPct val="150000"/>
              </a:lnSpc>
              <a:buNone/>
            </a:pPr>
            <a:endParaRPr lang="en-GB" sz="2400" b="1" i="1" dirty="0"/>
          </a:p>
          <a:p>
            <a:pPr marL="0" indent="0">
              <a:buNone/>
            </a:pPr>
            <a:r>
              <a:rPr lang="en-GB" sz="2400" dirty="0"/>
              <a:t>In simple words: software testing is a process to establish and remove flaws within a software system.</a:t>
            </a:r>
          </a:p>
          <a:p>
            <a:endParaRPr lang="en-GB" sz="2400" dirty="0"/>
          </a:p>
          <a:p>
            <a:pPr marL="0" indent="0">
              <a:lnSpc>
                <a:spcPct val="150000"/>
              </a:lnSpc>
              <a:buNone/>
            </a:pPr>
            <a:endParaRPr lang="en-GB" sz="2400" b="1" i="1" dirty="0"/>
          </a:p>
          <a:p>
            <a:endParaRPr lang="en-GB" sz="1000" i="1" dirty="0"/>
          </a:p>
          <a:p>
            <a:endParaRPr lang="en-GB" b="1" i="1" dirty="0"/>
          </a:p>
          <a:p>
            <a:endParaRPr lang="en-GB" dirty="0"/>
          </a:p>
        </p:txBody>
      </p:sp>
      <p:sp>
        <p:nvSpPr>
          <p:cNvPr id="3" name="Title 2">
            <a:extLst>
              <a:ext uri="{FF2B5EF4-FFF2-40B4-BE49-F238E27FC236}">
                <a16:creationId xmlns:a16="http://schemas.microsoft.com/office/drawing/2014/main" id="{ED475042-166B-40F8-8594-843C978AB52A}"/>
              </a:ext>
            </a:extLst>
          </p:cNvPr>
          <p:cNvSpPr>
            <a:spLocks noGrp="1"/>
          </p:cNvSpPr>
          <p:nvPr>
            <p:ph type="title"/>
          </p:nvPr>
        </p:nvSpPr>
        <p:spPr/>
        <p:txBody>
          <a:bodyPr/>
          <a:lstStyle/>
          <a:p>
            <a:r>
              <a:rPr lang="en-GB" dirty="0"/>
              <a:t>What is Software Testing?</a:t>
            </a:r>
          </a:p>
        </p:txBody>
      </p:sp>
    </p:spTree>
    <p:extLst>
      <p:ext uri="{BB962C8B-B14F-4D97-AF65-F5344CB8AC3E}">
        <p14:creationId xmlns:p14="http://schemas.microsoft.com/office/powerpoint/2010/main" val="113788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“pom.xml”</a:t>
            </a:r>
          </a:p>
          <a:p>
            <a:r>
              <a:rPr lang="en-GB" dirty="0"/>
              <a:t>By default it will open up in the “Overview” view, you want to change it to the “pom.xml” view, you can do it at the bottom of eclipse window</a:t>
            </a:r>
          </a:p>
          <a:p>
            <a:endParaRPr lang="en-GB" dirty="0"/>
          </a:p>
          <a:p>
            <a:endParaRPr lang="en-GB" dirty="0"/>
          </a:p>
          <a:p>
            <a:r>
              <a:rPr lang="en-GB" dirty="0"/>
              <a:t>Next you will see inside the </a:t>
            </a:r>
            <a:r>
              <a:rPr lang="en-GB" dirty="0" err="1"/>
              <a:t>pom</a:t>
            </a:r>
            <a:r>
              <a:rPr lang="en-GB" dirty="0"/>
              <a:t> file that there will be the </a:t>
            </a:r>
            <a:r>
              <a:rPr lang="en-GB" dirty="0" err="1"/>
              <a:t>ArtifactId</a:t>
            </a:r>
            <a:r>
              <a:rPr lang="en-GB" dirty="0"/>
              <a:t>, </a:t>
            </a:r>
            <a:r>
              <a:rPr lang="en-GB" dirty="0" err="1"/>
              <a:t>GroupId</a:t>
            </a:r>
            <a:r>
              <a:rPr lang="en-GB" dirty="0"/>
              <a:t> and the rest of the things, what we’re interested is the dependencies part of the </a:t>
            </a:r>
            <a:r>
              <a:rPr lang="en-GB" dirty="0" err="1"/>
              <a:t>pom</a:t>
            </a:r>
            <a:r>
              <a:rPr lang="en-GB" dirty="0"/>
              <a:t> file</a:t>
            </a:r>
          </a:p>
          <a:p>
            <a:r>
              <a:rPr lang="en-GB" dirty="0"/>
              <a:t>You can should see that there are two pairs of tags that are used to add dependencies, one is the parent tag called “dependencies” which is basically a collection of dependencies for the project. Inside of the “dependencies” we have the child tags that are used for a single dependency we want to add so if we wanted to have multiple dependencies we would have more than one pair of “dependency” tags. We see that there is already added a dependency for Junit, which act’s as a good example on how it should be done.</a:t>
            </a:r>
          </a:p>
        </p:txBody>
      </p:sp>
      <p:sp>
        <p:nvSpPr>
          <p:cNvPr id="3" name="Title 2"/>
          <p:cNvSpPr>
            <a:spLocks noGrp="1"/>
          </p:cNvSpPr>
          <p:nvPr>
            <p:ph type="title"/>
          </p:nvPr>
        </p:nvSpPr>
        <p:spPr/>
        <p:txBody>
          <a:bodyPr>
            <a:normAutofit/>
          </a:bodyPr>
          <a:lstStyle/>
          <a:p>
            <a:r>
              <a:rPr lang="en-GB" dirty="0"/>
              <a:t>JUnit with Maven (part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053" y="2891406"/>
            <a:ext cx="8527994" cy="418040"/>
          </a:xfrm>
          <a:prstGeom prst="rect">
            <a:avLst/>
          </a:prstGeom>
        </p:spPr>
      </p:pic>
    </p:spTree>
    <p:extLst>
      <p:ext uri="{BB962C8B-B14F-4D97-AF65-F5344CB8AC3E}">
        <p14:creationId xmlns:p14="http://schemas.microsoft.com/office/powerpoint/2010/main" val="3747732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4)</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992777" y="5199017"/>
            <a:ext cx="10966423" cy="1273783"/>
          </a:xfrm>
        </p:spPr>
        <p:txBody>
          <a:bodyPr anchor="ctr"/>
          <a:lstStyle/>
          <a:p>
            <a:pPr algn="ctr"/>
            <a:r>
              <a:rPr lang="en-GB" sz="2400" dirty="0"/>
              <a:t>This is the dependency and version number that is required for JUnit.</a:t>
            </a:r>
          </a:p>
        </p:txBody>
      </p:sp>
      <p:pic>
        <p:nvPicPr>
          <p:cNvPr id="8" name="Content Placeholder 7">
            <a:extLst>
              <a:ext uri="{FF2B5EF4-FFF2-40B4-BE49-F238E27FC236}">
                <a16:creationId xmlns:a16="http://schemas.microsoft.com/office/drawing/2014/main" id="{F3119B44-58F1-4685-A96D-7124B43AEA38}"/>
              </a:ext>
            </a:extLst>
          </p:cNvPr>
          <p:cNvPicPr>
            <a:picLocks noGrp="1" noChangeAspect="1"/>
          </p:cNvPicPr>
          <p:nvPr>
            <p:ph sz="quarter" idx="15"/>
          </p:nvPr>
        </p:nvPicPr>
        <p:blipFill>
          <a:blip r:embed="rId2"/>
          <a:stretch>
            <a:fillRect/>
          </a:stretch>
        </p:blipFill>
        <p:spPr>
          <a:xfrm>
            <a:off x="2185851" y="1386519"/>
            <a:ext cx="8724550" cy="3289984"/>
          </a:xfrm>
          <a:prstGeom prst="rect">
            <a:avLst/>
          </a:prstGeom>
        </p:spPr>
      </p:pic>
    </p:spTree>
    <p:extLst>
      <p:ext uri="{BB962C8B-B14F-4D97-AF65-F5344CB8AC3E}">
        <p14:creationId xmlns:p14="http://schemas.microsoft.com/office/powerpoint/2010/main" val="569254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5)</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15480" y="4051559"/>
            <a:ext cx="10358211" cy="2421241"/>
          </a:xfrm>
        </p:spPr>
        <p:txBody>
          <a:bodyPr/>
          <a:lstStyle/>
          <a:p>
            <a:r>
              <a:rPr lang="en-GB" sz="2400" dirty="0"/>
              <a:t>We can get most of the dependencies from </a:t>
            </a:r>
            <a:r>
              <a:rPr lang="en-GB" sz="2400" dirty="0">
                <a:hlinkClick r:id="rId2"/>
              </a:rPr>
              <a:t>https://mvnrepository.com/</a:t>
            </a:r>
            <a:r>
              <a:rPr lang="en-GB" sz="2400" dirty="0"/>
              <a:t> if we were to search for Junit using the search bat at the top of the page, you would see the results for what libraries were found, we want the JUnit one which is the first result</a:t>
            </a:r>
          </a:p>
        </p:txBody>
      </p:sp>
      <p:pic>
        <p:nvPicPr>
          <p:cNvPr id="7" name="Content Placeholder 6">
            <a:extLst>
              <a:ext uri="{FF2B5EF4-FFF2-40B4-BE49-F238E27FC236}">
                <a16:creationId xmlns:a16="http://schemas.microsoft.com/office/drawing/2014/main" id="{C5562C89-D032-4C18-A483-392B3D219F05}"/>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1555361" y="875424"/>
            <a:ext cx="9421159" cy="3862033"/>
          </a:xfrm>
          <a:prstGeom prst="rect">
            <a:avLst/>
          </a:prstGeom>
        </p:spPr>
      </p:pic>
    </p:spTree>
    <p:extLst>
      <p:ext uri="{BB962C8B-B14F-4D97-AF65-F5344CB8AC3E}">
        <p14:creationId xmlns:p14="http://schemas.microsoft.com/office/powerpoint/2010/main" val="2378820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Junit with Maven (Part 6)</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071155" y="5460274"/>
            <a:ext cx="10888046" cy="1012526"/>
          </a:xfrm>
        </p:spPr>
        <p:txBody>
          <a:bodyPr/>
          <a:lstStyle/>
          <a:p>
            <a:r>
              <a:rPr lang="en-GB" sz="2800" dirty="0"/>
              <a:t>Next we select the version that we want to use…</a:t>
            </a:r>
          </a:p>
        </p:txBody>
      </p:sp>
      <p:pic>
        <p:nvPicPr>
          <p:cNvPr id="5" name="Content Placeholder 4">
            <a:extLst>
              <a:ext uri="{FF2B5EF4-FFF2-40B4-BE49-F238E27FC236}">
                <a16:creationId xmlns:a16="http://schemas.microsoft.com/office/drawing/2014/main" id="{47E2AE93-F0C7-404A-BA0F-C3A5847B0B45}"/>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718935" y="830478"/>
            <a:ext cx="7592485" cy="4629796"/>
          </a:xfrm>
          <a:prstGeom prst="rect">
            <a:avLst/>
          </a:prstGeom>
        </p:spPr>
      </p:pic>
    </p:spTree>
    <p:extLst>
      <p:ext uri="{BB962C8B-B14F-4D97-AF65-F5344CB8AC3E}">
        <p14:creationId xmlns:p14="http://schemas.microsoft.com/office/powerpoint/2010/main" val="1314181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59"/>
            <a:ext cx="11404800" cy="4546800"/>
          </a:xfrm>
        </p:spPr>
        <p:txBody>
          <a:bodyPr/>
          <a:lstStyle/>
          <a:p>
            <a:r>
              <a:rPr lang="en-GB" sz="2000" dirty="0"/>
              <a:t>At the bottom you should see the Maven tab selected and a dependency inside of it</a:t>
            </a:r>
          </a:p>
          <a:p>
            <a:endParaRPr lang="en-GB" sz="2000" dirty="0"/>
          </a:p>
          <a:p>
            <a:r>
              <a:rPr lang="en-GB" sz="2000" dirty="0"/>
              <a:t>We would copy this dependency and add it to inside the “dependencies” tags and then it would become a dependency for our project</a:t>
            </a:r>
          </a:p>
          <a:p>
            <a:endParaRPr lang="en-GB" sz="2000" dirty="0"/>
          </a:p>
          <a:p>
            <a:r>
              <a:rPr lang="en-GB" sz="2000" dirty="0"/>
              <a:t>You can similarly find all sorts of dependencies you might need using this method</a:t>
            </a:r>
          </a:p>
        </p:txBody>
      </p:sp>
      <p:sp>
        <p:nvSpPr>
          <p:cNvPr id="3" name="Title 2"/>
          <p:cNvSpPr>
            <a:spLocks noGrp="1"/>
          </p:cNvSpPr>
          <p:nvPr>
            <p:ph type="title"/>
          </p:nvPr>
        </p:nvSpPr>
        <p:spPr/>
        <p:txBody>
          <a:bodyPr>
            <a:normAutofit/>
          </a:bodyPr>
          <a:lstStyle/>
          <a:p>
            <a:r>
              <a:rPr lang="en-GB" dirty="0"/>
              <a:t>JUnit with Maven (Part 7)</a:t>
            </a:r>
          </a:p>
        </p:txBody>
      </p:sp>
    </p:spTree>
    <p:extLst>
      <p:ext uri="{BB962C8B-B14F-4D97-AF65-F5344CB8AC3E}">
        <p14:creationId xmlns:p14="http://schemas.microsoft.com/office/powerpoint/2010/main" val="3889783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Next thing that we need to do is to create a new Junit test – similar to how you have been creating Java classes within Eclipse.</a:t>
            </a:r>
          </a:p>
          <a:p>
            <a:endParaRPr lang="en-GB" sz="2000" dirty="0"/>
          </a:p>
          <a:p>
            <a:r>
              <a:rPr lang="en-GB" sz="2000" dirty="0"/>
              <a:t>Conventionally this is done in the </a:t>
            </a:r>
            <a:r>
              <a:rPr lang="en-GB" sz="2000" dirty="0" err="1"/>
              <a:t>src</a:t>
            </a:r>
            <a:r>
              <a:rPr lang="en-GB" sz="2000" dirty="0"/>
              <a:t>/test/java folder.</a:t>
            </a:r>
          </a:p>
          <a:p>
            <a:endParaRPr lang="en-GB" sz="2000" dirty="0"/>
          </a:p>
          <a:p>
            <a:r>
              <a:rPr lang="en-GB" sz="2000" dirty="0"/>
              <a:t>To do this, Right-click the folder &gt; new &gt; Junit Test Case, and then specify the name for the class.</a:t>
            </a:r>
          </a:p>
          <a:p>
            <a:endParaRPr lang="en-GB" sz="2000" dirty="0"/>
          </a:p>
        </p:txBody>
      </p:sp>
      <p:pic>
        <p:nvPicPr>
          <p:cNvPr id="7" name="Picture 6">
            <a:extLst>
              <a:ext uri="{FF2B5EF4-FFF2-40B4-BE49-F238E27FC236}">
                <a16:creationId xmlns:a16="http://schemas.microsoft.com/office/drawing/2014/main" id="{437ADF57-0D3F-4DFE-BACA-6F1C2B2AE92E}"/>
              </a:ext>
            </a:extLst>
          </p:cNvPr>
          <p:cNvPicPr>
            <a:picLocks noChangeAspect="1"/>
          </p:cNvPicPr>
          <p:nvPr/>
        </p:nvPicPr>
        <p:blipFill>
          <a:blip r:embed="rId2"/>
          <a:stretch>
            <a:fillRect/>
          </a:stretch>
        </p:blipFill>
        <p:spPr>
          <a:xfrm>
            <a:off x="1332667" y="999308"/>
            <a:ext cx="4523572" cy="4859383"/>
          </a:xfrm>
          <a:prstGeom prst="rect">
            <a:avLst/>
          </a:prstGeom>
        </p:spPr>
      </p:pic>
    </p:spTree>
    <p:extLst>
      <p:ext uri="{BB962C8B-B14F-4D97-AF65-F5344CB8AC3E}">
        <p14:creationId xmlns:p14="http://schemas.microsoft.com/office/powerpoint/2010/main" val="2339493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Next thing that we need to do is to create a new Junit test – similar to how you have been creating Java classes within Eclipse.</a:t>
            </a:r>
          </a:p>
          <a:p>
            <a:endParaRPr lang="en-GB" sz="2000" dirty="0"/>
          </a:p>
          <a:p>
            <a:r>
              <a:rPr lang="en-GB" sz="2000" dirty="0"/>
              <a:t>Conventionally this is done in the </a:t>
            </a:r>
            <a:r>
              <a:rPr lang="en-GB" sz="2000" dirty="0" err="1"/>
              <a:t>src</a:t>
            </a:r>
            <a:r>
              <a:rPr lang="en-GB" sz="2000" dirty="0"/>
              <a:t>/test/java folder.</a:t>
            </a:r>
          </a:p>
          <a:p>
            <a:endParaRPr lang="en-GB" sz="2000" dirty="0"/>
          </a:p>
          <a:p>
            <a:r>
              <a:rPr lang="en-GB" sz="2000" dirty="0"/>
              <a:t>To do this, Right-click the folder &gt; new &gt; Junit Test Case, and then specify the name for the class.</a:t>
            </a:r>
          </a:p>
          <a:p>
            <a:endParaRPr lang="en-GB" sz="2000" dirty="0"/>
          </a:p>
        </p:txBody>
      </p:sp>
      <p:pic>
        <p:nvPicPr>
          <p:cNvPr id="7" name="Picture 6">
            <a:extLst>
              <a:ext uri="{FF2B5EF4-FFF2-40B4-BE49-F238E27FC236}">
                <a16:creationId xmlns:a16="http://schemas.microsoft.com/office/drawing/2014/main" id="{437ADF57-0D3F-4DFE-BACA-6F1C2B2AE92E}"/>
              </a:ext>
            </a:extLst>
          </p:cNvPr>
          <p:cNvPicPr>
            <a:picLocks noChangeAspect="1"/>
          </p:cNvPicPr>
          <p:nvPr/>
        </p:nvPicPr>
        <p:blipFill>
          <a:blip r:embed="rId2"/>
          <a:stretch>
            <a:fillRect/>
          </a:stretch>
        </p:blipFill>
        <p:spPr>
          <a:xfrm>
            <a:off x="1332667" y="999308"/>
            <a:ext cx="4523572" cy="4859383"/>
          </a:xfrm>
          <a:prstGeom prst="rect">
            <a:avLst/>
          </a:prstGeom>
        </p:spPr>
      </p:pic>
    </p:spTree>
    <p:extLst>
      <p:ext uri="{BB962C8B-B14F-4D97-AF65-F5344CB8AC3E}">
        <p14:creationId xmlns:p14="http://schemas.microsoft.com/office/powerpoint/2010/main" val="253994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This code on the right is similar to what Eclipse will auto-generate for you.</a:t>
            </a:r>
          </a:p>
          <a:p>
            <a:endParaRPr lang="en-GB" sz="2000" dirty="0"/>
          </a:p>
          <a:p>
            <a:r>
              <a:rPr lang="en-GB" sz="2000" dirty="0"/>
              <a:t>Import static org.junit.Assert.* allows us to use all the methods (e.g. </a:t>
            </a:r>
            <a:r>
              <a:rPr lang="en-GB" sz="2000" dirty="0" err="1"/>
              <a:t>AssertEquals</a:t>
            </a:r>
            <a:r>
              <a:rPr lang="en-GB" sz="2000" dirty="0"/>
              <a:t>) from the </a:t>
            </a:r>
            <a:r>
              <a:rPr lang="en-GB" sz="2000" dirty="0" err="1"/>
              <a:t>Junit.Assert</a:t>
            </a:r>
            <a:r>
              <a:rPr lang="en-GB" sz="2000" dirty="0"/>
              <a:t> Library.  The import </a:t>
            </a:r>
            <a:r>
              <a:rPr lang="en-GB" sz="2000" dirty="0" err="1"/>
              <a:t>org.junit.Test</a:t>
            </a:r>
            <a:r>
              <a:rPr lang="en-GB" sz="2000" dirty="0"/>
              <a:t> allows us to use the @Test annotation</a:t>
            </a:r>
          </a:p>
          <a:p>
            <a:endParaRPr lang="en-GB" sz="2000" dirty="0"/>
          </a:p>
          <a:p>
            <a:r>
              <a:rPr lang="en-GB" sz="2000" dirty="0"/>
              <a:t>Here we are creating a test for the </a:t>
            </a:r>
            <a:r>
              <a:rPr lang="en-GB" sz="2000" dirty="0" err="1"/>
              <a:t>BlackJack</a:t>
            </a:r>
            <a:r>
              <a:rPr lang="en-GB" sz="2000" dirty="0"/>
              <a:t> Exercise you completed earlier, the first test, </a:t>
            </a:r>
            <a:r>
              <a:rPr lang="en-GB" sz="2000" dirty="0" err="1"/>
              <a:t>BlackJackTest</a:t>
            </a:r>
            <a:r>
              <a:rPr lang="en-GB" sz="2000" dirty="0"/>
              <a:t>, is set to fail by default.</a:t>
            </a:r>
          </a:p>
          <a:p>
            <a:endParaRPr lang="en-GB" sz="2000" dirty="0"/>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659086" cy="3539430"/>
          </a:xfrm>
          <a:prstGeom prst="rect">
            <a:avLst/>
          </a:prstGeom>
          <a:solidFill>
            <a:schemeClr val="bg2"/>
          </a:solidFill>
        </p:spPr>
        <p:txBody>
          <a:bodyPr wrap="square">
            <a:spAutoFit/>
          </a:bodyPr>
          <a:lstStyle/>
          <a:p>
            <a:r>
              <a:rPr lang="en-GB" sz="1600" b="1" dirty="0">
                <a:solidFill>
                  <a:srgbClr val="008000"/>
                </a:solidFill>
                <a:latin typeface=""/>
              </a:rPr>
              <a:t>package 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public class </a:t>
            </a:r>
            <a:r>
              <a:rPr lang="en-GB" sz="1600" b="1" dirty="0" err="1">
                <a:solidFill>
                  <a:srgbClr val="0000FF"/>
                </a:solidFill>
                <a:latin typeface=""/>
              </a:rPr>
              <a:t>BlackJackTest</a:t>
            </a:r>
            <a:r>
              <a:rPr lang="en-GB" sz="1600" b="1" dirty="0">
                <a:solidFill>
                  <a:srgbClr val="0000FF"/>
                </a:solidFill>
                <a:latin typeface=""/>
              </a:rPr>
              <a:t> </a:t>
            </a:r>
            <a:r>
              <a:rPr lang="en-GB" sz="1600" b="1"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a:solidFill>
                  <a:srgbClr val="0000FF"/>
                </a:solidFill>
                <a:latin typeface=""/>
              </a:rPr>
              <a:t>test</a:t>
            </a:r>
            <a:r>
              <a:rPr lang="en-GB" sz="1600" b="1" dirty="0">
                <a:solidFill>
                  <a:srgbClr val="666666"/>
                </a:solidFill>
                <a:latin typeface=""/>
              </a:rPr>
              <a:t>() {</a:t>
            </a:r>
          </a:p>
          <a:p>
            <a:r>
              <a:rPr lang="en-GB" sz="1600" dirty="0">
                <a:latin typeface=""/>
              </a:rPr>
              <a:t>fail</a:t>
            </a:r>
            <a:r>
              <a:rPr lang="en-GB" sz="1600" dirty="0">
                <a:solidFill>
                  <a:srgbClr val="666666"/>
                </a:solidFill>
                <a:latin typeface=""/>
              </a:rPr>
              <a:t>(</a:t>
            </a:r>
            <a:r>
              <a:rPr lang="en-GB" sz="1600" dirty="0">
                <a:solidFill>
                  <a:srgbClr val="BA2121"/>
                </a:solidFill>
                <a:latin typeface=""/>
              </a:rPr>
              <a:t>"Not yet implemented"</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666666"/>
                </a:solidFill>
                <a:latin typeface=""/>
              </a:rPr>
              <a:t>}</a:t>
            </a:r>
          </a:p>
        </p:txBody>
      </p:sp>
    </p:spTree>
    <p:extLst>
      <p:ext uri="{BB962C8B-B14F-4D97-AF65-F5344CB8AC3E}">
        <p14:creationId xmlns:p14="http://schemas.microsoft.com/office/powerpoint/2010/main" val="92940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Now we can populate our test with ‘assert’ statements.</a:t>
            </a:r>
          </a:p>
          <a:p>
            <a:endParaRPr lang="en-GB" sz="2000" dirty="0"/>
          </a:p>
          <a:p>
            <a:r>
              <a:rPr lang="en-GB" sz="2000" dirty="0"/>
              <a:t>These statements checks an expected value against the actual returned value of a method that we call.</a:t>
            </a:r>
          </a:p>
          <a:p>
            <a:endParaRPr lang="en-GB" sz="2000" dirty="0"/>
          </a:p>
          <a:p>
            <a:endParaRPr lang="en-GB" sz="2000" dirty="0"/>
          </a:p>
          <a:p>
            <a:endParaRPr lang="en-GB" sz="2000" dirty="0"/>
          </a:p>
        </p:txBody>
      </p:sp>
      <p:sp>
        <p:nvSpPr>
          <p:cNvPr id="6" name="Rectangle 5">
            <a:extLst>
              <a:ext uri="{FF2B5EF4-FFF2-40B4-BE49-F238E27FC236}">
                <a16:creationId xmlns:a16="http://schemas.microsoft.com/office/drawing/2014/main" id="{50655A8B-A35E-4D13-8811-DACE2B9968CA}"/>
              </a:ext>
            </a:extLst>
          </p:cNvPr>
          <p:cNvSpPr/>
          <p:nvPr/>
        </p:nvSpPr>
        <p:spPr>
          <a:xfrm>
            <a:off x="1219234" y="1536174"/>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Tree>
    <p:extLst>
      <p:ext uri="{BB962C8B-B14F-4D97-AF65-F5344CB8AC3E}">
        <p14:creationId xmlns:p14="http://schemas.microsoft.com/office/powerpoint/2010/main" val="3873668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
        <p:nvSpPr>
          <p:cNvPr id="9" name="Rectangle 8">
            <a:extLst>
              <a:ext uri="{FF2B5EF4-FFF2-40B4-BE49-F238E27FC236}">
                <a16:creationId xmlns:a16="http://schemas.microsoft.com/office/drawing/2014/main" id="{5481194A-F946-4BE1-ADB4-350AFF3717F8}"/>
              </a:ext>
            </a:extLst>
          </p:cNvPr>
          <p:cNvSpPr/>
          <p:nvPr/>
        </p:nvSpPr>
        <p:spPr>
          <a:xfrm>
            <a:off x="6400930" y="2186848"/>
            <a:ext cx="5546271" cy="2862322"/>
          </a:xfrm>
          <a:prstGeom prst="rect">
            <a:avLst/>
          </a:prstGeom>
          <a:solidFill>
            <a:schemeClr val="bg2"/>
          </a:solidFill>
        </p:spPr>
        <p:txBody>
          <a:bodyPr wrap="square">
            <a:spAutoFit/>
          </a:bodyPr>
          <a:lstStyle/>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p:txBody>
      </p:sp>
    </p:spTree>
    <p:extLst>
      <p:ext uri="{BB962C8B-B14F-4D97-AF65-F5344CB8AC3E}">
        <p14:creationId xmlns:p14="http://schemas.microsoft.com/office/powerpoint/2010/main" val="55756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CBEADA-A64C-4389-94EB-1B68FF6853C4}"/>
              </a:ext>
            </a:extLst>
          </p:cNvPr>
          <p:cNvSpPr>
            <a:spLocks noGrp="1"/>
          </p:cNvSpPr>
          <p:nvPr>
            <p:ph type="body" sz="quarter" idx="15"/>
          </p:nvPr>
        </p:nvSpPr>
        <p:spPr>
          <a:xfrm>
            <a:off x="398520" y="2610720"/>
            <a:ext cx="3655080" cy="2822580"/>
          </a:xfrm>
          <a:ln>
            <a:solidFill>
              <a:schemeClr val="accent1"/>
            </a:solidFill>
          </a:ln>
        </p:spPr>
        <p:txBody>
          <a:bodyPr/>
          <a:lstStyle/>
          <a:p>
            <a:pPr lvl="1"/>
            <a:r>
              <a:rPr lang="en-GB" sz="2000" dirty="0"/>
              <a:t>Unit testing </a:t>
            </a:r>
          </a:p>
          <a:p>
            <a:pPr lvl="1"/>
            <a:r>
              <a:rPr lang="en-GB" sz="2000" dirty="0"/>
              <a:t>Integration testing</a:t>
            </a:r>
          </a:p>
          <a:p>
            <a:pPr lvl="1"/>
            <a:r>
              <a:rPr lang="en-GB" sz="2000" dirty="0"/>
              <a:t>Smoke testing</a:t>
            </a:r>
          </a:p>
          <a:p>
            <a:pPr lvl="1"/>
            <a:r>
              <a:rPr lang="en-GB" sz="2000" dirty="0"/>
              <a:t>User acceptance testing</a:t>
            </a:r>
          </a:p>
        </p:txBody>
      </p:sp>
      <p:sp>
        <p:nvSpPr>
          <p:cNvPr id="3" name="Title 2">
            <a:extLst>
              <a:ext uri="{FF2B5EF4-FFF2-40B4-BE49-F238E27FC236}">
                <a16:creationId xmlns:a16="http://schemas.microsoft.com/office/drawing/2014/main" id="{6D6FC028-54A4-4833-A478-D2E31F2FEC45}"/>
              </a:ext>
            </a:extLst>
          </p:cNvPr>
          <p:cNvSpPr>
            <a:spLocks noGrp="1"/>
          </p:cNvSpPr>
          <p:nvPr>
            <p:ph type="title"/>
          </p:nvPr>
        </p:nvSpPr>
        <p:spPr/>
        <p:txBody>
          <a:bodyPr/>
          <a:lstStyle/>
          <a:p>
            <a:r>
              <a:rPr lang="en-GB" dirty="0"/>
              <a:t>Types of Software Testing</a:t>
            </a:r>
          </a:p>
        </p:txBody>
      </p:sp>
      <p:sp>
        <p:nvSpPr>
          <p:cNvPr id="4" name="Text Placeholder 1">
            <a:extLst>
              <a:ext uri="{FF2B5EF4-FFF2-40B4-BE49-F238E27FC236}">
                <a16:creationId xmlns:a16="http://schemas.microsoft.com/office/drawing/2014/main" id="{4ECECA64-F9AB-402C-BE51-06F4DBF4E850}"/>
              </a:ext>
            </a:extLst>
          </p:cNvPr>
          <p:cNvSpPr txBox="1">
            <a:spLocks/>
          </p:cNvSpPr>
          <p:nvPr/>
        </p:nvSpPr>
        <p:spPr>
          <a:xfrm>
            <a:off x="4630170" y="2540970"/>
            <a:ext cx="343152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Performance</a:t>
            </a:r>
          </a:p>
          <a:p>
            <a:pPr lvl="1"/>
            <a:r>
              <a:rPr lang="en-GB" sz="2000" dirty="0"/>
              <a:t>Scalability</a:t>
            </a:r>
          </a:p>
          <a:p>
            <a:pPr lvl="1"/>
            <a:r>
              <a:rPr lang="en-GB" sz="2000" dirty="0"/>
              <a:t>Usability</a:t>
            </a:r>
          </a:p>
          <a:p>
            <a:pPr lvl="1"/>
            <a:r>
              <a:rPr lang="en-GB" sz="2000" dirty="0"/>
              <a:t>Others ending in –</a:t>
            </a:r>
            <a:r>
              <a:rPr lang="en-GB" sz="2000" dirty="0" err="1"/>
              <a:t>ity</a:t>
            </a:r>
            <a:endParaRPr lang="en-GB" sz="2000" dirty="0"/>
          </a:p>
        </p:txBody>
      </p:sp>
      <p:sp>
        <p:nvSpPr>
          <p:cNvPr id="6" name="Rectangle 5">
            <a:extLst>
              <a:ext uri="{FF2B5EF4-FFF2-40B4-BE49-F238E27FC236}">
                <a16:creationId xmlns:a16="http://schemas.microsoft.com/office/drawing/2014/main" id="{AF2033C1-00BF-4215-B38E-C7FACAF11B71}"/>
              </a:ext>
            </a:extLst>
          </p:cNvPr>
          <p:cNvSpPr/>
          <p:nvPr/>
        </p:nvSpPr>
        <p:spPr>
          <a:xfrm>
            <a:off x="398520" y="1965960"/>
            <a:ext cx="2900700" cy="642420"/>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Functional</a:t>
            </a:r>
          </a:p>
        </p:txBody>
      </p:sp>
      <p:sp>
        <p:nvSpPr>
          <p:cNvPr id="7" name="Rectangle 6">
            <a:extLst>
              <a:ext uri="{FF2B5EF4-FFF2-40B4-BE49-F238E27FC236}">
                <a16:creationId xmlns:a16="http://schemas.microsoft.com/office/drawing/2014/main" id="{7B672D3E-B4E8-4337-862B-58D365F25CD0}"/>
              </a:ext>
            </a:extLst>
          </p:cNvPr>
          <p:cNvSpPr/>
          <p:nvPr/>
        </p:nvSpPr>
        <p:spPr>
          <a:xfrm>
            <a:off x="4630170" y="1898550"/>
            <a:ext cx="2900700" cy="642420"/>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Non-Functional</a:t>
            </a:r>
          </a:p>
        </p:txBody>
      </p:sp>
      <p:sp>
        <p:nvSpPr>
          <p:cNvPr id="8" name="Rectangle 7">
            <a:extLst>
              <a:ext uri="{FF2B5EF4-FFF2-40B4-BE49-F238E27FC236}">
                <a16:creationId xmlns:a16="http://schemas.microsoft.com/office/drawing/2014/main" id="{E082991B-4574-4C68-A55B-F40373C41D7A}"/>
              </a:ext>
            </a:extLst>
          </p:cNvPr>
          <p:cNvSpPr/>
          <p:nvPr/>
        </p:nvSpPr>
        <p:spPr>
          <a:xfrm>
            <a:off x="8638260" y="1898550"/>
            <a:ext cx="2428260" cy="642420"/>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Maintenance</a:t>
            </a:r>
          </a:p>
        </p:txBody>
      </p:sp>
      <p:sp>
        <p:nvSpPr>
          <p:cNvPr id="9" name="Text Placeholder 1">
            <a:extLst>
              <a:ext uri="{FF2B5EF4-FFF2-40B4-BE49-F238E27FC236}">
                <a16:creationId xmlns:a16="http://schemas.microsoft.com/office/drawing/2014/main" id="{93383060-B303-47EA-8D1E-418E92F1CFA3}"/>
              </a:ext>
            </a:extLst>
          </p:cNvPr>
          <p:cNvSpPr txBox="1">
            <a:spLocks/>
          </p:cNvSpPr>
          <p:nvPr/>
        </p:nvSpPr>
        <p:spPr>
          <a:xfrm>
            <a:off x="8633190" y="2543310"/>
            <a:ext cx="307851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Regression</a:t>
            </a:r>
          </a:p>
          <a:p>
            <a:pPr lvl="1"/>
            <a:r>
              <a:rPr lang="en-GB" sz="2000" dirty="0"/>
              <a:t>Maintenance</a:t>
            </a:r>
          </a:p>
        </p:txBody>
      </p:sp>
    </p:spTree>
    <p:extLst>
      <p:ext uri="{BB962C8B-B14F-4D97-AF65-F5344CB8AC3E}">
        <p14:creationId xmlns:p14="http://schemas.microsoft.com/office/powerpoint/2010/main" val="329498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208315" y="391887"/>
            <a:ext cx="10738886" cy="6080914"/>
          </a:xfrm>
        </p:spPr>
        <p:txBody>
          <a:bodyPr anchor="ctr"/>
          <a:lstStyle/>
          <a:p>
            <a:pPr marL="285750" indent="-285750">
              <a:buFont typeface="Arial" panose="020B0604020202020204" pitchFamily="34" charset="0"/>
              <a:buChar char="•"/>
            </a:pPr>
            <a:r>
              <a:rPr lang="en-GB" sz="1600" dirty="0"/>
              <a:t>The previous slide showed how we may have ‘tested’ our code in that past, by visually checking the output of the methods versus what we expect it to be.</a:t>
            </a:r>
          </a:p>
          <a:p>
            <a:pPr marL="285750" indent="-285750">
              <a:buFont typeface="Arial" panose="020B0604020202020204" pitchFamily="34" charset="0"/>
              <a:buChar char="•"/>
            </a:pPr>
            <a:r>
              <a:rPr lang="en-GB" sz="1600" dirty="0"/>
              <a:t>In Eclipse we run our tests the same way as we run our code.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With Junit, when the tests have been run we get a green bar to tell us that the tests have passed.</a:t>
            </a:r>
          </a:p>
          <a:p>
            <a:pPr marL="285750" indent="-285750">
              <a:buFont typeface="Arial" panose="020B0604020202020204" pitchFamily="34" charset="0"/>
              <a:buChar char="•"/>
            </a:pPr>
            <a:r>
              <a:rPr lang="en-GB" sz="1600" dirty="0"/>
              <a:t>Visually this is easier to comprehend and also helps keep our code tidy.</a:t>
            </a:r>
          </a:p>
        </p:txBody>
      </p:sp>
      <p:pic>
        <p:nvPicPr>
          <p:cNvPr id="5" name="Picture 4">
            <a:extLst>
              <a:ext uri="{FF2B5EF4-FFF2-40B4-BE49-F238E27FC236}">
                <a16:creationId xmlns:a16="http://schemas.microsoft.com/office/drawing/2014/main" id="{7E9F66D2-526C-4687-8A5F-DD436672FD6D}"/>
              </a:ext>
            </a:extLst>
          </p:cNvPr>
          <p:cNvPicPr>
            <a:picLocks noChangeAspect="1"/>
          </p:cNvPicPr>
          <p:nvPr/>
        </p:nvPicPr>
        <p:blipFill>
          <a:blip r:embed="rId2"/>
          <a:stretch>
            <a:fillRect/>
          </a:stretch>
        </p:blipFill>
        <p:spPr>
          <a:xfrm>
            <a:off x="4548123" y="2615683"/>
            <a:ext cx="4059270" cy="1953205"/>
          </a:xfrm>
          <a:prstGeom prst="rect">
            <a:avLst/>
          </a:prstGeom>
        </p:spPr>
      </p:pic>
    </p:spTree>
    <p:extLst>
      <p:ext uri="{BB962C8B-B14F-4D97-AF65-F5344CB8AC3E}">
        <p14:creationId xmlns:p14="http://schemas.microsoft.com/office/powerpoint/2010/main" val="908717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200" dirty="0"/>
              <a:t>@</a:t>
            </a:r>
            <a:r>
              <a:rPr lang="en-GB" sz="1200" b="1" dirty="0" err="1"/>
              <a:t>BeforeClass</a:t>
            </a:r>
            <a:r>
              <a:rPr lang="en-GB" sz="1200" dirty="0"/>
              <a:t> – Executes before any of the tests</a:t>
            </a:r>
          </a:p>
          <a:p>
            <a:r>
              <a:rPr lang="en-GB" sz="1200" dirty="0"/>
              <a:t>@</a:t>
            </a:r>
            <a:r>
              <a:rPr lang="en-GB" sz="1200" b="1" dirty="0" err="1"/>
              <a:t>AfterClass</a:t>
            </a:r>
            <a:r>
              <a:rPr lang="en-GB" sz="1200" dirty="0"/>
              <a:t> – Executes after all of the tests.</a:t>
            </a:r>
          </a:p>
          <a:p>
            <a:r>
              <a:rPr lang="en-GB" sz="1200" dirty="0"/>
              <a:t>@</a:t>
            </a:r>
            <a:r>
              <a:rPr lang="en-GB" sz="1200" b="1" dirty="0"/>
              <a:t>Before</a:t>
            </a:r>
            <a:r>
              <a:rPr lang="en-GB" sz="1200" dirty="0"/>
              <a:t> – Executes before a test</a:t>
            </a:r>
          </a:p>
          <a:p>
            <a:r>
              <a:rPr lang="en-GB" sz="1200" dirty="0"/>
              <a:t>@</a:t>
            </a:r>
            <a:r>
              <a:rPr lang="en-GB" sz="1200" b="1" dirty="0"/>
              <a:t>After</a:t>
            </a:r>
            <a:r>
              <a:rPr lang="en-GB" sz="1200" dirty="0"/>
              <a:t> – Executes after a test</a:t>
            </a:r>
          </a:p>
          <a:p>
            <a:r>
              <a:rPr lang="en-GB" sz="1200" dirty="0"/>
              <a:t>@</a:t>
            </a:r>
            <a:r>
              <a:rPr lang="en-GB" sz="1200" b="1" dirty="0"/>
              <a:t>Test</a:t>
            </a:r>
            <a:r>
              <a:rPr lang="en-GB" sz="1200" dirty="0"/>
              <a:t> – Signifies that the method is a test</a:t>
            </a:r>
          </a:p>
          <a:p>
            <a:r>
              <a:rPr lang="en-GB" sz="1200" dirty="0"/>
              <a:t>@</a:t>
            </a:r>
            <a:r>
              <a:rPr lang="en-GB" sz="1200" b="1" dirty="0"/>
              <a:t>Ignore</a:t>
            </a:r>
            <a:r>
              <a:rPr lang="en-GB" sz="1200" dirty="0"/>
              <a:t> – Signifies to ignore the test.</a:t>
            </a:r>
          </a:p>
          <a:p>
            <a:r>
              <a:rPr lang="en-GB" sz="1200" dirty="0"/>
              <a:t>@</a:t>
            </a:r>
            <a:r>
              <a:rPr lang="en-GB" sz="1200" b="1" dirty="0" err="1"/>
              <a:t>Runwith</a:t>
            </a:r>
            <a:r>
              <a:rPr lang="en-GB" sz="1200" dirty="0"/>
              <a:t> – Signifies Junit to use that class instead of the default Runner class</a:t>
            </a:r>
          </a:p>
          <a:p>
            <a:r>
              <a:rPr lang="en-GB" sz="1200" dirty="0"/>
              <a:t>@</a:t>
            </a:r>
            <a:r>
              <a:rPr lang="en-GB" sz="1200" b="1" dirty="0"/>
              <a:t>Parameters</a:t>
            </a:r>
            <a:r>
              <a:rPr lang="en-GB" sz="1200" dirty="0"/>
              <a:t> – Signifies the parameter dataset to use for the test(s)</a:t>
            </a:r>
          </a:p>
          <a:p>
            <a:r>
              <a:rPr lang="en-GB" sz="1200" dirty="0"/>
              <a:t>@</a:t>
            </a:r>
            <a:r>
              <a:rPr lang="en-GB" sz="1200" b="1" dirty="0"/>
              <a:t>Category</a:t>
            </a:r>
            <a:r>
              <a:rPr lang="en-GB" sz="1200" dirty="0"/>
              <a:t> – Used to add meta data for a test</a:t>
            </a:r>
          </a:p>
          <a:p>
            <a:r>
              <a:rPr lang="en-GB" sz="1200" dirty="0"/>
              <a:t>@</a:t>
            </a:r>
            <a:r>
              <a:rPr lang="en-GB" sz="1200" b="1" dirty="0" err="1"/>
              <a:t>IncludeCategory</a:t>
            </a:r>
            <a:r>
              <a:rPr lang="en-GB" sz="1200" dirty="0"/>
              <a:t> – Used to include tests with specific metadata</a:t>
            </a:r>
          </a:p>
          <a:p>
            <a:r>
              <a:rPr lang="en-GB" sz="1200" dirty="0"/>
              <a:t>@</a:t>
            </a:r>
            <a:r>
              <a:rPr lang="en-GB" sz="1200" b="1" dirty="0" err="1"/>
              <a:t>ExcludeCategory</a:t>
            </a:r>
            <a:r>
              <a:rPr lang="en-GB" sz="1200" dirty="0"/>
              <a:t> – Used to exclude tests with specific metadata</a:t>
            </a:r>
          </a:p>
        </p:txBody>
      </p:sp>
      <p:sp>
        <p:nvSpPr>
          <p:cNvPr id="3" name="Title 2"/>
          <p:cNvSpPr>
            <a:spLocks noGrp="1"/>
          </p:cNvSpPr>
          <p:nvPr>
            <p:ph type="title"/>
          </p:nvPr>
        </p:nvSpPr>
        <p:spPr/>
        <p:txBody>
          <a:bodyPr>
            <a:normAutofit/>
          </a:bodyPr>
          <a:lstStyle/>
          <a:p>
            <a:r>
              <a:rPr lang="en-GB" dirty="0"/>
              <a:t>JUnit – Annotations</a:t>
            </a:r>
          </a:p>
        </p:txBody>
      </p:sp>
    </p:spTree>
    <p:extLst>
      <p:ext uri="{BB962C8B-B14F-4D97-AF65-F5344CB8AC3E}">
        <p14:creationId xmlns:p14="http://schemas.microsoft.com/office/powerpoint/2010/main" val="547586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E16118-6EBB-48E5-8531-FE1D1781D30D}"/>
              </a:ext>
            </a:extLst>
          </p:cNvPr>
          <p:cNvSpPr>
            <a:spLocks noGrp="1"/>
          </p:cNvSpPr>
          <p:nvPr>
            <p:ph type="body" sz="quarter" idx="15"/>
          </p:nvPr>
        </p:nvSpPr>
        <p:spPr>
          <a:xfrm>
            <a:off x="414000" y="1544760"/>
            <a:ext cx="5545929" cy="4546800"/>
          </a:xfrm>
        </p:spPr>
        <p:txBody>
          <a:bodyPr/>
          <a:lstStyle/>
          <a:p>
            <a:r>
              <a:rPr lang="en-GB" dirty="0"/>
              <a:t>Signifies the method is a test to be run.</a:t>
            </a:r>
          </a:p>
          <a:p>
            <a:endParaRPr lang="en-GB" dirty="0"/>
          </a:p>
          <a:p>
            <a:r>
              <a:rPr lang="en-GB" dirty="0"/>
              <a:t>A timeout can be added, forcing it to fail if it doesn’t finish in a certain period.</a:t>
            </a:r>
          </a:p>
          <a:p>
            <a:endParaRPr lang="en-GB" dirty="0"/>
          </a:p>
          <a:p>
            <a:r>
              <a:rPr lang="en-GB" dirty="0"/>
              <a:t>Expected Exceptions can be added, allowing the test to pass if an exception is thrown.</a:t>
            </a:r>
          </a:p>
          <a:p>
            <a:endParaRPr lang="en-GB" dirty="0"/>
          </a:p>
        </p:txBody>
      </p:sp>
      <p:sp>
        <p:nvSpPr>
          <p:cNvPr id="3" name="Title 2">
            <a:extLst>
              <a:ext uri="{FF2B5EF4-FFF2-40B4-BE49-F238E27FC236}">
                <a16:creationId xmlns:a16="http://schemas.microsoft.com/office/drawing/2014/main" id="{E1ECC922-EDFE-4B47-86D5-9582292619C1}"/>
              </a:ext>
            </a:extLst>
          </p:cNvPr>
          <p:cNvSpPr>
            <a:spLocks noGrp="1"/>
          </p:cNvSpPr>
          <p:nvPr>
            <p:ph type="title"/>
          </p:nvPr>
        </p:nvSpPr>
        <p:spPr/>
        <p:txBody>
          <a:bodyPr/>
          <a:lstStyle/>
          <a:p>
            <a:r>
              <a:rPr lang="en-GB" dirty="0"/>
              <a:t>@Test</a:t>
            </a:r>
          </a:p>
        </p:txBody>
      </p:sp>
      <p:sp>
        <p:nvSpPr>
          <p:cNvPr id="4" name="Rectangle 3">
            <a:extLst>
              <a:ext uri="{FF2B5EF4-FFF2-40B4-BE49-F238E27FC236}">
                <a16:creationId xmlns:a16="http://schemas.microsoft.com/office/drawing/2014/main" id="{30B6ED59-A4BF-40CD-9739-7C6063EC5F86}"/>
              </a:ext>
            </a:extLst>
          </p:cNvPr>
          <p:cNvSpPr/>
          <p:nvPr/>
        </p:nvSpPr>
        <p:spPr>
          <a:xfrm>
            <a:off x="6494365" y="1544760"/>
            <a:ext cx="5033606" cy="4039567"/>
          </a:xfrm>
          <a:prstGeom prst="rect">
            <a:avLst/>
          </a:prstGeom>
          <a:solidFill>
            <a:schemeClr val="bg2">
              <a:lumMod val="90000"/>
            </a:schemeClr>
          </a:solidFill>
        </p:spPr>
        <p:txBody>
          <a:bodyPr wrap="square">
            <a:spAutoFit/>
          </a:bodyPr>
          <a:lstStyle/>
          <a:p>
            <a:pPr defTabSz="685867"/>
            <a:r>
              <a:rPr lang="en-GB" sz="1350" b="1" dirty="0">
                <a:solidFill>
                  <a:srgbClr val="3F7F5F"/>
                </a:solidFill>
                <a:latin typeface="Courier New" panose="02070309020205020404" pitchFamily="49" charset="0"/>
              </a:rPr>
              <a:t>// fail</a:t>
            </a:r>
            <a:endParaRPr lang="en-GB" sz="1350" b="1" dirty="0">
              <a:solidFill>
                <a:srgbClr val="646464"/>
              </a:solidFill>
              <a:latin typeface="Courier New" panose="02070309020205020404" pitchFamily="49" charset="0"/>
            </a:endParaRP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test1() {</a:t>
            </a:r>
          </a:p>
          <a:p>
            <a:pPr defTabSz="685867"/>
            <a:r>
              <a:rPr lang="en-GB" sz="1350" b="1" i="1" dirty="0">
                <a:solidFill>
                  <a:srgbClr val="000000"/>
                </a:solidFill>
                <a:latin typeface="Courier New" panose="02070309020205020404" pitchFamily="49" charset="0"/>
              </a:rPr>
              <a:t>fail(</a:t>
            </a:r>
            <a:r>
              <a:rPr lang="en-GB" sz="1350" b="1" i="1" dirty="0">
                <a:solidFill>
                  <a:srgbClr val="2A00FF"/>
                </a:solidFill>
                <a:latin typeface="Courier New" panose="02070309020205020404" pitchFamily="49" charset="0"/>
              </a:rPr>
              <a:t>"Fail"</a:t>
            </a:r>
            <a:r>
              <a:rPr lang="en-GB" sz="1350" b="1" i="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fail</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(timeout = 1000)</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test2() {</a:t>
            </a:r>
          </a:p>
          <a:p>
            <a:pPr lvl="1" defTabSz="685867"/>
            <a:r>
              <a:rPr lang="en-GB" sz="1350" b="1" dirty="0">
                <a:solidFill>
                  <a:srgbClr val="7F0055"/>
                </a:solidFill>
                <a:latin typeface="Courier New" panose="02070309020205020404" pitchFamily="49" charset="0"/>
              </a:rPr>
              <a:t>try</a:t>
            </a:r>
            <a:r>
              <a:rPr lang="en-GB" sz="1350" b="1" dirty="0">
                <a:solidFill>
                  <a:srgbClr val="000000"/>
                </a:solidFill>
                <a:latin typeface="Courier New" panose="02070309020205020404" pitchFamily="49" charset="0"/>
              </a:rPr>
              <a:t> {</a:t>
            </a:r>
          </a:p>
          <a:p>
            <a:pPr lvl="1" defTabSz="685867"/>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Thread.</a:t>
            </a:r>
            <a:r>
              <a:rPr lang="en-GB" sz="1350" b="1" i="1" dirty="0" err="1">
                <a:solidFill>
                  <a:srgbClr val="000000"/>
                </a:solidFill>
                <a:latin typeface="Courier New" panose="02070309020205020404" pitchFamily="49" charset="0"/>
              </a:rPr>
              <a:t>sleep</a:t>
            </a:r>
            <a:r>
              <a:rPr lang="en-GB" sz="1350" b="1" i="1" dirty="0">
                <a:solidFill>
                  <a:srgbClr val="000000"/>
                </a:solidFill>
                <a:latin typeface="Courier New" panose="02070309020205020404" pitchFamily="49" charset="0"/>
              </a:rPr>
              <a:t>(2000);</a:t>
            </a:r>
          </a:p>
          <a:p>
            <a:pPr lvl="1" defTabSz="685867"/>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catch</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InterruptedException</a:t>
            </a:r>
            <a:r>
              <a:rPr lang="en-GB" sz="1350" b="1" dirty="0">
                <a:solidFill>
                  <a:srgbClr val="000000"/>
                </a:solidFill>
                <a:latin typeface="Courier New" panose="02070309020205020404" pitchFamily="49" charset="0"/>
              </a:rPr>
              <a:t> </a:t>
            </a:r>
            <a:r>
              <a:rPr lang="en-GB" sz="1350" b="1" dirty="0">
                <a:solidFill>
                  <a:srgbClr val="6A3E3E"/>
                </a:solidFill>
                <a:latin typeface="Courier New" panose="02070309020205020404" pitchFamily="49" charset="0"/>
              </a:rPr>
              <a:t>e</a:t>
            </a:r>
            <a:r>
              <a:rPr lang="en-GB" sz="1350" b="1" dirty="0">
                <a:solidFill>
                  <a:srgbClr val="000000"/>
                </a:solidFill>
                <a:latin typeface="Courier New" panose="02070309020205020404" pitchFamily="49" charset="0"/>
              </a:rPr>
              <a:t>) {</a:t>
            </a:r>
          </a:p>
          <a:p>
            <a:pPr lvl="1" defTabSz="685867"/>
            <a:r>
              <a:rPr lang="en-GB" sz="1350" b="1" dirty="0">
                <a:solidFill>
                  <a:srgbClr val="6A3E3E"/>
                </a:solidFill>
                <a:latin typeface="Courier New" panose="02070309020205020404" pitchFamily="49" charset="0"/>
              </a:rPr>
              <a:t>	</a:t>
            </a:r>
            <a:r>
              <a:rPr lang="en-GB" sz="1350" b="1" dirty="0" err="1">
                <a:solidFill>
                  <a:srgbClr val="6A3E3E"/>
                </a:solidFill>
                <a:latin typeface="Courier New" panose="02070309020205020404" pitchFamily="49" charset="0"/>
              </a:rPr>
              <a:t>e</a:t>
            </a:r>
            <a:r>
              <a:rPr lang="en-GB" sz="1350" b="1" dirty="0" err="1">
                <a:solidFill>
                  <a:srgbClr val="000000"/>
                </a:solidFill>
                <a:latin typeface="Courier New" panose="02070309020205020404" pitchFamily="49" charset="0"/>
              </a:rPr>
              <a:t>.printStackTrace</a:t>
            </a:r>
            <a:r>
              <a:rPr lang="en-GB" sz="1350" b="1" dirty="0">
                <a:solidFill>
                  <a:srgbClr val="000000"/>
                </a:solidFill>
                <a:latin typeface="Courier New" panose="02070309020205020404" pitchFamily="49" charset="0"/>
              </a:rPr>
              <a:t>();</a:t>
            </a:r>
          </a:p>
          <a:p>
            <a:pPr lvl="1" defTabSz="685867"/>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pass</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(expected = </a:t>
            </a:r>
            <a:r>
              <a:rPr lang="en-GB" sz="1350" b="1" dirty="0" err="1">
                <a:solidFill>
                  <a:srgbClr val="000000"/>
                </a:solidFill>
                <a:highlight>
                  <a:srgbClr val="D4D4D4"/>
                </a:highlight>
                <a:latin typeface="Courier New" panose="02070309020205020404" pitchFamily="49" charset="0"/>
              </a:rPr>
              <a:t>ArithmeticException.</a:t>
            </a:r>
            <a:r>
              <a:rPr lang="en-GB" sz="1350" b="1" dirty="0" err="1">
                <a:solidFill>
                  <a:srgbClr val="7F0055"/>
                </a:solidFill>
                <a:highlight>
                  <a:srgbClr val="D4D4D4"/>
                </a:highlight>
                <a:latin typeface="Courier New" panose="02070309020205020404" pitchFamily="49" charset="0"/>
              </a:rPr>
              <a:t>class</a:t>
            </a:r>
            <a:r>
              <a:rPr lang="en-GB" sz="1350" b="1" dirty="0">
                <a:solidFill>
                  <a:srgbClr val="000000"/>
                </a:solidFill>
                <a:highlight>
                  <a:srgbClr val="D4D4D4"/>
                </a:highlight>
                <a:latin typeface="Courier New" panose="02070309020205020404" pitchFamily="49" charset="0"/>
              </a:rPr>
              <a: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test3() {</a:t>
            </a:r>
          </a:p>
          <a:p>
            <a:pPr defTabSz="685867"/>
            <a:r>
              <a:rPr lang="en-GB" sz="1350" b="1" dirty="0">
                <a:solidFill>
                  <a:srgbClr val="7F0055"/>
                </a:solidFill>
                <a:latin typeface="Courier New" panose="02070309020205020404" pitchFamily="49" charset="0"/>
              </a:rPr>
              <a:t>	throw</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new</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ArithmeticException</a:t>
            </a:r>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endParaRPr lang="en-GB" sz="825" b="1" dirty="0">
              <a:solidFill>
                <a:srgbClr val="2E2D2C"/>
              </a:solidFill>
            </a:endParaRPr>
          </a:p>
        </p:txBody>
      </p:sp>
    </p:spTree>
    <p:extLst>
      <p:ext uri="{BB962C8B-B14F-4D97-AF65-F5344CB8AC3E}">
        <p14:creationId xmlns:p14="http://schemas.microsoft.com/office/powerpoint/2010/main" val="676476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9099" y="1723771"/>
            <a:ext cx="5906604" cy="3410458"/>
          </a:xfrm>
        </p:spPr>
        <p:txBody>
          <a:bodyPr/>
          <a:lstStyle/>
          <a:p>
            <a:r>
              <a:rPr lang="en-GB" dirty="0"/>
              <a:t>@</a:t>
            </a:r>
            <a:r>
              <a:rPr lang="en-GB" b="1" dirty="0"/>
              <a:t>Before</a:t>
            </a:r>
            <a:r>
              <a:rPr lang="en-GB" dirty="0"/>
              <a:t> – Executes before a test</a:t>
            </a:r>
          </a:p>
          <a:p>
            <a:r>
              <a:rPr lang="en-GB" dirty="0"/>
              <a:t>@</a:t>
            </a:r>
            <a:r>
              <a:rPr lang="en-GB" b="1" dirty="0"/>
              <a:t>After</a:t>
            </a:r>
            <a:r>
              <a:rPr lang="en-GB" dirty="0"/>
              <a:t> – Executes after a test</a:t>
            </a:r>
          </a:p>
          <a:p>
            <a:endParaRPr lang="en-GB" dirty="0"/>
          </a:p>
          <a:p>
            <a:r>
              <a:rPr lang="en-GB" dirty="0"/>
              <a:t>We use </a:t>
            </a:r>
            <a:r>
              <a:rPr lang="en-GB" b="1" dirty="0"/>
              <a:t>@Before </a:t>
            </a:r>
            <a:r>
              <a:rPr lang="en-GB" dirty="0"/>
              <a:t>to set up each test that we are running, as this is executed before every test, if every test requires the same setup this can minimise the amount of code we write.</a:t>
            </a:r>
          </a:p>
          <a:p>
            <a:endParaRPr lang="en-GB" dirty="0"/>
          </a:p>
          <a:p>
            <a:r>
              <a:rPr lang="en-GB" dirty="0"/>
              <a:t>We use </a:t>
            </a:r>
            <a:r>
              <a:rPr lang="en-GB" b="1" dirty="0"/>
              <a:t>@After</a:t>
            </a:r>
            <a:r>
              <a:rPr lang="en-GB" dirty="0"/>
              <a:t> to ‘tear down’ the environment in which our test is being run.  Effectively we can use this to create a ‘clean slate’ for the rest of our tests.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781356" y="1250141"/>
            <a:ext cx="4485358" cy="3046988"/>
          </a:xfrm>
          <a:prstGeom prst="rect">
            <a:avLst/>
          </a:prstGeom>
          <a:solidFill>
            <a:schemeClr val="bg2">
              <a:lumMod val="90000"/>
            </a:schemeClr>
          </a:solidFill>
        </p:spPr>
        <p:txBody>
          <a:bodyPr wrap="square">
            <a:spAutoFit/>
          </a:bodyPr>
          <a:lstStyle/>
          <a:p>
            <a:pPr defTabSz="685867"/>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Before</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method2()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"Before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method3()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1"</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method4()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2"</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646464"/>
                </a:solidFill>
                <a:latin typeface="Courier New" panose="02070309020205020404" pitchFamily="49" charset="0"/>
              </a:rPr>
              <a:t> @</a:t>
            </a:r>
            <a:r>
              <a:rPr lang="en-GB" sz="1200" b="1" dirty="0">
                <a:solidFill>
                  <a:srgbClr val="000000"/>
                </a:solidFill>
                <a:latin typeface="Courier New" panose="02070309020205020404" pitchFamily="49" charset="0"/>
              </a:rPr>
              <a:t>After</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method6()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"After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endParaRPr lang="en-GB" sz="1200" b="1" dirty="0">
              <a:solidFill>
                <a:srgbClr val="2E2D2C"/>
              </a:solidFill>
              <a:latin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8158127" y="4510347"/>
            <a:ext cx="1655724" cy="1824362"/>
          </a:xfrm>
          <a:prstGeom prst="rect">
            <a:avLst/>
          </a:prstGeom>
        </p:spPr>
      </p:pic>
    </p:spTree>
    <p:extLst>
      <p:ext uri="{BB962C8B-B14F-4D97-AF65-F5344CB8AC3E}">
        <p14:creationId xmlns:p14="http://schemas.microsoft.com/office/powerpoint/2010/main" val="1438170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51214"/>
            <a:ext cx="5750900" cy="4163576"/>
          </a:xfrm>
        </p:spPr>
        <p:txBody>
          <a:bodyPr/>
          <a:lstStyle/>
          <a:p>
            <a:r>
              <a:rPr lang="en-GB" dirty="0"/>
              <a:t>@</a:t>
            </a:r>
            <a:r>
              <a:rPr lang="en-GB" b="1" dirty="0" err="1"/>
              <a:t>BeforeClass</a:t>
            </a:r>
            <a:r>
              <a:rPr lang="en-GB" dirty="0"/>
              <a:t> – Executes before any of the tests</a:t>
            </a:r>
          </a:p>
          <a:p>
            <a:r>
              <a:rPr lang="en-GB" dirty="0"/>
              <a:t>@</a:t>
            </a:r>
            <a:r>
              <a:rPr lang="en-GB" b="1" dirty="0" err="1"/>
              <a:t>AfterClass</a:t>
            </a:r>
            <a:r>
              <a:rPr lang="en-GB" dirty="0"/>
              <a:t> – Executes after all of the tests.</a:t>
            </a:r>
          </a:p>
          <a:p>
            <a:endParaRPr lang="en-GB" dirty="0"/>
          </a:p>
          <a:p>
            <a:r>
              <a:rPr lang="en-GB" dirty="0"/>
              <a:t>Typically we use </a:t>
            </a:r>
            <a:r>
              <a:rPr lang="en-GB" b="1" dirty="0"/>
              <a:t>@</a:t>
            </a:r>
            <a:r>
              <a:rPr lang="en-GB" b="1" dirty="0" err="1"/>
              <a:t>BeforeClass</a:t>
            </a:r>
            <a:r>
              <a:rPr lang="en-GB" b="1" dirty="0"/>
              <a:t> </a:t>
            </a:r>
            <a:r>
              <a:rPr lang="en-GB" dirty="0"/>
              <a:t>to set up our testing environments in some way.  For example when using Selenium we could set up our driver here.</a:t>
            </a:r>
          </a:p>
          <a:p>
            <a:endParaRPr lang="en-GB" dirty="0"/>
          </a:p>
          <a:p>
            <a:r>
              <a:rPr lang="en-GB" b="1" dirty="0"/>
              <a:t>@</a:t>
            </a:r>
            <a:r>
              <a:rPr lang="en-GB" b="1" dirty="0" err="1"/>
              <a:t>AfterClass</a:t>
            </a:r>
            <a:r>
              <a:rPr lang="en-GB" b="1" dirty="0"/>
              <a:t> </a:t>
            </a:r>
            <a:r>
              <a:rPr lang="en-GB" dirty="0"/>
              <a:t>is used to close down any streams that we may have created during the execution of our tests.</a:t>
            </a:r>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552756" y="1278360"/>
            <a:ext cx="4713958" cy="3539430"/>
          </a:xfrm>
          <a:prstGeom prst="rect">
            <a:avLst/>
          </a:prstGeom>
          <a:solidFill>
            <a:schemeClr val="bg2">
              <a:lumMod val="90000"/>
            </a:schemeClr>
          </a:solidFill>
        </p:spPr>
        <p:txBody>
          <a:bodyPr wrap="square">
            <a:spAutoFit/>
          </a:bodyPr>
          <a:lstStyle/>
          <a:p>
            <a:pPr defTabSz="685867"/>
            <a:r>
              <a:rPr lang="en-GB" sz="1400" b="1" dirty="0">
                <a:solidFill>
                  <a:srgbClr val="646464"/>
                </a:solidFill>
                <a:latin typeface="Courier New" panose="02070309020205020404" pitchFamily="49" charset="0"/>
              </a:rPr>
              <a:t> @</a:t>
            </a:r>
            <a:r>
              <a:rPr lang="en-GB" sz="1400" b="1" dirty="0" err="1">
                <a:solidFill>
                  <a:srgbClr val="000000"/>
                </a:solidFill>
                <a:latin typeface="Courier New" panose="02070309020205020404" pitchFamily="49" charset="0"/>
              </a:rPr>
              <a:t>BeforeClass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"Before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method3()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1"</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method4()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2"</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646464"/>
                </a:solidFill>
                <a:latin typeface="Courier New" panose="02070309020205020404" pitchFamily="49" charset="0"/>
              </a:rPr>
              <a:t>@</a:t>
            </a:r>
            <a:r>
              <a:rPr lang="en-GB" sz="1400" b="1" dirty="0" err="1">
                <a:solidFill>
                  <a:srgbClr val="000000"/>
                </a:solidFill>
                <a:latin typeface="Courier New" panose="02070309020205020404" pitchFamily="49" charset="0"/>
              </a:rPr>
              <a:t>AfterClass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method7()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"After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endParaRPr lang="en-GB" sz="1400" b="1" dirty="0">
              <a:solidFill>
                <a:srgbClr val="2E2D2C"/>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05818724"/>
              </p:ext>
            </p:extLst>
          </p:nvPr>
        </p:nvGraphicFramePr>
        <p:xfrm>
          <a:off x="7205548" y="4933341"/>
          <a:ext cx="2334452" cy="1562897"/>
        </p:xfrm>
        <a:graphic>
          <a:graphicData uri="http://schemas.openxmlformats.org/presentationml/2006/ole">
            <mc:AlternateContent xmlns:mc="http://schemas.openxmlformats.org/markup-compatibility/2006">
              <mc:Choice xmlns:v="urn:schemas-microsoft-com:vml" Requires="v">
                <p:oleObj spid="_x0000_s1031" name="Bitmap Image" r:id="rId4" imgW="1123920" imgH="752400" progId="Paint.Picture">
                  <p:embed/>
                </p:oleObj>
              </mc:Choice>
              <mc:Fallback>
                <p:oleObj name="Bitmap Image" r:id="rId4" imgW="1123920" imgH="752400" progId="Paint.Picture">
                  <p:embed/>
                  <p:pic>
                    <p:nvPicPr>
                      <p:cNvPr id="6" name="Object 5"/>
                      <p:cNvPicPr/>
                      <p:nvPr/>
                    </p:nvPicPr>
                    <p:blipFill>
                      <a:blip r:embed="rId5"/>
                      <a:stretch>
                        <a:fillRect/>
                      </a:stretch>
                    </p:blipFill>
                    <p:spPr>
                      <a:xfrm>
                        <a:off x="7205548" y="4933341"/>
                        <a:ext cx="2334452" cy="1562897"/>
                      </a:xfrm>
                      <a:prstGeom prst="rect">
                        <a:avLst/>
                      </a:prstGeom>
                    </p:spPr>
                  </p:pic>
                </p:oleObj>
              </mc:Fallback>
            </mc:AlternateContent>
          </a:graphicData>
        </a:graphic>
      </p:graphicFrame>
    </p:spTree>
    <p:extLst>
      <p:ext uri="{BB962C8B-B14F-4D97-AF65-F5344CB8AC3E}">
        <p14:creationId xmlns:p14="http://schemas.microsoft.com/office/powerpoint/2010/main" val="1345371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CB3ED-F19D-4A97-9030-A627D602CB10}"/>
              </a:ext>
            </a:extLst>
          </p:cNvPr>
          <p:cNvSpPr>
            <a:spLocks noGrp="1"/>
          </p:cNvSpPr>
          <p:nvPr>
            <p:ph type="title"/>
          </p:nvPr>
        </p:nvSpPr>
        <p:spPr/>
        <p:txBody>
          <a:bodyPr/>
          <a:lstStyle/>
          <a:p>
            <a:r>
              <a:rPr lang="en-GB" dirty="0"/>
              <a:t>Order of Execution</a:t>
            </a:r>
          </a:p>
        </p:txBody>
      </p:sp>
      <p:sp>
        <p:nvSpPr>
          <p:cNvPr id="5" name="Rectangle 4">
            <a:extLst>
              <a:ext uri="{FF2B5EF4-FFF2-40B4-BE49-F238E27FC236}">
                <a16:creationId xmlns:a16="http://schemas.microsoft.com/office/drawing/2014/main" id="{9545B770-9B2E-476A-8AD1-791DAD7BC2FD}"/>
              </a:ext>
            </a:extLst>
          </p:cNvPr>
          <p:cNvSpPr/>
          <p:nvPr/>
        </p:nvSpPr>
        <p:spPr>
          <a:xfrm>
            <a:off x="6487442" y="539227"/>
            <a:ext cx="4893573" cy="6001643"/>
          </a:xfrm>
          <a:prstGeom prst="rect">
            <a:avLst/>
          </a:prstGeom>
          <a:solidFill>
            <a:schemeClr val="bg2">
              <a:lumMod val="90000"/>
            </a:schemeClr>
          </a:solidFill>
        </p:spPr>
        <p:txBody>
          <a:bodyPr wrap="square">
            <a:spAutoFit/>
          </a:bodyPr>
          <a:lstStyle/>
          <a:p>
            <a:pPr defTabSz="685867"/>
            <a:r>
              <a:rPr lang="en-GB" sz="1600" b="1" dirty="0">
                <a:solidFill>
                  <a:srgbClr val="646464"/>
                </a:solidFill>
                <a:latin typeface="Courier New" panose="02070309020205020404" pitchFamily="49" charset="0"/>
              </a:rPr>
              <a:t> @</a:t>
            </a:r>
            <a:r>
              <a:rPr lang="en-GB" sz="1600" b="1" dirty="0" err="1">
                <a:solidFill>
                  <a:srgbClr val="000000"/>
                </a:solidFill>
                <a:latin typeface="Courier New" panose="02070309020205020404" pitchFamily="49" charset="0"/>
              </a:rPr>
              <a:t>BeforeClass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Before</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method3()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1"</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method4()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2"</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646464"/>
                </a:solidFill>
                <a:latin typeface="Courier New" panose="02070309020205020404" pitchFamily="49" charset="0"/>
              </a:rPr>
              <a:t> @</a:t>
            </a:r>
            <a:r>
              <a:rPr lang="en-GB" sz="1600" b="1" dirty="0">
                <a:solidFill>
                  <a:srgbClr val="000000"/>
                </a:solidFill>
                <a:latin typeface="Courier New" panose="02070309020205020404" pitchFamily="49" charset="0"/>
              </a:rPr>
              <a:t>After</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method6()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err="1">
                <a:solidFill>
                  <a:srgbClr val="000000"/>
                </a:solidFill>
                <a:latin typeface="Courier New" panose="02070309020205020404" pitchFamily="49" charset="0"/>
              </a:rPr>
              <a:t>AfterClass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method7()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endParaRPr>
          </a:p>
        </p:txBody>
      </p:sp>
      <p:pic>
        <p:nvPicPr>
          <p:cNvPr id="6" name="Picture 5">
            <a:extLst>
              <a:ext uri="{FF2B5EF4-FFF2-40B4-BE49-F238E27FC236}">
                <a16:creationId xmlns:a16="http://schemas.microsoft.com/office/drawing/2014/main" id="{2DD562C3-1BC2-415B-9831-D717EAE3328A}"/>
              </a:ext>
            </a:extLst>
          </p:cNvPr>
          <p:cNvPicPr>
            <a:picLocks noChangeAspect="1"/>
          </p:cNvPicPr>
          <p:nvPr/>
        </p:nvPicPr>
        <p:blipFill>
          <a:blip r:embed="rId2"/>
          <a:stretch>
            <a:fillRect/>
          </a:stretch>
        </p:blipFill>
        <p:spPr>
          <a:xfrm>
            <a:off x="1473912" y="1595196"/>
            <a:ext cx="2732473" cy="3589266"/>
          </a:xfrm>
          <a:prstGeom prst="rect">
            <a:avLst/>
          </a:prstGeom>
        </p:spPr>
      </p:pic>
      <p:cxnSp>
        <p:nvCxnSpPr>
          <p:cNvPr id="8" name="Straight Arrow Connector 7">
            <a:extLst>
              <a:ext uri="{FF2B5EF4-FFF2-40B4-BE49-F238E27FC236}">
                <a16:creationId xmlns:a16="http://schemas.microsoft.com/office/drawing/2014/main" id="{F7271410-D8AF-4A49-8BFA-990F9728E99A}"/>
              </a:ext>
            </a:extLst>
          </p:cNvPr>
          <p:cNvCxnSpPr>
            <a:cxnSpLocks/>
          </p:cNvCxnSpPr>
          <p:nvPr/>
        </p:nvCxnSpPr>
        <p:spPr>
          <a:xfrm>
            <a:off x="4271701" y="3389829"/>
            <a:ext cx="2145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02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616529"/>
            <a:ext cx="5750900" cy="4098261"/>
          </a:xfrm>
        </p:spPr>
        <p:txBody>
          <a:bodyPr/>
          <a:lstStyle/>
          <a:p>
            <a:r>
              <a:rPr lang="en-GB" sz="2177" b="1" dirty="0"/>
              <a:t>@Ignore </a:t>
            </a:r>
            <a:r>
              <a:rPr lang="en-GB" sz="2177" dirty="0"/>
              <a:t>can be used to ‘skip’ a test.</a:t>
            </a:r>
          </a:p>
          <a:p>
            <a:endParaRPr lang="en-GB" sz="2177" dirty="0"/>
          </a:p>
          <a:p>
            <a:r>
              <a:rPr lang="en-GB" sz="2177" dirty="0"/>
              <a:t>If you don’t want a particular test to be ran every time then by putting </a:t>
            </a:r>
            <a:r>
              <a:rPr lang="en-GB" sz="2177" b="1" dirty="0"/>
              <a:t>@Ignore</a:t>
            </a:r>
            <a:r>
              <a:rPr lang="en-GB" sz="2177" dirty="0"/>
              <a:t> will cause the implementation to be ignored.</a:t>
            </a:r>
            <a:endParaRPr lang="en-GB" sz="2177" b="1" dirty="0"/>
          </a:p>
        </p:txBody>
      </p:sp>
      <p:sp>
        <p:nvSpPr>
          <p:cNvPr id="3" name="Title 2"/>
          <p:cNvSpPr>
            <a:spLocks noGrp="1"/>
          </p:cNvSpPr>
          <p:nvPr>
            <p:ph type="title"/>
          </p:nvPr>
        </p:nvSpPr>
        <p:spPr/>
        <p:txBody>
          <a:bodyPr>
            <a:normAutofit/>
          </a:bodyPr>
          <a:lstStyle/>
          <a:p>
            <a:r>
              <a:rPr lang="en-GB" dirty="0"/>
              <a:t>Order of Execution</a:t>
            </a:r>
          </a:p>
        </p:txBody>
      </p:sp>
      <p:pic>
        <p:nvPicPr>
          <p:cNvPr id="7" name="Picture 6"/>
          <p:cNvPicPr>
            <a:picLocks noChangeAspect="1"/>
          </p:cNvPicPr>
          <p:nvPr/>
        </p:nvPicPr>
        <p:blipFill>
          <a:blip r:embed="rId3"/>
          <a:stretch>
            <a:fillRect/>
          </a:stretch>
        </p:blipFill>
        <p:spPr>
          <a:xfrm>
            <a:off x="8063651" y="5497607"/>
            <a:ext cx="1647403" cy="870326"/>
          </a:xfrm>
          <a:prstGeom prst="rect">
            <a:avLst/>
          </a:prstGeom>
        </p:spPr>
      </p:pic>
      <p:sp>
        <p:nvSpPr>
          <p:cNvPr id="5" name="Rectangle 4">
            <a:extLst>
              <a:ext uri="{FF2B5EF4-FFF2-40B4-BE49-F238E27FC236}">
                <a16:creationId xmlns:a16="http://schemas.microsoft.com/office/drawing/2014/main" id="{78F94A0C-E7CF-4454-9B4A-145420971C8C}"/>
              </a:ext>
            </a:extLst>
          </p:cNvPr>
          <p:cNvSpPr/>
          <p:nvPr/>
        </p:nvSpPr>
        <p:spPr>
          <a:xfrm>
            <a:off x="6721929" y="662979"/>
            <a:ext cx="4330848" cy="4616648"/>
          </a:xfrm>
          <a:prstGeom prst="rect">
            <a:avLst/>
          </a:prstGeom>
          <a:solidFill>
            <a:schemeClr val="bg2"/>
          </a:solidFill>
        </p:spPr>
        <p:txBody>
          <a:bodyPr wrap="square">
            <a:spAutoFit/>
          </a:bodyPr>
          <a:lstStyle/>
          <a:p>
            <a:r>
              <a:rPr lang="en-GB" sz="1400" dirty="0">
                <a:solidFill>
                  <a:srgbClr val="AA22FF"/>
                </a:solidFill>
                <a:latin typeface=""/>
              </a:rPr>
              <a:t>@Before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method2</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"Before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dirty="0">
                <a:solidFill>
                  <a:srgbClr val="AA22FF"/>
                </a:solidFill>
                <a:latin typeface=""/>
              </a:rPr>
              <a:t>@Ignore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method3</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1"</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method4</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2"</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@After</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method6</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"After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r>
              <a:rPr lang="en-GB" sz="1400" dirty="0">
                <a:latin typeface=""/>
              </a:rPr>
              <a:t> </a:t>
            </a:r>
          </a:p>
        </p:txBody>
      </p:sp>
    </p:spTree>
    <p:extLst>
      <p:ext uri="{BB962C8B-B14F-4D97-AF65-F5344CB8AC3E}">
        <p14:creationId xmlns:p14="http://schemas.microsoft.com/office/powerpoint/2010/main" val="523838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8E527-0E96-4CF2-B25A-3945705F233E}"/>
              </a:ext>
            </a:extLst>
          </p:cNvPr>
          <p:cNvSpPr>
            <a:spLocks noGrp="1"/>
          </p:cNvSpPr>
          <p:nvPr>
            <p:ph type="title"/>
          </p:nvPr>
        </p:nvSpPr>
        <p:spPr/>
        <p:txBody>
          <a:bodyPr/>
          <a:lstStyle/>
          <a:p>
            <a:r>
              <a:rPr lang="en-GB" dirty="0"/>
              <a:t>Test Suites</a:t>
            </a:r>
          </a:p>
        </p:txBody>
      </p:sp>
      <p:sp>
        <p:nvSpPr>
          <p:cNvPr id="4" name="Text Placeholder 3">
            <a:extLst>
              <a:ext uri="{FF2B5EF4-FFF2-40B4-BE49-F238E27FC236}">
                <a16:creationId xmlns:a16="http://schemas.microsoft.com/office/drawing/2014/main" id="{EA02E90C-6892-4F22-9AD2-92BFBA6184D0}"/>
              </a:ext>
            </a:extLst>
          </p:cNvPr>
          <p:cNvSpPr>
            <a:spLocks noGrp="1"/>
          </p:cNvSpPr>
          <p:nvPr>
            <p:ph type="body" sz="quarter" idx="17"/>
          </p:nvPr>
        </p:nvSpPr>
        <p:spPr>
          <a:xfrm>
            <a:off x="6761025" y="702129"/>
            <a:ext cx="5198175" cy="5770671"/>
          </a:xfrm>
        </p:spPr>
        <p:txBody>
          <a:bodyPr/>
          <a:lstStyle/>
          <a:p>
            <a:r>
              <a:rPr lang="en-GB" dirty="0"/>
              <a:t>Comprised of three parts:</a:t>
            </a:r>
          </a:p>
          <a:p>
            <a:pPr marL="600134" lvl="1" indent="-257200">
              <a:buFont typeface="+mj-lt"/>
              <a:buAutoNum type="arabicPeriod"/>
            </a:pPr>
            <a:r>
              <a:rPr lang="en-GB" dirty="0"/>
              <a:t>Test Suite class</a:t>
            </a:r>
          </a:p>
          <a:p>
            <a:pPr marL="600134" lvl="1" indent="-257200">
              <a:buFont typeface="+mj-lt"/>
              <a:buAutoNum type="arabicPeriod"/>
            </a:pPr>
            <a:r>
              <a:rPr lang="en-GB" dirty="0"/>
              <a:t>Test Runner class</a:t>
            </a:r>
          </a:p>
          <a:p>
            <a:pPr marL="600134" lvl="1" indent="-257200">
              <a:buFont typeface="+mj-lt"/>
              <a:buAutoNum type="arabicPeriod"/>
            </a:pPr>
            <a:r>
              <a:rPr lang="en-GB" dirty="0"/>
              <a:t>Test classes</a:t>
            </a:r>
          </a:p>
          <a:p>
            <a:pPr marL="600134" lvl="1" indent="-257200">
              <a:buFont typeface="+mj-lt"/>
              <a:buAutoNum type="arabicPeriod"/>
            </a:pPr>
            <a:endParaRPr lang="en-GB" dirty="0"/>
          </a:p>
          <a:p>
            <a:pPr marL="342933" indent="-342933" defTabSz="685867">
              <a:spcBef>
                <a:spcPts val="150"/>
              </a:spcBef>
              <a:spcAft>
                <a:spcPts val="600"/>
              </a:spcAft>
              <a:buClr>
                <a:srgbClr val="2E2D2C"/>
              </a:buClr>
              <a:buFont typeface="+mj-lt"/>
              <a:buAutoNum type="arabicPeriod"/>
            </a:pPr>
            <a:r>
              <a:rPr lang="en-GB" dirty="0"/>
              <a:t>Test runner classes runs the tests references from the test suite.</a:t>
            </a:r>
          </a:p>
          <a:p>
            <a:pPr marL="342933" indent="-342933" defTabSz="685867">
              <a:spcBef>
                <a:spcPts val="150"/>
              </a:spcBef>
              <a:spcAft>
                <a:spcPts val="600"/>
              </a:spcAft>
              <a:buClr>
                <a:srgbClr val="2E2D2C"/>
              </a:buClr>
              <a:buFont typeface="+mj-lt"/>
              <a:buAutoNum type="arabicPeriod"/>
            </a:pPr>
            <a:r>
              <a:rPr lang="en-GB" dirty="0"/>
              <a:t>Test suite class references the test classes.</a:t>
            </a:r>
          </a:p>
          <a:p>
            <a:pPr marL="342933" indent="-342933" defTabSz="685867">
              <a:spcBef>
                <a:spcPts val="150"/>
              </a:spcBef>
              <a:spcAft>
                <a:spcPts val="600"/>
              </a:spcAft>
              <a:buClr>
                <a:srgbClr val="2E2D2C"/>
              </a:buClr>
              <a:buFont typeface="+mj-lt"/>
              <a:buAutoNum type="arabicPeriod"/>
            </a:pPr>
            <a:r>
              <a:rPr lang="en-GB" dirty="0"/>
              <a:t>Test classes contain the tests to be run.</a:t>
            </a:r>
          </a:p>
          <a:p>
            <a:pPr marL="300066"/>
            <a:endParaRPr lang="en-GB" dirty="0"/>
          </a:p>
          <a:p>
            <a:endParaRPr lang="en-GB" dirty="0"/>
          </a:p>
        </p:txBody>
      </p:sp>
      <p:pic>
        <p:nvPicPr>
          <p:cNvPr id="5" name="Content Placeholder 4">
            <a:extLst>
              <a:ext uri="{FF2B5EF4-FFF2-40B4-BE49-F238E27FC236}">
                <a16:creationId xmlns:a16="http://schemas.microsoft.com/office/drawing/2014/main" id="{306A2B39-2CD1-4C17-AC98-0FB8A8B693E4}"/>
              </a:ext>
            </a:extLst>
          </p:cNvPr>
          <p:cNvPicPr>
            <a:picLocks noGrp="1" noChangeAspect="1"/>
          </p:cNvPicPr>
          <p:nvPr>
            <p:ph sz="quarter" idx="15"/>
          </p:nvPr>
        </p:nvPicPr>
        <p:blipFill>
          <a:blip r:embed="rId2"/>
          <a:stretch>
            <a:fillRect/>
          </a:stretch>
        </p:blipFill>
        <p:spPr>
          <a:xfrm>
            <a:off x="1205026" y="1448410"/>
            <a:ext cx="4890974" cy="3961179"/>
          </a:xfrm>
          <a:prstGeom prst="rect">
            <a:avLst/>
          </a:prstGeom>
        </p:spPr>
      </p:pic>
    </p:spTree>
    <p:extLst>
      <p:ext uri="{BB962C8B-B14F-4D97-AF65-F5344CB8AC3E}">
        <p14:creationId xmlns:p14="http://schemas.microsoft.com/office/powerpoint/2010/main" val="1945988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25495-73F2-4A2B-9643-07105A78B7AD}"/>
              </a:ext>
            </a:extLst>
          </p:cNvPr>
          <p:cNvSpPr>
            <a:spLocks noGrp="1"/>
          </p:cNvSpPr>
          <p:nvPr>
            <p:ph type="title"/>
          </p:nvPr>
        </p:nvSpPr>
        <p:spPr/>
        <p:txBody>
          <a:bodyPr/>
          <a:lstStyle/>
          <a:p>
            <a:r>
              <a:rPr lang="en-GB" dirty="0"/>
              <a:t>Parameterisation</a:t>
            </a:r>
          </a:p>
        </p:txBody>
      </p:sp>
      <p:sp>
        <p:nvSpPr>
          <p:cNvPr id="4" name="Text Placeholder 3">
            <a:extLst>
              <a:ext uri="{FF2B5EF4-FFF2-40B4-BE49-F238E27FC236}">
                <a16:creationId xmlns:a16="http://schemas.microsoft.com/office/drawing/2014/main" id="{1D8518ED-FC35-4A5A-BD34-B7B83718FCC4}"/>
              </a:ext>
            </a:extLst>
          </p:cNvPr>
          <p:cNvSpPr>
            <a:spLocks noGrp="1"/>
          </p:cNvSpPr>
          <p:nvPr>
            <p:ph type="body" sz="quarter" idx="17"/>
          </p:nvPr>
        </p:nvSpPr>
        <p:spPr>
          <a:xfrm>
            <a:off x="8997043" y="1753200"/>
            <a:ext cx="2962157" cy="4719600"/>
          </a:xfrm>
        </p:spPr>
        <p:txBody>
          <a:bodyPr/>
          <a:lstStyle/>
          <a:p>
            <a:r>
              <a:rPr lang="en-GB" dirty="0"/>
              <a:t>The ability to run a test against a data set.</a:t>
            </a:r>
          </a:p>
          <a:p>
            <a:r>
              <a:rPr lang="en-GB" dirty="0"/>
              <a:t>Good to find potential bugs in code.</a:t>
            </a:r>
          </a:p>
          <a:p>
            <a:endParaRPr lang="en-GB" dirty="0"/>
          </a:p>
          <a:p>
            <a:endParaRPr lang="en-GB" dirty="0"/>
          </a:p>
          <a:p>
            <a:pPr lvl="1"/>
            <a:endParaRPr lang="en-GB" dirty="0"/>
          </a:p>
          <a:p>
            <a:pPr lvl="1"/>
            <a:endParaRPr lang="en-GB" dirty="0"/>
          </a:p>
        </p:txBody>
      </p:sp>
      <p:sp>
        <p:nvSpPr>
          <p:cNvPr id="8" name="Rectangle 7">
            <a:extLst>
              <a:ext uri="{FF2B5EF4-FFF2-40B4-BE49-F238E27FC236}">
                <a16:creationId xmlns:a16="http://schemas.microsoft.com/office/drawing/2014/main" id="{AF4E79B4-75FB-4D54-B612-F88234E7405C}"/>
              </a:ext>
            </a:extLst>
          </p:cNvPr>
          <p:cNvSpPr/>
          <p:nvPr/>
        </p:nvSpPr>
        <p:spPr>
          <a:xfrm>
            <a:off x="1190185" y="366623"/>
            <a:ext cx="7414971" cy="6124754"/>
          </a:xfrm>
          <a:prstGeom prst="rect">
            <a:avLst/>
          </a:prstGeom>
          <a:solidFill>
            <a:schemeClr val="bg2"/>
          </a:solidFill>
        </p:spPr>
        <p:txBody>
          <a:bodyPr wrap="square">
            <a:spAutoFit/>
          </a:bodyPr>
          <a:lstStyle/>
          <a:p>
            <a:r>
              <a:rPr lang="en-GB" sz="1400" dirty="0">
                <a:solidFill>
                  <a:srgbClr val="AA22FF"/>
                </a:solidFill>
                <a:latin typeface=""/>
              </a:rPr>
              <a:t>@</a:t>
            </a:r>
            <a:r>
              <a:rPr lang="en-GB" sz="1400" dirty="0" err="1">
                <a:solidFill>
                  <a:srgbClr val="AA22FF"/>
                </a:solidFill>
                <a:latin typeface=""/>
              </a:rPr>
              <a:t>RunWith</a:t>
            </a:r>
            <a:r>
              <a:rPr lang="en-GB" sz="1400" dirty="0">
                <a:solidFill>
                  <a:srgbClr val="666666"/>
                </a:solidFill>
                <a:latin typeface=""/>
              </a:rPr>
              <a:t>(</a:t>
            </a:r>
            <a:r>
              <a:rPr lang="en-GB" sz="1400" dirty="0" err="1">
                <a:solidFill>
                  <a:srgbClr val="666666"/>
                </a:solidFill>
                <a:latin typeface=""/>
              </a:rPr>
              <a:t>Parameterized.</a:t>
            </a:r>
            <a:r>
              <a:rPr lang="en-GB" sz="1400" dirty="0" err="1">
                <a:solidFill>
                  <a:srgbClr val="7D9029"/>
                </a:solidFill>
                <a:latin typeface=""/>
              </a:rPr>
              <a:t>class</a:t>
            </a:r>
            <a:r>
              <a:rPr lang="en-GB" sz="1400" dirty="0">
                <a:solidFill>
                  <a:srgbClr val="666666"/>
                </a:solidFill>
                <a:latin typeface=""/>
              </a:rPr>
              <a:t>)</a:t>
            </a:r>
          </a:p>
          <a:p>
            <a:r>
              <a:rPr lang="en-GB" sz="1400" b="1" dirty="0">
                <a:solidFill>
                  <a:srgbClr val="008000"/>
                </a:solidFill>
                <a:latin typeface=""/>
              </a:rPr>
              <a:t>public class </a:t>
            </a:r>
            <a:r>
              <a:rPr lang="en-GB" sz="1400" b="1" dirty="0" err="1">
                <a:solidFill>
                  <a:srgbClr val="0000FF"/>
                </a:solidFill>
                <a:latin typeface=""/>
              </a:rPr>
              <a:t>ExampleTest</a:t>
            </a:r>
            <a:r>
              <a:rPr lang="en-GB" sz="1400" b="1" dirty="0">
                <a:solidFill>
                  <a:srgbClr val="0000FF"/>
                </a:solidFill>
                <a:latin typeface=""/>
              </a:rPr>
              <a:t> </a:t>
            </a:r>
            <a:r>
              <a:rPr lang="en-GB" sz="1400" b="1" dirty="0">
                <a:solidFill>
                  <a:srgbClr val="666666"/>
                </a:solidFill>
                <a:latin typeface=""/>
              </a:rPr>
              <a:t>{</a:t>
            </a:r>
          </a:p>
          <a:p>
            <a:endParaRPr lang="en-GB" sz="1400" dirty="0">
              <a:latin typeface=""/>
            </a:endParaRPr>
          </a:p>
          <a:p>
            <a:r>
              <a:rPr lang="en-GB" sz="1400" dirty="0">
                <a:solidFill>
                  <a:srgbClr val="AA22FF"/>
                </a:solidFill>
                <a:latin typeface=""/>
              </a:rPr>
              <a:t>@Parameters</a:t>
            </a:r>
          </a:p>
          <a:p>
            <a:r>
              <a:rPr lang="en-GB" sz="1400" b="1" dirty="0">
                <a:solidFill>
                  <a:srgbClr val="008000"/>
                </a:solidFill>
                <a:latin typeface=""/>
              </a:rPr>
              <a:t>public static Collection</a:t>
            </a:r>
            <a:r>
              <a:rPr lang="en-GB" sz="1400" b="1" dirty="0">
                <a:solidFill>
                  <a:srgbClr val="666666"/>
                </a:solidFill>
                <a:latin typeface=""/>
              </a:rPr>
              <a:t>&lt;Object[]&gt; </a:t>
            </a:r>
            <a:r>
              <a:rPr lang="en-GB" sz="1400" b="1" dirty="0">
                <a:solidFill>
                  <a:srgbClr val="0000FF"/>
                </a:solidFill>
                <a:latin typeface=""/>
              </a:rPr>
              <a:t>data</a:t>
            </a:r>
            <a:r>
              <a:rPr lang="en-GB" sz="1400" b="1" dirty="0">
                <a:solidFill>
                  <a:srgbClr val="666666"/>
                </a:solidFill>
                <a:latin typeface=""/>
              </a:rPr>
              <a:t>() {</a:t>
            </a:r>
          </a:p>
          <a:p>
            <a:r>
              <a:rPr lang="en-GB" sz="1400" b="1" dirty="0">
                <a:solidFill>
                  <a:srgbClr val="008000"/>
                </a:solidFill>
                <a:latin typeface=""/>
              </a:rPr>
              <a:t>return </a:t>
            </a:r>
            <a:r>
              <a:rPr lang="en-GB" sz="1400" b="1" dirty="0" err="1">
                <a:solidFill>
                  <a:srgbClr val="008000"/>
                </a:solidFill>
                <a:latin typeface=""/>
              </a:rPr>
              <a:t>Arrays</a:t>
            </a:r>
            <a:r>
              <a:rPr lang="en-GB" sz="1400" b="1" dirty="0" err="1">
                <a:solidFill>
                  <a:srgbClr val="666666"/>
                </a:solidFill>
                <a:latin typeface=""/>
              </a:rPr>
              <a:t>.</a:t>
            </a:r>
            <a:r>
              <a:rPr lang="en-GB" sz="1400" b="1" dirty="0" err="1">
                <a:solidFill>
                  <a:srgbClr val="7D9029"/>
                </a:solidFill>
                <a:latin typeface=""/>
              </a:rPr>
              <a:t>asList</a:t>
            </a:r>
            <a:r>
              <a:rPr lang="en-GB" sz="1400" b="1" dirty="0">
                <a:solidFill>
                  <a:srgbClr val="666666"/>
                </a:solidFill>
                <a:latin typeface=""/>
              </a:rPr>
              <a:t>(</a:t>
            </a:r>
            <a:r>
              <a:rPr lang="en-GB" sz="1400" b="1" dirty="0">
                <a:solidFill>
                  <a:srgbClr val="008000"/>
                </a:solidFill>
                <a:latin typeface=""/>
              </a:rPr>
              <a:t>new Object</a:t>
            </a:r>
            <a:r>
              <a:rPr lang="en-GB" sz="1400" b="1" dirty="0">
                <a:solidFill>
                  <a:srgbClr val="666666"/>
                </a:solidFill>
                <a:latin typeface=""/>
              </a:rPr>
              <a:t>[][]{{0, 0}, {1, 1}, {2, 1}, {3, 2},</a:t>
            </a:r>
            <a:r>
              <a:rPr lang="en-GB" sz="1400" dirty="0">
                <a:solidFill>
                  <a:srgbClr val="666666"/>
                </a:solidFill>
                <a:latin typeface=""/>
              </a:rPr>
              <a:t>{4, 3}, {5, 5}, {6, 8}});</a:t>
            </a:r>
          </a:p>
          <a:p>
            <a:r>
              <a:rPr lang="en-GB" sz="1400" dirty="0">
                <a:solidFill>
                  <a:srgbClr val="666666"/>
                </a:solidFill>
                <a:latin typeface=""/>
              </a:rPr>
              <a:t>}</a:t>
            </a:r>
          </a:p>
          <a:p>
            <a:endParaRPr lang="en-GB" sz="1400" dirty="0">
              <a:latin typeface=""/>
            </a:endParaRP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intPut</a:t>
            </a:r>
            <a:r>
              <a:rPr lang="en-GB" sz="1400" b="1" dirty="0">
                <a:solidFill>
                  <a:srgbClr val="666666"/>
                </a:solidFill>
                <a:latin typeface=""/>
              </a:rPr>
              <a:t>;</a:t>
            </a: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intPected</a:t>
            </a:r>
            <a:r>
              <a:rPr lang="en-GB" sz="1400" b="1" dirty="0">
                <a:solidFill>
                  <a:srgbClr val="666666"/>
                </a:solidFill>
                <a:latin typeface=""/>
              </a:rPr>
              <a:t>;</a:t>
            </a:r>
          </a:p>
          <a:p>
            <a:endParaRPr lang="en-GB" sz="1400" dirty="0">
              <a:latin typeface=""/>
            </a:endParaRPr>
          </a:p>
          <a:p>
            <a:r>
              <a:rPr lang="en-GB" sz="1400" i="1" dirty="0">
                <a:solidFill>
                  <a:srgbClr val="408080"/>
                </a:solidFill>
                <a:latin typeface=""/>
              </a:rPr>
              <a:t>// @Parameter // first data value (0) is default</a:t>
            </a:r>
          </a:p>
          <a:p>
            <a:r>
              <a:rPr lang="en-GB" sz="1400" i="1" dirty="0">
                <a:solidFill>
                  <a:srgbClr val="408080"/>
                </a:solidFill>
                <a:latin typeface=""/>
              </a:rPr>
              <a:t>// public /* NOT private */ int </a:t>
            </a:r>
            <a:r>
              <a:rPr lang="en-GB" sz="1400" i="1" dirty="0" err="1">
                <a:solidFill>
                  <a:srgbClr val="408080"/>
                </a:solidFill>
                <a:latin typeface=""/>
              </a:rPr>
              <a:t>fInput</a:t>
            </a:r>
            <a:r>
              <a:rPr lang="en-GB" sz="1400" i="1" dirty="0">
                <a:solidFill>
                  <a:srgbClr val="408080"/>
                </a:solidFill>
                <a:latin typeface=""/>
              </a:rPr>
              <a:t>;</a:t>
            </a:r>
          </a:p>
          <a:p>
            <a:r>
              <a:rPr lang="en-GB" sz="1400" i="1" dirty="0">
                <a:solidFill>
                  <a:srgbClr val="408080"/>
                </a:solidFill>
                <a:latin typeface=""/>
              </a:rPr>
              <a:t>//</a:t>
            </a:r>
          </a:p>
          <a:p>
            <a:r>
              <a:rPr lang="en-GB" sz="1400" i="1" dirty="0">
                <a:solidFill>
                  <a:srgbClr val="408080"/>
                </a:solidFill>
                <a:latin typeface=""/>
              </a:rPr>
              <a:t>// @Parameter(1)</a:t>
            </a:r>
          </a:p>
          <a:p>
            <a:r>
              <a:rPr lang="en-GB" sz="1400" i="1" dirty="0">
                <a:solidFill>
                  <a:srgbClr val="408080"/>
                </a:solidFill>
                <a:latin typeface=""/>
              </a:rPr>
              <a:t>// public /* NOT private */ int </a:t>
            </a:r>
            <a:r>
              <a:rPr lang="en-GB" sz="1400" i="1" dirty="0" err="1">
                <a:solidFill>
                  <a:srgbClr val="408080"/>
                </a:solidFill>
                <a:latin typeface=""/>
              </a:rPr>
              <a:t>fExpected</a:t>
            </a:r>
            <a:r>
              <a:rPr lang="en-GB" sz="1400" i="1" dirty="0">
                <a:solidFill>
                  <a:srgbClr val="408080"/>
                </a:solidFill>
                <a:latin typeface=""/>
              </a:rPr>
              <a:t>;</a:t>
            </a:r>
          </a:p>
          <a:p>
            <a:endParaRPr lang="en-GB" sz="1400" dirty="0">
              <a:latin typeface=""/>
            </a:endParaRPr>
          </a:p>
          <a:p>
            <a:r>
              <a:rPr lang="en-GB" sz="1400" b="1" dirty="0">
                <a:solidFill>
                  <a:srgbClr val="008000"/>
                </a:solidFill>
                <a:latin typeface=""/>
              </a:rPr>
              <a:t>public </a:t>
            </a:r>
            <a:r>
              <a:rPr lang="en-GB" sz="1400" b="1" dirty="0" err="1">
                <a:solidFill>
                  <a:srgbClr val="0000FF"/>
                </a:solidFill>
                <a:latin typeface=""/>
              </a:rPr>
              <a:t>ExampleTest</a:t>
            </a:r>
            <a:r>
              <a:rPr lang="en-GB" sz="1400" b="1" dirty="0">
                <a:solidFill>
                  <a:srgbClr val="666666"/>
                </a:solidFill>
                <a:latin typeface=""/>
              </a:rPr>
              <a:t>(</a:t>
            </a:r>
            <a:r>
              <a:rPr lang="en-GB" sz="1400" b="1" dirty="0">
                <a:solidFill>
                  <a:srgbClr val="B00040"/>
                </a:solidFill>
                <a:latin typeface=""/>
              </a:rPr>
              <a:t>int input</a:t>
            </a:r>
            <a:r>
              <a:rPr lang="en-GB" sz="1400" b="1" dirty="0">
                <a:solidFill>
                  <a:srgbClr val="666666"/>
                </a:solidFill>
                <a:latin typeface=""/>
              </a:rPr>
              <a:t>, </a:t>
            </a:r>
            <a:r>
              <a:rPr lang="en-GB" sz="1400" b="1" dirty="0">
                <a:solidFill>
                  <a:srgbClr val="B00040"/>
                </a:solidFill>
                <a:latin typeface=""/>
              </a:rPr>
              <a:t>int expected</a:t>
            </a:r>
            <a:r>
              <a:rPr lang="en-GB" sz="1400" b="1" dirty="0">
                <a:solidFill>
                  <a:srgbClr val="666666"/>
                </a:solidFill>
                <a:latin typeface=""/>
              </a:rPr>
              <a:t>) {</a:t>
            </a:r>
          </a:p>
          <a:p>
            <a:r>
              <a:rPr lang="en-GB" sz="1400" dirty="0" err="1">
                <a:latin typeface=""/>
              </a:rPr>
              <a:t>intPut</a:t>
            </a:r>
            <a:r>
              <a:rPr lang="en-GB" sz="1400" dirty="0">
                <a:latin typeface=""/>
              </a:rPr>
              <a:t> </a:t>
            </a:r>
            <a:r>
              <a:rPr lang="en-GB" sz="1400" dirty="0">
                <a:solidFill>
                  <a:srgbClr val="666666"/>
                </a:solidFill>
                <a:latin typeface=""/>
              </a:rPr>
              <a:t>= input;</a:t>
            </a:r>
          </a:p>
          <a:p>
            <a:r>
              <a:rPr lang="en-GB" sz="1400" dirty="0" err="1">
                <a:latin typeface=""/>
              </a:rPr>
              <a:t>intPected</a:t>
            </a:r>
            <a:r>
              <a:rPr lang="en-GB" sz="1400" dirty="0">
                <a:latin typeface=""/>
              </a:rPr>
              <a:t> </a:t>
            </a:r>
            <a:r>
              <a:rPr lang="en-GB" sz="1400" dirty="0">
                <a:solidFill>
                  <a:srgbClr val="666666"/>
                </a:solidFill>
                <a:latin typeface=""/>
              </a:rPr>
              <a:t>= expected;</a:t>
            </a:r>
          </a:p>
          <a:p>
            <a:r>
              <a:rPr lang="en-GB" sz="1400" dirty="0">
                <a:solidFill>
                  <a:srgbClr val="666666"/>
                </a:solidFill>
                <a:latin typeface=""/>
              </a:rPr>
              <a:t>}</a:t>
            </a:r>
          </a:p>
          <a:p>
            <a:endParaRPr lang="en-GB" sz="1400" dirty="0">
              <a:latin typeface=""/>
            </a:endParaRPr>
          </a:p>
          <a:p>
            <a:r>
              <a:rPr lang="en-GB" sz="1400" dirty="0">
                <a:solidFill>
                  <a:srgbClr val="AA22FF"/>
                </a:solidFill>
                <a:latin typeface=""/>
              </a:rPr>
              <a:t>@Test</a:t>
            </a:r>
          </a:p>
          <a:p>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test</a:t>
            </a:r>
            <a:r>
              <a:rPr lang="en-GB" sz="1400" b="1" dirty="0">
                <a:solidFill>
                  <a:srgbClr val="666666"/>
                </a:solidFill>
                <a:latin typeface=""/>
              </a:rPr>
              <a:t>() {</a:t>
            </a:r>
          </a:p>
          <a:p>
            <a:r>
              <a:rPr lang="en-GB" sz="1400" dirty="0" err="1">
                <a:latin typeface=""/>
              </a:rPr>
              <a:t>assertEquals</a:t>
            </a:r>
            <a:r>
              <a:rPr lang="en-GB" sz="1400" dirty="0">
                <a:solidFill>
                  <a:srgbClr val="666666"/>
                </a:solidFill>
                <a:latin typeface=""/>
              </a:rPr>
              <a:t>(</a:t>
            </a:r>
            <a:r>
              <a:rPr lang="en-GB" sz="1400" dirty="0" err="1">
                <a:solidFill>
                  <a:srgbClr val="666666"/>
                </a:solidFill>
                <a:latin typeface=""/>
              </a:rPr>
              <a:t>intPected</a:t>
            </a:r>
            <a:r>
              <a:rPr lang="en-GB" sz="1400" dirty="0">
                <a:solidFill>
                  <a:srgbClr val="666666"/>
                </a:solidFill>
                <a:latin typeface=""/>
              </a:rPr>
              <a:t>, </a:t>
            </a:r>
            <a:r>
              <a:rPr lang="en-GB" sz="1400" dirty="0" err="1">
                <a:solidFill>
                  <a:srgbClr val="666666"/>
                </a:solidFill>
                <a:latin typeface=""/>
              </a:rPr>
              <a:t>Fibonacci.</a:t>
            </a:r>
            <a:r>
              <a:rPr lang="en-GB" sz="1400" dirty="0" err="1">
                <a:solidFill>
                  <a:srgbClr val="7D9029"/>
                </a:solidFill>
                <a:latin typeface=""/>
              </a:rPr>
              <a:t>compute</a:t>
            </a:r>
            <a:r>
              <a:rPr lang="en-GB" sz="1400" dirty="0">
                <a:solidFill>
                  <a:srgbClr val="666666"/>
                </a:solidFill>
                <a:latin typeface=""/>
              </a:rPr>
              <a:t>(</a:t>
            </a:r>
            <a:r>
              <a:rPr lang="en-GB" sz="1400" dirty="0" err="1">
                <a:solidFill>
                  <a:srgbClr val="666666"/>
                </a:solidFill>
                <a:latin typeface=""/>
              </a:rPr>
              <a:t>intPut</a:t>
            </a:r>
            <a:r>
              <a:rPr lang="en-GB" sz="1400" dirty="0">
                <a:solidFill>
                  <a:srgbClr val="666666"/>
                </a:solidFill>
                <a:latin typeface=""/>
              </a:rPr>
              <a:t>));</a:t>
            </a:r>
          </a:p>
          <a:p>
            <a:r>
              <a:rPr lang="en-GB" sz="1400" dirty="0">
                <a:solidFill>
                  <a:srgbClr val="666666"/>
                </a:solidFill>
                <a:latin typeface=""/>
              </a:rPr>
              <a:t>}</a:t>
            </a:r>
          </a:p>
          <a:p>
            <a:r>
              <a:rPr lang="en-GB" sz="1400" dirty="0">
                <a:solidFill>
                  <a:srgbClr val="666666"/>
                </a:solidFill>
                <a:latin typeface=""/>
              </a:rPr>
              <a:t>}</a:t>
            </a:r>
          </a:p>
        </p:txBody>
      </p:sp>
    </p:spTree>
    <p:extLst>
      <p:ext uri="{BB962C8B-B14F-4D97-AF65-F5344CB8AC3E}">
        <p14:creationId xmlns:p14="http://schemas.microsoft.com/office/powerpoint/2010/main" val="3252341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600200"/>
            <a:ext cx="5537868" cy="4114590"/>
          </a:xfrm>
        </p:spPr>
        <p:txBody>
          <a:bodyPr/>
          <a:lstStyle/>
          <a:p>
            <a:r>
              <a:rPr lang="en-GB" dirty="0"/>
              <a:t>The ability to add meta data to a test.</a:t>
            </a:r>
          </a:p>
          <a:p>
            <a:r>
              <a:rPr lang="en-GB" dirty="0"/>
              <a:t>Useful to organise certain tests</a:t>
            </a:r>
          </a:p>
          <a:p>
            <a:pPr lvl="1"/>
            <a:r>
              <a:rPr lang="en-GB" dirty="0"/>
              <a:t>Unit Tests</a:t>
            </a:r>
          </a:p>
          <a:p>
            <a:pPr lvl="1"/>
            <a:r>
              <a:rPr lang="en-GB" dirty="0"/>
              <a:t>Integration Tests</a:t>
            </a:r>
          </a:p>
          <a:p>
            <a:pPr lvl="1"/>
            <a:r>
              <a:rPr lang="en-GB" dirty="0"/>
              <a:t>Slow Tests</a:t>
            </a:r>
          </a:p>
          <a:p>
            <a:pPr lvl="1"/>
            <a:r>
              <a:rPr lang="en-GB" dirty="0"/>
              <a:t>Fast Tests</a:t>
            </a:r>
          </a:p>
          <a:p>
            <a:pPr lvl="1"/>
            <a:r>
              <a:rPr lang="en-GB" dirty="0"/>
              <a:t>Unstable Tests</a:t>
            </a:r>
          </a:p>
          <a:p>
            <a:pPr lvl="1"/>
            <a:endParaRPr lang="en-GB" dirty="0"/>
          </a:p>
        </p:txBody>
      </p:sp>
      <p:sp>
        <p:nvSpPr>
          <p:cNvPr id="3" name="Title 2"/>
          <p:cNvSpPr>
            <a:spLocks noGrp="1"/>
          </p:cNvSpPr>
          <p:nvPr>
            <p:ph type="title"/>
          </p:nvPr>
        </p:nvSpPr>
        <p:spPr/>
        <p:txBody>
          <a:bodyPr>
            <a:normAutofit/>
          </a:bodyPr>
          <a:lstStyle/>
          <a:p>
            <a:r>
              <a:rPr lang="en-GB" dirty="0"/>
              <a:t>Categorization</a:t>
            </a:r>
          </a:p>
        </p:txBody>
      </p:sp>
      <p:sp>
        <p:nvSpPr>
          <p:cNvPr id="4" name="Text Placeholder 1"/>
          <p:cNvSpPr txBox="1">
            <a:spLocks/>
          </p:cNvSpPr>
          <p:nvPr/>
        </p:nvSpPr>
        <p:spPr>
          <a:xfrm>
            <a:off x="6096000" y="1600201"/>
            <a:ext cx="4843889" cy="3755570"/>
          </a:xfrm>
          <a:prstGeom prst="rect">
            <a:avLst/>
          </a:prstGeom>
        </p:spPr>
        <p:txBody>
          <a:bodyPr vert="horz" lIns="68587" tIns="34293" rIns="68587" bIns="34293"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200" indent="-257200" defTabSz="685867">
              <a:spcBef>
                <a:spcPts val="150"/>
              </a:spcBef>
              <a:spcAft>
                <a:spcPts val="600"/>
              </a:spcAft>
              <a:buClr>
                <a:srgbClr val="2E2D2C"/>
              </a:buClr>
            </a:pPr>
            <a:r>
              <a:rPr lang="en-GB" sz="1800" dirty="0">
                <a:latin typeface="Segoe UI"/>
              </a:rPr>
              <a:t>@</a:t>
            </a:r>
            <a:r>
              <a:rPr lang="en-GB" sz="1800" b="1" dirty="0">
                <a:latin typeface="Segoe UI"/>
              </a:rPr>
              <a:t>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IncludeCategory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ExcludeCategory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SuiteClasses</a:t>
            </a:r>
            <a:r>
              <a:rPr lang="en-GB" sz="1800" dirty="0">
                <a:latin typeface="Segoe UI"/>
              </a:rPr>
              <a:t>({Test1.Class, Test2.Class})</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RunWith</a:t>
            </a:r>
            <a:r>
              <a:rPr lang="en-GB" sz="1800" dirty="0">
                <a:latin typeface="Segoe UI"/>
              </a:rPr>
              <a:t>(</a:t>
            </a:r>
            <a:r>
              <a:rPr lang="en-GB" sz="1800" dirty="0" err="1">
                <a:latin typeface="Segoe UI"/>
              </a:rPr>
              <a:t>Categories.Class</a:t>
            </a:r>
            <a:r>
              <a:rPr lang="en-GB" sz="1800" dirty="0">
                <a:latin typeface="Segoe UI"/>
              </a:rPr>
              <a:t>)</a:t>
            </a:r>
          </a:p>
        </p:txBody>
      </p:sp>
    </p:spTree>
    <p:extLst>
      <p:ext uri="{BB962C8B-B14F-4D97-AF65-F5344CB8AC3E}">
        <p14:creationId xmlns:p14="http://schemas.microsoft.com/office/powerpoint/2010/main" val="176150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926141C-48F5-4E57-91BB-DC8C68A7F397}"/>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0729" r="30729"/>
          <a:stretch>
            <a:fillRect/>
          </a:stretch>
        </p:blipFill>
        <p:spPr/>
      </p:pic>
      <p:sp>
        <p:nvSpPr>
          <p:cNvPr id="3" name="Content Placeholder 2">
            <a:extLst>
              <a:ext uri="{FF2B5EF4-FFF2-40B4-BE49-F238E27FC236}">
                <a16:creationId xmlns:a16="http://schemas.microsoft.com/office/drawing/2014/main" id="{18DAF49A-89B4-4EFB-9DB7-9DE0E8DF6EC0}"/>
              </a:ext>
            </a:extLst>
          </p:cNvPr>
          <p:cNvSpPr>
            <a:spLocks noGrp="1"/>
          </p:cNvSpPr>
          <p:nvPr>
            <p:ph sz="quarter" idx="16"/>
          </p:nvPr>
        </p:nvSpPr>
        <p:spPr/>
        <p:txBody>
          <a:bodyPr/>
          <a:lstStyle/>
          <a:p>
            <a:r>
              <a:rPr lang="en-GB" sz="2400" dirty="0"/>
              <a:t>Given a scenario - moving a file from folder A to folder B, think of all of the possible ways to test this on what could go wrong</a:t>
            </a:r>
          </a:p>
        </p:txBody>
      </p:sp>
      <p:sp>
        <p:nvSpPr>
          <p:cNvPr id="4" name="Title 3">
            <a:extLst>
              <a:ext uri="{FF2B5EF4-FFF2-40B4-BE49-F238E27FC236}">
                <a16:creationId xmlns:a16="http://schemas.microsoft.com/office/drawing/2014/main" id="{5DA6623F-0EE5-4FA6-BD0F-4E33280FDC63}"/>
              </a:ext>
            </a:extLst>
          </p:cNvPr>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3934156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307298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DC35CC-8479-4D8C-971B-784251106D0A}"/>
              </a:ext>
            </a:extLst>
          </p:cNvPr>
          <p:cNvSpPr>
            <a:spLocks noGrp="1"/>
          </p:cNvSpPr>
          <p:nvPr>
            <p:ph type="title"/>
          </p:nvPr>
        </p:nvSpPr>
        <p:spPr/>
        <p:txBody>
          <a:bodyPr/>
          <a:lstStyle/>
          <a:p>
            <a:r>
              <a:rPr lang="en-GB" dirty="0"/>
              <a:t>JUnit -  @Test Example</a:t>
            </a:r>
          </a:p>
        </p:txBody>
      </p:sp>
      <p:sp>
        <p:nvSpPr>
          <p:cNvPr id="5" name="Rectangle 4">
            <a:extLst>
              <a:ext uri="{FF2B5EF4-FFF2-40B4-BE49-F238E27FC236}">
                <a16:creationId xmlns:a16="http://schemas.microsoft.com/office/drawing/2014/main" id="{1D9D66AD-1DBA-4691-A958-D1ADCAF66487}"/>
              </a:ext>
            </a:extLst>
          </p:cNvPr>
          <p:cNvSpPr/>
          <p:nvPr/>
        </p:nvSpPr>
        <p:spPr>
          <a:xfrm>
            <a:off x="1496786" y="1166842"/>
            <a:ext cx="4969328" cy="4524315"/>
          </a:xfrm>
          <a:prstGeom prst="rect">
            <a:avLst/>
          </a:prstGeom>
          <a:solidFill>
            <a:schemeClr val="bg2"/>
          </a:solidFill>
        </p:spPr>
        <p:txBody>
          <a:bodyPr wrap="square">
            <a:spAutoFit/>
          </a:bodyPr>
          <a:lstStyle/>
          <a:p>
            <a:r>
              <a:rPr lang="en-GB" sz="1800" b="1" dirty="0">
                <a:solidFill>
                  <a:srgbClr val="008000"/>
                </a:solidFill>
                <a:latin typeface=""/>
              </a:rPr>
              <a:t>class </a:t>
            </a:r>
            <a:r>
              <a:rPr lang="en-GB" sz="1800" b="1" dirty="0">
                <a:solidFill>
                  <a:srgbClr val="0000FF"/>
                </a:solidFill>
                <a:latin typeface=""/>
              </a:rPr>
              <a:t>Author </a:t>
            </a:r>
            <a:r>
              <a:rPr lang="en-GB" sz="1800" b="1" dirty="0">
                <a:solidFill>
                  <a:srgbClr val="666666"/>
                </a:solidFill>
                <a:latin typeface=""/>
              </a:rPr>
              <a:t>{</a:t>
            </a:r>
          </a:p>
          <a:p>
            <a:r>
              <a:rPr lang="en-GB" sz="1800" dirty="0">
                <a:latin typeface=""/>
              </a:rPr>
              <a:t>String name</a:t>
            </a:r>
            <a:r>
              <a:rPr lang="en-GB" sz="1800" dirty="0">
                <a:solidFill>
                  <a:srgbClr val="666666"/>
                </a:solidFill>
                <a:latin typeface=""/>
              </a:rPr>
              <a:t>;</a:t>
            </a:r>
          </a:p>
          <a:p>
            <a:endParaRPr lang="en-GB" sz="1800" dirty="0">
              <a:latin typeface=""/>
            </a:endParaRPr>
          </a:p>
          <a:p>
            <a:r>
              <a:rPr lang="en-GB" sz="1800" dirty="0">
                <a:latin typeface=""/>
              </a:rPr>
              <a:t>Author</a:t>
            </a:r>
            <a:r>
              <a:rPr lang="en-GB" sz="1800" dirty="0">
                <a:solidFill>
                  <a:srgbClr val="666666"/>
                </a:solidFill>
                <a:latin typeface=""/>
              </a:rPr>
              <a:t>() { }</a:t>
            </a:r>
          </a:p>
          <a:p>
            <a:r>
              <a:rPr lang="en-GB" sz="1800" dirty="0">
                <a:latin typeface=""/>
              </a:rPr>
              <a:t>Author</a:t>
            </a:r>
            <a:r>
              <a:rPr lang="en-GB" sz="1800"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a:t>
            </a:r>
            <a:r>
              <a:rPr lang="en-GB" sz="1800" b="1" dirty="0">
                <a:solidFill>
                  <a:srgbClr val="B00040"/>
                </a:solidFill>
                <a:latin typeface=""/>
              </a:rPr>
              <a:t>void </a:t>
            </a:r>
            <a:r>
              <a:rPr lang="en-GB" sz="1800" b="1" dirty="0" err="1">
                <a:solidFill>
                  <a:srgbClr val="0000FF"/>
                </a:solidFill>
                <a:latin typeface=""/>
              </a:rPr>
              <a:t>setName</a:t>
            </a:r>
            <a:r>
              <a:rPr lang="en-GB" sz="1800" b="1"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String </a:t>
            </a:r>
            <a:r>
              <a:rPr lang="en-GB" sz="1800" b="1" dirty="0" err="1">
                <a:solidFill>
                  <a:srgbClr val="0000FF"/>
                </a:solidFill>
                <a:latin typeface=""/>
              </a:rPr>
              <a:t>getName</a:t>
            </a:r>
            <a:r>
              <a:rPr lang="en-GB" sz="1800" b="1" dirty="0">
                <a:solidFill>
                  <a:srgbClr val="666666"/>
                </a:solidFill>
                <a:latin typeface=""/>
              </a:rPr>
              <a:t>() {</a:t>
            </a:r>
          </a:p>
          <a:p>
            <a:r>
              <a:rPr lang="en-GB" sz="1800" b="1" dirty="0">
                <a:solidFill>
                  <a:srgbClr val="008000"/>
                </a:solidFill>
                <a:latin typeface=""/>
              </a:rPr>
              <a:t>return name</a:t>
            </a:r>
            <a:r>
              <a:rPr lang="en-GB" sz="1800" b="1" dirty="0">
                <a:solidFill>
                  <a:srgbClr val="666666"/>
                </a:solidFill>
                <a:latin typeface=""/>
              </a:rPr>
              <a:t>;</a:t>
            </a:r>
          </a:p>
          <a:p>
            <a:r>
              <a:rPr lang="en-GB" sz="1800" dirty="0">
                <a:solidFill>
                  <a:srgbClr val="666666"/>
                </a:solidFill>
                <a:latin typeface=""/>
              </a:rPr>
              <a:t>}</a:t>
            </a:r>
          </a:p>
          <a:p>
            <a:r>
              <a:rPr lang="en-GB" sz="1800" dirty="0">
                <a:solidFill>
                  <a:srgbClr val="666666"/>
                </a:solidFill>
                <a:latin typeface=""/>
              </a:rPr>
              <a:t>}</a:t>
            </a:r>
          </a:p>
        </p:txBody>
      </p:sp>
      <p:sp>
        <p:nvSpPr>
          <p:cNvPr id="7" name="Rectangle 6">
            <a:extLst>
              <a:ext uri="{FF2B5EF4-FFF2-40B4-BE49-F238E27FC236}">
                <a16:creationId xmlns:a16="http://schemas.microsoft.com/office/drawing/2014/main" id="{23CF4D38-BBBD-4132-B8B5-E6BCBDAB0080}"/>
              </a:ext>
            </a:extLst>
          </p:cNvPr>
          <p:cNvSpPr/>
          <p:nvPr/>
        </p:nvSpPr>
        <p:spPr>
          <a:xfrm>
            <a:off x="7130143" y="767443"/>
            <a:ext cx="4234543" cy="5755422"/>
          </a:xfrm>
          <a:prstGeom prst="rect">
            <a:avLst/>
          </a:prstGeom>
          <a:solidFill>
            <a:schemeClr val="bg2"/>
          </a:solidFill>
        </p:spPr>
        <p:txBody>
          <a:bodyPr wrap="square">
            <a:spAutoFit/>
          </a:bodyPr>
          <a:lstStyle/>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r>
              <a:rPr lang="en-GB" sz="1600" dirty="0">
                <a:latin typeface=""/>
              </a:rPr>
              <a:t> </a:t>
            </a:r>
          </a:p>
          <a:p>
            <a:r>
              <a:rPr lang="en-GB" sz="1600" b="1" dirty="0">
                <a:solidFill>
                  <a:srgbClr val="008000"/>
                </a:solidFill>
                <a:latin typeface=""/>
              </a:rPr>
              <a:t>public class </a:t>
            </a:r>
            <a:r>
              <a:rPr lang="en-GB" sz="1600" b="1" dirty="0" err="1">
                <a:solidFill>
                  <a:srgbClr val="0000FF"/>
                </a:solidFill>
                <a:latin typeface=""/>
              </a:rPr>
              <a:t>AuthorTest</a:t>
            </a:r>
            <a:r>
              <a:rPr lang="en-GB" sz="1600" b="1" dirty="0">
                <a:solidFill>
                  <a:srgbClr val="0000FF"/>
                </a:solidFill>
                <a:latin typeface=""/>
              </a:rPr>
              <a:t> </a:t>
            </a:r>
            <a:r>
              <a:rPr lang="en-GB" sz="1600" b="1" dirty="0">
                <a:solidFill>
                  <a:srgbClr val="666666"/>
                </a:solidFill>
                <a:latin typeface=""/>
              </a:rPr>
              <a:t>{</a:t>
            </a: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a:t>
            </a:r>
            <a:r>
              <a:rPr lang="en-GB" sz="1600" b="1" dirty="0">
                <a:solidFill>
                  <a:srgbClr val="666666"/>
                </a:solidFill>
                <a:latin typeface=""/>
              </a:rPr>
              <a:t>() {</a:t>
            </a:r>
          </a:p>
          <a:p>
            <a:r>
              <a:rPr lang="en-GB" sz="1600" dirty="0">
                <a:latin typeface=""/>
              </a:rPr>
              <a:t>    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a:latin typeface=""/>
              </a:rPr>
              <a:t>    </a:t>
            </a:r>
            <a:r>
              <a:rPr lang="en-GB" sz="1600" dirty="0" err="1">
                <a:latin typeface=""/>
              </a:rPr>
              <a:t>assertNull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testAuthorString</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r>
              <a:rPr lang="en-GB" sz="1600" b="1" dirty="0">
                <a:solidFill>
                  <a:srgbClr val="BA2121"/>
                </a:solidFill>
                <a:latin typeface=""/>
              </a:rPr>
              <a:t>"a"</a:t>
            </a:r>
            <a:r>
              <a:rPr lang="en-GB" sz="1600" b="1" dirty="0">
                <a:solidFill>
                  <a:srgbClr val="666666"/>
                </a:solidFill>
                <a:latin typeface=""/>
              </a:rPr>
              <a:t>);</a:t>
            </a:r>
          </a:p>
          <a:p>
            <a:r>
              <a:rPr lang="en-GB" sz="1600" dirty="0" err="1">
                <a:latin typeface=""/>
              </a:rPr>
              <a:t>assertNotNull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testSetName</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err="1">
                <a:latin typeface=""/>
              </a:rPr>
              <a:t>testing</a:t>
            </a:r>
            <a:r>
              <a:rPr lang="en-GB" sz="1600" dirty="0" err="1">
                <a:solidFill>
                  <a:srgbClr val="666666"/>
                </a:solidFill>
                <a:latin typeface=""/>
              </a:rPr>
              <a:t>.</a:t>
            </a:r>
            <a:r>
              <a:rPr lang="en-GB" sz="1600" dirty="0" err="1">
                <a:solidFill>
                  <a:srgbClr val="7D9029"/>
                </a:solidFill>
                <a:latin typeface=""/>
              </a:rPr>
              <a:t>setName</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a:t>
            </a:r>
          </a:p>
          <a:p>
            <a:r>
              <a:rPr lang="en-GB" sz="1600" dirty="0" err="1">
                <a:latin typeface=""/>
              </a:rPr>
              <a:t>assertEquals</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 </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r>
              <a:rPr lang="en-GB" sz="1600" dirty="0">
                <a:solidFill>
                  <a:srgbClr val="666666"/>
                </a:solidFill>
                <a:latin typeface=""/>
              </a:rPr>
              <a:t>}</a:t>
            </a:r>
          </a:p>
        </p:txBody>
      </p:sp>
    </p:spTree>
    <p:extLst>
      <p:ext uri="{BB962C8B-B14F-4D97-AF65-F5344CB8AC3E}">
        <p14:creationId xmlns:p14="http://schemas.microsoft.com/office/powerpoint/2010/main" val="2540928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723-C63D-4EF4-AE8F-5BB06DF3112D}"/>
              </a:ext>
            </a:extLst>
          </p:cNvPr>
          <p:cNvSpPr>
            <a:spLocks noGrp="1"/>
          </p:cNvSpPr>
          <p:nvPr>
            <p:ph type="ctrTitle"/>
          </p:nvPr>
        </p:nvSpPr>
        <p:spPr/>
        <p:txBody>
          <a:bodyPr/>
          <a:lstStyle/>
          <a:p>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3641689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4E832D-5F1A-46F2-9B44-A39EA5EBFF06}"/>
              </a:ext>
            </a:extLst>
          </p:cNvPr>
          <p:cNvSpPr>
            <a:spLocks noGrp="1"/>
          </p:cNvSpPr>
          <p:nvPr>
            <p:ph type="body" sz="quarter" idx="15"/>
          </p:nvPr>
        </p:nvSpPr>
        <p:spPr/>
        <p:txBody>
          <a:bodyPr/>
          <a:lstStyle/>
          <a:p>
            <a:r>
              <a:rPr lang="en-GB" dirty="0" err="1"/>
              <a:t>Katalon</a:t>
            </a:r>
            <a:r>
              <a:rPr lang="en-GB" dirty="0"/>
              <a:t> Automation Recorder is a plugin for Chrome that allows you to record your actions and replay them.</a:t>
            </a:r>
          </a:p>
          <a:p>
            <a:endParaRPr lang="en-GB" dirty="0"/>
          </a:p>
          <a:p>
            <a:r>
              <a:rPr lang="en-GB" dirty="0"/>
              <a:t>It is mainly used for short actions that are repeatable and where the data stays the same.</a:t>
            </a:r>
          </a:p>
          <a:p>
            <a:endParaRPr lang="en-GB" dirty="0"/>
          </a:p>
          <a:p>
            <a:r>
              <a:rPr lang="en-GB" dirty="0"/>
              <a:t>Intended to be a rapid Prototyping tool, for advanced tests, they should be exported into a project and finished using WebDriver</a:t>
            </a:r>
          </a:p>
          <a:p>
            <a:endParaRPr lang="en-GB" dirty="0"/>
          </a:p>
        </p:txBody>
      </p:sp>
      <p:sp>
        <p:nvSpPr>
          <p:cNvPr id="3" name="Title 2">
            <a:extLst>
              <a:ext uri="{FF2B5EF4-FFF2-40B4-BE49-F238E27FC236}">
                <a16:creationId xmlns:a16="http://schemas.microsoft.com/office/drawing/2014/main" id="{DFF88D33-562D-4A65-816D-299B1F29B1E9}"/>
              </a:ext>
            </a:extLst>
          </p:cNvPr>
          <p:cNvSpPr>
            <a:spLocks noGrp="1"/>
          </p:cNvSpPr>
          <p:nvPr>
            <p:ph type="title"/>
          </p:nvPr>
        </p:nvSpPr>
        <p:spPr/>
        <p:txBody>
          <a:bodyPr>
            <a:normAutofit/>
          </a:bodyPr>
          <a:lstStyle/>
          <a:p>
            <a:r>
              <a:rPr lang="en-GB" spc="-1" dirty="0">
                <a:solidFill>
                  <a:srgbClr val="0066B3"/>
                </a:solidFill>
                <a:ea typeface="DejaVu Sans"/>
              </a:rPr>
              <a:t>What is </a:t>
            </a:r>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999544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45D84-DE1D-4BB1-AFF5-1A89A7A483C5}"/>
              </a:ext>
            </a:extLst>
          </p:cNvPr>
          <p:cNvSpPr>
            <a:spLocks noGrp="1"/>
          </p:cNvSpPr>
          <p:nvPr>
            <p:ph type="body" sz="quarter" idx="15"/>
          </p:nvPr>
        </p:nvSpPr>
        <p:spPr/>
        <p:txBody>
          <a:bodyPr/>
          <a:lstStyle/>
          <a:p>
            <a:r>
              <a:rPr lang="en-GB" dirty="0"/>
              <a:t>Using the latest version of Chrome</a:t>
            </a:r>
          </a:p>
          <a:p>
            <a:endParaRPr lang="en-GB" dirty="0"/>
          </a:p>
          <a:p>
            <a:r>
              <a:rPr lang="en-GB" dirty="0"/>
              <a:t>Search for </a:t>
            </a:r>
            <a:r>
              <a:rPr lang="en-GB" dirty="0" err="1"/>
              <a:t>Katalon</a:t>
            </a:r>
            <a:r>
              <a:rPr lang="en-GB" dirty="0"/>
              <a:t> Automated Recorder and follow the links to download the Plug-In</a:t>
            </a:r>
          </a:p>
          <a:p>
            <a:endParaRPr lang="en-GB" dirty="0"/>
          </a:p>
          <a:p>
            <a:r>
              <a:rPr lang="en-GB" dirty="0"/>
              <a:t>You do not need to sign-up and download </a:t>
            </a:r>
            <a:r>
              <a:rPr lang="en-GB" dirty="0" err="1"/>
              <a:t>Katalon</a:t>
            </a:r>
            <a:r>
              <a:rPr lang="en-GB" dirty="0"/>
              <a:t> Studio</a:t>
            </a:r>
          </a:p>
          <a:p>
            <a:endParaRPr lang="en-GB" dirty="0"/>
          </a:p>
        </p:txBody>
      </p:sp>
      <p:sp>
        <p:nvSpPr>
          <p:cNvPr id="3" name="Title 2">
            <a:extLst>
              <a:ext uri="{FF2B5EF4-FFF2-40B4-BE49-F238E27FC236}">
                <a16:creationId xmlns:a16="http://schemas.microsoft.com/office/drawing/2014/main" id="{6A7D9DBA-BD04-488F-AB4D-CE2B59467F27}"/>
              </a:ext>
            </a:extLst>
          </p:cNvPr>
          <p:cNvSpPr>
            <a:spLocks noGrp="1"/>
          </p:cNvSpPr>
          <p:nvPr>
            <p:ph type="title"/>
          </p:nvPr>
        </p:nvSpPr>
        <p:spPr/>
        <p:txBody>
          <a:bodyPr>
            <a:normAutofit/>
          </a:bodyPr>
          <a:lstStyle/>
          <a:p>
            <a:r>
              <a:rPr lang="en-GB" spc="-1" dirty="0">
                <a:solidFill>
                  <a:srgbClr val="0066B3"/>
                </a:solidFill>
                <a:ea typeface="DejaVu Sans"/>
              </a:rPr>
              <a:t>Setting up</a:t>
            </a:r>
            <a:endParaRPr lang="en-GB" dirty="0"/>
          </a:p>
        </p:txBody>
      </p:sp>
    </p:spTree>
    <p:extLst>
      <p:ext uri="{BB962C8B-B14F-4D97-AF65-F5344CB8AC3E}">
        <p14:creationId xmlns:p14="http://schemas.microsoft.com/office/powerpoint/2010/main" val="3966412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DA89A-5E70-4561-A784-CB9BD593BE64}"/>
              </a:ext>
            </a:extLst>
          </p:cNvPr>
          <p:cNvSpPr>
            <a:spLocks noGrp="1"/>
          </p:cNvSpPr>
          <p:nvPr>
            <p:ph type="title"/>
          </p:nvPr>
        </p:nvSpPr>
        <p:spPr/>
        <p:txBody>
          <a:bodyPr/>
          <a:lstStyle/>
          <a:p>
            <a:r>
              <a:rPr lang="en-GB" dirty="0"/>
              <a:t>Using </a:t>
            </a:r>
            <a:r>
              <a:rPr lang="en-GB" dirty="0" err="1"/>
              <a:t>Katalon</a:t>
            </a:r>
            <a:r>
              <a:rPr lang="en-GB" dirty="0"/>
              <a:t> Automation Recorder</a:t>
            </a:r>
          </a:p>
        </p:txBody>
      </p:sp>
      <p:pic>
        <p:nvPicPr>
          <p:cNvPr id="16" name="Picture 15">
            <a:extLst>
              <a:ext uri="{FF2B5EF4-FFF2-40B4-BE49-F238E27FC236}">
                <a16:creationId xmlns:a16="http://schemas.microsoft.com/office/drawing/2014/main" id="{1FFD42C1-0975-40D0-95D2-21A7D50E442E}"/>
              </a:ext>
            </a:extLst>
          </p:cNvPr>
          <p:cNvPicPr>
            <a:picLocks noChangeAspect="1"/>
          </p:cNvPicPr>
          <p:nvPr/>
        </p:nvPicPr>
        <p:blipFill>
          <a:blip r:embed="rId2"/>
          <a:stretch>
            <a:fillRect/>
          </a:stretch>
        </p:blipFill>
        <p:spPr>
          <a:xfrm>
            <a:off x="3339014" y="877872"/>
            <a:ext cx="5513971" cy="5402952"/>
          </a:xfrm>
          <a:prstGeom prst="rect">
            <a:avLst/>
          </a:prstGeom>
        </p:spPr>
      </p:pic>
      <p:sp>
        <p:nvSpPr>
          <p:cNvPr id="17" name="CustomShape 2">
            <a:extLst>
              <a:ext uri="{FF2B5EF4-FFF2-40B4-BE49-F238E27FC236}">
                <a16:creationId xmlns:a16="http://schemas.microsoft.com/office/drawing/2014/main" id="{8EF8583E-A8C5-45DC-B00B-2E83FA4D7821}"/>
              </a:ext>
            </a:extLst>
          </p:cNvPr>
          <p:cNvSpPr/>
          <p:nvPr/>
        </p:nvSpPr>
        <p:spPr>
          <a:xfrm flipH="1">
            <a:off x="5408552" y="949721"/>
            <a:ext cx="4036957" cy="28217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18" name="CustomShape 3">
            <a:extLst>
              <a:ext uri="{FF2B5EF4-FFF2-40B4-BE49-F238E27FC236}">
                <a16:creationId xmlns:a16="http://schemas.microsoft.com/office/drawing/2014/main" id="{0D2924CE-68B7-4598-8375-80C624B72D43}"/>
              </a:ext>
            </a:extLst>
          </p:cNvPr>
          <p:cNvSpPr/>
          <p:nvPr/>
        </p:nvSpPr>
        <p:spPr>
          <a:xfrm>
            <a:off x="1783161" y="1130649"/>
            <a:ext cx="1240698"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Recording Status</a:t>
            </a:r>
            <a:endParaRPr lang="en-GB" sz="1452" spc="-1" dirty="0">
              <a:latin typeface="Arial"/>
            </a:endParaRPr>
          </a:p>
        </p:txBody>
      </p:sp>
      <p:sp>
        <p:nvSpPr>
          <p:cNvPr id="19" name="CustomShape 4">
            <a:extLst>
              <a:ext uri="{FF2B5EF4-FFF2-40B4-BE49-F238E27FC236}">
                <a16:creationId xmlns:a16="http://schemas.microsoft.com/office/drawing/2014/main" id="{15266B72-E695-45A8-A770-A6C6CCF4CFEC}"/>
              </a:ext>
            </a:extLst>
          </p:cNvPr>
          <p:cNvSpPr/>
          <p:nvPr/>
        </p:nvSpPr>
        <p:spPr>
          <a:xfrm flipH="1" flipV="1">
            <a:off x="8076789" y="3321058"/>
            <a:ext cx="1101573" cy="747554"/>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0" name="CustomShape 5">
            <a:extLst>
              <a:ext uri="{FF2B5EF4-FFF2-40B4-BE49-F238E27FC236}">
                <a16:creationId xmlns:a16="http://schemas.microsoft.com/office/drawing/2014/main" id="{0A31E8D5-D644-4BAD-8E3F-0967914C0B4D}"/>
              </a:ext>
            </a:extLst>
          </p:cNvPr>
          <p:cNvSpPr/>
          <p:nvPr/>
        </p:nvSpPr>
        <p:spPr>
          <a:xfrm>
            <a:off x="9181955" y="3749865"/>
            <a:ext cx="1093082"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Commands</a:t>
            </a:r>
            <a:endParaRPr lang="en-GB" sz="1452" spc="-1">
              <a:latin typeface="Arial"/>
            </a:endParaRPr>
          </a:p>
        </p:txBody>
      </p:sp>
      <p:sp>
        <p:nvSpPr>
          <p:cNvPr id="21" name="CustomShape 6">
            <a:extLst>
              <a:ext uri="{FF2B5EF4-FFF2-40B4-BE49-F238E27FC236}">
                <a16:creationId xmlns:a16="http://schemas.microsoft.com/office/drawing/2014/main" id="{0BF1EDF1-94D7-4AEA-A607-32A33AFA2900}"/>
              </a:ext>
            </a:extLst>
          </p:cNvPr>
          <p:cNvSpPr/>
          <p:nvPr/>
        </p:nvSpPr>
        <p:spPr>
          <a:xfrm flipV="1">
            <a:off x="2709358" y="1366117"/>
            <a:ext cx="1243884" cy="105487"/>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2" name="CustomShape 7">
            <a:extLst>
              <a:ext uri="{FF2B5EF4-FFF2-40B4-BE49-F238E27FC236}">
                <a16:creationId xmlns:a16="http://schemas.microsoft.com/office/drawing/2014/main" id="{D5EE2E30-E534-4B30-A687-C2C3EB29151C}"/>
              </a:ext>
            </a:extLst>
          </p:cNvPr>
          <p:cNvSpPr/>
          <p:nvPr/>
        </p:nvSpPr>
        <p:spPr>
          <a:xfrm>
            <a:off x="9483295" y="663568"/>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Play Test(s)</a:t>
            </a:r>
            <a:endParaRPr lang="en-GB" sz="1452" spc="-1" dirty="0">
              <a:latin typeface="Arial"/>
            </a:endParaRPr>
          </a:p>
        </p:txBody>
      </p:sp>
      <p:sp>
        <p:nvSpPr>
          <p:cNvPr id="23" name="CustomShape 8">
            <a:extLst>
              <a:ext uri="{FF2B5EF4-FFF2-40B4-BE49-F238E27FC236}">
                <a16:creationId xmlns:a16="http://schemas.microsoft.com/office/drawing/2014/main" id="{61C85E1D-F121-43E1-A593-80233843DD06}"/>
              </a:ext>
            </a:extLst>
          </p:cNvPr>
          <p:cNvSpPr/>
          <p:nvPr/>
        </p:nvSpPr>
        <p:spPr>
          <a:xfrm flipV="1">
            <a:off x="2784145" y="3322691"/>
            <a:ext cx="984982" cy="721101"/>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 name="CustomShape 9">
            <a:extLst>
              <a:ext uri="{FF2B5EF4-FFF2-40B4-BE49-F238E27FC236}">
                <a16:creationId xmlns:a16="http://schemas.microsoft.com/office/drawing/2014/main" id="{2EDAA5CA-AE6B-4740-A2B4-F47A8BAF89BA}"/>
              </a:ext>
            </a:extLst>
          </p:cNvPr>
          <p:cNvSpPr/>
          <p:nvPr/>
        </p:nvSpPr>
        <p:spPr>
          <a:xfrm>
            <a:off x="1719477" y="3852413"/>
            <a:ext cx="989227" cy="333117"/>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List</a:t>
            </a:r>
            <a:endParaRPr lang="en-GB" sz="1452" spc="-1">
              <a:latin typeface="Arial"/>
            </a:endParaRPr>
          </a:p>
        </p:txBody>
      </p:sp>
      <p:sp>
        <p:nvSpPr>
          <p:cNvPr id="25" name="CustomShape 7">
            <a:extLst>
              <a:ext uri="{FF2B5EF4-FFF2-40B4-BE49-F238E27FC236}">
                <a16:creationId xmlns:a16="http://schemas.microsoft.com/office/drawing/2014/main" id="{7B264D77-3FF8-43D6-B53F-C80AB9D2785C}"/>
              </a:ext>
            </a:extLst>
          </p:cNvPr>
          <p:cNvSpPr/>
          <p:nvPr/>
        </p:nvSpPr>
        <p:spPr>
          <a:xfrm>
            <a:off x="9178363" y="2183269"/>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Export</a:t>
            </a:r>
            <a:endParaRPr lang="en-GB" sz="1452" spc="-1" dirty="0">
              <a:latin typeface="Arial"/>
            </a:endParaRPr>
          </a:p>
        </p:txBody>
      </p:sp>
      <p:sp>
        <p:nvSpPr>
          <p:cNvPr id="26" name="CustomShape 2">
            <a:extLst>
              <a:ext uri="{FF2B5EF4-FFF2-40B4-BE49-F238E27FC236}">
                <a16:creationId xmlns:a16="http://schemas.microsoft.com/office/drawing/2014/main" id="{430753DC-53DA-49A6-82EB-098B07689671}"/>
              </a:ext>
            </a:extLst>
          </p:cNvPr>
          <p:cNvSpPr/>
          <p:nvPr/>
        </p:nvSpPr>
        <p:spPr>
          <a:xfrm flipH="1" flipV="1">
            <a:off x="7315009" y="1471605"/>
            <a:ext cx="1853131" cy="832036"/>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65298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25490-D95A-4AA6-9B10-20A219034DDF}"/>
              </a:ext>
            </a:extLst>
          </p:cNvPr>
          <p:cNvSpPr>
            <a:spLocks noGrp="1"/>
          </p:cNvSpPr>
          <p:nvPr>
            <p:ph type="title"/>
          </p:nvPr>
        </p:nvSpPr>
        <p:spPr/>
        <p:txBody>
          <a:bodyPr/>
          <a:lstStyle/>
          <a:p>
            <a:r>
              <a:rPr lang="en-GB" dirty="0"/>
              <a:t>Common Commands</a:t>
            </a:r>
          </a:p>
        </p:txBody>
      </p:sp>
      <p:graphicFrame>
        <p:nvGraphicFramePr>
          <p:cNvPr id="5" name="Table 1">
            <a:extLst>
              <a:ext uri="{FF2B5EF4-FFF2-40B4-BE49-F238E27FC236}">
                <a16:creationId xmlns:a16="http://schemas.microsoft.com/office/drawing/2014/main" id="{9D3A0E2C-8233-496B-A2E6-0D894846A92E}"/>
              </a:ext>
            </a:extLst>
          </p:cNvPr>
          <p:cNvGraphicFramePr/>
          <p:nvPr>
            <p:extLst>
              <p:ext uri="{D42A27DB-BD31-4B8C-83A1-F6EECF244321}">
                <p14:modId xmlns:p14="http://schemas.microsoft.com/office/powerpoint/2010/main" val="166661087"/>
              </p:ext>
            </p:extLst>
          </p:nvPr>
        </p:nvGraphicFramePr>
        <p:xfrm>
          <a:off x="1686813" y="281551"/>
          <a:ext cx="9824829" cy="6055549"/>
        </p:xfrm>
        <a:graphic>
          <a:graphicData uri="http://schemas.openxmlformats.org/drawingml/2006/table">
            <a:tbl>
              <a:tblPr/>
              <a:tblGrid>
                <a:gridCol w="2245590">
                  <a:extLst>
                    <a:ext uri="{9D8B030D-6E8A-4147-A177-3AD203B41FA5}">
                      <a16:colId xmlns:a16="http://schemas.microsoft.com/office/drawing/2014/main" val="20000"/>
                    </a:ext>
                  </a:extLst>
                </a:gridCol>
                <a:gridCol w="7579239">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a:solidFill>
                            <a:srgbClr val="FFFFFF"/>
                          </a:solidFill>
                          <a:latin typeface="Calibri"/>
                          <a:ea typeface="DejaVu Sans"/>
                        </a:rPr>
                        <a:t>Command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Explanation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31811">
                <a:tc>
                  <a:txBody>
                    <a:bodyPr/>
                    <a:lstStyle/>
                    <a:p>
                      <a:pPr>
                        <a:lnSpc>
                          <a:spcPct val="100000"/>
                        </a:lnSpc>
                      </a:pPr>
                      <a:r>
                        <a:rPr lang="en-GB" sz="1600" b="0" strike="noStrike" spc="-1">
                          <a:solidFill>
                            <a:srgbClr val="000000"/>
                          </a:solidFill>
                          <a:latin typeface="Calibri"/>
                          <a:ea typeface="DejaVu Sans"/>
                        </a:rPr>
                        <a:t>Type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Sets the value of an input field, as though you typed it in.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331811">
                <a:tc>
                  <a:txBody>
                    <a:bodyPr/>
                    <a:lstStyle/>
                    <a:p>
                      <a:pPr>
                        <a:lnSpc>
                          <a:spcPct val="100000"/>
                        </a:lnSpc>
                      </a:pPr>
                      <a:r>
                        <a:rPr lang="en-GB" sz="1600" b="0" strike="noStrike" spc="-1">
                          <a:solidFill>
                            <a:srgbClr val="000000"/>
                          </a:solidFill>
                          <a:latin typeface="Calibri"/>
                          <a:ea typeface="DejaVu Sans"/>
                        </a:rPr>
                        <a:t>Open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Opens a page using a URL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80669">
                <a:tc>
                  <a:txBody>
                    <a:bodyPr/>
                    <a:lstStyle/>
                    <a:p>
                      <a:pPr>
                        <a:lnSpc>
                          <a:spcPct val="100000"/>
                        </a:lnSpc>
                      </a:pPr>
                      <a:r>
                        <a:rPr lang="en-GB" sz="1600" b="0" strike="noStrike" spc="-1">
                          <a:solidFill>
                            <a:srgbClr val="000000"/>
                          </a:solidFill>
                          <a:latin typeface="Calibri"/>
                          <a:ea typeface="DejaVu Sans"/>
                        </a:rPr>
                        <a:t>clickAndWait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Clicks on a link, button, checkbox or radioButton, if that click action triggers a lod event, it will then call 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331811">
                <a:tc>
                  <a:txBody>
                    <a:bodyPr/>
                    <a:lstStyle/>
                    <a:p>
                      <a:pPr>
                        <a:lnSpc>
                          <a:spcPct val="100000"/>
                        </a:lnSpc>
                      </a:pPr>
                      <a:r>
                        <a:rPr lang="en-GB" sz="1600" b="0" strike="noStrike" spc="-1">
                          <a:solidFill>
                            <a:srgbClr val="000000"/>
                          </a:solidFill>
                          <a:latin typeface="Calibri"/>
                          <a:ea typeface="DejaVu Sans"/>
                        </a:rPr>
                        <a:t>Select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Selects an option from a drop-down using an option locator</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331811">
                <a:tc>
                  <a:txBody>
                    <a:bodyPr/>
                    <a:lstStyle/>
                    <a:p>
                      <a:pPr>
                        <a:lnSpc>
                          <a:spcPct val="100000"/>
                        </a:lnSpc>
                      </a:pPr>
                      <a:r>
                        <a:rPr lang="en-GB" sz="1600" b="0" strike="noStrike" spc="-1">
                          <a:solidFill>
                            <a:srgbClr val="000000"/>
                          </a:solidFill>
                          <a:latin typeface="Calibri"/>
                          <a:ea typeface="DejaVu Sans"/>
                        </a:rPr>
                        <a:t>selectFrame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Selects a frame within the current window</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331811">
                <a:tc>
                  <a:txBody>
                    <a:bodyPr/>
                    <a:lstStyle/>
                    <a:p>
                      <a:pPr>
                        <a:lnSpc>
                          <a:spcPct val="100000"/>
                        </a:lnSpc>
                      </a:pPr>
                      <a:r>
                        <a:rPr lang="en-GB" sz="1600" b="0" strike="noStrike" spc="-1">
                          <a:solidFill>
                            <a:srgbClr val="000000"/>
                          </a:solidFill>
                          <a:latin typeface="Calibri"/>
                          <a:ea typeface="DejaVu Sans"/>
                        </a:rPr>
                        <a:t>Verify/AssertTitle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title of the page matches the value given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verifyTextPresent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Verifies that the specified text pattern appears somewhere in the rendered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80669">
                <a:tc>
                  <a:txBody>
                    <a:bodyPr/>
                    <a:lstStyle/>
                    <a:p>
                      <a:pPr>
                        <a:lnSpc>
                          <a:spcPct val="100000"/>
                        </a:lnSpc>
                      </a:pPr>
                      <a:r>
                        <a:rPr lang="en-GB" sz="1600" b="0" strike="noStrike" spc="-1">
                          <a:solidFill>
                            <a:srgbClr val="000000"/>
                          </a:solidFill>
                          <a:latin typeface="Calibri"/>
                          <a:ea typeface="DejaVu Sans"/>
                        </a:rPr>
                        <a:t>verifyElementPresent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specified element is somewhere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r h="580669">
                <a:tc>
                  <a:txBody>
                    <a:bodyPr/>
                    <a:lstStyle/>
                    <a:p>
                      <a:pPr>
                        <a:lnSpc>
                          <a:spcPct val="100000"/>
                        </a:lnSpc>
                      </a:pPr>
                      <a:r>
                        <a:rPr lang="en-GB" sz="1600" b="0" strike="noStrike" spc="-1">
                          <a:solidFill>
                            <a:srgbClr val="000000"/>
                          </a:solidFill>
                          <a:latin typeface="Calibri"/>
                          <a:ea typeface="DejaVu Sans"/>
                        </a:rPr>
                        <a:t>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for the page to load, this is called after any command postfixed with 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9"/>
                  </a:ext>
                </a:extLst>
              </a:tr>
              <a:tr h="580669">
                <a:tc>
                  <a:txBody>
                    <a:bodyPr/>
                    <a:lstStyle/>
                    <a:p>
                      <a:pPr>
                        <a:lnSpc>
                          <a:spcPct val="100000"/>
                        </a:lnSpc>
                      </a:pPr>
                      <a:r>
                        <a:rPr lang="en-GB" sz="1600" b="0" strike="noStrike" spc="-1">
                          <a:solidFill>
                            <a:srgbClr val="000000"/>
                          </a:solidFill>
                          <a:latin typeface="Calibri"/>
                          <a:ea typeface="DejaVu Sans"/>
                        </a:rPr>
                        <a:t>waitForElementPresent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an element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0"/>
                  </a:ext>
                </a:extLst>
              </a:tr>
              <a:tr h="580669">
                <a:tc>
                  <a:txBody>
                    <a:bodyPr/>
                    <a:lstStyle/>
                    <a:p>
                      <a:pPr>
                        <a:lnSpc>
                          <a:spcPct val="100000"/>
                        </a:lnSpc>
                      </a:pPr>
                      <a:r>
                        <a:rPr lang="en-GB" sz="1600" b="0" strike="noStrike" spc="-1">
                          <a:solidFill>
                            <a:srgbClr val="000000"/>
                          </a:solidFill>
                          <a:latin typeface="Calibri"/>
                          <a:ea typeface="DejaVu Sans"/>
                        </a:rPr>
                        <a:t>waitForTextPresent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expected text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11"/>
                  </a:ext>
                </a:extLst>
              </a:tr>
              <a:tr h="580669">
                <a:tc>
                  <a:txBody>
                    <a:bodyPr/>
                    <a:lstStyle/>
                    <a:p>
                      <a:pPr>
                        <a:lnSpc>
                          <a:spcPct val="100000"/>
                        </a:lnSpc>
                      </a:pPr>
                      <a:r>
                        <a:rPr lang="en-GB" sz="1600" b="0" strike="noStrike" spc="-1">
                          <a:solidFill>
                            <a:srgbClr val="000000"/>
                          </a:solidFill>
                          <a:latin typeface="Calibri"/>
                          <a:ea typeface="DejaVu Sans"/>
                        </a:rPr>
                        <a:t>waitForTextNotPresent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Waits a specified/default amount of time for expected text to disappear from the page.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6091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85E7E-F9B7-4102-B74C-96230E2C3D0F}"/>
              </a:ext>
            </a:extLst>
          </p:cNvPr>
          <p:cNvSpPr>
            <a:spLocks noGrp="1"/>
          </p:cNvSpPr>
          <p:nvPr>
            <p:ph type="body" sz="quarter" idx="15"/>
          </p:nvPr>
        </p:nvSpPr>
        <p:spPr>
          <a:xfrm>
            <a:off x="528300" y="1675388"/>
            <a:ext cx="4827471" cy="4546800"/>
          </a:xfrm>
        </p:spPr>
        <p:txBody>
          <a:bodyPr numCol="1"/>
          <a:lstStyle/>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Assert and Verify commands exist for the same areas, such as </a:t>
            </a:r>
            <a:r>
              <a:rPr lang="en-GB" b="1" spc="-1" dirty="0" err="1">
                <a:solidFill>
                  <a:srgbClr val="000000"/>
                </a:solidFill>
                <a:latin typeface="Calibri"/>
                <a:ea typeface="DejaVu Sans"/>
              </a:rPr>
              <a:t>assertTitle</a:t>
            </a:r>
            <a:r>
              <a:rPr lang="en-GB" spc="-1" dirty="0">
                <a:solidFill>
                  <a:srgbClr val="000000"/>
                </a:solidFill>
                <a:latin typeface="Calibri"/>
                <a:ea typeface="DejaVu Sans"/>
              </a:rPr>
              <a:t> and </a:t>
            </a:r>
            <a:r>
              <a:rPr lang="en-GB" b="1" spc="-1" dirty="0" err="1">
                <a:solidFill>
                  <a:srgbClr val="000000"/>
                </a:solidFill>
                <a:latin typeface="Calibri"/>
                <a:ea typeface="DejaVu Sans"/>
              </a:rPr>
              <a:t>verifyTitle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an </a:t>
            </a:r>
            <a:r>
              <a:rPr lang="en-GB" b="1" spc="-1" dirty="0">
                <a:solidFill>
                  <a:srgbClr val="000000"/>
                </a:solidFill>
                <a:latin typeface="Calibri"/>
                <a:ea typeface="DejaVu Sans"/>
              </a:rPr>
              <a:t>assert</a:t>
            </a:r>
            <a:r>
              <a:rPr lang="en-GB" spc="-1" dirty="0">
                <a:solidFill>
                  <a:srgbClr val="000000"/>
                </a:solidFill>
                <a:latin typeface="Calibri"/>
                <a:ea typeface="DejaVu Sans"/>
              </a:rPr>
              <a:t> fails, the test stops.</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 </a:t>
            </a:r>
            <a:r>
              <a:rPr lang="en-GB" b="1" spc="-1" dirty="0">
                <a:solidFill>
                  <a:srgbClr val="000000"/>
                </a:solidFill>
                <a:latin typeface="Calibri"/>
                <a:ea typeface="DejaVu Sans"/>
              </a:rPr>
              <a:t>verify</a:t>
            </a:r>
            <a:r>
              <a:rPr lang="en-GB" spc="-1" dirty="0">
                <a:solidFill>
                  <a:srgbClr val="000000"/>
                </a:solidFill>
                <a:latin typeface="Calibri"/>
                <a:ea typeface="DejaVu Sans"/>
              </a:rPr>
              <a:t> fails, the test continues but logs the failure.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b="1" spc="-1" dirty="0" err="1">
                <a:solidFill>
                  <a:srgbClr val="000000"/>
                </a:solidFill>
                <a:latin typeface="Calibri"/>
                <a:ea typeface="DejaVu Sans"/>
              </a:rPr>
              <a:t>waitFor</a:t>
            </a:r>
            <a:r>
              <a:rPr lang="en-GB" spc="-1" dirty="0">
                <a:solidFill>
                  <a:srgbClr val="000000"/>
                </a:solidFill>
                <a:latin typeface="Calibri"/>
                <a:ea typeface="DejaVu Sans"/>
              </a:rPr>
              <a:t> is similar to </a:t>
            </a:r>
            <a:r>
              <a:rPr lang="en-GB" b="1" spc="-1" dirty="0">
                <a:solidFill>
                  <a:srgbClr val="000000"/>
                </a:solidFill>
                <a:latin typeface="Calibri"/>
                <a:ea typeface="DejaVu Sans"/>
              </a:rPr>
              <a:t>assert</a:t>
            </a:r>
            <a:r>
              <a:rPr lang="en-GB" spc="-1" dirty="0">
                <a:solidFill>
                  <a:srgbClr val="000000"/>
                </a:solidFill>
                <a:latin typeface="Calibri"/>
                <a:ea typeface="DejaVu Sans"/>
              </a:rPr>
              <a:t> in that it will fail if it doesn’t become true within the timeout period.</a:t>
            </a:r>
            <a:endParaRPr lang="en-GB" spc="-1" dirty="0">
              <a:latin typeface="Arial"/>
            </a:endParaRPr>
          </a:p>
          <a:p>
            <a:endParaRPr lang="en-GB" dirty="0"/>
          </a:p>
        </p:txBody>
      </p:sp>
      <p:sp>
        <p:nvSpPr>
          <p:cNvPr id="3" name="Title 2">
            <a:extLst>
              <a:ext uri="{FF2B5EF4-FFF2-40B4-BE49-F238E27FC236}">
                <a16:creationId xmlns:a16="http://schemas.microsoft.com/office/drawing/2014/main" id="{41A61366-6C71-4CB5-AB82-DBCE34C69F1C}"/>
              </a:ext>
            </a:extLst>
          </p:cNvPr>
          <p:cNvSpPr>
            <a:spLocks noGrp="1"/>
          </p:cNvSpPr>
          <p:nvPr>
            <p:ph type="title"/>
          </p:nvPr>
        </p:nvSpPr>
        <p:spPr/>
        <p:txBody>
          <a:bodyPr>
            <a:normAutofit/>
          </a:bodyPr>
          <a:lstStyle/>
          <a:p>
            <a:r>
              <a:rPr lang="en-GB" spc="-1" dirty="0">
                <a:solidFill>
                  <a:srgbClr val="0066B3"/>
                </a:solidFill>
                <a:ea typeface="DejaVu Sans"/>
              </a:rPr>
              <a:t>The Difference between Verify and assert</a:t>
            </a:r>
            <a:endParaRPr lang="en-GB" dirty="0"/>
          </a:p>
        </p:txBody>
      </p:sp>
      <p:sp>
        <p:nvSpPr>
          <p:cNvPr id="7" name="Text Placeholder 1">
            <a:extLst>
              <a:ext uri="{FF2B5EF4-FFF2-40B4-BE49-F238E27FC236}">
                <a16:creationId xmlns:a16="http://schemas.microsoft.com/office/drawing/2014/main" id="{59B40210-5FA5-4C0A-852D-AF75F81F5A5A}"/>
              </a:ext>
            </a:extLst>
          </p:cNvPr>
          <p:cNvSpPr txBox="1">
            <a:spLocks/>
          </p:cNvSpPr>
          <p:nvPr/>
        </p:nvSpPr>
        <p:spPr>
          <a:xfrm>
            <a:off x="6210300" y="1675388"/>
            <a:ext cx="4827471" cy="4546800"/>
          </a:xfrm>
          <a:prstGeom prst="rect">
            <a:avLst/>
          </a:prstGeom>
        </p:spPr>
        <p:txBody>
          <a:bodyPr vert="horz" lIns="91440" tIns="45720" rIns="91440" bIns="45720" numCol="1"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80" indent="0" fontAlgn="auto">
              <a:lnSpc>
                <a:spcPct val="120000"/>
              </a:lnSpc>
              <a:spcBef>
                <a:spcPts val="908"/>
              </a:spcBef>
              <a:buClr>
                <a:srgbClr val="000000"/>
              </a:buClr>
              <a:buSzPct val="125000"/>
              <a:buNone/>
            </a:pPr>
            <a:r>
              <a:rPr lang="en-GB" spc="-1" dirty="0">
                <a:solidFill>
                  <a:srgbClr val="000000"/>
                </a:solidFill>
                <a:latin typeface="Calibri"/>
                <a:ea typeface="DejaVu Sans"/>
              </a:rPr>
              <a:t>Loading pages Example</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a button has appeared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Click the button</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next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certain elements have appeared</a:t>
            </a:r>
          </a:p>
        </p:txBody>
      </p:sp>
    </p:spTree>
    <p:extLst>
      <p:ext uri="{BB962C8B-B14F-4D97-AF65-F5344CB8AC3E}">
        <p14:creationId xmlns:p14="http://schemas.microsoft.com/office/powerpoint/2010/main" val="3460929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22A59-20A7-4745-9372-F085BC888AB7}"/>
              </a:ext>
            </a:extLst>
          </p:cNvPr>
          <p:cNvSpPr>
            <a:spLocks noGrp="1"/>
          </p:cNvSpPr>
          <p:nvPr>
            <p:ph type="body" sz="quarter" idx="15"/>
          </p:nvPr>
        </p:nvSpPr>
        <p:spPr/>
        <p:txBody>
          <a:bodyPr/>
          <a:lstStyle/>
          <a:p>
            <a:r>
              <a:rPr lang="en-GB" dirty="0"/>
              <a:t>Verify does not come from JUnit, therefore, for now, it can only be used within the </a:t>
            </a:r>
            <a:r>
              <a:rPr lang="en-GB" dirty="0" err="1"/>
              <a:t>Katalon</a:t>
            </a:r>
            <a:r>
              <a:rPr lang="en-GB" dirty="0"/>
              <a:t> Automatic Recorder.</a:t>
            </a:r>
          </a:p>
          <a:p>
            <a:endParaRPr lang="en-GB" dirty="0"/>
          </a:p>
          <a:p>
            <a:r>
              <a:rPr lang="en-GB" dirty="0"/>
              <a:t>A </a:t>
            </a:r>
            <a:r>
              <a:rPr lang="en-GB" dirty="0" err="1"/>
              <a:t>Websearch</a:t>
            </a:r>
            <a:r>
              <a:rPr lang="en-GB" dirty="0"/>
              <a:t> will show you other libraries that can make use of Verify.</a:t>
            </a:r>
          </a:p>
          <a:p>
            <a:endParaRPr lang="en-GB" dirty="0"/>
          </a:p>
        </p:txBody>
      </p:sp>
      <p:sp>
        <p:nvSpPr>
          <p:cNvPr id="3" name="Title 2">
            <a:extLst>
              <a:ext uri="{FF2B5EF4-FFF2-40B4-BE49-F238E27FC236}">
                <a16:creationId xmlns:a16="http://schemas.microsoft.com/office/drawing/2014/main" id="{1FF13989-5612-4AD4-AA27-E7351C17818E}"/>
              </a:ext>
            </a:extLst>
          </p:cNvPr>
          <p:cNvSpPr>
            <a:spLocks noGrp="1"/>
          </p:cNvSpPr>
          <p:nvPr>
            <p:ph type="title"/>
          </p:nvPr>
        </p:nvSpPr>
        <p:spPr/>
        <p:txBody>
          <a:bodyPr/>
          <a:lstStyle/>
          <a:p>
            <a:r>
              <a:rPr lang="en-GB" spc="-1" dirty="0">
                <a:solidFill>
                  <a:srgbClr val="0066B3"/>
                </a:solidFill>
                <a:ea typeface="DejaVu Sans"/>
              </a:rPr>
              <a:t>The Difference between Verify and assert</a:t>
            </a:r>
            <a:endParaRPr lang="en-GB" dirty="0"/>
          </a:p>
        </p:txBody>
      </p:sp>
    </p:spTree>
    <p:extLst>
      <p:ext uri="{BB962C8B-B14F-4D97-AF65-F5344CB8AC3E}">
        <p14:creationId xmlns:p14="http://schemas.microsoft.com/office/powerpoint/2010/main" val="2389807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C0487-CC23-4768-85E6-BE962A096465}"/>
              </a:ext>
            </a:extLst>
          </p:cNvPr>
          <p:cNvSpPr>
            <a:spLocks noGrp="1"/>
          </p:cNvSpPr>
          <p:nvPr>
            <p:ph type="body" sz="quarter" idx="15"/>
          </p:nvPr>
        </p:nvSpPr>
        <p:spPr/>
        <p:txBody>
          <a:bodyPr/>
          <a:lstStyle/>
          <a:p>
            <a:r>
              <a:rPr lang="en-GB" dirty="0"/>
              <a:t>Once you have started the Recorder, manually execute the process you wish to test.</a:t>
            </a:r>
          </a:p>
          <a:p>
            <a:r>
              <a:rPr lang="en-GB" dirty="0"/>
              <a:t>When the process is completed, right-click and select the Recorder.</a:t>
            </a:r>
          </a:p>
          <a:p>
            <a:r>
              <a:rPr lang="en-GB" dirty="0"/>
              <a:t>Choose an assert or verify statement to check a particular condition, and to complete the test.</a:t>
            </a:r>
          </a:p>
          <a:p>
            <a:r>
              <a:rPr lang="en-GB" dirty="0" err="1"/>
              <a:t>Katalon</a:t>
            </a:r>
            <a:r>
              <a:rPr lang="en-GB" dirty="0"/>
              <a:t> can help you devise a structure for your tests when other methods fail.</a:t>
            </a:r>
          </a:p>
          <a:p>
            <a:endParaRPr lang="en-GB" dirty="0"/>
          </a:p>
        </p:txBody>
      </p:sp>
      <p:sp>
        <p:nvSpPr>
          <p:cNvPr id="3" name="Title 2">
            <a:extLst>
              <a:ext uri="{FF2B5EF4-FFF2-40B4-BE49-F238E27FC236}">
                <a16:creationId xmlns:a16="http://schemas.microsoft.com/office/drawing/2014/main" id="{A5471EF8-6572-4764-AF8F-6201E5A60967}"/>
              </a:ext>
            </a:extLst>
          </p:cNvPr>
          <p:cNvSpPr>
            <a:spLocks noGrp="1"/>
          </p:cNvSpPr>
          <p:nvPr>
            <p:ph type="title"/>
          </p:nvPr>
        </p:nvSpPr>
        <p:spPr/>
        <p:txBody>
          <a:bodyPr/>
          <a:lstStyle/>
          <a:p>
            <a:r>
              <a:rPr lang="en-GB" spc="-1">
                <a:solidFill>
                  <a:srgbClr val="0066B3"/>
                </a:solidFill>
                <a:ea typeface="DejaVu Sans"/>
              </a:rPr>
              <a:t>Using Katalon Automatic Recorder</a:t>
            </a:r>
            <a:endParaRPr lang="en-GB" spc="-1" dirty="0">
              <a:solidFill>
                <a:srgbClr val="0066B3"/>
              </a:solidFill>
            </a:endParaRPr>
          </a:p>
        </p:txBody>
      </p:sp>
    </p:spTree>
    <p:extLst>
      <p:ext uri="{BB962C8B-B14F-4D97-AF65-F5344CB8AC3E}">
        <p14:creationId xmlns:p14="http://schemas.microsoft.com/office/powerpoint/2010/main" val="350361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Potential Scenarios</a:t>
            </a:r>
          </a:p>
        </p:txBody>
      </p:sp>
      <p:sp>
        <p:nvSpPr>
          <p:cNvPr id="3" name="Content Placeholder 2"/>
          <p:cNvSpPr>
            <a:spLocks noGrp="1"/>
          </p:cNvSpPr>
          <p:nvPr>
            <p:ph idx="1"/>
          </p:nvPr>
        </p:nvSpPr>
        <p:spPr/>
        <p:txBody>
          <a:bodyPr>
            <a:normAutofit/>
          </a:bodyPr>
          <a:lstStyle/>
          <a:p>
            <a:r>
              <a:rPr lang="en-US" dirty="0"/>
              <a:t>Trying to move the file when it is Open</a:t>
            </a:r>
          </a:p>
          <a:p>
            <a:r>
              <a:rPr lang="en-US" dirty="0"/>
              <a:t>You do not have the security rights to paste the file in Folder B</a:t>
            </a:r>
          </a:p>
          <a:p>
            <a:r>
              <a:rPr lang="en-US" dirty="0"/>
              <a:t>Folder B is on a shared drive and storage capacity is full.</a:t>
            </a:r>
          </a:p>
          <a:p>
            <a:r>
              <a:rPr lang="en-US" dirty="0"/>
              <a:t>Folder B already has a file with the same name, in fact the list is endless</a:t>
            </a:r>
          </a:p>
          <a:p>
            <a:r>
              <a:rPr lang="en-US" dirty="0"/>
              <a:t>Or suppose you have 15 input fields to test ,each having 5 possible values , the number of combinations to be tested would be 5^15</a:t>
            </a:r>
          </a:p>
          <a:p>
            <a:r>
              <a:rPr lang="en-US" dirty="0"/>
              <a:t>If you were to test the entire possible combinations project EXECUTION TIME &amp; COSTS would rise exponentially. We need certain principles and strategies to optimize the testing effort</a:t>
            </a:r>
            <a:endParaRPr lang="en-GB" dirty="0"/>
          </a:p>
        </p:txBody>
      </p:sp>
    </p:spTree>
    <p:extLst>
      <p:ext uri="{BB962C8B-B14F-4D97-AF65-F5344CB8AC3E}">
        <p14:creationId xmlns:p14="http://schemas.microsoft.com/office/powerpoint/2010/main" val="1675099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B7E5-2B4E-4582-8ED7-5D48734E0AD5}"/>
              </a:ext>
            </a:extLst>
          </p:cNvPr>
          <p:cNvSpPr>
            <a:spLocks noGrp="1"/>
          </p:cNvSpPr>
          <p:nvPr>
            <p:ph type="ctrTitle"/>
          </p:nvPr>
        </p:nvSpPr>
        <p:spPr/>
        <p:txBody>
          <a:bodyPr/>
          <a:lstStyle/>
          <a:p>
            <a:r>
              <a:rPr lang="en-GB" dirty="0"/>
              <a:t>Selenium WebDriver</a:t>
            </a:r>
          </a:p>
        </p:txBody>
      </p:sp>
    </p:spTree>
    <p:extLst>
      <p:ext uri="{BB962C8B-B14F-4D97-AF65-F5344CB8AC3E}">
        <p14:creationId xmlns:p14="http://schemas.microsoft.com/office/powerpoint/2010/main" val="3846442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73D80-4620-4E8E-8620-0C73505298A0}"/>
              </a:ext>
            </a:extLst>
          </p:cNvPr>
          <p:cNvSpPr>
            <a:spLocks noGrp="1"/>
          </p:cNvSpPr>
          <p:nvPr>
            <p:ph type="body" sz="quarter" idx="15"/>
          </p:nvPr>
        </p:nvSpPr>
        <p:spPr/>
        <p:txBody>
          <a:bodyPr/>
          <a:lstStyle/>
          <a:p>
            <a:pPr marL="414772" indent="-414772">
              <a:buAutoNum type="arabicPeriod"/>
            </a:pPr>
            <a:r>
              <a:rPr lang="en-GB" spc="-1" dirty="0">
                <a:solidFill>
                  <a:srgbClr val="000000"/>
                </a:solidFill>
              </a:rPr>
              <a:t>Create a new Maven Project</a:t>
            </a:r>
          </a:p>
          <a:p>
            <a:pPr marL="414772" indent="-414772">
              <a:buAutoNum type="arabicPeriod"/>
            </a:pPr>
            <a:r>
              <a:rPr lang="en-GB" spc="-1" dirty="0">
                <a:solidFill>
                  <a:srgbClr val="000000"/>
                </a:solidFill>
              </a:rPr>
              <a:t>Add the Selenium-Java Dependency to the POM.xml</a:t>
            </a:r>
          </a:p>
          <a:p>
            <a:pPr marL="414772" indent="-414772">
              <a:buAutoNum type="arabicPeriod"/>
            </a:pPr>
            <a:r>
              <a:rPr lang="en-GB" spc="-1" dirty="0">
                <a:solidFill>
                  <a:srgbClr val="000000"/>
                </a:solidFill>
              </a:rPr>
              <a:t>Update the current JUnit to be 4.12</a:t>
            </a:r>
          </a:p>
          <a:p>
            <a:pPr marL="414772" indent="-414772">
              <a:buAutoNum type="arabicPeriod"/>
            </a:pPr>
            <a:r>
              <a:rPr lang="en-GB" spc="-1" dirty="0">
                <a:solidFill>
                  <a:srgbClr val="000000"/>
                </a:solidFill>
              </a:rPr>
              <a:t>Create a class within the test folder</a:t>
            </a:r>
          </a:p>
          <a:p>
            <a:pPr marL="414772" indent="-414772">
              <a:buAutoNum type="arabicPeriod"/>
            </a:pPr>
            <a:r>
              <a:rPr lang="en-GB" spc="-1" dirty="0">
                <a:solidFill>
                  <a:srgbClr val="000000"/>
                </a:solidFill>
              </a:rPr>
              <a:t>Add a test to this class using the </a:t>
            </a:r>
            <a:r>
              <a:rPr lang="en-GB" b="1" spc="-1" dirty="0">
                <a:solidFill>
                  <a:srgbClr val="000000"/>
                </a:solidFill>
              </a:rPr>
              <a:t>@Test</a:t>
            </a:r>
            <a:r>
              <a:rPr lang="en-GB" spc="-1" dirty="0">
                <a:solidFill>
                  <a:srgbClr val="000000"/>
                </a:solidFill>
              </a:rPr>
              <a:t> annotation.</a:t>
            </a:r>
            <a:endParaRPr lang="en-GB" spc="-1" dirty="0"/>
          </a:p>
          <a:p>
            <a:endParaRPr lang="en-GB" dirty="0"/>
          </a:p>
        </p:txBody>
      </p:sp>
      <p:sp>
        <p:nvSpPr>
          <p:cNvPr id="3" name="Title 2">
            <a:extLst>
              <a:ext uri="{FF2B5EF4-FFF2-40B4-BE49-F238E27FC236}">
                <a16:creationId xmlns:a16="http://schemas.microsoft.com/office/drawing/2014/main" id="{EAE99652-6E54-4F71-B09A-FE656DD5DA20}"/>
              </a:ext>
            </a:extLst>
          </p:cNvPr>
          <p:cNvSpPr>
            <a:spLocks noGrp="1"/>
          </p:cNvSpPr>
          <p:nvPr>
            <p:ph type="title"/>
          </p:nvPr>
        </p:nvSpPr>
        <p:spPr/>
        <p:txBody>
          <a:bodyPr/>
          <a:lstStyle/>
          <a:p>
            <a:r>
              <a:rPr lang="en-GB" dirty="0"/>
              <a:t>Using WebDriver</a:t>
            </a:r>
          </a:p>
        </p:txBody>
      </p:sp>
    </p:spTree>
    <p:extLst>
      <p:ext uri="{BB962C8B-B14F-4D97-AF65-F5344CB8AC3E}">
        <p14:creationId xmlns:p14="http://schemas.microsoft.com/office/powerpoint/2010/main" val="1139576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7BE545-ABEC-420F-AA72-833A34A67F40}"/>
              </a:ext>
            </a:extLst>
          </p:cNvPr>
          <p:cNvSpPr>
            <a:spLocks noGrp="1"/>
          </p:cNvSpPr>
          <p:nvPr>
            <p:ph type="body" sz="quarter" idx="15"/>
          </p:nvPr>
        </p:nvSpPr>
        <p:spPr/>
        <p:txBody>
          <a:bodyPr/>
          <a:lstStyle/>
          <a:p>
            <a:pPr marL="0" indent="0">
              <a:buNone/>
            </a:pPr>
            <a:r>
              <a:rPr lang="en-GB" sz="1600" dirty="0"/>
              <a:t>For each web browser that you want to test you need to do two things:</a:t>
            </a:r>
          </a:p>
          <a:p>
            <a:pPr>
              <a:buFont typeface="+mj-lt"/>
              <a:buAutoNum type="arabicPeriod"/>
            </a:pPr>
            <a:r>
              <a:rPr lang="en-GB" sz="1600" dirty="0"/>
              <a:t>Download the appropriate driver</a:t>
            </a:r>
          </a:p>
          <a:p>
            <a:pPr>
              <a:buFont typeface="+mj-lt"/>
              <a:buAutoNum type="arabicPeriod"/>
            </a:pPr>
            <a:r>
              <a:rPr lang="en-GB" sz="1600" dirty="0"/>
              <a:t>Set the system path to that drivers location within your IDE. To do this the first thing you must do is </a:t>
            </a:r>
            <a:r>
              <a:rPr lang="en-GB" sz="1600" dirty="0" err="1"/>
              <a:t>setProperty</a:t>
            </a:r>
            <a:r>
              <a:rPr lang="en-GB" sz="1600" dirty="0"/>
              <a:t>.</a:t>
            </a:r>
            <a:br>
              <a:rPr lang="en-GB" sz="1600" dirty="0"/>
            </a:br>
            <a:br>
              <a:rPr lang="en-GB" sz="1600" dirty="0"/>
            </a:br>
            <a:br>
              <a:rPr lang="en-GB" sz="1600" dirty="0"/>
            </a:br>
            <a:endParaRPr lang="en-GB" sz="1600" dirty="0"/>
          </a:p>
          <a:p>
            <a:pPr>
              <a:buFont typeface="+mj-lt"/>
              <a:buAutoNum type="arabicPeriod"/>
            </a:pPr>
            <a:endParaRPr lang="en-GB" sz="1600" dirty="0"/>
          </a:p>
          <a:p>
            <a:pPr>
              <a:buFont typeface="+mj-lt"/>
              <a:buAutoNum type="arabicPeriod"/>
            </a:pPr>
            <a:endParaRPr lang="en-GB" sz="1600" dirty="0"/>
          </a:p>
          <a:p>
            <a:pPr>
              <a:buFont typeface="+mj-lt"/>
              <a:buAutoNum type="arabicPeriod"/>
            </a:pPr>
            <a:r>
              <a:rPr lang="en-GB" sz="1600" dirty="0"/>
              <a:t>Finally you need to instantiate a new </a:t>
            </a:r>
            <a:r>
              <a:rPr lang="en-GB" sz="1600" dirty="0" err="1"/>
              <a:t>ChromeDriver</a:t>
            </a:r>
            <a:r>
              <a:rPr lang="en-GB" sz="1600" dirty="0"/>
              <a:t> or </a:t>
            </a:r>
            <a:r>
              <a:rPr lang="en-GB" sz="1600" dirty="0" err="1"/>
              <a:t>FireFoxDriver</a:t>
            </a:r>
            <a:r>
              <a:rPr lang="en-GB" sz="1600" dirty="0"/>
              <a:t>.</a:t>
            </a:r>
          </a:p>
        </p:txBody>
      </p:sp>
      <p:sp>
        <p:nvSpPr>
          <p:cNvPr id="3" name="Title 2">
            <a:extLst>
              <a:ext uri="{FF2B5EF4-FFF2-40B4-BE49-F238E27FC236}">
                <a16:creationId xmlns:a16="http://schemas.microsoft.com/office/drawing/2014/main" id="{ACA88295-CB95-42EF-8C97-1C9015F171F6}"/>
              </a:ext>
            </a:extLst>
          </p:cNvPr>
          <p:cNvSpPr>
            <a:spLocks noGrp="1"/>
          </p:cNvSpPr>
          <p:nvPr>
            <p:ph type="title"/>
          </p:nvPr>
        </p:nvSpPr>
        <p:spPr/>
        <p:txBody>
          <a:bodyPr>
            <a:normAutofit/>
          </a:bodyPr>
          <a:lstStyle/>
          <a:p>
            <a:r>
              <a:rPr lang="en-GB" spc="-1" dirty="0">
                <a:solidFill>
                  <a:srgbClr val="0066B3"/>
                </a:solidFill>
                <a:ea typeface="DejaVu Sans"/>
              </a:rPr>
              <a:t>Adding WebDriver</a:t>
            </a:r>
            <a:endParaRPr lang="en-GB" dirty="0"/>
          </a:p>
        </p:txBody>
      </p:sp>
      <p:sp>
        <p:nvSpPr>
          <p:cNvPr id="4" name="Rectangle 3">
            <a:extLst>
              <a:ext uri="{FF2B5EF4-FFF2-40B4-BE49-F238E27FC236}">
                <a16:creationId xmlns:a16="http://schemas.microsoft.com/office/drawing/2014/main" id="{BF46CC61-3CD2-45F7-B27F-14456CCF33A0}"/>
              </a:ext>
            </a:extLst>
          </p:cNvPr>
          <p:cNvSpPr/>
          <p:nvPr/>
        </p:nvSpPr>
        <p:spPr>
          <a:xfrm>
            <a:off x="2206585" y="3156440"/>
            <a:ext cx="9174429" cy="1323439"/>
          </a:xfrm>
          <a:prstGeom prst="rect">
            <a:avLst/>
          </a:prstGeom>
        </p:spPr>
        <p:txBody>
          <a:bodyPr wrap="square">
            <a:spAutoFit/>
          </a:bodyPr>
          <a:lstStyle/>
          <a:p>
            <a:pPr marL="0" indent="0">
              <a:buNone/>
            </a:pPr>
            <a:r>
              <a:rPr lang="en-GB" sz="1600" b="1" dirty="0"/>
              <a:t>(Chrome example)</a:t>
            </a:r>
          </a:p>
          <a:p>
            <a:pPr marL="0" indent="0">
              <a:buNone/>
            </a:pPr>
            <a:r>
              <a:rPr lang="en-GB" sz="1600" dirty="0" err="1"/>
              <a:t>System.setProperty</a:t>
            </a:r>
            <a:r>
              <a:rPr lang="en-GB" sz="1600" dirty="0"/>
              <a:t>("</a:t>
            </a:r>
            <a:r>
              <a:rPr lang="en-GB" sz="1600" dirty="0" err="1"/>
              <a:t>webdriver.chrome.driver","C</a:t>
            </a:r>
            <a:r>
              <a:rPr lang="en-GB" sz="1600" dirty="0"/>
              <a:t>:\\filepath\\chromedriver.exe");</a:t>
            </a:r>
          </a:p>
          <a:p>
            <a:pPr marL="0" indent="0">
              <a:buNone/>
            </a:pPr>
            <a:endParaRPr lang="en-GB" sz="1600" dirty="0"/>
          </a:p>
          <a:p>
            <a:pPr marL="0" indent="0">
              <a:buNone/>
            </a:pPr>
            <a:r>
              <a:rPr lang="en-GB" sz="1600" b="1" dirty="0"/>
              <a:t>(</a:t>
            </a:r>
            <a:r>
              <a:rPr lang="en-GB" sz="1600" b="1" dirty="0" err="1"/>
              <a:t>FireFox</a:t>
            </a:r>
            <a:r>
              <a:rPr lang="en-GB" sz="1600" b="1" dirty="0"/>
              <a:t> example)</a:t>
            </a:r>
          </a:p>
          <a:p>
            <a:pPr marL="0" indent="0">
              <a:buNone/>
            </a:pPr>
            <a:r>
              <a:rPr lang="en-GB" sz="1600" dirty="0" err="1"/>
              <a:t>System.setProperty</a:t>
            </a:r>
            <a:r>
              <a:rPr lang="en-GB" sz="1600" dirty="0"/>
              <a:t>("</a:t>
            </a:r>
            <a:r>
              <a:rPr lang="en-GB" sz="1600" dirty="0" err="1"/>
              <a:t>webdriver.gecko.driver</a:t>
            </a:r>
            <a:r>
              <a:rPr lang="en-GB" sz="1600" dirty="0"/>
              <a:t>", "C:\\filepath\\geckodriver.exe");</a:t>
            </a:r>
          </a:p>
        </p:txBody>
      </p:sp>
      <p:pic>
        <p:nvPicPr>
          <p:cNvPr id="5" name="Picture 4">
            <a:extLst>
              <a:ext uri="{FF2B5EF4-FFF2-40B4-BE49-F238E27FC236}">
                <a16:creationId xmlns:a16="http://schemas.microsoft.com/office/drawing/2014/main" id="{D05FDB5E-BB9D-4D8E-A2C8-A0865DDB4BD7}"/>
              </a:ext>
            </a:extLst>
          </p:cNvPr>
          <p:cNvPicPr>
            <a:picLocks noChangeAspect="1"/>
          </p:cNvPicPr>
          <p:nvPr/>
        </p:nvPicPr>
        <p:blipFill>
          <a:blip r:embed="rId2"/>
          <a:stretch>
            <a:fillRect/>
          </a:stretch>
        </p:blipFill>
        <p:spPr>
          <a:xfrm>
            <a:off x="2734826" y="5435415"/>
            <a:ext cx="7440805" cy="829316"/>
          </a:xfrm>
          <a:prstGeom prst="rect">
            <a:avLst/>
          </a:prstGeom>
        </p:spPr>
      </p:pic>
    </p:spTree>
    <p:extLst>
      <p:ext uri="{BB962C8B-B14F-4D97-AF65-F5344CB8AC3E}">
        <p14:creationId xmlns:p14="http://schemas.microsoft.com/office/powerpoint/2010/main" val="753268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D12910-EFD3-4DD4-B995-7B9AEF043E65}"/>
              </a:ext>
            </a:extLst>
          </p:cNvPr>
          <p:cNvSpPr>
            <a:spLocks noGrp="1"/>
          </p:cNvSpPr>
          <p:nvPr>
            <p:ph type="body" sz="quarter" idx="15"/>
          </p:nvPr>
        </p:nvSpPr>
        <p:spPr/>
        <p:txBody>
          <a:bodyPr/>
          <a:lstStyle/>
          <a:p>
            <a:r>
              <a:rPr lang="en-GB" spc="-1" dirty="0">
                <a:solidFill>
                  <a:srgbClr val="000000"/>
                </a:solidFill>
                <a:latin typeface="Calibri"/>
                <a:ea typeface="DejaVu Sans"/>
              </a:rPr>
              <a:t>A Selenium test usually is made up of three methods:</a:t>
            </a:r>
            <a:endParaRPr lang="en-GB" spc="-1" dirty="0">
              <a:latin typeface="Arial"/>
            </a:endParaRPr>
          </a:p>
          <a:p>
            <a:pPr lvl="1"/>
            <a:r>
              <a:rPr lang="en-GB" dirty="0"/>
              <a:t>A before method</a:t>
            </a:r>
          </a:p>
          <a:p>
            <a:pPr lvl="1"/>
            <a:r>
              <a:rPr lang="en-GB" dirty="0"/>
              <a:t>A test method</a:t>
            </a:r>
          </a:p>
          <a:p>
            <a:pPr lvl="1"/>
            <a:r>
              <a:rPr lang="en-GB" dirty="0"/>
              <a:t>An after method</a:t>
            </a:r>
          </a:p>
        </p:txBody>
      </p:sp>
      <p:sp>
        <p:nvSpPr>
          <p:cNvPr id="3" name="Title 2">
            <a:extLst>
              <a:ext uri="{FF2B5EF4-FFF2-40B4-BE49-F238E27FC236}">
                <a16:creationId xmlns:a16="http://schemas.microsoft.com/office/drawing/2014/main" id="{6C9C9781-133F-486B-B9D4-7223E51AFC33}"/>
              </a:ext>
            </a:extLst>
          </p:cNvPr>
          <p:cNvSpPr>
            <a:spLocks noGrp="1"/>
          </p:cNvSpPr>
          <p:nvPr>
            <p:ph type="title"/>
          </p:nvPr>
        </p:nvSpPr>
        <p:spPr/>
        <p:txBody>
          <a:bodyPr>
            <a:normAutofit/>
          </a:bodyPr>
          <a:lstStyle/>
          <a:p>
            <a:r>
              <a:rPr lang="en-GB" spc="-1" dirty="0">
                <a:solidFill>
                  <a:srgbClr val="0066B3"/>
                </a:solidFill>
                <a:ea typeface="DejaVu Sans"/>
              </a:rPr>
              <a:t>Creating a test with WebDriver</a:t>
            </a:r>
            <a:endParaRPr lang="en-GB" dirty="0"/>
          </a:p>
        </p:txBody>
      </p:sp>
    </p:spTree>
    <p:extLst>
      <p:ext uri="{BB962C8B-B14F-4D97-AF65-F5344CB8AC3E}">
        <p14:creationId xmlns:p14="http://schemas.microsoft.com/office/powerpoint/2010/main" val="2316880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6754DA-5891-49FD-BFEA-BFF89EB7FE87}"/>
              </a:ext>
            </a:extLst>
          </p:cNvPr>
          <p:cNvSpPr>
            <a:spLocks noGrp="1"/>
          </p:cNvSpPr>
          <p:nvPr>
            <p:ph type="body" sz="quarter" idx="15"/>
          </p:nvPr>
        </p:nvSpPr>
        <p:spPr/>
        <p:txBody>
          <a:bodyPr/>
          <a:lstStyle/>
          <a:p>
            <a:r>
              <a:rPr lang="en-GB" dirty="0"/>
              <a:t>Usually called setup() as it is meant to be for creating your WebDriver</a:t>
            </a:r>
          </a:p>
          <a:p>
            <a:endParaRPr lang="en-GB" dirty="0"/>
          </a:p>
          <a:p>
            <a:r>
              <a:rPr lang="en-GB" dirty="0"/>
              <a:t>It is also a place to put anything else you wish to create that is only used for each test.  For example, setting up a report or logger to track the test</a:t>
            </a:r>
          </a:p>
          <a:p>
            <a:endParaRPr lang="en-GB" dirty="0"/>
          </a:p>
          <a:p>
            <a:r>
              <a:rPr lang="en-GB" dirty="0"/>
              <a:t>You can only ever make one of these methods.</a:t>
            </a:r>
          </a:p>
          <a:p>
            <a:endParaRPr lang="en-GB" dirty="0"/>
          </a:p>
          <a:p>
            <a:r>
              <a:rPr lang="en-GB" dirty="0"/>
              <a:t>This method will run before every @Test.</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93193E8D-3084-4074-AA7E-80B78ECA5221}"/>
              </a:ext>
            </a:extLst>
          </p:cNvPr>
          <p:cNvSpPr>
            <a:spLocks noGrp="1"/>
          </p:cNvSpPr>
          <p:nvPr>
            <p:ph type="title"/>
          </p:nvPr>
        </p:nvSpPr>
        <p:spPr/>
        <p:txBody>
          <a:bodyPr>
            <a:normAutofit/>
          </a:bodyPr>
          <a:lstStyle/>
          <a:p>
            <a:r>
              <a:rPr lang="en-GB" spc="-1" dirty="0">
                <a:solidFill>
                  <a:srgbClr val="0066B3"/>
                </a:solidFill>
                <a:ea typeface="DejaVu Sans"/>
              </a:rPr>
              <a:t>@Before Method</a:t>
            </a:r>
            <a:endParaRPr lang="en-GB" dirty="0"/>
          </a:p>
        </p:txBody>
      </p:sp>
    </p:spTree>
    <p:extLst>
      <p:ext uri="{BB962C8B-B14F-4D97-AF65-F5344CB8AC3E}">
        <p14:creationId xmlns:p14="http://schemas.microsoft.com/office/powerpoint/2010/main" val="444697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B73F60-6B5B-4418-9A12-E1745CC6A035}"/>
              </a:ext>
            </a:extLst>
          </p:cNvPr>
          <p:cNvSpPr>
            <a:spLocks noGrp="1"/>
          </p:cNvSpPr>
          <p:nvPr>
            <p:ph type="body" sz="quarter" idx="15"/>
          </p:nvPr>
        </p:nvSpPr>
        <p:spPr/>
        <p:txBody>
          <a:bodyPr/>
          <a:lstStyle/>
          <a:p>
            <a:r>
              <a:rPr lang="en-GB" dirty="0"/>
              <a:t>This method is where your test code goes.</a:t>
            </a:r>
          </a:p>
          <a:p>
            <a:endParaRPr lang="en-GB" dirty="0"/>
          </a:p>
          <a:p>
            <a:r>
              <a:rPr lang="en-GB" dirty="0"/>
              <a:t>If your test is more complex then a few actions then it may be best to move it into a different class and call it from this method</a:t>
            </a:r>
          </a:p>
          <a:p>
            <a:endParaRPr lang="en-GB" dirty="0"/>
          </a:p>
          <a:p>
            <a:r>
              <a:rPr lang="en-GB" dirty="0"/>
              <a:t>The final line of this method is usually your assert</a:t>
            </a:r>
          </a:p>
          <a:p>
            <a:endParaRPr lang="en-GB" dirty="0"/>
          </a:p>
          <a:p>
            <a:r>
              <a:rPr lang="en-GB" dirty="0"/>
              <a:t>There is no limit on how many test methods you can have</a:t>
            </a:r>
          </a:p>
          <a:p>
            <a:endParaRPr lang="en-GB" dirty="0"/>
          </a:p>
          <a:p>
            <a:endParaRPr lang="en-GB" dirty="0"/>
          </a:p>
          <a:p>
            <a:endParaRPr lang="en-GB" dirty="0"/>
          </a:p>
          <a:p>
            <a:endParaRPr lang="en-GB" dirty="0"/>
          </a:p>
          <a:p>
            <a:pPr marL="0" indent="0">
              <a:buNone/>
            </a:pPr>
            <a:endParaRPr lang="en-GB" dirty="0"/>
          </a:p>
        </p:txBody>
      </p:sp>
      <p:sp>
        <p:nvSpPr>
          <p:cNvPr id="3" name="Title 2">
            <a:extLst>
              <a:ext uri="{FF2B5EF4-FFF2-40B4-BE49-F238E27FC236}">
                <a16:creationId xmlns:a16="http://schemas.microsoft.com/office/drawing/2014/main" id="{D210FF01-BD6F-4522-86FB-3E0D6114B0FC}"/>
              </a:ext>
            </a:extLst>
          </p:cNvPr>
          <p:cNvSpPr>
            <a:spLocks noGrp="1"/>
          </p:cNvSpPr>
          <p:nvPr>
            <p:ph type="title"/>
          </p:nvPr>
        </p:nvSpPr>
        <p:spPr/>
        <p:txBody>
          <a:bodyPr>
            <a:normAutofit/>
          </a:bodyPr>
          <a:lstStyle/>
          <a:p>
            <a:r>
              <a:rPr lang="en-GB" spc="-1" dirty="0">
                <a:solidFill>
                  <a:srgbClr val="0066B3"/>
                </a:solidFill>
                <a:ea typeface="DejaVu Sans"/>
              </a:rPr>
              <a:t>@Test Method</a:t>
            </a:r>
            <a:endParaRPr lang="en-GB" dirty="0"/>
          </a:p>
        </p:txBody>
      </p:sp>
    </p:spTree>
    <p:extLst>
      <p:ext uri="{BB962C8B-B14F-4D97-AF65-F5344CB8AC3E}">
        <p14:creationId xmlns:p14="http://schemas.microsoft.com/office/powerpoint/2010/main" val="590403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DA42DA-028E-47F4-AD60-4B13B51BB8C6}"/>
              </a:ext>
            </a:extLst>
          </p:cNvPr>
          <p:cNvSpPr>
            <a:spLocks noGrp="1"/>
          </p:cNvSpPr>
          <p:nvPr>
            <p:ph type="body" sz="quarter" idx="15"/>
          </p:nvPr>
        </p:nvSpPr>
        <p:spPr/>
        <p:txBody>
          <a:bodyPr/>
          <a:lstStyle/>
          <a:p>
            <a:r>
              <a:rPr lang="en-GB" dirty="0"/>
              <a:t>Usually called </a:t>
            </a:r>
            <a:r>
              <a:rPr lang="en-GB" dirty="0" err="1"/>
              <a:t>tearDown</a:t>
            </a:r>
            <a:r>
              <a:rPr lang="en-GB" dirty="0"/>
              <a:t>() as you are cleaning up after your code has finished</a:t>
            </a:r>
          </a:p>
          <a:p>
            <a:endParaRPr lang="en-GB" dirty="0"/>
          </a:p>
          <a:p>
            <a:r>
              <a:rPr lang="en-GB" dirty="0"/>
              <a:t>This is where you should quit your WebDriver to stop processes staying around after your test has finished. i.e. stopping your computer crashing after running tests several times.</a:t>
            </a:r>
          </a:p>
          <a:p>
            <a:endParaRPr lang="en-GB" dirty="0"/>
          </a:p>
          <a:p>
            <a:r>
              <a:rPr lang="en-GB" dirty="0"/>
              <a:t>You can only ever make one of these methods</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D36CC694-ED99-412E-8A3B-01BF07F75A5D}"/>
              </a:ext>
            </a:extLst>
          </p:cNvPr>
          <p:cNvSpPr>
            <a:spLocks noGrp="1"/>
          </p:cNvSpPr>
          <p:nvPr>
            <p:ph type="title"/>
          </p:nvPr>
        </p:nvSpPr>
        <p:spPr/>
        <p:txBody>
          <a:bodyPr>
            <a:normAutofit/>
          </a:bodyPr>
          <a:lstStyle/>
          <a:p>
            <a:r>
              <a:rPr lang="en-GB" spc="-1" dirty="0">
                <a:solidFill>
                  <a:srgbClr val="0066B3"/>
                </a:solidFill>
                <a:ea typeface="DejaVu Sans"/>
              </a:rPr>
              <a:t>@After Method</a:t>
            </a:r>
            <a:endParaRPr lang="en-GB" dirty="0"/>
          </a:p>
        </p:txBody>
      </p:sp>
    </p:spTree>
    <p:extLst>
      <p:ext uri="{BB962C8B-B14F-4D97-AF65-F5344CB8AC3E}">
        <p14:creationId xmlns:p14="http://schemas.microsoft.com/office/powerpoint/2010/main" val="3524179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Basic WebDriver Example</a:t>
            </a:r>
          </a:p>
        </p:txBody>
      </p:sp>
      <p:pic>
        <p:nvPicPr>
          <p:cNvPr id="5" name="Content Placeholder 4">
            <a:extLst>
              <a:ext uri="{FF2B5EF4-FFF2-40B4-BE49-F238E27FC236}">
                <a16:creationId xmlns:a16="http://schemas.microsoft.com/office/drawing/2014/main" id="{6D7CEF1F-7143-4337-AFAF-75720E8ECEC0}"/>
              </a:ext>
            </a:extLst>
          </p:cNvPr>
          <p:cNvPicPr>
            <a:picLocks noGrp="1" noChangeAspect="1"/>
          </p:cNvPicPr>
          <p:nvPr>
            <p:ph sz="quarter" idx="15"/>
          </p:nvPr>
        </p:nvPicPr>
        <p:blipFill>
          <a:blip r:embed="rId2"/>
          <a:stretch>
            <a:fillRect/>
          </a:stretch>
        </p:blipFill>
        <p:spPr>
          <a:xfrm>
            <a:off x="1784534" y="1058237"/>
            <a:ext cx="7571737" cy="4741525"/>
          </a:xfrm>
          <a:prstGeom prst="rect">
            <a:avLst/>
          </a:prstGeom>
        </p:spPr>
      </p:pic>
    </p:spTree>
    <p:extLst>
      <p:ext uri="{BB962C8B-B14F-4D97-AF65-F5344CB8AC3E}">
        <p14:creationId xmlns:p14="http://schemas.microsoft.com/office/powerpoint/2010/main" val="64427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96CD12-C922-427F-8B9A-FFD14FA37D47}"/>
              </a:ext>
            </a:extLst>
          </p:cNvPr>
          <p:cNvSpPr>
            <a:spLocks noGrp="1"/>
          </p:cNvSpPr>
          <p:nvPr>
            <p:ph type="body" sz="quarter" idx="15"/>
          </p:nvPr>
        </p:nvSpPr>
        <p:spPr/>
        <p:txBody>
          <a:bodyPr/>
          <a:lstStyle/>
          <a:p>
            <a:r>
              <a:rPr lang="en-GB" dirty="0"/>
              <a:t>Now we know how to set up a selenium test it is time to look at how we get elements from the page to interact with.</a:t>
            </a:r>
          </a:p>
          <a:p>
            <a:endParaRPr lang="en-GB" dirty="0"/>
          </a:p>
          <a:p>
            <a:r>
              <a:rPr lang="en-GB" dirty="0"/>
              <a:t>To find elements with Selenium we use things called selectors.</a:t>
            </a:r>
          </a:p>
          <a:p>
            <a:endParaRPr lang="en-GB" dirty="0"/>
          </a:p>
          <a:p>
            <a:r>
              <a:rPr lang="en-GB" dirty="0"/>
              <a:t>There are multiple types of Selectors that all have their pros and cons to using them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47D60ACA-8165-474D-A0DD-AF55E3843D6F}"/>
              </a:ext>
            </a:extLst>
          </p:cNvPr>
          <p:cNvSpPr>
            <a:spLocks noGrp="1"/>
          </p:cNvSpPr>
          <p:nvPr>
            <p:ph type="title"/>
          </p:nvPr>
        </p:nvSpPr>
        <p:spPr/>
        <p:txBody>
          <a:bodyPr>
            <a:normAutofit/>
          </a:bodyPr>
          <a:lstStyle/>
          <a:p>
            <a:r>
              <a:rPr lang="en-GB" dirty="0"/>
              <a:t>Finding Elements</a:t>
            </a:r>
          </a:p>
        </p:txBody>
      </p:sp>
      <p:pic>
        <p:nvPicPr>
          <p:cNvPr id="4" name="Picture 3">
            <a:extLst>
              <a:ext uri="{FF2B5EF4-FFF2-40B4-BE49-F238E27FC236}">
                <a16:creationId xmlns:a16="http://schemas.microsoft.com/office/drawing/2014/main" id="{B100A095-AFDA-44F2-83F0-786E5EB1DD8F}"/>
              </a:ext>
            </a:extLst>
          </p:cNvPr>
          <p:cNvPicPr>
            <a:picLocks noChangeAspect="1"/>
          </p:cNvPicPr>
          <p:nvPr/>
        </p:nvPicPr>
        <p:blipFill>
          <a:blip r:embed="rId2"/>
          <a:stretch>
            <a:fillRect/>
          </a:stretch>
        </p:blipFill>
        <p:spPr>
          <a:xfrm>
            <a:off x="2324446" y="4637738"/>
            <a:ext cx="7543107" cy="675502"/>
          </a:xfrm>
          <a:prstGeom prst="rect">
            <a:avLst/>
          </a:prstGeom>
        </p:spPr>
      </p:pic>
    </p:spTree>
    <p:extLst>
      <p:ext uri="{BB962C8B-B14F-4D97-AF65-F5344CB8AC3E}">
        <p14:creationId xmlns:p14="http://schemas.microsoft.com/office/powerpoint/2010/main" val="2465471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Selectors</a:t>
            </a:r>
          </a:p>
        </p:txBody>
      </p:sp>
      <p:graphicFrame>
        <p:nvGraphicFramePr>
          <p:cNvPr id="6" name="Table 1">
            <a:extLst>
              <a:ext uri="{FF2B5EF4-FFF2-40B4-BE49-F238E27FC236}">
                <a16:creationId xmlns:a16="http://schemas.microsoft.com/office/drawing/2014/main" id="{0E32F444-096F-43AD-8B55-AE53BB18062C}"/>
              </a:ext>
            </a:extLst>
          </p:cNvPr>
          <p:cNvGraphicFramePr/>
          <p:nvPr>
            <p:extLst>
              <p:ext uri="{D42A27DB-BD31-4B8C-83A1-F6EECF244321}">
                <p14:modId xmlns:p14="http://schemas.microsoft.com/office/powerpoint/2010/main" val="4000045106"/>
              </p:ext>
            </p:extLst>
          </p:nvPr>
        </p:nvGraphicFramePr>
        <p:xfrm>
          <a:off x="1441934" y="1035247"/>
          <a:ext cx="6657037" cy="4787505"/>
        </p:xfrm>
        <a:graphic>
          <a:graphicData uri="http://schemas.openxmlformats.org/drawingml/2006/table">
            <a:tbl>
              <a:tblPr/>
              <a:tblGrid>
                <a:gridCol w="2362623">
                  <a:extLst>
                    <a:ext uri="{9D8B030D-6E8A-4147-A177-3AD203B41FA5}">
                      <a16:colId xmlns:a16="http://schemas.microsoft.com/office/drawing/2014/main" val="20000"/>
                    </a:ext>
                  </a:extLst>
                </a:gridCol>
                <a:gridCol w="4294414">
                  <a:extLst>
                    <a:ext uri="{9D8B030D-6E8A-4147-A177-3AD203B41FA5}">
                      <a16:colId xmlns:a16="http://schemas.microsoft.com/office/drawing/2014/main" val="20001"/>
                    </a:ext>
                  </a:extLst>
                </a:gridCol>
              </a:tblGrid>
              <a:tr h="518618">
                <a:tc>
                  <a:txBody>
                    <a:bodyPr/>
                    <a:lstStyle/>
                    <a:p>
                      <a:pPr>
                        <a:lnSpc>
                          <a:spcPct val="100000"/>
                        </a:lnSpc>
                      </a:pPr>
                      <a:r>
                        <a:rPr lang="en-GB" sz="1600" b="1" strike="noStrike" spc="-1">
                          <a:solidFill>
                            <a:srgbClr val="FFFFFF"/>
                          </a:solidFill>
                          <a:latin typeface="Calibri"/>
                          <a:ea typeface="DejaVu Sans"/>
                        </a:rPr>
                        <a:t>Method Call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518618">
                <a:tc>
                  <a:txBody>
                    <a:bodyPr/>
                    <a:lstStyle/>
                    <a:p>
                      <a:pPr>
                        <a:lnSpc>
                          <a:spcPct val="100000"/>
                        </a:lnSpc>
                      </a:pPr>
                      <a:r>
                        <a:rPr lang="en-GB" sz="1600" b="0" strike="noStrike" spc="-1">
                          <a:solidFill>
                            <a:srgbClr val="000000"/>
                          </a:solidFill>
                          <a:latin typeface="Calibri"/>
                          <a:ea typeface="DejaVu Sans"/>
                        </a:rPr>
                        <a:t>By.name(String)</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based on their name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518618">
                <a:tc>
                  <a:txBody>
                    <a:bodyPr/>
                    <a:lstStyle/>
                    <a:p>
                      <a:pPr>
                        <a:lnSpc>
                          <a:spcPct val="100000"/>
                        </a:lnSpc>
                      </a:pPr>
                      <a:r>
                        <a:rPr lang="en-GB" sz="1600" b="0" strike="noStrike" spc="-1">
                          <a:solidFill>
                            <a:srgbClr val="000000"/>
                          </a:solidFill>
                          <a:latin typeface="Calibri"/>
                          <a:ea typeface="DejaVu Sans"/>
                        </a:rPr>
                        <a:t>By.id(String)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ID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18618">
                <a:tc>
                  <a:txBody>
                    <a:bodyPr/>
                    <a:lstStyle/>
                    <a:p>
                      <a:pPr>
                        <a:lnSpc>
                          <a:spcPct val="100000"/>
                        </a:lnSpc>
                      </a:pPr>
                      <a:r>
                        <a:rPr lang="en-GB" sz="1600" b="0" strike="noStrike" spc="-1">
                          <a:solidFill>
                            <a:srgbClr val="000000"/>
                          </a:solidFill>
                          <a:latin typeface="Calibri"/>
                          <a:ea typeface="DejaVu Sans"/>
                        </a:rPr>
                        <a:t>By.className(String)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Fid elements based on the value of the class 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18618">
                <a:tc>
                  <a:txBody>
                    <a:bodyPr/>
                    <a:lstStyle/>
                    <a:p>
                      <a:pPr>
                        <a:lnSpc>
                          <a:spcPct val="100000"/>
                        </a:lnSpc>
                      </a:pPr>
                      <a:r>
                        <a:rPr lang="en-GB" sz="1600" b="0" strike="noStrike" spc="-1">
                          <a:solidFill>
                            <a:srgbClr val="000000"/>
                          </a:solidFill>
                          <a:latin typeface="Calibri"/>
                          <a:ea typeface="DejaVu Sans"/>
                        </a:rPr>
                        <a:t>By.linkText(String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linktext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18618">
                <a:tc>
                  <a:txBody>
                    <a:bodyPr/>
                    <a:lstStyle/>
                    <a:p>
                      <a:pPr>
                        <a:lnSpc>
                          <a:spcPct val="100000"/>
                        </a:lnSpc>
                      </a:pPr>
                      <a:r>
                        <a:rPr lang="en-GB" sz="1600" b="0" strike="noStrike" spc="-1">
                          <a:solidFill>
                            <a:srgbClr val="000000"/>
                          </a:solidFill>
                          <a:latin typeface="Calibri"/>
                          <a:ea typeface="DejaVu Sans"/>
                        </a:rPr>
                        <a:t>By.XPath(String)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using xpath</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518618">
                <a:tc>
                  <a:txBody>
                    <a:bodyPr/>
                    <a:lstStyle/>
                    <a:p>
                      <a:pPr>
                        <a:lnSpc>
                          <a:spcPct val="100000"/>
                        </a:lnSpc>
                      </a:pPr>
                      <a:r>
                        <a:rPr lang="en-GB" sz="1600" b="0" strike="noStrike" spc="-1">
                          <a:solidFill>
                            <a:srgbClr val="000000"/>
                          </a:solidFill>
                          <a:latin typeface="Calibri"/>
                          <a:ea typeface="DejaVu Sans"/>
                        </a:rPr>
                        <a:t>By.CSSSelector(String)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via their css</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3608">
                <a:tc>
                  <a:txBody>
                    <a:bodyPr/>
                    <a:lstStyle/>
                    <a:p>
                      <a:pPr>
                        <a:lnSpc>
                          <a:spcPct val="100000"/>
                        </a:lnSpc>
                      </a:pPr>
                      <a:r>
                        <a:rPr lang="en-GB" sz="1600" b="0" strike="noStrike" spc="-1">
                          <a:solidFill>
                            <a:srgbClr val="000000"/>
                          </a:solidFill>
                          <a:latin typeface="Calibri"/>
                          <a:ea typeface="DejaVu Sans"/>
                        </a:rPr>
                        <a:t>By.partialLinkText(String)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that contain the given link 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21557">
                <a:tc>
                  <a:txBody>
                    <a:bodyPr/>
                    <a:lstStyle/>
                    <a:p>
                      <a:pPr>
                        <a:lnSpc>
                          <a:spcPct val="100000"/>
                        </a:lnSpc>
                      </a:pPr>
                      <a:r>
                        <a:rPr lang="en-GB" sz="1600" b="0" strike="noStrike" spc="-1">
                          <a:solidFill>
                            <a:srgbClr val="000000"/>
                          </a:solidFill>
                          <a:latin typeface="Calibri"/>
                          <a:ea typeface="DejaVu Sans"/>
                        </a:rPr>
                        <a:t>By.tagName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Find elements via their tag name.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E99ECEC2-8689-4A8F-9BAD-45A2048AA7EA}"/>
              </a:ext>
            </a:extLst>
          </p:cNvPr>
          <p:cNvSpPr/>
          <p:nvPr/>
        </p:nvSpPr>
        <p:spPr>
          <a:xfrm>
            <a:off x="8436428" y="1997839"/>
            <a:ext cx="2928257" cy="2862322"/>
          </a:xfrm>
          <a:prstGeom prst="rect">
            <a:avLst/>
          </a:prstGeom>
        </p:spPr>
        <p:txBody>
          <a:bodyPr wrap="square">
            <a:spAutoFit/>
          </a:bodyPr>
          <a:lstStyle/>
          <a:p>
            <a:r>
              <a:rPr lang="en-GB" sz="1800" dirty="0">
                <a:latin typeface="+mn-lt"/>
              </a:rPr>
              <a:t>Usually the best Selectors to use would be:</a:t>
            </a:r>
          </a:p>
          <a:p>
            <a:endParaRPr lang="en-GB" sz="1800" dirty="0">
              <a:latin typeface="+mn-lt"/>
            </a:endParaRPr>
          </a:p>
          <a:p>
            <a:pPr marL="285750" indent="-285750">
              <a:buFont typeface="Arial" panose="020B0604020202020204" pitchFamily="34" charset="0"/>
              <a:buChar char="•"/>
            </a:pPr>
            <a:r>
              <a:rPr lang="en-GB" sz="1800" dirty="0">
                <a:latin typeface="+mn-lt"/>
              </a:rPr>
              <a:t>ID</a:t>
            </a:r>
          </a:p>
          <a:p>
            <a:pPr marL="285750" indent="-285750">
              <a:buFont typeface="Arial" panose="020B0604020202020204" pitchFamily="34" charset="0"/>
              <a:buChar char="•"/>
            </a:pPr>
            <a:r>
              <a:rPr lang="en-GB" sz="1800" dirty="0">
                <a:latin typeface="+mn-lt"/>
              </a:rPr>
              <a:t>CSS/</a:t>
            </a:r>
            <a:r>
              <a:rPr lang="en-GB" sz="1800" dirty="0" err="1">
                <a:latin typeface="+mn-lt"/>
              </a:rPr>
              <a:t>Xpath</a:t>
            </a:r>
            <a:endParaRPr lang="en-GB" sz="1800" dirty="0">
              <a:latin typeface="+mn-lt"/>
            </a:endParaRPr>
          </a:p>
          <a:p>
            <a:pPr marL="285750" indent="-285750">
              <a:buFont typeface="Arial" panose="020B0604020202020204" pitchFamily="34" charset="0"/>
              <a:buChar char="•"/>
            </a:pPr>
            <a:r>
              <a:rPr lang="en-GB" sz="1800" dirty="0">
                <a:latin typeface="+mn-lt"/>
              </a:rPr>
              <a:t>Class name</a:t>
            </a:r>
          </a:p>
          <a:p>
            <a:pPr marL="285750" indent="-285750">
              <a:buFont typeface="Arial" panose="020B0604020202020204" pitchFamily="34" charset="0"/>
              <a:buChar char="•"/>
            </a:pPr>
            <a:r>
              <a:rPr lang="en-GB" sz="1800" dirty="0">
                <a:latin typeface="+mn-lt"/>
              </a:rPr>
              <a:t>Name</a:t>
            </a:r>
          </a:p>
          <a:p>
            <a:pPr marL="285750" indent="-285750">
              <a:buFont typeface="Arial" panose="020B0604020202020204" pitchFamily="34" charset="0"/>
              <a:buChar char="•"/>
            </a:pPr>
            <a:r>
              <a:rPr lang="en-GB" sz="1800" dirty="0">
                <a:latin typeface="+mn-lt"/>
              </a:rPr>
              <a:t>Link Text</a:t>
            </a:r>
          </a:p>
          <a:p>
            <a:pPr marL="285750" indent="-285750">
              <a:buFont typeface="Arial" panose="020B0604020202020204" pitchFamily="34" charset="0"/>
              <a:buChar char="•"/>
            </a:pPr>
            <a:r>
              <a:rPr lang="en-GB" sz="1800" dirty="0">
                <a:latin typeface="+mn-lt"/>
              </a:rPr>
              <a:t>Tag name</a:t>
            </a:r>
          </a:p>
          <a:p>
            <a:pPr marL="285750" indent="-285750">
              <a:buFont typeface="Arial" panose="020B0604020202020204" pitchFamily="34" charset="0"/>
              <a:buChar char="•"/>
            </a:pPr>
            <a:r>
              <a:rPr lang="en-GB" sz="1800" dirty="0">
                <a:latin typeface="+mn-lt"/>
              </a:rPr>
              <a:t>Partial Link text</a:t>
            </a:r>
          </a:p>
        </p:txBody>
      </p:sp>
    </p:spTree>
    <p:extLst>
      <p:ext uri="{BB962C8B-B14F-4D97-AF65-F5344CB8AC3E}">
        <p14:creationId xmlns:p14="http://schemas.microsoft.com/office/powerpoint/2010/main" val="284871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7 Testing Principles</a:t>
            </a:r>
          </a:p>
        </p:txBody>
      </p:sp>
      <p:sp>
        <p:nvSpPr>
          <p:cNvPr id="3" name="Content Placeholder 2"/>
          <p:cNvSpPr>
            <a:spLocks noGrp="1"/>
          </p:cNvSpPr>
          <p:nvPr>
            <p:ph idx="1"/>
          </p:nvPr>
        </p:nvSpPr>
        <p:spPr/>
        <p:txBody>
          <a:bodyPr>
            <a:normAutofit/>
          </a:bodyPr>
          <a:lstStyle/>
          <a:p>
            <a:r>
              <a:rPr lang="en-GB" dirty="0"/>
              <a:t>Exhaustive testing is not possible</a:t>
            </a:r>
          </a:p>
          <a:p>
            <a:r>
              <a:rPr lang="en-GB" dirty="0"/>
              <a:t>Defect clustering</a:t>
            </a:r>
          </a:p>
          <a:p>
            <a:r>
              <a:rPr lang="en-GB" dirty="0"/>
              <a:t>Pesticide paradox</a:t>
            </a:r>
          </a:p>
          <a:p>
            <a:r>
              <a:rPr lang="en-GB" dirty="0"/>
              <a:t>Testing shows presence of defects</a:t>
            </a:r>
          </a:p>
          <a:p>
            <a:r>
              <a:rPr lang="en-GB" dirty="0"/>
              <a:t>Absence of error</a:t>
            </a:r>
          </a:p>
          <a:p>
            <a:r>
              <a:rPr lang="en-GB" dirty="0"/>
              <a:t>Early testing</a:t>
            </a:r>
          </a:p>
          <a:p>
            <a:r>
              <a:rPr lang="en-GB" dirty="0"/>
              <a:t>Testing is context dependent</a:t>
            </a:r>
          </a:p>
        </p:txBody>
      </p:sp>
    </p:spTree>
    <p:extLst>
      <p:ext uri="{BB962C8B-B14F-4D97-AF65-F5344CB8AC3E}">
        <p14:creationId xmlns:p14="http://schemas.microsoft.com/office/powerpoint/2010/main" val="2598469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9E96DE-5516-48B5-971C-B21749295426}"/>
              </a:ext>
            </a:extLst>
          </p:cNvPr>
          <p:cNvSpPr>
            <a:spLocks noGrp="1"/>
          </p:cNvSpPr>
          <p:nvPr>
            <p:ph type="title"/>
          </p:nvPr>
        </p:nvSpPr>
        <p:spPr/>
        <p:txBody>
          <a:bodyPr/>
          <a:lstStyle/>
          <a:p>
            <a:r>
              <a:rPr lang="en-GB" dirty="0"/>
              <a:t>Document Object Model</a:t>
            </a:r>
          </a:p>
        </p:txBody>
      </p:sp>
      <p:pic>
        <p:nvPicPr>
          <p:cNvPr id="5" name="Content Placeholder 3">
            <a:extLst>
              <a:ext uri="{FF2B5EF4-FFF2-40B4-BE49-F238E27FC236}">
                <a16:creationId xmlns:a16="http://schemas.microsoft.com/office/drawing/2014/main" id="{EE9D6617-7B84-49D4-8965-854D564A5642}"/>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078605" y="1671557"/>
            <a:ext cx="6667500" cy="3476625"/>
          </a:xfrm>
        </p:spPr>
      </p:pic>
    </p:spTree>
    <p:extLst>
      <p:ext uri="{BB962C8B-B14F-4D97-AF65-F5344CB8AC3E}">
        <p14:creationId xmlns:p14="http://schemas.microsoft.com/office/powerpoint/2010/main" val="1013191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6A89-DEDC-495B-99CC-64C7320EA410}"/>
              </a:ext>
            </a:extLst>
          </p:cNvPr>
          <p:cNvSpPr>
            <a:spLocks noGrp="1"/>
          </p:cNvSpPr>
          <p:nvPr>
            <p:ph type="ctrTitle"/>
          </p:nvPr>
        </p:nvSpPr>
        <p:spPr/>
        <p:txBody>
          <a:bodyPr/>
          <a:lstStyle/>
          <a:p>
            <a:r>
              <a:rPr lang="en-GB" dirty="0"/>
              <a:t>Using WebDriver</a:t>
            </a:r>
          </a:p>
        </p:txBody>
      </p:sp>
    </p:spTree>
    <p:extLst>
      <p:ext uri="{BB962C8B-B14F-4D97-AF65-F5344CB8AC3E}">
        <p14:creationId xmlns:p14="http://schemas.microsoft.com/office/powerpoint/2010/main" val="1019241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6E8AF-FFE0-46CB-9DA0-E9501B9926E7}"/>
              </a:ext>
            </a:extLst>
          </p:cNvPr>
          <p:cNvSpPr>
            <a:spLocks noGrp="1"/>
          </p:cNvSpPr>
          <p:nvPr>
            <p:ph type="title"/>
          </p:nvPr>
        </p:nvSpPr>
        <p:spPr/>
        <p:txBody>
          <a:bodyPr/>
          <a:lstStyle/>
          <a:p>
            <a:r>
              <a:rPr lang="en-GB" dirty="0"/>
              <a:t>Common Commands</a:t>
            </a:r>
          </a:p>
        </p:txBody>
      </p:sp>
      <p:graphicFrame>
        <p:nvGraphicFramePr>
          <p:cNvPr id="5" name="Table 2">
            <a:extLst>
              <a:ext uri="{FF2B5EF4-FFF2-40B4-BE49-F238E27FC236}">
                <a16:creationId xmlns:a16="http://schemas.microsoft.com/office/drawing/2014/main" id="{AFDEBD0D-0C6A-4647-B84A-099312710523}"/>
              </a:ext>
            </a:extLst>
          </p:cNvPr>
          <p:cNvGraphicFramePr/>
          <p:nvPr>
            <p:extLst>
              <p:ext uri="{D42A27DB-BD31-4B8C-83A1-F6EECF244321}">
                <p14:modId xmlns:p14="http://schemas.microsoft.com/office/powerpoint/2010/main" val="2837545383"/>
              </p:ext>
            </p:extLst>
          </p:nvPr>
        </p:nvGraphicFramePr>
        <p:xfrm>
          <a:off x="2084299" y="1003202"/>
          <a:ext cx="9034170" cy="4851595"/>
        </p:xfrm>
        <a:graphic>
          <a:graphicData uri="http://schemas.openxmlformats.org/drawingml/2006/table">
            <a:tbl>
              <a:tblPr/>
              <a:tblGrid>
                <a:gridCol w="4517328">
                  <a:extLst>
                    <a:ext uri="{9D8B030D-6E8A-4147-A177-3AD203B41FA5}">
                      <a16:colId xmlns:a16="http://schemas.microsoft.com/office/drawing/2014/main" val="20000"/>
                    </a:ext>
                  </a:extLst>
                </a:gridCol>
                <a:gridCol w="4516842">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dirty="0">
                          <a:solidFill>
                            <a:srgbClr val="FFFFFF"/>
                          </a:solidFill>
                          <a:latin typeface="Calibri"/>
                          <a:ea typeface="DejaVu Sans"/>
                        </a:rPr>
                        <a:t>Command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Outcome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709344">
                <a:tc>
                  <a:txBody>
                    <a:bodyPr/>
                    <a:lstStyle/>
                    <a:p>
                      <a:pPr>
                        <a:lnSpc>
                          <a:spcPct val="100000"/>
                        </a:lnSpc>
                      </a:pPr>
                      <a:r>
                        <a:rPr lang="en-GB" sz="1600" b="0" strike="noStrike" spc="-1" dirty="0">
                          <a:solidFill>
                            <a:srgbClr val="000000"/>
                          </a:solidFill>
                          <a:latin typeface="Calibri"/>
                          <a:ea typeface="DejaVu Sans"/>
                        </a:rPr>
                        <a:t>Webdriver.navigate.to()</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go to a specific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The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must contain http:// or https://</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709344">
                <a:tc>
                  <a:txBody>
                    <a:bodyPr/>
                    <a:lstStyle/>
                    <a:p>
                      <a:pPr>
                        <a:lnSpc>
                          <a:spcPct val="100000"/>
                        </a:lnSpc>
                      </a:pPr>
                      <a:r>
                        <a:rPr lang="en-GB" sz="1600" b="0" strike="noStrike" spc="-1" dirty="0" err="1">
                          <a:solidFill>
                            <a:srgbClr val="000000"/>
                          </a:solidFill>
                          <a:latin typeface="Calibri"/>
                          <a:ea typeface="DejaVu Sans"/>
                        </a:rPr>
                        <a:t>Webdriver.findElementBy</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It will tell Selenium to find an element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729758">
                <a:tc>
                  <a:txBody>
                    <a:bodyPr/>
                    <a:lstStyle/>
                    <a:p>
                      <a:pPr>
                        <a:lnSpc>
                          <a:spcPct val="100000"/>
                        </a:lnSpc>
                      </a:pPr>
                      <a:r>
                        <a:rPr lang="en-GB" sz="1600" b="0" strike="noStrike" spc="-1" dirty="0" err="1">
                          <a:solidFill>
                            <a:srgbClr val="000000"/>
                          </a:solidFill>
                          <a:latin typeface="Calibri"/>
                          <a:ea typeface="DejaVu Sans"/>
                        </a:rPr>
                        <a:t>Webdriver.findElementsBy</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find all the elements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00656">
                <a:tc>
                  <a:txBody>
                    <a:bodyPr/>
                    <a:lstStyle/>
                    <a:p>
                      <a:pPr>
                        <a:lnSpc>
                          <a:spcPct val="100000"/>
                        </a:lnSpc>
                      </a:pPr>
                      <a:r>
                        <a:rPr lang="en-GB" sz="1600" b="0" strike="noStrike" spc="-1" dirty="0">
                          <a:solidFill>
                            <a:srgbClr val="000000"/>
                          </a:solidFill>
                          <a:latin typeface="Calibri"/>
                          <a:ea typeface="DejaVu Sans"/>
                        </a:rPr>
                        <a:t>.click()</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tell Selenium to click the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80669">
                <a:tc>
                  <a:txBody>
                    <a:bodyPr/>
                    <a:lstStyle/>
                    <a:p>
                      <a:pPr>
                        <a:lnSpc>
                          <a:spcPct val="100000"/>
                        </a:lnSpc>
                      </a:pPr>
                      <a:r>
                        <a:rPr lang="en-GB" sz="1600" b="0" strike="noStrike" spc="-1" dirty="0">
                          <a:solidFill>
                            <a:srgbClr val="000000"/>
                          </a:solidFill>
                          <a:latin typeface="Calibri"/>
                          <a:ea typeface="DejaVu Sans"/>
                        </a:rPr>
                        <a:t>.</a:t>
                      </a:r>
                      <a:r>
                        <a:rPr lang="en-GB" sz="1600" b="0" strike="noStrike" spc="-1" dirty="0" err="1">
                          <a:solidFill>
                            <a:srgbClr val="000000"/>
                          </a:solidFill>
                          <a:latin typeface="Calibri"/>
                          <a:ea typeface="DejaVu Sans"/>
                        </a:rPr>
                        <a:t>sendKeys</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This will tell Selenium to input the string into an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709344">
                <a:tc>
                  <a:txBody>
                    <a:bodyPr/>
                    <a:lstStyle/>
                    <a:p>
                      <a:pPr>
                        <a:lnSpc>
                          <a:spcPct val="100000"/>
                        </a:lnSpc>
                      </a:pPr>
                      <a:r>
                        <a:rPr lang="en-GB" sz="1600" b="0" strike="noStrike" spc="-1">
                          <a:solidFill>
                            <a:srgbClr val="000000"/>
                          </a:solidFill>
                          <a:latin typeface="Calibri"/>
                          <a:ea typeface="DejaVu Sans"/>
                        </a:rPr>
                        <a:t>isDisplayed()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ask Selenium if the element is current visible/displayed on the screen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.getAttribute()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This will ask Selenium to </a:t>
                      </a:r>
                      <a:r>
                        <a:rPr lang="en-GB" sz="1600" b="0" strike="noStrike" spc="-1" dirty="0" err="1">
                          <a:solidFill>
                            <a:srgbClr val="000000"/>
                          </a:solidFill>
                          <a:latin typeface="Calibri"/>
                          <a:ea typeface="DejaVu Sans"/>
                        </a:rPr>
                        <a:t>retrun</a:t>
                      </a:r>
                      <a:r>
                        <a:rPr lang="en-GB" sz="1600" b="0" strike="noStrike" spc="-1" dirty="0">
                          <a:solidFill>
                            <a:srgbClr val="000000"/>
                          </a:solidFill>
                          <a:latin typeface="Calibri"/>
                          <a:ea typeface="DejaVu Sans"/>
                        </a:rPr>
                        <a:t> the attribute of an element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4003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A8F70-00BA-47D2-A551-361BC99C2BAA}"/>
              </a:ext>
            </a:extLst>
          </p:cNvPr>
          <p:cNvSpPr>
            <a:spLocks noGrp="1"/>
          </p:cNvSpPr>
          <p:nvPr>
            <p:ph type="body" sz="quarter" idx="15"/>
          </p:nvPr>
        </p:nvSpPr>
        <p:spPr/>
        <p:txBody>
          <a:bodyPr/>
          <a:lstStyle/>
          <a:p>
            <a:r>
              <a:rPr lang="en-GB" dirty="0"/>
              <a:t>If we are using </a:t>
            </a:r>
            <a:r>
              <a:rPr lang="en-GB" dirty="0" err="1"/>
              <a:t>FindElement</a:t>
            </a:r>
            <a:r>
              <a:rPr lang="en-GB" dirty="0"/>
              <a:t> to access an element and then manipulate it we use.</a:t>
            </a:r>
          </a:p>
          <a:p>
            <a:endParaRPr lang="en-GB" dirty="0"/>
          </a:p>
          <a:p>
            <a:endParaRPr lang="en-GB" dirty="0"/>
          </a:p>
          <a:p>
            <a:r>
              <a:rPr lang="en-GB" dirty="0"/>
              <a:t>If you are using </a:t>
            </a:r>
            <a:r>
              <a:rPr lang="en-GB" dirty="0" err="1"/>
              <a:t>FindElement</a:t>
            </a:r>
            <a:r>
              <a:rPr lang="en-GB" dirty="0"/>
              <a:t> to access an element, assign it to a </a:t>
            </a:r>
            <a:r>
              <a:rPr lang="en-GB" dirty="0" err="1"/>
              <a:t>WebElement</a:t>
            </a:r>
            <a:r>
              <a:rPr lang="en-GB" dirty="0"/>
              <a:t> Variable, and then manipulate it, we can use.</a:t>
            </a:r>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72D783E-E166-47AA-9829-33E2083D4D0C}"/>
              </a:ext>
            </a:extLst>
          </p:cNvPr>
          <p:cNvSpPr>
            <a:spLocks noGrp="1"/>
          </p:cNvSpPr>
          <p:nvPr>
            <p:ph type="title"/>
          </p:nvPr>
        </p:nvSpPr>
        <p:spPr/>
        <p:txBody>
          <a:bodyPr>
            <a:normAutofit/>
          </a:bodyPr>
          <a:lstStyle/>
          <a:p>
            <a:r>
              <a:rPr lang="en-GB" spc="-1" dirty="0">
                <a:ea typeface="DejaVu Sans"/>
              </a:rPr>
              <a:t>End Result</a:t>
            </a:r>
            <a:endParaRPr lang="en-GB" dirty="0"/>
          </a:p>
        </p:txBody>
      </p:sp>
      <p:pic>
        <p:nvPicPr>
          <p:cNvPr id="4" name="Picture 3">
            <a:extLst>
              <a:ext uri="{FF2B5EF4-FFF2-40B4-BE49-F238E27FC236}">
                <a16:creationId xmlns:a16="http://schemas.microsoft.com/office/drawing/2014/main" id="{B651C7B0-2F7A-47C7-9D51-B74A27FC88FB}"/>
              </a:ext>
            </a:extLst>
          </p:cNvPr>
          <p:cNvPicPr>
            <a:picLocks noChangeAspect="1"/>
          </p:cNvPicPr>
          <p:nvPr/>
        </p:nvPicPr>
        <p:blipFill>
          <a:blip r:embed="rId2"/>
          <a:stretch>
            <a:fillRect/>
          </a:stretch>
        </p:blipFill>
        <p:spPr>
          <a:xfrm>
            <a:off x="1959241" y="3951514"/>
            <a:ext cx="8273518" cy="1361726"/>
          </a:xfrm>
          <a:prstGeom prst="rect">
            <a:avLst/>
          </a:prstGeom>
        </p:spPr>
      </p:pic>
      <p:pic>
        <p:nvPicPr>
          <p:cNvPr id="5" name="Picture 4">
            <a:extLst>
              <a:ext uri="{FF2B5EF4-FFF2-40B4-BE49-F238E27FC236}">
                <a16:creationId xmlns:a16="http://schemas.microsoft.com/office/drawing/2014/main" id="{F80521F7-3058-4378-9E15-4A98E144F66E}"/>
              </a:ext>
            </a:extLst>
          </p:cNvPr>
          <p:cNvPicPr>
            <a:picLocks noChangeAspect="1"/>
          </p:cNvPicPr>
          <p:nvPr/>
        </p:nvPicPr>
        <p:blipFill>
          <a:blip r:embed="rId3"/>
          <a:stretch>
            <a:fillRect/>
          </a:stretch>
        </p:blipFill>
        <p:spPr>
          <a:xfrm>
            <a:off x="1959241" y="2340026"/>
            <a:ext cx="8273518" cy="408111"/>
          </a:xfrm>
          <a:prstGeom prst="rect">
            <a:avLst/>
          </a:prstGeom>
        </p:spPr>
      </p:pic>
    </p:spTree>
    <p:extLst>
      <p:ext uri="{BB962C8B-B14F-4D97-AF65-F5344CB8AC3E}">
        <p14:creationId xmlns:p14="http://schemas.microsoft.com/office/powerpoint/2010/main" val="2244468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192E58-16DE-47DE-A626-43CB67B31A91}"/>
              </a:ext>
            </a:extLst>
          </p:cNvPr>
          <p:cNvSpPr>
            <a:spLocks noGrp="1"/>
          </p:cNvSpPr>
          <p:nvPr>
            <p:ph type="body" sz="quarter" idx="15"/>
          </p:nvPr>
        </p:nvSpPr>
        <p:spPr/>
        <p:txBody>
          <a:bodyPr/>
          <a:lstStyle/>
          <a:p>
            <a:r>
              <a:rPr lang="en-GB" dirty="0"/>
              <a:t>It can </a:t>
            </a:r>
            <a:r>
              <a:rPr lang="en-GB" b="1" dirty="0"/>
              <a:t>ONLY</a:t>
            </a:r>
            <a:r>
              <a:rPr lang="en-GB" dirty="0"/>
              <a:t> be used on the following elements</a:t>
            </a:r>
          </a:p>
          <a:p>
            <a:pPr lvl="1"/>
            <a:r>
              <a:rPr lang="en-GB" dirty="0"/>
              <a:t>Form Elements</a:t>
            </a:r>
          </a:p>
          <a:p>
            <a:pPr lvl="1"/>
            <a:r>
              <a:rPr lang="en-GB" dirty="0"/>
              <a:t>Elements within a Form Element</a:t>
            </a:r>
          </a:p>
          <a:p>
            <a:endParaRPr lang="en-GB" dirty="0"/>
          </a:p>
          <a:p>
            <a:r>
              <a:rPr lang="en-GB" dirty="0"/>
              <a:t>It will throw a </a:t>
            </a:r>
            <a:r>
              <a:rPr lang="en-GB" b="1" dirty="0" err="1"/>
              <a:t>NoSuchElementException</a:t>
            </a:r>
            <a:r>
              <a:rPr lang="en-GB" b="1" dirty="0"/>
              <a:t>() </a:t>
            </a:r>
            <a:r>
              <a:rPr lang="en-GB" dirty="0"/>
              <a:t>if it’s executed on an element that isn’t within a form.</a:t>
            </a:r>
          </a:p>
          <a:p>
            <a:endParaRPr lang="en-GB" dirty="0"/>
          </a:p>
          <a:p>
            <a:endParaRPr lang="en-GB" dirty="0"/>
          </a:p>
          <a:p>
            <a:endParaRPr lang="en-GB" dirty="0"/>
          </a:p>
        </p:txBody>
      </p:sp>
      <p:sp>
        <p:nvSpPr>
          <p:cNvPr id="3" name="Title 2">
            <a:extLst>
              <a:ext uri="{FF2B5EF4-FFF2-40B4-BE49-F238E27FC236}">
                <a16:creationId xmlns:a16="http://schemas.microsoft.com/office/drawing/2014/main" id="{8C650000-E80A-4CCD-B395-C354B11ABA8C}"/>
              </a:ext>
            </a:extLst>
          </p:cNvPr>
          <p:cNvSpPr>
            <a:spLocks noGrp="1"/>
          </p:cNvSpPr>
          <p:nvPr>
            <p:ph type="title"/>
          </p:nvPr>
        </p:nvSpPr>
        <p:spPr/>
        <p:txBody>
          <a:bodyPr/>
          <a:lstStyle/>
          <a:p>
            <a:r>
              <a:rPr lang="en-GB" dirty="0"/>
              <a:t>submit()</a:t>
            </a:r>
          </a:p>
        </p:txBody>
      </p:sp>
      <p:sp>
        <p:nvSpPr>
          <p:cNvPr id="5" name="CustomShape 3">
            <a:extLst>
              <a:ext uri="{FF2B5EF4-FFF2-40B4-BE49-F238E27FC236}">
                <a16:creationId xmlns:a16="http://schemas.microsoft.com/office/drawing/2014/main" id="{8B97DB9C-BDB2-488A-B59E-1815AE397B18}"/>
              </a:ext>
            </a:extLst>
          </p:cNvPr>
          <p:cNvSpPr/>
          <p:nvPr/>
        </p:nvSpPr>
        <p:spPr>
          <a:xfrm>
            <a:off x="2738332" y="4471407"/>
            <a:ext cx="6715335" cy="524935"/>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501" b="1" spc="-1">
                <a:solidFill>
                  <a:srgbClr val="000000"/>
                </a:solidFill>
                <a:latin typeface="Courier New"/>
                <a:ea typeface="DejaVu Sans"/>
              </a:rPr>
              <a:t>WebElement </a:t>
            </a:r>
            <a:r>
              <a:rPr lang="en-GB" sz="1501" b="1" spc="-1">
                <a:solidFill>
                  <a:srgbClr val="6A3E3E"/>
                </a:solidFill>
                <a:latin typeface="Courier New"/>
                <a:ea typeface="DejaVu Sans"/>
              </a:rPr>
              <a:t>goButton</a:t>
            </a:r>
            <a:r>
              <a:rPr lang="en-GB" sz="1501" b="1" spc="-1">
                <a:solidFill>
                  <a:srgbClr val="000000"/>
                </a:solidFill>
                <a:latin typeface="Courier New"/>
                <a:ea typeface="DejaVu Sans"/>
              </a:rPr>
              <a:t> = </a:t>
            </a:r>
            <a:r>
              <a:rPr lang="en-GB" sz="1501" b="1" i="1" spc="-1">
                <a:solidFill>
                  <a:srgbClr val="0000C0"/>
                </a:solidFill>
                <a:latin typeface="Courier New"/>
                <a:ea typeface="DejaVu Sans"/>
              </a:rPr>
              <a:t>driver</a:t>
            </a:r>
            <a:r>
              <a:rPr lang="en-GB" sz="1501" b="1" i="1" spc="-1">
                <a:solidFill>
                  <a:srgbClr val="000000"/>
                </a:solidFill>
                <a:latin typeface="Courier New"/>
                <a:ea typeface="DejaVu Sans"/>
              </a:rPr>
              <a:t>.findElement(By.id(</a:t>
            </a:r>
            <a:r>
              <a:rPr lang="en-GB" sz="1501" b="1" i="1" spc="-1">
                <a:solidFill>
                  <a:srgbClr val="2A00FF"/>
                </a:solidFill>
                <a:latin typeface="Courier New"/>
                <a:ea typeface="DejaVu Sans"/>
              </a:rPr>
              <a:t>"btnID"</a:t>
            </a:r>
            <a:r>
              <a:rPr lang="en-GB" sz="1501" b="1" i="1" spc="-1">
                <a:solidFill>
                  <a:srgbClr val="000000"/>
                </a:solidFill>
                <a:latin typeface="Courier New"/>
                <a:ea typeface="DejaVu Sans"/>
              </a:rPr>
              <a:t>));</a:t>
            </a:r>
            <a:endParaRPr lang="en-GB" sz="1501" spc="-1">
              <a:solidFill>
                <a:prstClr val="black"/>
              </a:solidFill>
              <a:latin typeface="Arial"/>
            </a:endParaRPr>
          </a:p>
          <a:p>
            <a:pPr defTabSz="685867" fontAlgn="auto">
              <a:spcBef>
                <a:spcPts val="0"/>
              </a:spcBef>
              <a:spcAft>
                <a:spcPts val="0"/>
              </a:spcAft>
              <a:defRPr/>
            </a:pPr>
            <a:r>
              <a:rPr lang="en-GB" sz="1501" b="1" spc="-1">
                <a:solidFill>
                  <a:srgbClr val="6A3E3E"/>
                </a:solidFill>
                <a:latin typeface="Courier New"/>
                <a:ea typeface="DejaVu Sans"/>
              </a:rPr>
              <a:t>goButton</a:t>
            </a:r>
            <a:r>
              <a:rPr lang="en-GB" sz="1501" b="1" spc="-1">
                <a:solidFill>
                  <a:srgbClr val="000000"/>
                </a:solidFill>
                <a:latin typeface="Courier New"/>
                <a:ea typeface="DejaVu Sans"/>
              </a:rPr>
              <a:t>.submit();</a:t>
            </a:r>
            <a:endParaRPr lang="en-GB" sz="1501" spc="-1">
              <a:solidFill>
                <a:prstClr val="black"/>
              </a:solidFill>
              <a:latin typeface="Arial"/>
            </a:endParaRPr>
          </a:p>
        </p:txBody>
      </p:sp>
    </p:spTree>
    <p:extLst>
      <p:ext uri="{BB962C8B-B14F-4D97-AF65-F5344CB8AC3E}">
        <p14:creationId xmlns:p14="http://schemas.microsoft.com/office/powerpoint/2010/main" val="40272872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356D6-7221-4737-BA29-C384BE6BC2E8}"/>
              </a:ext>
            </a:extLst>
          </p:cNvPr>
          <p:cNvSpPr>
            <a:spLocks noGrp="1"/>
          </p:cNvSpPr>
          <p:nvPr>
            <p:ph type="body" sz="quarter" idx="15"/>
          </p:nvPr>
        </p:nvSpPr>
        <p:spPr/>
        <p:txBody>
          <a:bodyPr/>
          <a:lstStyle/>
          <a:p>
            <a:r>
              <a:rPr lang="en-GB" dirty="0" err="1"/>
              <a:t>getAttribute</a:t>
            </a:r>
            <a:r>
              <a:rPr lang="en-GB" dirty="0"/>
              <a:t>() is a method that can be executed on all </a:t>
            </a:r>
            <a:r>
              <a:rPr lang="en-GB" dirty="0" err="1"/>
              <a:t>webelements</a:t>
            </a:r>
            <a:r>
              <a:rPr lang="en-GB" dirty="0"/>
              <a:t>.</a:t>
            </a:r>
          </a:p>
          <a:p>
            <a:endParaRPr lang="en-GB" dirty="0"/>
          </a:p>
          <a:p>
            <a:r>
              <a:rPr lang="en-GB" dirty="0"/>
              <a:t>It will search for the attribute that you input and return a string which contains the value of the attribute if found.</a:t>
            </a:r>
          </a:p>
          <a:p>
            <a:endParaRPr lang="en-GB" dirty="0"/>
          </a:p>
          <a:p>
            <a:endParaRPr lang="en-GB" dirty="0"/>
          </a:p>
        </p:txBody>
      </p:sp>
      <p:sp>
        <p:nvSpPr>
          <p:cNvPr id="3" name="Title 2">
            <a:extLst>
              <a:ext uri="{FF2B5EF4-FFF2-40B4-BE49-F238E27FC236}">
                <a16:creationId xmlns:a16="http://schemas.microsoft.com/office/drawing/2014/main" id="{2CCB2A7F-4C74-4F6D-8999-5A7FDB53A207}"/>
              </a:ext>
            </a:extLst>
          </p:cNvPr>
          <p:cNvSpPr>
            <a:spLocks noGrp="1"/>
          </p:cNvSpPr>
          <p:nvPr>
            <p:ph type="title"/>
          </p:nvPr>
        </p:nvSpPr>
        <p:spPr/>
        <p:txBody>
          <a:bodyPr>
            <a:normAutofit/>
          </a:bodyPr>
          <a:lstStyle/>
          <a:p>
            <a:r>
              <a:rPr lang="en-GB" spc="-1" dirty="0"/>
              <a:t>Analysing Elements</a:t>
            </a:r>
            <a:endParaRPr lang="en-GB" dirty="0"/>
          </a:p>
        </p:txBody>
      </p:sp>
      <p:pic>
        <p:nvPicPr>
          <p:cNvPr id="4" name="Picture 3">
            <a:extLst>
              <a:ext uri="{FF2B5EF4-FFF2-40B4-BE49-F238E27FC236}">
                <a16:creationId xmlns:a16="http://schemas.microsoft.com/office/drawing/2014/main" id="{A1D685FE-5B34-4FDB-99BA-1BE368A71F5D}"/>
              </a:ext>
            </a:extLst>
          </p:cNvPr>
          <p:cNvPicPr/>
          <p:nvPr/>
        </p:nvPicPr>
        <p:blipFill>
          <a:blip r:embed="rId2"/>
          <a:stretch/>
        </p:blipFill>
        <p:spPr>
          <a:xfrm>
            <a:off x="2237014" y="3356245"/>
            <a:ext cx="8250043" cy="257877"/>
          </a:xfrm>
          <a:prstGeom prst="rect">
            <a:avLst/>
          </a:prstGeom>
          <a:ln>
            <a:noFill/>
          </a:ln>
        </p:spPr>
      </p:pic>
      <p:sp>
        <p:nvSpPr>
          <p:cNvPr id="5" name="CustomShape 3">
            <a:extLst>
              <a:ext uri="{FF2B5EF4-FFF2-40B4-BE49-F238E27FC236}">
                <a16:creationId xmlns:a16="http://schemas.microsoft.com/office/drawing/2014/main" id="{1B8CB154-FF3C-432F-A782-7E75794FFFEA}"/>
              </a:ext>
            </a:extLst>
          </p:cNvPr>
          <p:cNvSpPr/>
          <p:nvPr/>
        </p:nvSpPr>
        <p:spPr>
          <a:xfrm>
            <a:off x="1563662" y="3938622"/>
            <a:ext cx="9360151" cy="1488918"/>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driver</a:t>
            </a:r>
            <a:r>
              <a:rPr lang="en-GB" sz="1600" b="1" spc="-1" dirty="0" err="1">
                <a:solidFill>
                  <a:srgbClr val="000000"/>
                </a:solidFill>
                <a:latin typeface="Courier New"/>
                <a:ea typeface="DejaVu Sans"/>
              </a:rPr>
              <a:t>.findElement</a:t>
            </a:r>
            <a:r>
              <a:rPr lang="en-GB" sz="1600" b="1" spc="-1" dirty="0">
                <a:solidFill>
                  <a:srgbClr val="000000"/>
                </a:solidFill>
                <a:latin typeface="Courier New"/>
                <a:ea typeface="DejaVu Sans"/>
              </a:rPr>
              <a:t>(By.name(</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btnK</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"Label: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"aria-label"</a:t>
            </a:r>
            <a:r>
              <a:rPr lang="en-GB" sz="1600" b="1" spc="-1" dirty="0">
                <a:solidFill>
                  <a:srgbClr val="000000"/>
                </a:solidFill>
                <a:latin typeface="Courier New"/>
                <a:ea typeface="DejaVu Sans"/>
              </a:rPr>
              <a:t>));</a:t>
            </a:r>
            <a:endParaRPr lang="en-GB" sz="1600" spc="-1" dirty="0">
              <a:solidFill>
                <a:prstClr val="black"/>
              </a:solidFill>
              <a:latin typeface="Arial"/>
            </a:endParaRPr>
          </a:p>
        </p:txBody>
      </p:sp>
    </p:spTree>
    <p:extLst>
      <p:ext uri="{BB962C8B-B14F-4D97-AF65-F5344CB8AC3E}">
        <p14:creationId xmlns:p14="http://schemas.microsoft.com/office/powerpoint/2010/main" val="1449601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A32EE-C3D1-40F6-88AA-967233B3B6F9}"/>
              </a:ext>
            </a:extLst>
          </p:cNvPr>
          <p:cNvSpPr>
            <a:spLocks noGrp="1"/>
          </p:cNvSpPr>
          <p:nvPr>
            <p:ph type="title"/>
          </p:nvPr>
        </p:nvSpPr>
        <p:spPr/>
        <p:txBody>
          <a:bodyPr/>
          <a:lstStyle/>
          <a:p>
            <a:r>
              <a:rPr lang="en-GB" dirty="0" err="1"/>
              <a:t>sendKeys</a:t>
            </a:r>
            <a:r>
              <a:rPr lang="en-GB" dirty="0"/>
              <a:t>()</a:t>
            </a:r>
          </a:p>
        </p:txBody>
      </p:sp>
      <p:sp>
        <p:nvSpPr>
          <p:cNvPr id="4" name="Text Placeholder 3">
            <a:extLst>
              <a:ext uri="{FF2B5EF4-FFF2-40B4-BE49-F238E27FC236}">
                <a16:creationId xmlns:a16="http://schemas.microsoft.com/office/drawing/2014/main" id="{6C8BEACD-C079-40F0-A97A-90E0A6A6FABF}"/>
              </a:ext>
            </a:extLst>
          </p:cNvPr>
          <p:cNvSpPr>
            <a:spLocks noGrp="1"/>
          </p:cNvSpPr>
          <p:nvPr>
            <p:ph type="body" sz="quarter" idx="17"/>
          </p:nvPr>
        </p:nvSpPr>
        <p:spPr>
          <a:xfrm>
            <a:off x="914401" y="3151414"/>
            <a:ext cx="11044800" cy="3321386"/>
          </a:xfrm>
        </p:spPr>
        <p:txBody>
          <a:bodyPr/>
          <a:lstStyle/>
          <a:p>
            <a:pPr marL="257335" indent="-256795" defTabSz="685867">
              <a:spcBef>
                <a:spcPts val="151"/>
              </a:spcBef>
              <a:spcAft>
                <a:spcPts val="600"/>
              </a:spcAft>
              <a:buClr>
                <a:srgbClr val="2E2D2C"/>
              </a:buClr>
              <a:buFont typeface="Arial"/>
              <a:buChar char="•"/>
              <a:defRPr/>
            </a:pPr>
            <a:r>
              <a:rPr lang="en-GB" spc="-1" dirty="0"/>
              <a:t>Another very commonly used command.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Can be used on the following:</a:t>
            </a:r>
            <a:endParaRPr lang="en-GB" spc="-1" dirty="0">
              <a:solidFill>
                <a:prstClr val="black"/>
              </a:solidFill>
            </a:endParaRPr>
          </a:p>
          <a:p>
            <a:pPr marL="557334" lvl="1" indent="-213861" defTabSz="685867">
              <a:spcBef>
                <a:spcPts val="151"/>
              </a:spcBef>
              <a:spcAft>
                <a:spcPts val="600"/>
              </a:spcAft>
              <a:buClr>
                <a:srgbClr val="2E2D2C"/>
              </a:buClr>
              <a:buFont typeface="Arial"/>
              <a:buChar char="•"/>
              <a:defRPr/>
            </a:pPr>
            <a:r>
              <a:rPr lang="en-GB" spc="-1" dirty="0">
                <a:latin typeface="+mn-lt"/>
              </a:rPr>
              <a:t>Textbox elements</a:t>
            </a:r>
            <a:endParaRPr lang="en-GB" spc="-1" dirty="0">
              <a:solidFill>
                <a:prstClr val="black"/>
              </a:solidFill>
              <a:latin typeface="+mn-lt"/>
            </a:endParaRPr>
          </a:p>
          <a:p>
            <a:pPr marL="557334" lvl="1" indent="-213861" defTabSz="685867">
              <a:spcBef>
                <a:spcPts val="151"/>
              </a:spcBef>
              <a:spcAft>
                <a:spcPts val="600"/>
              </a:spcAft>
              <a:buClr>
                <a:srgbClr val="2E2D2C"/>
              </a:buClr>
              <a:buFont typeface="Arial"/>
              <a:buChar char="•"/>
              <a:defRPr/>
            </a:pPr>
            <a:r>
              <a:rPr lang="en-GB" spc="-1" dirty="0" err="1">
                <a:latin typeface="+mn-lt"/>
              </a:rPr>
              <a:t>Textarea</a:t>
            </a:r>
            <a:r>
              <a:rPr lang="en-GB" spc="-1" dirty="0">
                <a:latin typeface="+mn-lt"/>
              </a:rPr>
              <a:t> elements</a:t>
            </a:r>
            <a:endParaRPr lang="en-GB" spc="-1" dirty="0">
              <a:solidFill>
                <a:prstClr val="black"/>
              </a:solidFill>
              <a:latin typeface="+mn-lt"/>
            </a:endParaRPr>
          </a:p>
          <a:p>
            <a:pPr marL="257335" indent="-256795" defTabSz="685867">
              <a:spcBef>
                <a:spcPts val="151"/>
              </a:spcBef>
              <a:spcAft>
                <a:spcPts val="600"/>
              </a:spcAft>
              <a:buClr>
                <a:srgbClr val="2E2D2C"/>
              </a:buClr>
              <a:buFont typeface="Arial"/>
              <a:buChar char="•"/>
              <a:defRPr/>
            </a:pPr>
            <a:r>
              <a:rPr lang="en-GB" b="1" spc="-1" dirty="0"/>
              <a:t>Void </a:t>
            </a:r>
            <a:r>
              <a:rPr lang="en-GB" b="1" spc="-1" dirty="0" err="1"/>
              <a:t>sendKeys</a:t>
            </a:r>
            <a:r>
              <a:rPr lang="en-GB" b="1" spc="-1" dirty="0"/>
              <a:t>(</a:t>
            </a:r>
            <a:r>
              <a:rPr lang="en-GB" b="1" spc="-1" dirty="0" err="1"/>
              <a:t>CharSequence</a:t>
            </a:r>
            <a:r>
              <a:rPr lang="en-GB" b="1" spc="-1" dirty="0"/>
              <a:t>)</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It types the text exactly how a user would.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provides a set of inputs that a keyboard generally provides such as </a:t>
            </a:r>
            <a:r>
              <a:rPr lang="en-GB" spc="-1" dirty="0" err="1"/>
              <a:t>Keys.</a:t>
            </a:r>
            <a:r>
              <a:rPr lang="en-GB" b="1" spc="-1" dirty="0" err="1"/>
              <a:t>Shift</a:t>
            </a:r>
            <a:r>
              <a:rPr lang="en-GB" spc="-1" dirty="0"/>
              <a:t>, simulating the user pressing the shift key.</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also provides a function called </a:t>
            </a:r>
            <a:r>
              <a:rPr lang="en-GB" b="1" spc="-1" dirty="0"/>
              <a:t>Chord</a:t>
            </a:r>
            <a:r>
              <a:rPr lang="en-GB" spc="-1" dirty="0"/>
              <a:t> which lets you group key commands together.</a:t>
            </a:r>
            <a:endParaRPr lang="en-GB" spc="-1" dirty="0">
              <a:solidFill>
                <a:prstClr val="black"/>
              </a:solidFill>
            </a:endParaRPr>
          </a:p>
        </p:txBody>
      </p:sp>
      <p:sp>
        <p:nvSpPr>
          <p:cNvPr id="5" name="CustomShape 3">
            <a:extLst>
              <a:ext uri="{FF2B5EF4-FFF2-40B4-BE49-F238E27FC236}">
                <a16:creationId xmlns:a16="http://schemas.microsoft.com/office/drawing/2014/main" id="{D0DCB808-5E03-49CB-BF66-CBFC923E2637}"/>
              </a:ext>
            </a:extLst>
          </p:cNvPr>
          <p:cNvSpPr/>
          <p:nvPr/>
        </p:nvSpPr>
        <p:spPr>
          <a:xfrm>
            <a:off x="2305992" y="651521"/>
            <a:ext cx="8261615" cy="984639"/>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.get</a:t>
            </a:r>
            <a:r>
              <a:rPr lang="en-GB" sz="1600" b="1" i="1" spc="-1" dirty="0">
                <a:solidFill>
                  <a:srgbClr val="000000"/>
                </a:solidFill>
                <a:latin typeface="Courier New"/>
                <a:ea typeface="DejaVu Sans"/>
              </a:rPr>
              <a:t>(</a:t>
            </a:r>
            <a:r>
              <a:rPr lang="en-GB" sz="1600" b="1" i="1" spc="-1" dirty="0">
                <a:solidFill>
                  <a:srgbClr val="2A00FF"/>
                </a:solidFill>
                <a:latin typeface="Courier New"/>
                <a:ea typeface="DejaVu Sans"/>
              </a:rPr>
              <a:t>"http://www.google.com"</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searchBox</a:t>
            </a:r>
            <a:r>
              <a:rPr lang="en-GB" sz="1600" b="1" spc="-1" dirty="0">
                <a:solidFill>
                  <a:srgbClr val="000000"/>
                </a:solidFill>
                <a:latin typeface="Courier New"/>
                <a:ea typeface="DejaVu Sans"/>
              </a:rPr>
              <a:t> = </a:t>
            </a: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.findElement</a:t>
            </a:r>
            <a:r>
              <a:rPr lang="en-GB" sz="1600" b="1" i="1" spc="-1" dirty="0">
                <a:solidFill>
                  <a:srgbClr val="000000"/>
                </a:solidFill>
                <a:latin typeface="Courier New"/>
                <a:ea typeface="DejaVu Sans"/>
              </a:rPr>
              <a:t>(By.name(</a:t>
            </a:r>
            <a:r>
              <a:rPr lang="en-GB" sz="1600" b="1" i="1" spc="-1" dirty="0">
                <a:solidFill>
                  <a:srgbClr val="2A00FF"/>
                </a:solidFill>
                <a:latin typeface="Courier New"/>
                <a:ea typeface="DejaVu Sans"/>
              </a:rPr>
              <a:t>"q"</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6A3E3E"/>
                </a:solidFill>
                <a:latin typeface="Courier New"/>
                <a:ea typeface="DejaVu Sans"/>
              </a:rPr>
              <a:t>searchBox</a:t>
            </a:r>
            <a:r>
              <a:rPr lang="en-GB" sz="1600" b="1" spc="-1" dirty="0" err="1">
                <a:solidFill>
                  <a:srgbClr val="000000"/>
                </a:solidFill>
                <a:latin typeface="Courier New"/>
                <a:ea typeface="DejaVu Sans"/>
              </a:rPr>
              <a:t>.sendKeys</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Keys.</a:t>
            </a:r>
            <a:r>
              <a:rPr lang="en-GB" sz="1600" b="1" i="1" spc="-1" dirty="0" err="1">
                <a:solidFill>
                  <a:srgbClr val="000000"/>
                </a:solidFill>
                <a:latin typeface="Courier New"/>
                <a:ea typeface="DejaVu Sans"/>
              </a:rPr>
              <a:t>chord</a:t>
            </a:r>
            <a:r>
              <a:rPr lang="en-GB" sz="1600" b="1" i="1" spc="-1" dirty="0">
                <a:solidFill>
                  <a:srgbClr val="000000"/>
                </a:solidFill>
                <a:latin typeface="Courier New"/>
                <a:ea typeface="DejaVu Sans"/>
              </a:rPr>
              <a:t>(</a:t>
            </a:r>
            <a:r>
              <a:rPr lang="en-GB" sz="1600" b="1" i="1" spc="-1" dirty="0" err="1">
                <a:solidFill>
                  <a:srgbClr val="000000"/>
                </a:solidFill>
                <a:latin typeface="Courier New"/>
                <a:ea typeface="DejaVu Sans"/>
              </a:rPr>
              <a:t>Keys.</a:t>
            </a:r>
            <a:r>
              <a:rPr lang="en-GB" sz="1600" b="1" i="1" spc="-1" dirty="0" err="1">
                <a:solidFill>
                  <a:srgbClr val="0000C0"/>
                </a:solidFill>
                <a:latin typeface="Courier New"/>
                <a:ea typeface="DejaVu Sans"/>
              </a:rPr>
              <a:t>SHIFT</a:t>
            </a:r>
            <a:r>
              <a:rPr lang="en-GB" sz="1600" b="1" i="1" spc="-1" dirty="0">
                <a:solidFill>
                  <a:srgbClr val="000000"/>
                </a:solidFill>
                <a:latin typeface="Courier New"/>
                <a:ea typeface="DejaVu Sans"/>
              </a:rPr>
              <a:t>, </a:t>
            </a:r>
            <a:r>
              <a:rPr lang="en-GB" sz="1600" b="1" i="1" spc="-1" dirty="0">
                <a:solidFill>
                  <a:srgbClr val="2A00FF"/>
                </a:solidFill>
                <a:latin typeface="Courier New"/>
                <a:ea typeface="DejaVu Sans"/>
              </a:rPr>
              <a:t>"</a:t>
            </a:r>
            <a:r>
              <a:rPr lang="en-GB" sz="1600" b="1" i="1" spc="-1" dirty="0" err="1">
                <a:solidFill>
                  <a:srgbClr val="2A00FF"/>
                </a:solidFill>
                <a:latin typeface="Courier New"/>
                <a:ea typeface="DejaVu Sans"/>
              </a:rPr>
              <a:t>qa</a:t>
            </a:r>
            <a:r>
              <a:rPr lang="en-GB" sz="1600" b="1" i="1" spc="-1" dirty="0">
                <a:solidFill>
                  <a:srgbClr val="2A00FF"/>
                </a:solidFill>
                <a:latin typeface="Courier New"/>
                <a:ea typeface="DejaVu Sans"/>
              </a:rPr>
              <a:t> consulting"</a:t>
            </a:r>
            <a:r>
              <a:rPr lang="en-GB" sz="1600" b="1" i="1" spc="-1" dirty="0">
                <a:solidFill>
                  <a:srgbClr val="000000"/>
                </a:solidFill>
                <a:latin typeface="Courier New"/>
                <a:ea typeface="DejaVu Sans"/>
              </a:rPr>
              <a:t>));</a:t>
            </a:r>
            <a:endParaRPr lang="en-GB" sz="1600" spc="-1" dirty="0">
              <a:solidFill>
                <a:prstClr val="black"/>
              </a:solidFill>
              <a:latin typeface="Arial"/>
            </a:endParaRPr>
          </a:p>
        </p:txBody>
      </p:sp>
      <p:pic>
        <p:nvPicPr>
          <p:cNvPr id="6" name="Picture 5">
            <a:extLst>
              <a:ext uri="{FF2B5EF4-FFF2-40B4-BE49-F238E27FC236}">
                <a16:creationId xmlns:a16="http://schemas.microsoft.com/office/drawing/2014/main" id="{11A07A92-FD0D-4259-B3BB-777E269DECB3}"/>
              </a:ext>
            </a:extLst>
          </p:cNvPr>
          <p:cNvPicPr/>
          <p:nvPr/>
        </p:nvPicPr>
        <p:blipFill>
          <a:blip r:embed="rId2"/>
          <a:stretch/>
        </p:blipFill>
        <p:spPr>
          <a:xfrm>
            <a:off x="4586024" y="2085549"/>
            <a:ext cx="3701549" cy="616475"/>
          </a:xfrm>
          <a:prstGeom prst="rect">
            <a:avLst/>
          </a:prstGeom>
          <a:ln>
            <a:noFill/>
          </a:ln>
        </p:spPr>
      </p:pic>
    </p:spTree>
    <p:extLst>
      <p:ext uri="{BB962C8B-B14F-4D97-AF65-F5344CB8AC3E}">
        <p14:creationId xmlns:p14="http://schemas.microsoft.com/office/powerpoint/2010/main" val="14776857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835B79-85C7-4E4E-B7B9-5DD3F16980D3}"/>
              </a:ext>
            </a:extLst>
          </p:cNvPr>
          <p:cNvSpPr>
            <a:spLocks noGrp="1"/>
          </p:cNvSpPr>
          <p:nvPr>
            <p:ph type="body" sz="quarter" idx="15"/>
          </p:nvPr>
        </p:nvSpPr>
        <p:spPr/>
        <p:txBody>
          <a:bodyPr/>
          <a:lstStyle/>
          <a:p>
            <a:r>
              <a:rPr lang="en-GB" dirty="0"/>
              <a:t>Can be executed on all elements</a:t>
            </a:r>
          </a:p>
          <a:p>
            <a:r>
              <a:rPr lang="en-GB" dirty="0"/>
              <a:t>Returns the relative position of an element on a webpage</a:t>
            </a:r>
          </a:p>
          <a:p>
            <a:r>
              <a:rPr lang="en-GB" dirty="0"/>
              <a:t>Position is calculated relative to the top left corner of the webpage</a:t>
            </a:r>
          </a:p>
          <a:p>
            <a:r>
              <a:rPr lang="en-GB" dirty="0"/>
              <a:t>Returns a Point object</a:t>
            </a:r>
          </a:p>
          <a:p>
            <a:r>
              <a:rPr lang="en-GB" dirty="0"/>
              <a:t>Good for testing if elements that are loaded/moved on events.</a:t>
            </a:r>
          </a:p>
          <a:p>
            <a:endParaRPr lang="en-GB" dirty="0"/>
          </a:p>
          <a:p>
            <a:r>
              <a:rPr lang="en-GB" dirty="0"/>
              <a:t>Point </a:t>
            </a:r>
            <a:r>
              <a:rPr lang="en-GB" dirty="0" err="1"/>
              <a:t>getLocation</a:t>
            </a:r>
            <a:r>
              <a:rPr lang="en-GB" dirty="0"/>
              <a:t>()</a:t>
            </a:r>
          </a:p>
          <a:p>
            <a:endParaRPr lang="en-GB" dirty="0"/>
          </a:p>
        </p:txBody>
      </p:sp>
      <p:sp>
        <p:nvSpPr>
          <p:cNvPr id="3" name="Title 2">
            <a:extLst>
              <a:ext uri="{FF2B5EF4-FFF2-40B4-BE49-F238E27FC236}">
                <a16:creationId xmlns:a16="http://schemas.microsoft.com/office/drawing/2014/main" id="{D223950F-0EF6-495F-BFA0-A4E191726109}"/>
              </a:ext>
            </a:extLst>
          </p:cNvPr>
          <p:cNvSpPr>
            <a:spLocks noGrp="1"/>
          </p:cNvSpPr>
          <p:nvPr>
            <p:ph type="title"/>
          </p:nvPr>
        </p:nvSpPr>
        <p:spPr/>
        <p:txBody>
          <a:bodyPr>
            <a:normAutofit/>
          </a:bodyPr>
          <a:lstStyle/>
          <a:p>
            <a:r>
              <a:rPr lang="en-GB" dirty="0" err="1"/>
              <a:t>getLocation</a:t>
            </a:r>
            <a:r>
              <a:rPr lang="en-GB" dirty="0"/>
              <a:t>()</a:t>
            </a:r>
          </a:p>
        </p:txBody>
      </p:sp>
    </p:spTree>
    <p:extLst>
      <p:ext uri="{BB962C8B-B14F-4D97-AF65-F5344CB8AC3E}">
        <p14:creationId xmlns:p14="http://schemas.microsoft.com/office/powerpoint/2010/main" val="1855209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09265E-AEB9-41C5-8BF9-E39A8A5B2480}"/>
              </a:ext>
            </a:extLst>
          </p:cNvPr>
          <p:cNvSpPr>
            <a:spLocks noGrp="1"/>
          </p:cNvSpPr>
          <p:nvPr>
            <p:ph type="body" sz="quarter" idx="15"/>
          </p:nvPr>
        </p:nvSpPr>
        <p:spPr/>
        <p:txBody>
          <a:bodyPr/>
          <a:lstStyle/>
          <a:p>
            <a:r>
              <a:rPr lang="en-GB" dirty="0"/>
              <a:t>Can be executed on any visible component</a:t>
            </a:r>
          </a:p>
          <a:p>
            <a:r>
              <a:rPr lang="en-GB" dirty="0"/>
              <a:t>Returns the width and height of the rendered web element</a:t>
            </a:r>
          </a:p>
          <a:p>
            <a:r>
              <a:rPr lang="en-GB" dirty="0"/>
              <a:t>Returns a Dimension object</a:t>
            </a:r>
          </a:p>
          <a:p>
            <a:r>
              <a:rPr lang="en-GB" dirty="0"/>
              <a:t>Good for testing elements that change size upon an event.</a:t>
            </a:r>
          </a:p>
          <a:p>
            <a:endParaRPr lang="en-GB" dirty="0"/>
          </a:p>
          <a:p>
            <a:r>
              <a:rPr lang="en-GB" dirty="0"/>
              <a:t>Dimension </a:t>
            </a:r>
            <a:r>
              <a:rPr lang="en-GB" dirty="0" err="1"/>
              <a:t>getSize</a:t>
            </a:r>
            <a:r>
              <a:rPr lang="en-GB" dirty="0"/>
              <a:t>()</a:t>
            </a:r>
          </a:p>
          <a:p>
            <a:endParaRPr lang="en-GB" dirty="0"/>
          </a:p>
          <a:p>
            <a:endParaRPr lang="en-GB" dirty="0"/>
          </a:p>
        </p:txBody>
      </p:sp>
      <p:sp>
        <p:nvSpPr>
          <p:cNvPr id="3" name="Title 2">
            <a:extLst>
              <a:ext uri="{FF2B5EF4-FFF2-40B4-BE49-F238E27FC236}">
                <a16:creationId xmlns:a16="http://schemas.microsoft.com/office/drawing/2014/main" id="{3A8F0063-A674-4967-BA27-1FC498E86768}"/>
              </a:ext>
            </a:extLst>
          </p:cNvPr>
          <p:cNvSpPr>
            <a:spLocks noGrp="1"/>
          </p:cNvSpPr>
          <p:nvPr>
            <p:ph type="title"/>
          </p:nvPr>
        </p:nvSpPr>
        <p:spPr/>
        <p:txBody>
          <a:bodyPr>
            <a:normAutofit/>
          </a:bodyPr>
          <a:lstStyle/>
          <a:p>
            <a:r>
              <a:rPr lang="en-GB" spc="-1" dirty="0" err="1"/>
              <a:t>getSize</a:t>
            </a:r>
            <a:r>
              <a:rPr lang="en-GB" spc="-1" dirty="0"/>
              <a:t>()</a:t>
            </a:r>
            <a:endParaRPr lang="en-GB" dirty="0"/>
          </a:p>
        </p:txBody>
      </p:sp>
    </p:spTree>
    <p:extLst>
      <p:ext uri="{BB962C8B-B14F-4D97-AF65-F5344CB8AC3E}">
        <p14:creationId xmlns:p14="http://schemas.microsoft.com/office/powerpoint/2010/main" val="33717960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9FD51-C559-4E26-A206-243B5CB72CA8}"/>
              </a:ext>
            </a:extLst>
          </p:cNvPr>
          <p:cNvSpPr>
            <a:spLocks noGrp="1"/>
          </p:cNvSpPr>
          <p:nvPr>
            <p:ph type="title"/>
          </p:nvPr>
        </p:nvSpPr>
        <p:spPr/>
        <p:txBody>
          <a:bodyPr/>
          <a:lstStyle/>
          <a:p>
            <a:r>
              <a:rPr lang="en-GB" dirty="0"/>
              <a:t>Miscellaneous Commands</a:t>
            </a:r>
          </a:p>
        </p:txBody>
      </p:sp>
      <p:graphicFrame>
        <p:nvGraphicFramePr>
          <p:cNvPr id="5" name="Table 2">
            <a:extLst>
              <a:ext uri="{FF2B5EF4-FFF2-40B4-BE49-F238E27FC236}">
                <a16:creationId xmlns:a16="http://schemas.microsoft.com/office/drawing/2014/main" id="{4884879D-A327-42D5-8FB0-4DE7438E69A1}"/>
              </a:ext>
            </a:extLst>
          </p:cNvPr>
          <p:cNvGraphicFramePr/>
          <p:nvPr>
            <p:extLst>
              <p:ext uri="{D42A27DB-BD31-4B8C-83A1-F6EECF244321}">
                <p14:modId xmlns:p14="http://schemas.microsoft.com/office/powerpoint/2010/main" val="2225499945"/>
              </p:ext>
            </p:extLst>
          </p:nvPr>
        </p:nvGraphicFramePr>
        <p:xfrm>
          <a:off x="1295210" y="1530776"/>
          <a:ext cx="10069476" cy="4069923"/>
        </p:xfrm>
        <a:graphic>
          <a:graphicData uri="http://schemas.openxmlformats.org/drawingml/2006/table">
            <a:tbl>
              <a:tblPr/>
              <a:tblGrid>
                <a:gridCol w="3622329">
                  <a:extLst>
                    <a:ext uri="{9D8B030D-6E8A-4147-A177-3AD203B41FA5}">
                      <a16:colId xmlns:a16="http://schemas.microsoft.com/office/drawing/2014/main" val="20000"/>
                    </a:ext>
                  </a:extLst>
                </a:gridCol>
                <a:gridCol w="6447147">
                  <a:extLst>
                    <a:ext uri="{9D8B030D-6E8A-4147-A177-3AD203B41FA5}">
                      <a16:colId xmlns:a16="http://schemas.microsoft.com/office/drawing/2014/main" val="20001"/>
                    </a:ext>
                  </a:extLst>
                </a:gridCol>
              </a:tblGrid>
              <a:tr h="312488">
                <a:tc>
                  <a:txBody>
                    <a:bodyPr/>
                    <a:lstStyle/>
                    <a:p>
                      <a:pPr>
                        <a:lnSpc>
                          <a:spcPct val="100000"/>
                        </a:lnSpc>
                      </a:pPr>
                      <a:r>
                        <a:rPr lang="en-GB" sz="1600" b="1" strike="noStrike" spc="-1">
                          <a:solidFill>
                            <a:srgbClr val="FFFFFF"/>
                          </a:solidFill>
                          <a:latin typeface="Segoe UI"/>
                        </a:rPr>
                        <a:t>Method Signature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rPr>
                        <a:t>Description</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800265">
                <a:tc>
                  <a:txBody>
                    <a:bodyPr/>
                    <a:lstStyle/>
                    <a:p>
                      <a:pPr>
                        <a:lnSpc>
                          <a:spcPct val="100000"/>
                        </a:lnSpc>
                      </a:pPr>
                      <a:r>
                        <a:rPr lang="en-GB" sz="1600" b="0" strike="noStrike" spc="-1">
                          <a:solidFill>
                            <a:srgbClr val="2E2D2C"/>
                          </a:solidFill>
                          <a:latin typeface="Segoe UI"/>
                        </a:rPr>
                        <a:t>String getText()</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visible text on the element, or nothing if there is none.</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extLst>
                  <a:ext uri="{0D108BD9-81ED-4DB2-BD59-A6C34878D82A}">
                    <a16:rowId xmlns:a16="http://schemas.microsoft.com/office/drawing/2014/main" val="10001"/>
                  </a:ext>
                </a:extLst>
              </a:tr>
              <a:tr h="556376">
                <a:tc>
                  <a:txBody>
                    <a:bodyPr/>
                    <a:lstStyle/>
                    <a:p>
                      <a:pPr>
                        <a:lnSpc>
                          <a:spcPct val="100000"/>
                        </a:lnSpc>
                      </a:pPr>
                      <a:r>
                        <a:rPr lang="en-GB" sz="1600" b="0" strike="noStrike" spc="-1">
                          <a:solidFill>
                            <a:srgbClr val="2E2D2C"/>
                          </a:solidFill>
                          <a:latin typeface="Segoe UI"/>
                        </a:rPr>
                        <a:t>String getTagName()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tag name of the element.</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556376">
                <a:tc>
                  <a:txBody>
                    <a:bodyPr/>
                    <a:lstStyle/>
                    <a:p>
                      <a:pPr>
                        <a:lnSpc>
                          <a:spcPct val="100000"/>
                        </a:lnSpc>
                      </a:pPr>
                      <a:r>
                        <a:rPr lang="en-GB" sz="1600" b="0" strike="noStrike" spc="-1">
                          <a:solidFill>
                            <a:srgbClr val="2E2D2C"/>
                          </a:solidFill>
                          <a:latin typeface="Segoe UI"/>
                        </a:rPr>
                        <a:t>Boolean isDisplayed()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visible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556376">
                <a:tc>
                  <a:txBody>
                    <a:bodyPr/>
                    <a:lstStyle/>
                    <a:p>
                      <a:pPr>
                        <a:lnSpc>
                          <a:spcPct val="100000"/>
                        </a:lnSpc>
                      </a:pPr>
                      <a:r>
                        <a:rPr lang="en-GB" sz="1600" b="0" strike="noStrike" spc="-1">
                          <a:solidFill>
                            <a:srgbClr val="2E2D2C"/>
                          </a:solidFill>
                          <a:latin typeface="Segoe UI"/>
                        </a:rPr>
                        <a:t>Boolean isEnabled()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enabled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1288042">
                <a:tc>
                  <a:txBody>
                    <a:bodyPr/>
                    <a:lstStyle/>
                    <a:p>
                      <a:pPr>
                        <a:lnSpc>
                          <a:spcPct val="100000"/>
                        </a:lnSpc>
                      </a:pPr>
                      <a:r>
                        <a:rPr lang="en-GB" sz="1600" b="0" strike="noStrike" spc="-1" dirty="0">
                          <a:solidFill>
                            <a:srgbClr val="2E2D2C"/>
                          </a:solidFill>
                          <a:latin typeface="Segoe UI"/>
                        </a:rPr>
                        <a:t>Boolean </a:t>
                      </a:r>
                      <a:r>
                        <a:rPr lang="en-GB" sz="1600" b="0" strike="noStrike" spc="-1" dirty="0" err="1">
                          <a:solidFill>
                            <a:srgbClr val="2E2D2C"/>
                          </a:solidFill>
                          <a:latin typeface="Segoe UI"/>
                        </a:rPr>
                        <a:t>isSelected</a:t>
                      </a:r>
                      <a:r>
                        <a:rPr lang="en-GB" sz="1600" b="0" strike="noStrike" spc="-1" dirty="0">
                          <a:solidFill>
                            <a:srgbClr val="2E2D2C"/>
                          </a:solidFill>
                          <a:latin typeface="Segoe UI"/>
                        </a:rPr>
                        <a:t>()</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rPr>
                        <a:t>Can be used on radio buttons, options in select boxes and checkboxes.</a:t>
                      </a:r>
                      <a:endParaRPr lang="en-GB" sz="1600" b="0" strike="noStrike" spc="-1" dirty="0">
                        <a:latin typeface="Arial"/>
                      </a:endParaRPr>
                    </a:p>
                    <a:p>
                      <a:pPr>
                        <a:lnSpc>
                          <a:spcPct val="100000"/>
                        </a:lnSpc>
                      </a:pPr>
                      <a:r>
                        <a:rPr lang="en-GB" sz="1600" b="0" strike="noStrike" spc="-1" dirty="0">
                          <a:solidFill>
                            <a:srgbClr val="2E2D2C"/>
                          </a:solidFill>
                          <a:latin typeface="Segoe UI"/>
                        </a:rPr>
                        <a:t>If executed on any other web element it will return false.</a:t>
                      </a:r>
                      <a:endParaRPr lang="en-GB" sz="1600" b="0" strike="noStrike" spc="-1" dirty="0">
                        <a:latin typeface="Arial"/>
                      </a:endParaRPr>
                    </a:p>
                    <a:p>
                      <a:pPr>
                        <a:lnSpc>
                          <a:spcPct val="100000"/>
                        </a:lnSpc>
                      </a:pPr>
                      <a:r>
                        <a:rPr lang="en-GB" sz="1600" b="0" strike="noStrike" spc="-1" dirty="0">
                          <a:solidFill>
                            <a:srgbClr val="2E2D2C"/>
                          </a:solidFill>
                          <a:latin typeface="Segoe UI"/>
                        </a:rPr>
                        <a:t>Returns if an element is selected right now on the web page.</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8783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Exhaustive testing is not possible</a:t>
            </a:r>
          </a:p>
        </p:txBody>
      </p:sp>
      <p:sp>
        <p:nvSpPr>
          <p:cNvPr id="3" name="Content Placeholder 2"/>
          <p:cNvSpPr>
            <a:spLocks noGrp="1"/>
          </p:cNvSpPr>
          <p:nvPr>
            <p:ph idx="1"/>
          </p:nvPr>
        </p:nvSpPr>
        <p:spPr/>
        <p:txBody>
          <a:bodyPr/>
          <a:lstStyle/>
          <a:p>
            <a:r>
              <a:rPr lang="en-GB" dirty="0"/>
              <a:t>We can’t possibly do 30 billion tests to cover all of the potential scenarios there are. Therefore we focus on the optimal amount based on the risk assessment of the application.</a:t>
            </a:r>
          </a:p>
          <a:p>
            <a:r>
              <a:rPr lang="en-GB" dirty="0"/>
              <a:t>How do we determine the risks? Is a million dollar question…</a:t>
            </a:r>
          </a:p>
          <a:p>
            <a:r>
              <a:rPr lang="en-GB" dirty="0"/>
              <a:t>Given a scenario to test: what operation is most likely to cause a fail in an operating system? </a:t>
            </a:r>
          </a:p>
          <a:p>
            <a:r>
              <a:rPr lang="en-GB" dirty="0"/>
              <a:t>Best guess would be opening 20 windows at the same time or running PUBG. Which would then lead to multi-tasking activity to be our main focus of testing, which leads to the next principle.</a:t>
            </a:r>
          </a:p>
        </p:txBody>
      </p:sp>
    </p:spTree>
    <p:extLst>
      <p:ext uri="{BB962C8B-B14F-4D97-AF65-F5344CB8AC3E}">
        <p14:creationId xmlns:p14="http://schemas.microsoft.com/office/powerpoint/2010/main" val="403107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821B-0F7D-4657-9E6D-9E2B742A663A}"/>
              </a:ext>
            </a:extLst>
          </p:cNvPr>
          <p:cNvSpPr>
            <a:spLocks noGrp="1"/>
          </p:cNvSpPr>
          <p:nvPr>
            <p:ph type="ctrTitle"/>
          </p:nvPr>
        </p:nvSpPr>
        <p:spPr/>
        <p:txBody>
          <a:bodyPr/>
          <a:lstStyle/>
          <a:p>
            <a:r>
              <a:rPr lang="en-GB" dirty="0"/>
              <a:t>Design Considerations</a:t>
            </a:r>
          </a:p>
        </p:txBody>
      </p:sp>
    </p:spTree>
    <p:extLst>
      <p:ext uri="{BB962C8B-B14F-4D97-AF65-F5344CB8AC3E}">
        <p14:creationId xmlns:p14="http://schemas.microsoft.com/office/powerpoint/2010/main" val="2760713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97F24-8ADE-43C0-BF22-7710B6E0C5D9}"/>
              </a:ext>
            </a:extLst>
          </p:cNvPr>
          <p:cNvSpPr>
            <a:spLocks noGrp="1"/>
          </p:cNvSpPr>
          <p:nvPr>
            <p:ph type="body" sz="quarter" idx="15"/>
          </p:nvPr>
        </p:nvSpPr>
        <p:spPr/>
        <p:txBody>
          <a:bodyPr/>
          <a:lstStyle/>
          <a:p>
            <a:pPr marL="653">
              <a:spcBef>
                <a:spcPts val="182"/>
              </a:spcBef>
              <a:spcAft>
                <a:spcPts val="725"/>
              </a:spcAft>
              <a:buClr>
                <a:srgbClr val="2E2D2C"/>
              </a:buClr>
            </a:pPr>
            <a:r>
              <a:rPr lang="en-GB" b="1" spc="-1" dirty="0">
                <a:latin typeface="Segoe UI" panose="020B0502040204020203" pitchFamily="34" charset="0"/>
                <a:ea typeface="DejaVu Sans"/>
                <a:cs typeface="Segoe UI" panose="020B0502040204020203" pitchFamily="34" charset="0"/>
              </a:rPr>
              <a:t>Some well used ones include: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POM – Page Object Model</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Façade</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Singleton</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Observer</a:t>
            </a: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a:spcBef>
                <a:spcPts val="182"/>
              </a:spcBef>
              <a:spcAft>
                <a:spcPts val="725"/>
              </a:spcAft>
            </a:pPr>
            <a:r>
              <a:rPr lang="en-GB" b="1" spc="-1" dirty="0">
                <a:latin typeface="Segoe UI" panose="020B0502040204020203" pitchFamily="34" charset="0"/>
                <a:cs typeface="Segoe UI" panose="020B0502040204020203" pitchFamily="34" charset="0"/>
              </a:rPr>
              <a:t>You can also use: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Strategy Design</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Chain of Responsibility</a:t>
            </a:r>
          </a:p>
          <a:p>
            <a:pPr>
              <a:spcBef>
                <a:spcPts val="182"/>
              </a:spcBef>
              <a:spcAft>
                <a:spcPts val="725"/>
              </a:spcAft>
            </a:pPr>
            <a:endParaRPr lang="en-GB" spc="-1" dirty="0">
              <a:latin typeface="Segoe UI" panose="020B0502040204020203" pitchFamily="34" charset="0"/>
              <a:cs typeface="Segoe UI" panose="020B0502040204020203" pitchFamily="34" charset="0"/>
            </a:endParaRPr>
          </a:p>
          <a:p>
            <a:pPr>
              <a:spcBef>
                <a:spcPts val="182"/>
              </a:spcBef>
              <a:spcAft>
                <a:spcPts val="725"/>
              </a:spcAft>
            </a:pPr>
            <a:endParaRPr lang="en-GB" spc="-1" dirty="0">
              <a:latin typeface="Segoe UI" panose="020B0502040204020203" pitchFamily="34" charset="0"/>
              <a:cs typeface="Segoe UI" panose="020B0502040204020203" pitchFamily="34" charset="0"/>
            </a:endParaRPr>
          </a:p>
          <a:p>
            <a:endParaRPr lang="en-GB" dirty="0"/>
          </a:p>
        </p:txBody>
      </p:sp>
      <p:sp>
        <p:nvSpPr>
          <p:cNvPr id="3" name="Title 2">
            <a:extLst>
              <a:ext uri="{FF2B5EF4-FFF2-40B4-BE49-F238E27FC236}">
                <a16:creationId xmlns:a16="http://schemas.microsoft.com/office/drawing/2014/main" id="{4C979FDE-C401-4B15-A32B-68C854437F04}"/>
              </a:ext>
            </a:extLst>
          </p:cNvPr>
          <p:cNvSpPr>
            <a:spLocks noGrp="1"/>
          </p:cNvSpPr>
          <p:nvPr>
            <p:ph type="title"/>
          </p:nvPr>
        </p:nvSpPr>
        <p:spPr/>
        <p:txBody>
          <a:bodyPr>
            <a:normAutofit/>
          </a:bodyPr>
          <a:lstStyle/>
          <a:p>
            <a:r>
              <a:rPr lang="en-GB" spc="-1" dirty="0">
                <a:ea typeface="DejaVu Sans"/>
              </a:rPr>
              <a:t>Design Patterns</a:t>
            </a:r>
            <a:endParaRPr lang="en-GB" dirty="0"/>
          </a:p>
        </p:txBody>
      </p:sp>
    </p:spTree>
    <p:extLst>
      <p:ext uri="{BB962C8B-B14F-4D97-AF65-F5344CB8AC3E}">
        <p14:creationId xmlns:p14="http://schemas.microsoft.com/office/powerpoint/2010/main" val="2403694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81D8B-4B49-485B-89F8-16D17F5236B1}"/>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Each </a:t>
            </a:r>
            <a:r>
              <a:rPr lang="en-GB" b="1" spc="-1" dirty="0" err="1">
                <a:ea typeface="DejaVu Sans"/>
              </a:rPr>
              <a:t>WebPage</a:t>
            </a:r>
            <a:r>
              <a:rPr lang="en-GB" spc="-1" dirty="0">
                <a:ea typeface="DejaVu Sans"/>
              </a:rPr>
              <a:t> has its own class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a:t>
            </a:r>
            <a:r>
              <a:rPr lang="en-GB" spc="-1" dirty="0" err="1">
                <a:ea typeface="DejaVu Sans"/>
              </a:rPr>
              <a:t>WebElements</a:t>
            </a:r>
            <a:r>
              <a:rPr lang="en-GB" spc="-1" dirty="0">
                <a:ea typeface="DejaVu Sans"/>
              </a:rPr>
              <a:t> defined</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functionality defined via methods</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Reusable </a:t>
            </a:r>
            <a:r>
              <a:rPr lang="en-GB" spc="-1" dirty="0" err="1">
                <a:ea typeface="DejaVu Sans"/>
              </a:rPr>
              <a:t>WebElements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Reduces time updating scripts.</a:t>
            </a:r>
            <a:endParaRPr lang="en-GB" spc="-1" dirty="0">
              <a:latin typeface="Arial"/>
            </a:endParaRPr>
          </a:p>
          <a:p>
            <a:pPr marL="311242" indent="-310589">
              <a:spcBef>
                <a:spcPts val="182"/>
              </a:spcBef>
              <a:spcAft>
                <a:spcPts val="725"/>
              </a:spcAft>
              <a:buClr>
                <a:srgbClr val="2E2D2C"/>
              </a:buClr>
              <a:buFont typeface="Arial"/>
              <a:buChar char="•"/>
            </a:pPr>
            <a:r>
              <a:rPr lang="en-GB" b="1" spc="-1" dirty="0">
                <a:ea typeface="DejaVu Sans"/>
              </a:rPr>
              <a:t>Object Repository </a:t>
            </a:r>
            <a:r>
              <a:rPr lang="en-GB" b="1" spc="-1" dirty="0"/>
              <a:t>– </a:t>
            </a:r>
            <a:r>
              <a:rPr lang="en-GB" spc="-1" dirty="0"/>
              <a:t>this refers to the </a:t>
            </a:r>
          </a:p>
          <a:p>
            <a:pPr marL="653">
              <a:spcBef>
                <a:spcPts val="182"/>
              </a:spcBef>
              <a:spcAft>
                <a:spcPts val="725"/>
              </a:spcAft>
              <a:buClr>
                <a:srgbClr val="2E2D2C"/>
              </a:buClr>
            </a:pPr>
            <a:r>
              <a:rPr lang="en-GB" spc="-1" dirty="0"/>
              <a:t>elements that are being stored in the class.</a:t>
            </a:r>
          </a:p>
          <a:p>
            <a:pPr marL="311242" indent="-310589">
              <a:spcBef>
                <a:spcPts val="182"/>
              </a:spcBef>
              <a:spcAft>
                <a:spcPts val="725"/>
              </a:spcAft>
              <a:buClr>
                <a:srgbClr val="2E2D2C"/>
              </a:buClr>
              <a:buFont typeface="Arial"/>
              <a:buChar char="•"/>
            </a:pP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B812438F-85C6-4A3E-90FA-07B03387BCA0}"/>
              </a:ext>
            </a:extLst>
          </p:cNvPr>
          <p:cNvSpPr>
            <a:spLocks noGrp="1"/>
          </p:cNvSpPr>
          <p:nvPr>
            <p:ph type="title"/>
          </p:nvPr>
        </p:nvSpPr>
        <p:spPr/>
        <p:txBody>
          <a:bodyPr>
            <a:normAutofit/>
          </a:bodyPr>
          <a:lstStyle/>
          <a:p>
            <a:r>
              <a:rPr lang="en-GB" spc="-1" dirty="0">
                <a:ea typeface="DejaVu Sans"/>
              </a:rPr>
              <a:t>Page Object Model</a:t>
            </a:r>
            <a:endParaRPr lang="en-GB" dirty="0"/>
          </a:p>
        </p:txBody>
      </p:sp>
    </p:spTree>
    <p:extLst>
      <p:ext uri="{BB962C8B-B14F-4D97-AF65-F5344CB8AC3E}">
        <p14:creationId xmlns:p14="http://schemas.microsoft.com/office/powerpoint/2010/main" val="1803860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Object Model – Version 2 – Page </a:t>
            </a:r>
            <a:r>
              <a:rPr lang="fr-FR" sz="1400" dirty="0" err="1"/>
              <a:t>Factory</a:t>
            </a:r>
            <a:endParaRPr lang="en-GB" sz="1400" dirty="0"/>
          </a:p>
        </p:txBody>
      </p:sp>
      <p:sp>
        <p:nvSpPr>
          <p:cNvPr id="4" name="Text Placeholder 3">
            <a:extLst>
              <a:ext uri="{FF2B5EF4-FFF2-40B4-BE49-F238E27FC236}">
                <a16:creationId xmlns:a16="http://schemas.microsoft.com/office/drawing/2014/main" id="{EDB63AEB-10A4-4ECF-9C76-8178E7A92998}"/>
              </a:ext>
            </a:extLst>
          </p:cNvPr>
          <p:cNvSpPr>
            <a:spLocks noGrp="1"/>
          </p:cNvSpPr>
          <p:nvPr>
            <p:ph type="body" sz="quarter" idx="17"/>
          </p:nvPr>
        </p:nvSpPr>
        <p:spPr>
          <a:xfrm>
            <a:off x="7489209" y="1577708"/>
            <a:ext cx="4469991" cy="4895092"/>
          </a:xfrm>
        </p:spPr>
        <p:txBody>
          <a:bodyPr/>
          <a:lstStyle/>
          <a:p>
            <a:pPr marL="311242" indent="-310589">
              <a:spcBef>
                <a:spcPts val="182"/>
              </a:spcBef>
              <a:spcAft>
                <a:spcPts val="725"/>
              </a:spcAft>
              <a:buClr>
                <a:srgbClr val="2E2D2C"/>
              </a:buClr>
              <a:buFont typeface="Arial"/>
              <a:buChar char="•"/>
            </a:pPr>
            <a:r>
              <a:rPr lang="en-GB" sz="1724" spc="-1" dirty="0" err="1">
                <a:ea typeface="DejaVu Sans"/>
              </a:rPr>
              <a:t>InBuilt</a:t>
            </a:r>
            <a:r>
              <a:rPr lang="en-GB" sz="1724" spc="-1" dirty="0">
                <a:ea typeface="DejaVu Sans"/>
              </a:rPr>
              <a:t> POM concept for Selenium WebDriver</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a:ea typeface="DejaVu Sans"/>
              </a:rPr>
              <a:t>@</a:t>
            </a:r>
            <a:r>
              <a:rPr lang="en-GB" sz="1724" b="1" spc="-1" dirty="0" err="1">
                <a:ea typeface="DejaVu Sans"/>
              </a:rPr>
              <a:t>FindBy</a:t>
            </a:r>
            <a:r>
              <a:rPr lang="en-GB" sz="1724" spc="-1" dirty="0">
                <a:ea typeface="DejaVu Sans"/>
              </a:rPr>
              <a:t> annotation</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latin typeface="Segoe UI"/>
                <a:ea typeface="DejaVu Sans"/>
              </a:rPr>
              <a:t>Accepts all normal locator strategies</a:t>
            </a:r>
            <a:endParaRPr lang="en-GB" sz="1633"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err="1">
                <a:ea typeface="DejaVu Sans"/>
              </a:rPr>
              <a:t>PageFactory.initElements</a:t>
            </a:r>
            <a:r>
              <a:rPr lang="en-GB" sz="1724" b="1" spc="-1" dirty="0">
                <a:ea typeface="DejaVu Sans"/>
              </a:rPr>
              <a:t>()</a:t>
            </a:r>
            <a:r>
              <a:rPr lang="en-GB" sz="1724" spc="-1" dirty="0">
                <a:ea typeface="DejaVu Sans"/>
              </a:rPr>
              <a:t> method.</a:t>
            </a: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endParaRPr lang="en-GB" dirty="0"/>
          </a:p>
        </p:txBody>
      </p:sp>
      <p:pic>
        <p:nvPicPr>
          <p:cNvPr id="5" name="Picture 3">
            <a:extLst>
              <a:ext uri="{FF2B5EF4-FFF2-40B4-BE49-F238E27FC236}">
                <a16:creationId xmlns:a16="http://schemas.microsoft.com/office/drawing/2014/main" id="{92625539-C67D-4FB0-BABE-E0A2E8C017AE}"/>
              </a:ext>
            </a:extLst>
          </p:cNvPr>
          <p:cNvPicPr>
            <a:picLocks noGrp="1"/>
          </p:cNvPicPr>
          <p:nvPr>
            <p:ph sz="quarter" idx="15"/>
          </p:nvPr>
        </p:nvPicPr>
        <p:blipFill>
          <a:blip r:embed="rId2"/>
          <a:stretch/>
        </p:blipFill>
        <p:spPr>
          <a:xfrm>
            <a:off x="1647096" y="1577708"/>
            <a:ext cx="5842113" cy="3702584"/>
          </a:xfrm>
          <a:prstGeom prst="rect">
            <a:avLst/>
          </a:prstGeom>
          <a:ln>
            <a:noFill/>
          </a:ln>
        </p:spPr>
      </p:pic>
    </p:spTree>
    <p:extLst>
      <p:ext uri="{BB962C8B-B14F-4D97-AF65-F5344CB8AC3E}">
        <p14:creationId xmlns:p14="http://schemas.microsoft.com/office/powerpoint/2010/main" val="589784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5AC73-2802-49E3-9970-7F79438FB3B8}"/>
              </a:ext>
            </a:extLst>
          </p:cNvPr>
          <p:cNvSpPr>
            <a:spLocks noGrp="1"/>
          </p:cNvSpPr>
          <p:nvPr>
            <p:ph type="body" sz="quarter" idx="15"/>
          </p:nvPr>
        </p:nvSpPr>
        <p:spPr/>
        <p:txBody>
          <a:bodyPr/>
          <a:lstStyle/>
          <a:p>
            <a:r>
              <a:rPr lang="en-GB" dirty="0"/>
              <a:t>Key advantage of Page Factory is the ability to use </a:t>
            </a:r>
            <a:r>
              <a:rPr lang="en-GB" dirty="0" err="1"/>
              <a:t>AjaxElementLocatorFactory</a:t>
            </a:r>
            <a:endParaRPr lang="en-GB" dirty="0"/>
          </a:p>
          <a:p>
            <a:r>
              <a:rPr lang="en-GB" dirty="0"/>
              <a:t>Works with lazy loading</a:t>
            </a:r>
          </a:p>
          <a:p>
            <a:endParaRPr lang="en-GB" dirty="0"/>
          </a:p>
          <a:p>
            <a:r>
              <a:rPr lang="en-GB" dirty="0" err="1"/>
              <a:t>AjaxElementLocatorFactory</a:t>
            </a:r>
            <a:r>
              <a:rPr lang="en-GB" dirty="0"/>
              <a:t> factory = new </a:t>
            </a:r>
            <a:r>
              <a:rPr lang="en-GB" dirty="0" err="1"/>
              <a:t>AjaxElementLocatorFactory</a:t>
            </a:r>
            <a:r>
              <a:rPr lang="en-GB" dirty="0"/>
              <a:t>(driver,100);</a:t>
            </a:r>
          </a:p>
          <a:p>
            <a:endParaRPr lang="en-GB" dirty="0"/>
          </a:p>
        </p:txBody>
      </p:sp>
      <p:sp>
        <p:nvSpPr>
          <p:cNvPr id="3" name="Title 2">
            <a:extLst>
              <a:ext uri="{FF2B5EF4-FFF2-40B4-BE49-F238E27FC236}">
                <a16:creationId xmlns:a16="http://schemas.microsoft.com/office/drawing/2014/main" id="{14EC1BC1-23D2-4EB5-83F2-87ACC9A047F1}"/>
              </a:ext>
            </a:extLst>
          </p:cNvPr>
          <p:cNvSpPr>
            <a:spLocks noGrp="1"/>
          </p:cNvSpPr>
          <p:nvPr>
            <p:ph type="title"/>
          </p:nvPr>
        </p:nvSpPr>
        <p:spPr/>
        <p:txBody>
          <a:bodyPr>
            <a:normAutofit/>
          </a:bodyPr>
          <a:lstStyle/>
          <a:p>
            <a:r>
              <a:rPr lang="en-GB" spc="-1" dirty="0">
                <a:ea typeface="DejaVu Sans"/>
              </a:rPr>
              <a:t>Page Factory - Ajax</a:t>
            </a:r>
            <a:endParaRPr lang="en-GB" dirty="0"/>
          </a:p>
        </p:txBody>
      </p:sp>
    </p:spTree>
    <p:extLst>
      <p:ext uri="{BB962C8B-B14F-4D97-AF65-F5344CB8AC3E}">
        <p14:creationId xmlns:p14="http://schemas.microsoft.com/office/powerpoint/2010/main" val="3250476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6" name="Picture 5">
            <a:extLst>
              <a:ext uri="{FF2B5EF4-FFF2-40B4-BE49-F238E27FC236}">
                <a16:creationId xmlns:a16="http://schemas.microsoft.com/office/drawing/2014/main" id="{5C58C616-7487-4481-A302-7D97149DC1C0}"/>
              </a:ext>
            </a:extLst>
          </p:cNvPr>
          <p:cNvPicPr>
            <a:picLocks noChangeAspect="1"/>
          </p:cNvPicPr>
          <p:nvPr/>
        </p:nvPicPr>
        <p:blipFill>
          <a:blip r:embed="rId2"/>
          <a:stretch>
            <a:fillRect/>
          </a:stretch>
        </p:blipFill>
        <p:spPr>
          <a:xfrm>
            <a:off x="2307582" y="1224579"/>
            <a:ext cx="6852747" cy="4268146"/>
          </a:xfrm>
          <a:prstGeom prst="rect">
            <a:avLst/>
          </a:prstGeom>
        </p:spPr>
      </p:pic>
    </p:spTree>
    <p:extLst>
      <p:ext uri="{BB962C8B-B14F-4D97-AF65-F5344CB8AC3E}">
        <p14:creationId xmlns:p14="http://schemas.microsoft.com/office/powerpoint/2010/main" val="31558152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4" name="Picture 3">
            <a:extLst>
              <a:ext uri="{FF2B5EF4-FFF2-40B4-BE49-F238E27FC236}">
                <a16:creationId xmlns:a16="http://schemas.microsoft.com/office/drawing/2014/main" id="{CCC012F1-1FAB-4CD8-BFC2-77415AE40E2E}"/>
              </a:ext>
            </a:extLst>
          </p:cNvPr>
          <p:cNvPicPr>
            <a:picLocks noChangeAspect="1"/>
          </p:cNvPicPr>
          <p:nvPr/>
        </p:nvPicPr>
        <p:blipFill>
          <a:blip r:embed="rId2"/>
          <a:stretch>
            <a:fillRect/>
          </a:stretch>
        </p:blipFill>
        <p:spPr>
          <a:xfrm>
            <a:off x="1857169" y="1861965"/>
            <a:ext cx="8477661" cy="3134070"/>
          </a:xfrm>
          <a:prstGeom prst="rect">
            <a:avLst/>
          </a:prstGeom>
        </p:spPr>
      </p:pic>
    </p:spTree>
    <p:extLst>
      <p:ext uri="{BB962C8B-B14F-4D97-AF65-F5344CB8AC3E}">
        <p14:creationId xmlns:p14="http://schemas.microsoft.com/office/powerpoint/2010/main" val="534059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0C2E93-E394-47AA-9F8F-7DB5E3F01154}"/>
              </a:ext>
            </a:extLst>
          </p:cNvPr>
          <p:cNvSpPr>
            <a:spLocks noGrp="1"/>
          </p:cNvSpPr>
          <p:nvPr>
            <p:ph type="body" sz="quarter" idx="15"/>
          </p:nvPr>
        </p:nvSpPr>
        <p:spPr/>
        <p:txBody>
          <a:bodyPr/>
          <a:lstStyle/>
          <a:p>
            <a:r>
              <a:rPr lang="en-GB" dirty="0"/>
              <a:t>User expectations?</a:t>
            </a:r>
          </a:p>
          <a:p>
            <a:r>
              <a:rPr lang="en-GB" dirty="0"/>
              <a:t>Time allowed?</a:t>
            </a:r>
          </a:p>
          <a:p>
            <a:r>
              <a:rPr lang="en-GB" dirty="0"/>
              <a:t>Priorities set by PM?</a:t>
            </a:r>
          </a:p>
          <a:p>
            <a:endParaRPr lang="en-GB" dirty="0"/>
          </a:p>
        </p:txBody>
      </p:sp>
      <p:sp>
        <p:nvSpPr>
          <p:cNvPr id="3" name="Title 2">
            <a:extLst>
              <a:ext uri="{FF2B5EF4-FFF2-40B4-BE49-F238E27FC236}">
                <a16:creationId xmlns:a16="http://schemas.microsoft.com/office/drawing/2014/main" id="{50189DF9-DFBD-4A1C-958C-58BF67213EAA}"/>
              </a:ext>
            </a:extLst>
          </p:cNvPr>
          <p:cNvSpPr>
            <a:spLocks noGrp="1"/>
          </p:cNvSpPr>
          <p:nvPr>
            <p:ph type="title"/>
          </p:nvPr>
        </p:nvSpPr>
        <p:spPr/>
        <p:txBody>
          <a:bodyPr/>
          <a:lstStyle/>
          <a:p>
            <a:r>
              <a:rPr lang="en-GB" dirty="0"/>
              <a:t>What should I test?</a:t>
            </a:r>
          </a:p>
        </p:txBody>
      </p:sp>
    </p:spTree>
    <p:extLst>
      <p:ext uri="{BB962C8B-B14F-4D97-AF65-F5344CB8AC3E}">
        <p14:creationId xmlns:p14="http://schemas.microsoft.com/office/powerpoint/2010/main" val="205244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3CB655-6C36-4E3F-B157-3287FBA4363D}"/>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Also known as a </a:t>
            </a:r>
            <a:r>
              <a:rPr lang="en-GB" sz="1724" b="1" spc="-1" dirty="0">
                <a:ea typeface="DejaVu Sans"/>
              </a:rPr>
              <a:t>Content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Simple test for the existence of a static element.</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Examples</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Title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Images</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Footer</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Headers</a:t>
            </a:r>
            <a:endParaRPr lang="en-GB" sz="1633" spc="-1" dirty="0">
              <a:latin typeface="Arial"/>
            </a:endParaRPr>
          </a:p>
          <a:p>
            <a:pPr>
              <a:spcBef>
                <a:spcPts val="182"/>
              </a:spcBef>
              <a:spcAft>
                <a:spcPts val="725"/>
              </a:spcAft>
            </a:pPr>
            <a:endParaRPr lang="en-GB" sz="1633" spc="-1" dirty="0">
              <a:latin typeface="Arial"/>
            </a:endParaRPr>
          </a:p>
          <a:p>
            <a:pPr marL="311242" indent="-310589">
              <a:spcBef>
                <a:spcPts val="182"/>
              </a:spcBef>
              <a:spcAft>
                <a:spcPts val="725"/>
              </a:spcAft>
              <a:buClr>
                <a:srgbClr val="2E2D2C"/>
              </a:buClr>
              <a:buFont typeface="Arial"/>
              <a:buChar char="•"/>
            </a:pPr>
            <a:r>
              <a:rPr lang="en-GB" sz="1724" b="1" spc="-1" dirty="0">
                <a:ea typeface="DejaVu Sans"/>
              </a:rPr>
              <a:t>Link Tests</a:t>
            </a:r>
            <a:r>
              <a:rPr lang="en-GB" sz="1724" spc="-1" dirty="0">
                <a:ea typeface="DejaVu Sans"/>
              </a:rPr>
              <a:t> also come under the same category.</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0B93CA1-4237-423C-B4AA-683A8FE9EEB8}"/>
              </a:ext>
            </a:extLst>
          </p:cNvPr>
          <p:cNvSpPr>
            <a:spLocks noGrp="1"/>
          </p:cNvSpPr>
          <p:nvPr>
            <p:ph type="title"/>
          </p:nvPr>
        </p:nvSpPr>
        <p:spPr/>
        <p:txBody>
          <a:bodyPr>
            <a:normAutofit/>
          </a:bodyPr>
          <a:lstStyle/>
          <a:p>
            <a:r>
              <a:rPr lang="en-GB" spc="-1" dirty="0">
                <a:ea typeface="DejaVu Sans"/>
              </a:rPr>
              <a:t>Testing Static Content</a:t>
            </a:r>
            <a:endParaRPr lang="en-GB" dirty="0"/>
          </a:p>
        </p:txBody>
      </p:sp>
    </p:spTree>
    <p:extLst>
      <p:ext uri="{BB962C8B-B14F-4D97-AF65-F5344CB8AC3E}">
        <p14:creationId xmlns:p14="http://schemas.microsoft.com/office/powerpoint/2010/main" val="11627808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84712-8FE2-428A-99DC-6BDC98A59265}"/>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Requires some user input</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Returns some output.</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will involve multiple pages with form based input with multiple response pages.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the most complex tests, but most important to automate.</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Common functional tests include Login, Registration, user account operations etc.</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Generally mirror user scenarios</a:t>
            </a:r>
            <a:endParaRPr lang="en-GB" spc="-1" dirty="0">
              <a:latin typeface="Arial"/>
            </a:endParaRPr>
          </a:p>
          <a:p>
            <a:endParaRPr lang="en-GB" dirty="0"/>
          </a:p>
        </p:txBody>
      </p:sp>
      <p:sp>
        <p:nvSpPr>
          <p:cNvPr id="3" name="Title 2">
            <a:extLst>
              <a:ext uri="{FF2B5EF4-FFF2-40B4-BE49-F238E27FC236}">
                <a16:creationId xmlns:a16="http://schemas.microsoft.com/office/drawing/2014/main" id="{BEC30DE8-93D5-4989-8A64-B1B5ECEDF48A}"/>
              </a:ext>
            </a:extLst>
          </p:cNvPr>
          <p:cNvSpPr>
            <a:spLocks noGrp="1"/>
          </p:cNvSpPr>
          <p:nvPr>
            <p:ph type="title"/>
          </p:nvPr>
        </p:nvSpPr>
        <p:spPr/>
        <p:txBody>
          <a:bodyPr>
            <a:normAutofit/>
          </a:bodyPr>
          <a:lstStyle/>
          <a:p>
            <a:r>
              <a:rPr lang="en-GB" spc="-1" dirty="0">
                <a:ea typeface="DejaVu Sans"/>
              </a:rPr>
              <a:t>Function Tests</a:t>
            </a:r>
            <a:endParaRPr lang="en-GB" dirty="0"/>
          </a:p>
        </p:txBody>
      </p:sp>
    </p:spTree>
    <p:extLst>
      <p:ext uri="{BB962C8B-B14F-4D97-AF65-F5344CB8AC3E}">
        <p14:creationId xmlns:p14="http://schemas.microsoft.com/office/powerpoint/2010/main" val="289148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clustering</a:t>
            </a:r>
          </a:p>
        </p:txBody>
      </p:sp>
      <p:sp>
        <p:nvSpPr>
          <p:cNvPr id="3" name="Content Placeholder 2"/>
          <p:cNvSpPr>
            <a:spLocks noGrp="1"/>
          </p:cNvSpPr>
          <p:nvPr>
            <p:ph idx="1"/>
          </p:nvPr>
        </p:nvSpPr>
        <p:spPr/>
        <p:txBody>
          <a:bodyPr/>
          <a:lstStyle/>
          <a:p>
            <a:r>
              <a:rPr lang="en-GB" dirty="0"/>
              <a:t>States that a small number of modules contain most of the defect detected.</a:t>
            </a:r>
          </a:p>
          <a:p>
            <a:r>
              <a:rPr lang="en-GB" dirty="0"/>
              <a:t>According to the application of Pareto Principle: 80% of problems are found in the 20% of the modules. </a:t>
            </a:r>
          </a:p>
          <a:p>
            <a:r>
              <a:rPr lang="en-GB" dirty="0"/>
              <a:t>With accumulation of experience you will be able to identify these early on.</a:t>
            </a:r>
          </a:p>
          <a:p>
            <a:r>
              <a:rPr lang="en-GB" dirty="0"/>
              <a:t>The problem: with the accumulation of tests that will be repeatedly ran, eventually the same test cases will not find new bugs.</a:t>
            </a:r>
          </a:p>
        </p:txBody>
      </p:sp>
    </p:spTree>
    <p:extLst>
      <p:ext uri="{BB962C8B-B14F-4D97-AF65-F5344CB8AC3E}">
        <p14:creationId xmlns:p14="http://schemas.microsoft.com/office/powerpoint/2010/main" val="28061594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4BB127-E6BE-4D0B-B3B2-47CF229E6C2F}"/>
              </a:ext>
            </a:extLst>
          </p:cNvPr>
          <p:cNvSpPr>
            <a:spLocks noGrp="1"/>
          </p:cNvSpPr>
          <p:nvPr>
            <p:ph type="title"/>
          </p:nvPr>
        </p:nvSpPr>
        <p:spPr/>
        <p:txBody>
          <a:bodyPr/>
          <a:lstStyle/>
          <a:p>
            <a:r>
              <a:rPr lang="en-GB" dirty="0"/>
              <a:t>Testing Dynamic Content</a:t>
            </a:r>
          </a:p>
        </p:txBody>
      </p:sp>
      <p:pic>
        <p:nvPicPr>
          <p:cNvPr id="5" name="Picture 3">
            <a:extLst>
              <a:ext uri="{FF2B5EF4-FFF2-40B4-BE49-F238E27FC236}">
                <a16:creationId xmlns:a16="http://schemas.microsoft.com/office/drawing/2014/main" id="{97BA222A-AED8-46B7-82BC-377C221D4577}"/>
              </a:ext>
            </a:extLst>
          </p:cNvPr>
          <p:cNvPicPr>
            <a:picLocks noGrp="1"/>
          </p:cNvPicPr>
          <p:nvPr>
            <p:ph sz="quarter" idx="15"/>
          </p:nvPr>
        </p:nvPicPr>
        <p:blipFill>
          <a:blip r:embed="rId2"/>
          <a:stretch/>
        </p:blipFill>
        <p:spPr>
          <a:xfrm>
            <a:off x="1929605" y="900849"/>
            <a:ext cx="3442494" cy="5056301"/>
          </a:xfrm>
          <a:prstGeom prst="rect">
            <a:avLst/>
          </a:prstGeom>
          <a:ln>
            <a:noFill/>
          </a:ln>
        </p:spPr>
      </p:pic>
      <p:sp>
        <p:nvSpPr>
          <p:cNvPr id="10" name="Rectangle 9">
            <a:extLst>
              <a:ext uri="{FF2B5EF4-FFF2-40B4-BE49-F238E27FC236}">
                <a16:creationId xmlns:a16="http://schemas.microsoft.com/office/drawing/2014/main" id="{0BE500C5-C2BC-42BF-BA49-DC4545314477}"/>
              </a:ext>
            </a:extLst>
          </p:cNvPr>
          <p:cNvSpPr/>
          <p:nvPr/>
        </p:nvSpPr>
        <p:spPr>
          <a:xfrm>
            <a:off x="5851201" y="1932290"/>
            <a:ext cx="6096000" cy="3693319"/>
          </a:xfrm>
          <a:prstGeom prst="rect">
            <a:avLst/>
          </a:prstGeom>
        </p:spPr>
        <p:txBody>
          <a:bodyPr>
            <a:spAutoFit/>
          </a:bodyPr>
          <a:lstStyle/>
          <a:p>
            <a:r>
              <a:rPr lang="en-GB" sz="1800" dirty="0">
                <a:latin typeface="+mn-lt"/>
              </a:rPr>
              <a:t>Elements that have dynamically generated locators</a:t>
            </a:r>
          </a:p>
          <a:p>
            <a:endParaRPr lang="en-GB" sz="1800" dirty="0">
              <a:latin typeface="+mn-lt"/>
            </a:endParaRPr>
          </a:p>
          <a:p>
            <a:r>
              <a:rPr lang="en-GB" sz="1800" b="1" dirty="0" err="1">
                <a:latin typeface="+mn-lt"/>
              </a:rPr>
              <a:t>findElements</a:t>
            </a:r>
            <a:r>
              <a:rPr lang="en-GB" sz="1800" b="1" dirty="0">
                <a:latin typeface="+mn-lt"/>
              </a:rPr>
              <a:t>()</a:t>
            </a:r>
          </a:p>
          <a:p>
            <a:endParaRPr lang="en-GB" sz="1800" dirty="0">
              <a:latin typeface="+mn-lt"/>
            </a:endParaRPr>
          </a:p>
          <a:p>
            <a:r>
              <a:rPr lang="en-GB" sz="1800" dirty="0">
                <a:latin typeface="+mn-lt"/>
              </a:rPr>
              <a:t>Grab all the elements under a certain tag.</a:t>
            </a:r>
          </a:p>
          <a:p>
            <a:endParaRPr lang="en-GB" sz="1800" dirty="0">
              <a:latin typeface="+mn-lt"/>
            </a:endParaRPr>
          </a:p>
          <a:p>
            <a:r>
              <a:rPr lang="en-GB" sz="1800" dirty="0">
                <a:latin typeface="+mn-lt"/>
              </a:rPr>
              <a:t>Iterate through them until you find what you’re looking for</a:t>
            </a:r>
          </a:p>
          <a:p>
            <a:endParaRPr lang="en-GB" sz="1800" dirty="0">
              <a:latin typeface="+mn-lt"/>
            </a:endParaRPr>
          </a:p>
          <a:p>
            <a:r>
              <a:rPr lang="en-GB" sz="1800" dirty="0">
                <a:latin typeface="+mn-lt"/>
              </a:rPr>
              <a:t>Return it.</a:t>
            </a:r>
          </a:p>
          <a:p>
            <a:endParaRPr lang="en-GB" sz="1800" dirty="0">
              <a:latin typeface="+mn-lt"/>
            </a:endParaRPr>
          </a:p>
          <a:p>
            <a:r>
              <a:rPr lang="en-GB" sz="1800" b="1" dirty="0">
                <a:latin typeface="+mn-lt"/>
              </a:rPr>
              <a:t>checkbox_123_482F12_x1983</a:t>
            </a:r>
          </a:p>
          <a:p>
            <a:endParaRPr lang="en-GB" sz="1800" dirty="0">
              <a:latin typeface="+mn-lt"/>
            </a:endParaRPr>
          </a:p>
          <a:p>
            <a:endParaRPr lang="en-GB" sz="1800" dirty="0">
              <a:latin typeface="+mn-lt"/>
            </a:endParaRPr>
          </a:p>
        </p:txBody>
      </p:sp>
    </p:spTree>
    <p:extLst>
      <p:ext uri="{BB962C8B-B14F-4D97-AF65-F5344CB8AC3E}">
        <p14:creationId xmlns:p14="http://schemas.microsoft.com/office/powerpoint/2010/main" val="508702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Locating Ajax Elements</a:t>
            </a:r>
          </a:p>
        </p:txBody>
      </p:sp>
      <p:sp>
        <p:nvSpPr>
          <p:cNvPr id="5" name="CustomShape 3">
            <a:extLst>
              <a:ext uri="{FF2B5EF4-FFF2-40B4-BE49-F238E27FC236}">
                <a16:creationId xmlns:a16="http://schemas.microsoft.com/office/drawing/2014/main" id="{7A5205F9-3927-4E35-8F05-ADC69821E1BC}"/>
              </a:ext>
            </a:extLst>
          </p:cNvPr>
          <p:cNvSpPr/>
          <p:nvPr/>
        </p:nvSpPr>
        <p:spPr>
          <a:xfrm>
            <a:off x="1536405" y="1072018"/>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public</a:t>
            </a:r>
            <a:r>
              <a:rPr lang="en-GB" sz="1633" b="1" spc="-1" dirty="0">
                <a:solidFill>
                  <a:srgbClr val="000000"/>
                </a:solidFill>
                <a:latin typeface="Courier New"/>
                <a:ea typeface="DejaVu Sans"/>
              </a:rPr>
              <a:t> </a:t>
            </a:r>
            <a:r>
              <a:rPr lang="en-GB" sz="1633" b="1" spc="-1" dirty="0" err="1">
                <a:solidFill>
                  <a:srgbClr val="7F0055"/>
                </a:solidFill>
                <a:latin typeface="Courier New"/>
                <a:ea typeface="DejaVu Sans"/>
              </a:rPr>
              <a:t>boolean</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(By </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try</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err="1">
                <a:solidFill>
                  <a:srgbClr val="0000C0"/>
                </a:solidFill>
                <a:latin typeface="Courier New"/>
                <a:ea typeface="DejaVu Sans"/>
              </a:rPr>
              <a:t>driver</a:t>
            </a:r>
            <a:r>
              <a:rPr lang="en-GB" sz="1633" b="1" spc="-1" dirty="0" err="1">
                <a:solidFill>
                  <a:srgbClr val="000000"/>
                </a:solidFill>
                <a:latin typeface="Courier New"/>
                <a:ea typeface="DejaVu Sans"/>
              </a:rPr>
              <a:t>.findElement</a:t>
            </a:r>
            <a:r>
              <a:rPr lang="en-GB" sz="1633" b="1" spc="-1" dirty="0">
                <a:solidFill>
                  <a:srgbClr val="000000"/>
                </a:solidFill>
                <a:latin typeface="Courier New"/>
                <a:ea typeface="DejaVu Sans"/>
              </a:rPr>
              <a:t>(</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true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catch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NoSuchElementException</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false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6" name="CustomShape 4">
            <a:extLst>
              <a:ext uri="{FF2B5EF4-FFF2-40B4-BE49-F238E27FC236}">
                <a16:creationId xmlns:a16="http://schemas.microsoft.com/office/drawing/2014/main" id="{399D415C-FF8C-4DBA-B3BD-5594FC4507A0}"/>
              </a:ext>
            </a:extLst>
          </p:cNvPr>
          <p:cNvSpPr/>
          <p:nvPr/>
        </p:nvSpPr>
        <p:spPr>
          <a:xfrm>
            <a:off x="1536405" y="3824024"/>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for</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int</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 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&lt; 60;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if</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By.</a:t>
            </a:r>
            <a:r>
              <a:rPr lang="en-GB" sz="1633" b="1" i="1" spc="-1" dirty="0" err="1">
                <a:solidFill>
                  <a:srgbClr val="000000"/>
                </a:solidFill>
                <a:latin typeface="Courier New"/>
                <a:ea typeface="DejaVu Sans"/>
              </a:rPr>
              <a:t>linkText</a:t>
            </a:r>
            <a:r>
              <a:rPr lang="en-GB" sz="1633" b="1" i="1" spc="-1" dirty="0">
                <a:solidFill>
                  <a:srgbClr val="000000"/>
                </a:solidFill>
                <a:latin typeface="Courier New"/>
                <a:ea typeface="DejaVu Sans"/>
              </a:rPr>
              <a:t>(</a:t>
            </a:r>
            <a:r>
              <a:rPr lang="en-GB" sz="1633" b="1" i="1" spc="-1" dirty="0">
                <a:solidFill>
                  <a:srgbClr val="2A00FF"/>
                </a:solidFill>
                <a:latin typeface="Courier New"/>
                <a:ea typeface="DejaVu Sans"/>
              </a:rPr>
              <a:t>"</a:t>
            </a:r>
            <a:r>
              <a:rPr lang="en-GB" sz="1633" b="1" i="1" spc="-1" dirty="0" err="1">
                <a:solidFill>
                  <a:srgbClr val="2A00FF"/>
                </a:solidFill>
                <a:latin typeface="Courier New"/>
                <a:ea typeface="DejaVu Sans"/>
              </a:rPr>
              <a:t>ajaxLink</a:t>
            </a:r>
            <a:r>
              <a:rPr lang="en-GB" sz="1633" b="1" i="1" spc="-1" dirty="0">
                <a:solidFill>
                  <a:srgbClr val="2A00FF"/>
                </a:solidFill>
                <a:latin typeface="Courier New"/>
                <a:ea typeface="DejaVu Sans"/>
              </a:rPr>
              <a:t>"</a:t>
            </a:r>
            <a:r>
              <a:rPr lang="en-GB" sz="1633" b="1" i="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break</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err="1">
                <a:solidFill>
                  <a:srgbClr val="000000"/>
                </a:solidFill>
                <a:latin typeface="Courier New"/>
                <a:ea typeface="DejaVu Sans"/>
              </a:rPr>
              <a:t>Thread.</a:t>
            </a:r>
            <a:r>
              <a:rPr lang="en-GB" sz="1633" b="1" i="1" spc="-1" dirty="0" err="1">
                <a:solidFill>
                  <a:srgbClr val="000000"/>
                </a:solidFill>
                <a:latin typeface="Courier New"/>
                <a:ea typeface="DejaVu Sans"/>
              </a:rPr>
              <a:t>sleep</a:t>
            </a:r>
            <a:r>
              <a:rPr lang="en-GB" sz="1633" b="1" i="1" spc="-1" dirty="0">
                <a:solidFill>
                  <a:srgbClr val="000000"/>
                </a:solidFill>
                <a:latin typeface="Courier New"/>
                <a:ea typeface="DejaVu Sans"/>
              </a:rPr>
              <a:t>(1000);</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2031325"/>
          </a:xfrm>
          <a:prstGeom prst="rect">
            <a:avLst/>
          </a:prstGeom>
        </p:spPr>
        <p:txBody>
          <a:bodyPr wrap="square">
            <a:spAutoFit/>
          </a:bodyPr>
          <a:lstStyle/>
          <a:p>
            <a:r>
              <a:rPr lang="en-GB" sz="1800" dirty="0"/>
              <a:t>Ajax elements don’t load instantly, so you need to write a few methods to wait for them to appear.</a:t>
            </a:r>
          </a:p>
          <a:p>
            <a:endParaRPr lang="en-GB" sz="1800" dirty="0"/>
          </a:p>
          <a:p>
            <a:endParaRPr lang="en-GB" sz="1800" dirty="0"/>
          </a:p>
          <a:p>
            <a:endParaRPr lang="en-GB" sz="1800" dirty="0"/>
          </a:p>
        </p:txBody>
      </p:sp>
    </p:spTree>
    <p:extLst>
      <p:ext uri="{BB962C8B-B14F-4D97-AF65-F5344CB8AC3E}">
        <p14:creationId xmlns:p14="http://schemas.microsoft.com/office/powerpoint/2010/main" val="1412868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Wrapping Selenium Calls</a:t>
            </a: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4501232"/>
          </a:xfrm>
          <a:prstGeom prst="rect">
            <a:avLst/>
          </a:prstGeom>
        </p:spPr>
        <p:txBody>
          <a:bodyPr wrap="square">
            <a:spAutoFit/>
          </a:bodyPr>
          <a:lstStyle/>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Often you will call the same couple of functions together.</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If so, wrap them into one method!</a:t>
            </a:r>
          </a:p>
          <a:p>
            <a:pPr marL="311242" indent="-310589">
              <a:spcBef>
                <a:spcPts val="182"/>
              </a:spcBef>
              <a:spcAft>
                <a:spcPts val="725"/>
              </a:spcAft>
              <a:buClr>
                <a:srgbClr val="2E2D2C"/>
              </a:buClr>
              <a:buFont typeface="Arial"/>
              <a:buChar char="•"/>
            </a:pPr>
            <a:endParaRPr lang="en-GB" sz="1800" spc="-1" dirty="0">
              <a:solidFill>
                <a:srgbClr val="2E2D2C"/>
              </a:solidFill>
              <a:latin typeface="Segoe UI"/>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Similarly, you should created wrapper “safe” methods.</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endParaRPr lang="en-GB" sz="1800" spc="-1" dirty="0">
              <a:latin typeface="Arial"/>
            </a:endParaRPr>
          </a:p>
          <a:p>
            <a:pPr>
              <a:spcBef>
                <a:spcPts val="182"/>
              </a:spcBef>
              <a:spcAft>
                <a:spcPts val="725"/>
              </a:spcAft>
            </a:pPr>
            <a:endParaRPr lang="en-GB" sz="1800" spc="-1" dirty="0">
              <a:latin typeface="Arial"/>
            </a:endParaRPr>
          </a:p>
        </p:txBody>
      </p:sp>
      <p:sp>
        <p:nvSpPr>
          <p:cNvPr id="7" name="CustomShape 3">
            <a:extLst>
              <a:ext uri="{FF2B5EF4-FFF2-40B4-BE49-F238E27FC236}">
                <a16:creationId xmlns:a16="http://schemas.microsoft.com/office/drawing/2014/main" id="{4882F3E0-5E67-47BE-9EB5-9C22B4FB7238}"/>
              </a:ext>
            </a:extLst>
          </p:cNvPr>
          <p:cNvSpPr/>
          <p:nvPr/>
        </p:nvSpPr>
        <p:spPr>
          <a:xfrm>
            <a:off x="1623906" y="4002687"/>
            <a:ext cx="6491213" cy="118485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clickAndWait</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String </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.click</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.wait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
        <p:nvSpPr>
          <p:cNvPr id="9" name="CustomShape 5">
            <a:extLst>
              <a:ext uri="{FF2B5EF4-FFF2-40B4-BE49-F238E27FC236}">
                <a16:creationId xmlns:a16="http://schemas.microsoft.com/office/drawing/2014/main" id="{E1294437-27C2-4C5F-AF61-5D3473FC39CA}"/>
              </a:ext>
            </a:extLst>
          </p:cNvPr>
          <p:cNvSpPr/>
          <p:nvPr/>
        </p:nvSpPr>
        <p:spPr>
          <a:xfrm>
            <a:off x="1827185" y="1352562"/>
            <a:ext cx="6084657" cy="181518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safeClick</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7F0055"/>
                </a:solidFill>
                <a:latin typeface="Courier New"/>
                <a:ea typeface="DejaVu Sans"/>
              </a:rPr>
              <a:t>if</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isElementPresent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.findElement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).click();</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else</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00"/>
                </a:solidFill>
                <a:latin typeface="Courier New"/>
                <a:ea typeface="DejaVu Sans"/>
              </a:rPr>
              <a:t>System.</a:t>
            </a:r>
            <a:r>
              <a:rPr lang="en-GB" sz="1452" b="1" i="1" spc="-1" dirty="0" err="1">
                <a:solidFill>
                  <a:srgbClr val="0000C0"/>
                </a:solidFill>
                <a:latin typeface="Courier New"/>
                <a:ea typeface="DejaVu Sans"/>
              </a:rPr>
              <a:t>out</a:t>
            </a:r>
            <a:r>
              <a:rPr lang="en-GB" sz="1452" b="1" i="1" spc="-1" dirty="0" err="1">
                <a:solidFill>
                  <a:srgbClr val="000000"/>
                </a:solidFill>
                <a:latin typeface="Courier New"/>
                <a:ea typeface="DejaVu Sans"/>
              </a:rPr>
              <a:t>.println</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"Not available to be clicked!"</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Tree>
    <p:extLst>
      <p:ext uri="{BB962C8B-B14F-4D97-AF65-F5344CB8AC3E}">
        <p14:creationId xmlns:p14="http://schemas.microsoft.com/office/powerpoint/2010/main" val="3991352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43C85-8039-4008-8581-83F4F19EFD8B}"/>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Whilst we can select elements via Id, </a:t>
            </a:r>
            <a:r>
              <a:rPr lang="en-GB" sz="1724" spc="-1" dirty="0" err="1">
                <a:ea typeface="DejaVu Sans"/>
              </a:rPr>
              <a:t>className</a:t>
            </a:r>
            <a:r>
              <a:rPr lang="en-GB" sz="1724" spc="-1" dirty="0">
                <a:ea typeface="DejaVu Sans"/>
              </a:rPr>
              <a:t>, name, tag, </a:t>
            </a:r>
            <a:r>
              <a:rPr lang="en-GB" sz="1724" spc="-1" dirty="0" err="1">
                <a:ea typeface="DejaVu Sans"/>
              </a:rPr>
              <a:t>xpath</a:t>
            </a:r>
            <a:r>
              <a:rPr lang="en-GB" sz="1724" spc="-1" dirty="0">
                <a:ea typeface="DejaVu Sans"/>
              </a:rPr>
              <a:t> etc.</a:t>
            </a:r>
            <a:endParaRPr lang="en-GB" sz="1724"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What are the </a:t>
            </a:r>
            <a:r>
              <a:rPr lang="en-GB" sz="1724" spc="-1" dirty="0" err="1">
                <a:ea typeface="DejaVu Sans"/>
              </a:rPr>
              <a:t>tradeoffs</a:t>
            </a:r>
            <a:r>
              <a:rPr lang="en-GB" sz="1724" spc="-1" dirty="0">
                <a:ea typeface="DejaVu Sans"/>
              </a:rPr>
              <a:t> of each type?</a:t>
            </a:r>
            <a:endParaRPr lang="en-GB" sz="1724" spc="-1" dirty="0">
              <a:latin typeface="Arial"/>
            </a:endParaRPr>
          </a:p>
          <a:p>
            <a:pPr marL="674086" lvl="1" indent="-258661">
              <a:spcBef>
                <a:spcPts val="182"/>
              </a:spcBef>
              <a:spcAft>
                <a:spcPts val="725"/>
              </a:spcAft>
              <a:buClr>
                <a:srgbClr val="2E2D2C"/>
              </a:buClr>
              <a:buFont typeface="Arial"/>
              <a:buChar char="•"/>
            </a:pPr>
            <a:r>
              <a:rPr lang="en-GB" sz="1633" b="1" spc="-1" dirty="0">
                <a:ea typeface="DejaVu Sans"/>
              </a:rPr>
              <a:t>Id</a:t>
            </a:r>
            <a:r>
              <a:rPr lang="en-GB" sz="1633" spc="-1" dirty="0">
                <a:ea typeface="DejaVu Sans"/>
              </a:rPr>
              <a:t> is the most efficient in terms of test performance</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Xpath</a:t>
            </a:r>
            <a:r>
              <a:rPr lang="en-GB" sz="1633" spc="-1" dirty="0">
                <a:ea typeface="DejaVu Sans"/>
              </a:rPr>
              <a:t> take a long time to process in relation to </a:t>
            </a:r>
            <a:r>
              <a:rPr lang="en-GB" sz="1633" b="1" spc="-1" dirty="0">
                <a:ea typeface="DejaVu Sans"/>
              </a:rPr>
              <a:t>CSS</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linkText</a:t>
            </a:r>
            <a:r>
              <a:rPr lang="en-GB" sz="1633" spc="-1" dirty="0">
                <a:ea typeface="DejaVu Sans"/>
              </a:rPr>
              <a:t> is fast but limited to just links, and also prone to change.</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F418B996-6A16-41FE-A809-8303FC705E9B}"/>
              </a:ext>
            </a:extLst>
          </p:cNvPr>
          <p:cNvSpPr>
            <a:spLocks noGrp="1"/>
          </p:cNvSpPr>
          <p:nvPr>
            <p:ph type="title"/>
          </p:nvPr>
        </p:nvSpPr>
        <p:spPr/>
        <p:txBody>
          <a:bodyPr>
            <a:normAutofit/>
          </a:bodyPr>
          <a:lstStyle/>
          <a:p>
            <a:r>
              <a:rPr lang="en-GB" spc="-1" dirty="0">
                <a:ea typeface="DejaVu Sans"/>
              </a:rPr>
              <a:t>Location Strategies</a:t>
            </a:r>
            <a:endParaRPr lang="en-GB" dirty="0"/>
          </a:p>
        </p:txBody>
      </p:sp>
    </p:spTree>
    <p:extLst>
      <p:ext uri="{BB962C8B-B14F-4D97-AF65-F5344CB8AC3E}">
        <p14:creationId xmlns:p14="http://schemas.microsoft.com/office/powerpoint/2010/main" val="41769541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Cross Browser Testing</a:t>
            </a:r>
          </a:p>
        </p:txBody>
      </p:sp>
    </p:spTree>
    <p:extLst>
      <p:ext uri="{BB962C8B-B14F-4D97-AF65-F5344CB8AC3E}">
        <p14:creationId xmlns:p14="http://schemas.microsoft.com/office/powerpoint/2010/main" val="30844385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37398E-409D-4D1C-B640-0E4AF6928CB4}"/>
              </a:ext>
            </a:extLst>
          </p:cNvPr>
          <p:cNvSpPr>
            <a:spLocks noGrp="1"/>
          </p:cNvSpPr>
          <p:nvPr>
            <p:ph type="body" sz="quarter" idx="15"/>
          </p:nvPr>
        </p:nvSpPr>
        <p:spPr>
          <a:xfrm>
            <a:off x="414000" y="1544760"/>
            <a:ext cx="11404800" cy="4546800"/>
          </a:xfrm>
        </p:spPr>
        <p:txBody>
          <a:bodyPr/>
          <a:lstStyle/>
          <a:p>
            <a:pPr marL="311242" indent="-310589">
              <a:spcBef>
                <a:spcPts val="182"/>
              </a:spcBef>
              <a:spcAft>
                <a:spcPts val="725"/>
              </a:spcAft>
              <a:buClr>
                <a:srgbClr val="2E2D2C"/>
              </a:buClr>
              <a:buFont typeface="Arial"/>
              <a:buChar char="•"/>
            </a:pPr>
            <a:r>
              <a:rPr lang="en-GB" sz="1724" spc="-1" dirty="0">
                <a:ea typeface="DejaVu Sans"/>
              </a:rPr>
              <a:t>Functional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Used to check if X feature works on multiple browsers.</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Common issues include</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Font size mismatch</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JS Implementation </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CSS/HTML Validation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Browsers not supporting X</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Page alignment/div size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 orientation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Incompatibility with OS</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A5C93DDC-CB1A-4719-99D5-9860E18C624B}"/>
              </a:ext>
            </a:extLst>
          </p:cNvPr>
          <p:cNvSpPr>
            <a:spLocks noGrp="1"/>
          </p:cNvSpPr>
          <p:nvPr>
            <p:ph type="title"/>
          </p:nvPr>
        </p:nvSpPr>
        <p:spPr/>
        <p:txBody>
          <a:bodyPr>
            <a:normAutofit/>
          </a:bodyPr>
          <a:lstStyle/>
          <a:p>
            <a:r>
              <a:rPr lang="en-GB" spc="-1" dirty="0">
                <a:ea typeface="DejaVu Sans"/>
              </a:rPr>
              <a:t>What is Cross browser testing?</a:t>
            </a:r>
            <a:endParaRPr lang="en-GB" dirty="0"/>
          </a:p>
        </p:txBody>
      </p:sp>
    </p:spTree>
    <p:extLst>
      <p:ext uri="{BB962C8B-B14F-4D97-AF65-F5344CB8AC3E}">
        <p14:creationId xmlns:p14="http://schemas.microsoft.com/office/powerpoint/2010/main" val="27073765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32A3DA-28A1-40BD-B4E3-4C6CD0A1492C}"/>
              </a:ext>
            </a:extLst>
          </p:cNvPr>
          <p:cNvSpPr>
            <a:spLocks noGrp="1"/>
          </p:cNvSpPr>
          <p:nvPr>
            <p:ph type="body" sz="quarter" idx="15"/>
          </p:nvPr>
        </p:nvSpPr>
        <p:spPr/>
        <p:txBody>
          <a:bodyPr/>
          <a:lstStyle/>
          <a:p>
            <a:pPr marL="259886" indent="-259232">
              <a:spcBef>
                <a:spcPts val="182"/>
              </a:spcBef>
              <a:spcAft>
                <a:spcPts val="725"/>
              </a:spcAft>
              <a:buClr>
                <a:srgbClr val="2E2D2C"/>
              </a:buClr>
            </a:pPr>
            <a:r>
              <a:rPr lang="en-GB" spc="-1" dirty="0"/>
              <a:t>Firefox </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Explorer</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Edge</a:t>
            </a:r>
            <a:endParaRPr lang="en-GB" spc="-1" dirty="0">
              <a:latin typeface="Arial"/>
            </a:endParaRPr>
          </a:p>
          <a:p>
            <a:endParaRPr lang="en-GB" dirty="0"/>
          </a:p>
        </p:txBody>
      </p:sp>
      <p:sp>
        <p:nvSpPr>
          <p:cNvPr id="3" name="Title 2">
            <a:extLst>
              <a:ext uri="{FF2B5EF4-FFF2-40B4-BE49-F238E27FC236}">
                <a16:creationId xmlns:a16="http://schemas.microsoft.com/office/drawing/2014/main" id="{53F99DB0-137F-4FBD-9BB9-522DE4220DEA}"/>
              </a:ext>
            </a:extLst>
          </p:cNvPr>
          <p:cNvSpPr>
            <a:spLocks noGrp="1"/>
          </p:cNvSpPr>
          <p:nvPr>
            <p:ph type="title"/>
          </p:nvPr>
        </p:nvSpPr>
        <p:spPr/>
        <p:txBody>
          <a:bodyPr>
            <a:normAutofit/>
          </a:bodyPr>
          <a:lstStyle/>
          <a:p>
            <a:r>
              <a:rPr lang="en-GB" spc="-1" dirty="0"/>
              <a:t>What other browsers can I test?</a:t>
            </a:r>
            <a:endParaRPr lang="en-GB" dirty="0"/>
          </a:p>
        </p:txBody>
      </p:sp>
    </p:spTree>
    <p:extLst>
      <p:ext uri="{BB962C8B-B14F-4D97-AF65-F5344CB8AC3E}">
        <p14:creationId xmlns:p14="http://schemas.microsoft.com/office/powerpoint/2010/main" val="9591862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Mouse Actions</a:t>
            </a:r>
          </a:p>
        </p:txBody>
      </p:sp>
    </p:spTree>
    <p:extLst>
      <p:ext uri="{BB962C8B-B14F-4D97-AF65-F5344CB8AC3E}">
        <p14:creationId xmlns:p14="http://schemas.microsoft.com/office/powerpoint/2010/main" val="84201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dirty="0"/>
              <a:t>Actions are a way of saving a sequence of events on one or multiple elements to then be executed.</a:t>
            </a:r>
          </a:p>
          <a:p>
            <a:endParaRPr lang="en-GB" dirty="0"/>
          </a:p>
          <a:p>
            <a:r>
              <a:rPr lang="en-GB" dirty="0"/>
              <a:t>One example would be trying to select multiple elements on a page, such as a list, often using the CTRL modifier whilst clicking them.</a:t>
            </a:r>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27369885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3630F8-7826-4328-980E-A68CC18A165F}"/>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600" spc="-1" dirty="0" err="1">
                <a:ea typeface="DejaVu Sans"/>
              </a:rPr>
              <a:t>moveByOffset</a:t>
            </a:r>
            <a:r>
              <a:rPr lang="en-GB" sz="1600" spc="-1" dirty="0">
                <a:ea typeface="DejaVu Sans"/>
              </a:rPr>
              <a:t>() – Used to move the mouse from its current position to another point on the web page.</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When a page is loaded, the initial position is usually 0,0 unless the page has an explicit focus call.</a:t>
            </a:r>
            <a:endParaRPr lang="en-GB" sz="1600" spc="-1" dirty="0">
              <a:latin typeface="Arial"/>
            </a:endParaRPr>
          </a:p>
          <a:p>
            <a:pPr marL="311242" indent="-310262">
              <a:spcBef>
                <a:spcPts val="182"/>
              </a:spcBef>
              <a:spcAft>
                <a:spcPts val="725"/>
              </a:spcAft>
              <a:buClr>
                <a:srgbClr val="2E2D2C"/>
              </a:buClr>
              <a:buFont typeface="Arial"/>
              <a:buChar char="•"/>
            </a:pPr>
            <a:endParaRPr lang="en-GB" sz="1600" b="1" spc="-1" dirty="0">
              <a:ea typeface="DejaVu Sans"/>
            </a:endParaRPr>
          </a:p>
          <a:p>
            <a:pPr marL="311242" indent="-310262">
              <a:spcBef>
                <a:spcPts val="182"/>
              </a:spcBef>
              <a:spcAft>
                <a:spcPts val="725"/>
              </a:spcAft>
              <a:buClr>
                <a:srgbClr val="2E2D2C"/>
              </a:buClr>
              <a:buFont typeface="Arial"/>
              <a:buChar char="•"/>
            </a:pPr>
            <a:r>
              <a:rPr lang="en-GB" sz="1600" b="1" spc="-1" dirty="0">
                <a:ea typeface="DejaVu Sans"/>
              </a:rPr>
              <a:t>Public Actions </a:t>
            </a:r>
            <a:r>
              <a:rPr lang="en-GB" sz="1600" b="1" spc="-1" dirty="0" err="1">
                <a:ea typeface="DejaVu Sans"/>
              </a:rPr>
              <a:t>moveByOffset</a:t>
            </a:r>
            <a:r>
              <a:rPr lang="en-GB" sz="1600" b="1" spc="-1" dirty="0">
                <a:ea typeface="DejaVu Sans"/>
              </a:rPr>
              <a:t>(int </a:t>
            </a:r>
            <a:r>
              <a:rPr lang="en-GB" sz="1600" b="1" spc="-1" dirty="0" err="1">
                <a:ea typeface="DejaVu Sans"/>
              </a:rPr>
              <a:t>xOffset</a:t>
            </a:r>
            <a:r>
              <a:rPr lang="en-GB" sz="1600" b="1" spc="-1" dirty="0">
                <a:ea typeface="DejaVu Sans"/>
              </a:rPr>
              <a:t>, int </a:t>
            </a:r>
            <a:r>
              <a:rPr lang="en-GB" sz="1600" b="1" spc="-1" dirty="0" err="1">
                <a:ea typeface="DejaVu Sans"/>
              </a:rPr>
              <a:t>yOffset</a:t>
            </a:r>
            <a:r>
              <a:rPr lang="en-GB" sz="1600" b="1" spc="-1" dirty="0">
                <a:ea typeface="DejaVu Sans"/>
              </a:rPr>
              <a: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X, A positive value will move the mouse to the right, whilst a negative will move it to the left.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Y, A positive value will move the mouse downwards, whilst a negative will move it upwards.</a:t>
            </a:r>
            <a:endParaRPr lang="en-GB" sz="1600" spc="-1" dirty="0">
              <a:latin typeface="Arial"/>
            </a:endParaRPr>
          </a:p>
          <a:p>
            <a:endParaRPr lang="en-GB" sz="1600" dirty="0"/>
          </a:p>
          <a:p>
            <a:endParaRPr lang="en-GB" sz="1600" dirty="0"/>
          </a:p>
        </p:txBody>
      </p:sp>
      <p:sp>
        <p:nvSpPr>
          <p:cNvPr id="3" name="Title 2">
            <a:extLst>
              <a:ext uri="{FF2B5EF4-FFF2-40B4-BE49-F238E27FC236}">
                <a16:creationId xmlns:a16="http://schemas.microsoft.com/office/drawing/2014/main" id="{ABDCA113-ADA2-4ED2-953A-1BB654379BA2}"/>
              </a:ext>
            </a:extLst>
          </p:cNvPr>
          <p:cNvSpPr>
            <a:spLocks noGrp="1"/>
          </p:cNvSpPr>
          <p:nvPr>
            <p:ph type="title"/>
          </p:nvPr>
        </p:nvSpPr>
        <p:spPr/>
        <p:txBody>
          <a:bodyPr>
            <a:normAutofit/>
          </a:bodyPr>
          <a:lstStyle/>
          <a:p>
            <a:r>
              <a:rPr lang="en-GB" dirty="0" err="1"/>
              <a:t>ActionBuilder</a:t>
            </a:r>
            <a:r>
              <a:rPr lang="en-GB" dirty="0"/>
              <a:t> – Mouse Interactions</a:t>
            </a:r>
          </a:p>
        </p:txBody>
      </p:sp>
      <p:pic>
        <p:nvPicPr>
          <p:cNvPr id="4" name="Picture 3">
            <a:extLst>
              <a:ext uri="{FF2B5EF4-FFF2-40B4-BE49-F238E27FC236}">
                <a16:creationId xmlns:a16="http://schemas.microsoft.com/office/drawing/2014/main" id="{7F66AA40-B23E-44E5-ABAD-382A8AE13D78}"/>
              </a:ext>
            </a:extLst>
          </p:cNvPr>
          <p:cNvPicPr>
            <a:picLocks noChangeAspect="1"/>
          </p:cNvPicPr>
          <p:nvPr/>
        </p:nvPicPr>
        <p:blipFill>
          <a:blip r:embed="rId2"/>
          <a:stretch>
            <a:fillRect/>
          </a:stretch>
        </p:blipFill>
        <p:spPr>
          <a:xfrm>
            <a:off x="2338824" y="5156378"/>
            <a:ext cx="7555152" cy="1201582"/>
          </a:xfrm>
          <a:prstGeom prst="rect">
            <a:avLst/>
          </a:prstGeom>
        </p:spPr>
      </p:pic>
    </p:spTree>
    <p:extLst>
      <p:ext uri="{BB962C8B-B14F-4D97-AF65-F5344CB8AC3E}">
        <p14:creationId xmlns:p14="http://schemas.microsoft.com/office/powerpoint/2010/main" val="410082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Pesticide paradox</a:t>
            </a:r>
          </a:p>
        </p:txBody>
      </p:sp>
      <p:sp>
        <p:nvSpPr>
          <p:cNvPr id="3" name="Content Placeholder 2"/>
          <p:cNvSpPr>
            <a:spLocks noGrp="1"/>
          </p:cNvSpPr>
          <p:nvPr>
            <p:ph idx="1"/>
          </p:nvPr>
        </p:nvSpPr>
        <p:spPr/>
        <p:txBody>
          <a:bodyPr/>
          <a:lstStyle/>
          <a:p>
            <a:r>
              <a:rPr lang="en-GB" dirty="0"/>
              <a:t>Repetitive use of the same pesticide will lead to the development in immunity, becoming ineffective. Same principle applies to testing, where the same repetitive tests won’t be able to find new defects.</a:t>
            </a:r>
          </a:p>
          <a:p>
            <a:r>
              <a:rPr lang="en-GB" dirty="0"/>
              <a:t>The medicine: test cases need to be regularly review and revised, adding new and different test cases to help find more defects.</a:t>
            </a:r>
          </a:p>
          <a:p>
            <a:r>
              <a:rPr lang="en-GB" dirty="0"/>
              <a:t>Can’t depend on existing testing techniques, testers have to improve continuously in order to make tests more effective.</a:t>
            </a:r>
          </a:p>
          <a:p>
            <a:r>
              <a:rPr lang="en-GB" dirty="0"/>
              <a:t>At the end of the day, you can’t claim a product to be 100% bug free.</a:t>
            </a:r>
          </a:p>
        </p:txBody>
      </p:sp>
    </p:spTree>
    <p:extLst>
      <p:ext uri="{BB962C8B-B14F-4D97-AF65-F5344CB8AC3E}">
        <p14:creationId xmlns:p14="http://schemas.microsoft.com/office/powerpoint/2010/main" val="42431695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01473D-CE46-4759-B29C-901C8979D906}"/>
              </a:ext>
            </a:extLst>
          </p:cNvPr>
          <p:cNvSpPr>
            <a:spLocks noGrp="1"/>
          </p:cNvSpPr>
          <p:nvPr>
            <p:ph type="title"/>
          </p:nvPr>
        </p:nvSpPr>
        <p:spPr/>
        <p:txBody>
          <a:bodyPr/>
          <a:lstStyle/>
          <a:p>
            <a:r>
              <a:rPr lang="en-GB" dirty="0" err="1"/>
              <a:t>ActionBuilder</a:t>
            </a:r>
            <a:r>
              <a:rPr lang="en-GB" dirty="0"/>
              <a:t> – .perform()</a:t>
            </a:r>
          </a:p>
        </p:txBody>
      </p:sp>
      <p:sp>
        <p:nvSpPr>
          <p:cNvPr id="4" name="Text Placeholder 3">
            <a:extLst>
              <a:ext uri="{FF2B5EF4-FFF2-40B4-BE49-F238E27FC236}">
                <a16:creationId xmlns:a16="http://schemas.microsoft.com/office/drawing/2014/main" id="{5EDF473A-F9C5-4265-919E-2B1F47507D60}"/>
              </a:ext>
            </a:extLst>
          </p:cNvPr>
          <p:cNvSpPr>
            <a:spLocks noGrp="1"/>
          </p:cNvSpPr>
          <p:nvPr>
            <p:ph type="body" sz="quarter" idx="17"/>
          </p:nvPr>
        </p:nvSpPr>
        <p:spPr>
          <a:xfrm>
            <a:off x="1161143" y="4080344"/>
            <a:ext cx="10798057" cy="2392455"/>
          </a:xfrm>
        </p:spPr>
        <p:txBody>
          <a:bodyPr/>
          <a:lstStyle/>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The .perform() method is our way of executing the actions that we have specified</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endParaRPr lang="en-GB" spc="-1" dirty="0">
              <a:solidFill>
                <a:prstClr val="black"/>
              </a:solidFill>
              <a:latin typeface="Arial"/>
            </a:endParaRPr>
          </a:p>
          <a:p>
            <a:endParaRPr lang="en-GB" dirty="0"/>
          </a:p>
        </p:txBody>
      </p:sp>
      <p:pic>
        <p:nvPicPr>
          <p:cNvPr id="5" name="Picture 4">
            <a:extLst>
              <a:ext uri="{FF2B5EF4-FFF2-40B4-BE49-F238E27FC236}">
                <a16:creationId xmlns:a16="http://schemas.microsoft.com/office/drawing/2014/main" id="{6B778C6A-3F28-4C27-93BE-90C5334DBD84}"/>
              </a:ext>
            </a:extLst>
          </p:cNvPr>
          <p:cNvPicPr>
            <a:picLocks noChangeAspect="1"/>
          </p:cNvPicPr>
          <p:nvPr/>
        </p:nvPicPr>
        <p:blipFill>
          <a:blip r:embed="rId2"/>
          <a:stretch>
            <a:fillRect/>
          </a:stretch>
        </p:blipFill>
        <p:spPr>
          <a:xfrm>
            <a:off x="2152096" y="3519269"/>
            <a:ext cx="8210502" cy="280222"/>
          </a:xfrm>
          <a:prstGeom prst="rect">
            <a:avLst/>
          </a:prstGeom>
        </p:spPr>
      </p:pic>
      <p:pic>
        <p:nvPicPr>
          <p:cNvPr id="6" name="Picture 5">
            <a:extLst>
              <a:ext uri="{FF2B5EF4-FFF2-40B4-BE49-F238E27FC236}">
                <a16:creationId xmlns:a16="http://schemas.microsoft.com/office/drawing/2014/main" id="{F4CB27C2-2E13-48D0-ADDD-56186CB3BB28}"/>
              </a:ext>
            </a:extLst>
          </p:cNvPr>
          <p:cNvPicPr>
            <a:picLocks noChangeAspect="1"/>
          </p:cNvPicPr>
          <p:nvPr/>
        </p:nvPicPr>
        <p:blipFill>
          <a:blip r:embed="rId3"/>
          <a:stretch>
            <a:fillRect/>
          </a:stretch>
        </p:blipFill>
        <p:spPr>
          <a:xfrm>
            <a:off x="2152096" y="2286425"/>
            <a:ext cx="8210502" cy="671768"/>
          </a:xfrm>
          <a:prstGeom prst="rect">
            <a:avLst/>
          </a:prstGeom>
        </p:spPr>
      </p:pic>
      <p:pic>
        <p:nvPicPr>
          <p:cNvPr id="7" name="Picture 6">
            <a:extLst>
              <a:ext uri="{FF2B5EF4-FFF2-40B4-BE49-F238E27FC236}">
                <a16:creationId xmlns:a16="http://schemas.microsoft.com/office/drawing/2014/main" id="{7F9C53B0-3FC8-4AEC-91EE-A5E12C08DA16}"/>
              </a:ext>
            </a:extLst>
          </p:cNvPr>
          <p:cNvPicPr>
            <a:picLocks noChangeAspect="1"/>
          </p:cNvPicPr>
          <p:nvPr/>
        </p:nvPicPr>
        <p:blipFill>
          <a:blip r:embed="rId4"/>
          <a:stretch>
            <a:fillRect/>
          </a:stretch>
        </p:blipFill>
        <p:spPr>
          <a:xfrm>
            <a:off x="2152096" y="1035918"/>
            <a:ext cx="8210502" cy="689431"/>
          </a:xfrm>
          <a:prstGeom prst="rect">
            <a:avLst/>
          </a:prstGeom>
        </p:spPr>
      </p:pic>
    </p:spTree>
    <p:extLst>
      <p:ext uri="{BB962C8B-B14F-4D97-AF65-F5344CB8AC3E}">
        <p14:creationId xmlns:p14="http://schemas.microsoft.com/office/powerpoint/2010/main" val="38876002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B0AC7-B5CE-4826-94A2-8FFD9EF3DD8C}"/>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Mouse interactions </a:t>
            </a:r>
            <a:r>
              <a:rPr lang="en-GB" b="1" spc="-1" dirty="0"/>
              <a:t>shouldn’t</a:t>
            </a:r>
            <a:r>
              <a:rPr lang="en-GB" spc="-1" dirty="0"/>
              <a:t> be necessary the majority of the time.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If everything has a unique identifier (id, </a:t>
            </a:r>
            <a:r>
              <a:rPr lang="en-GB" spc="-1" dirty="0" err="1"/>
              <a:t>classname</a:t>
            </a:r>
            <a:r>
              <a:rPr lang="en-GB" spc="-1" dirty="0"/>
              <a:t>, name, etc.) You shouldn’t need to manually position the mouse over it.</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Alternatively you could use XPATH too.</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Could be useful to test </a:t>
            </a:r>
            <a:r>
              <a:rPr lang="en-GB" b="1" spc="-1" dirty="0"/>
              <a:t>on-hover </a:t>
            </a:r>
            <a:r>
              <a:rPr lang="en-GB" spc="-1" dirty="0"/>
              <a:t>events.</a:t>
            </a:r>
            <a:endParaRPr lang="en-GB" spc="-1" dirty="0">
              <a:solidFill>
                <a:prstClr val="black"/>
              </a:solidFill>
              <a:latin typeface="Arial"/>
            </a:endParaRPr>
          </a:p>
          <a:p>
            <a:pPr defTabSz="685867">
              <a:spcBef>
                <a:spcPts val="151"/>
              </a:spcBef>
              <a:spcAft>
                <a:spcPts val="600"/>
              </a:spcAft>
            </a:pPr>
            <a:endParaRPr lang="en-GB" sz="1100"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365AD6AB-8EC9-4554-95FD-BD7824774434}"/>
              </a:ext>
            </a:extLst>
          </p:cNvPr>
          <p:cNvSpPr>
            <a:spLocks noGrp="1"/>
          </p:cNvSpPr>
          <p:nvPr>
            <p:ph type="title"/>
          </p:nvPr>
        </p:nvSpPr>
        <p:spPr/>
        <p:txBody>
          <a:bodyPr>
            <a:normAutofit/>
          </a:bodyPr>
          <a:lstStyle/>
          <a:p>
            <a:r>
              <a:rPr lang="en-GB" dirty="0"/>
              <a:t>WebDriver – Mouse interactions, Why?</a:t>
            </a:r>
          </a:p>
        </p:txBody>
      </p:sp>
    </p:spTree>
    <p:extLst>
      <p:ext uri="{BB962C8B-B14F-4D97-AF65-F5344CB8AC3E}">
        <p14:creationId xmlns:p14="http://schemas.microsoft.com/office/powerpoint/2010/main" val="27310757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Click and hold is a useful feature, primarily for the drag and drop of various elements.</a:t>
            </a:r>
          </a:p>
          <a:p>
            <a:endParaRPr lang="en-GB" dirty="0"/>
          </a:p>
          <a:p>
            <a:r>
              <a:rPr lang="en-GB" dirty="0"/>
              <a:t>We may be required to move an element from one position (</a:t>
            </a:r>
            <a:r>
              <a:rPr lang="en-GB" dirty="0" err="1"/>
              <a:t>positon</a:t>
            </a:r>
            <a:r>
              <a:rPr lang="en-GB" dirty="0"/>
              <a:t> a) to another (position b). The sequence would be:</a:t>
            </a:r>
          </a:p>
          <a:p>
            <a:pPr lvl="1"/>
            <a:r>
              <a:rPr lang="en-GB" dirty="0"/>
              <a:t>Move to position a</a:t>
            </a:r>
          </a:p>
          <a:p>
            <a:pPr lvl="1"/>
            <a:r>
              <a:rPr lang="en-GB" dirty="0"/>
              <a:t>Click and hold at position a</a:t>
            </a:r>
          </a:p>
          <a:p>
            <a:pPr lvl="1"/>
            <a:r>
              <a:rPr lang="en-GB" dirty="0"/>
              <a:t>Move the cursor to position b</a:t>
            </a:r>
          </a:p>
          <a:p>
            <a:pPr lvl="1"/>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9353575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We could accomplish this firstly by:</a:t>
            </a:r>
          </a:p>
          <a:p>
            <a:pPr lvl="1"/>
            <a:r>
              <a:rPr lang="en-GB" dirty="0" err="1"/>
              <a:t>action.moveByOffset</a:t>
            </a:r>
            <a:r>
              <a:rPr lang="en-GB" dirty="0"/>
              <a:t>(200, 20) .</a:t>
            </a:r>
            <a:r>
              <a:rPr lang="en-GB" dirty="0" err="1"/>
              <a:t>clickAndHold</a:t>
            </a:r>
            <a:r>
              <a:rPr lang="en-GB" dirty="0"/>
              <a:t>() .</a:t>
            </a:r>
            <a:r>
              <a:rPr lang="en-GB" dirty="0" err="1"/>
              <a:t>moveByOffset</a:t>
            </a:r>
            <a:r>
              <a:rPr lang="en-GB" dirty="0"/>
              <a:t>(120, 0) .release().perform();</a:t>
            </a:r>
          </a:p>
          <a:p>
            <a:pPr lvl="2"/>
            <a:r>
              <a:rPr lang="en-GB" dirty="0"/>
              <a:t>First you move the cursor to location of position a, then we click and hold it, then we move the cursor by 120px to position b.</a:t>
            </a:r>
          </a:p>
          <a:p>
            <a:pPr lvl="2"/>
            <a:r>
              <a:rPr lang="en-GB" dirty="0"/>
              <a:t>We then release the element once we have moved</a:t>
            </a:r>
          </a:p>
          <a:p>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7641233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err="1"/>
              <a:t>dragAndDrop</a:t>
            </a:r>
            <a:r>
              <a:rPr lang="en-GB" dirty="0"/>
              <a:t> is an alternative to </a:t>
            </a:r>
            <a:r>
              <a:rPr lang="en-GB" dirty="0" err="1"/>
              <a:t>clickAndHold</a:t>
            </a:r>
            <a:r>
              <a:rPr lang="en-GB" dirty="0"/>
              <a:t>, simpler to use for this purpose.</a:t>
            </a:r>
          </a:p>
          <a:p>
            <a:endParaRPr lang="en-GB" dirty="0"/>
          </a:p>
          <a:p>
            <a:r>
              <a:rPr lang="en-GB" dirty="0"/>
              <a:t>Our previous example could be written like so:</a:t>
            </a:r>
          </a:p>
          <a:p>
            <a:r>
              <a:rPr lang="en-GB" dirty="0" err="1"/>
              <a:t>action.dragAndDropBy</a:t>
            </a:r>
            <a:r>
              <a:rPr lang="en-GB" dirty="0"/>
              <a:t>(</a:t>
            </a:r>
            <a:r>
              <a:rPr lang="en-GB" dirty="0" err="1"/>
              <a:t>dragMe</a:t>
            </a:r>
            <a:r>
              <a:rPr lang="en-GB" dirty="0"/>
              <a:t>, 300, 200).perform();</a:t>
            </a:r>
          </a:p>
          <a:p>
            <a:r>
              <a:rPr lang="en-GB" dirty="0" err="1"/>
              <a:t>dragMe</a:t>
            </a:r>
            <a:r>
              <a:rPr lang="en-GB" dirty="0"/>
              <a:t> being the draggable web element</a:t>
            </a:r>
          </a:p>
          <a:p>
            <a:endParaRPr lang="en-GB" dirty="0"/>
          </a:p>
          <a:p>
            <a:r>
              <a:rPr lang="en-GB" dirty="0"/>
              <a:t>Or even simpler</a:t>
            </a:r>
          </a:p>
          <a:p>
            <a:r>
              <a:rPr lang="en-GB" dirty="0" err="1"/>
              <a:t>Action.dragAndDrop</a:t>
            </a:r>
            <a:r>
              <a:rPr lang="en-GB" dirty="0"/>
              <a:t>(</a:t>
            </a:r>
            <a:r>
              <a:rPr lang="en-GB" dirty="0" err="1"/>
              <a:t>src</a:t>
            </a:r>
            <a:r>
              <a:rPr lang="en-GB" dirty="0"/>
              <a:t>, </a:t>
            </a:r>
            <a:r>
              <a:rPr lang="en-GB" dirty="0" err="1"/>
              <a:t>trgt</a:t>
            </a:r>
            <a:r>
              <a:rPr lang="en-GB" dirty="0"/>
              <a:t>).perform();</a:t>
            </a:r>
          </a:p>
          <a:p>
            <a:r>
              <a:rPr lang="en-GB" dirty="0" err="1"/>
              <a:t>Src</a:t>
            </a:r>
            <a:r>
              <a:rPr lang="en-GB" dirty="0"/>
              <a:t> being the draggable element and </a:t>
            </a:r>
            <a:r>
              <a:rPr lang="en-GB" dirty="0" err="1"/>
              <a:t>trgt</a:t>
            </a:r>
            <a:r>
              <a:rPr lang="en-GB" dirty="0"/>
              <a:t> being the location to drag it too.</a:t>
            </a:r>
          </a:p>
          <a:p>
            <a:endParaRPr lang="en-GB" dirty="0"/>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err="1">
                <a:ea typeface="DejaVu Sans"/>
              </a:rPr>
              <a:t>DragAndDrop</a:t>
            </a:r>
            <a:endParaRPr lang="en-GB" dirty="0"/>
          </a:p>
        </p:txBody>
      </p:sp>
    </p:spTree>
    <p:extLst>
      <p:ext uri="{BB962C8B-B14F-4D97-AF65-F5344CB8AC3E}">
        <p14:creationId xmlns:p14="http://schemas.microsoft.com/office/powerpoint/2010/main" val="33572585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E5EB8-CD45-4F9E-B5B9-C1EAA979970D}"/>
              </a:ext>
            </a:extLst>
          </p:cNvPr>
          <p:cNvSpPr>
            <a:spLocks noGrp="1"/>
          </p:cNvSpPr>
          <p:nvPr>
            <p:ph type="title"/>
          </p:nvPr>
        </p:nvSpPr>
        <p:spPr/>
        <p:txBody>
          <a:bodyPr/>
          <a:lstStyle/>
          <a:p>
            <a:r>
              <a:rPr lang="en-GB" dirty="0"/>
              <a:t>More Actions</a:t>
            </a:r>
          </a:p>
        </p:txBody>
      </p:sp>
      <p:graphicFrame>
        <p:nvGraphicFramePr>
          <p:cNvPr id="5" name="Table 2">
            <a:extLst>
              <a:ext uri="{FF2B5EF4-FFF2-40B4-BE49-F238E27FC236}">
                <a16:creationId xmlns:a16="http://schemas.microsoft.com/office/drawing/2014/main" id="{B9FC03DD-E562-4BBE-9910-DB1D274C5AD3}"/>
              </a:ext>
            </a:extLst>
          </p:cNvPr>
          <p:cNvGraphicFramePr/>
          <p:nvPr>
            <p:extLst>
              <p:ext uri="{D42A27DB-BD31-4B8C-83A1-F6EECF244321}">
                <p14:modId xmlns:p14="http://schemas.microsoft.com/office/powerpoint/2010/main" val="3189544457"/>
              </p:ext>
            </p:extLst>
          </p:nvPr>
        </p:nvGraphicFramePr>
        <p:xfrm>
          <a:off x="1758979" y="1922499"/>
          <a:ext cx="8674042" cy="3013002"/>
        </p:xfrm>
        <a:graphic>
          <a:graphicData uri="http://schemas.openxmlformats.org/drawingml/2006/table">
            <a:tbl>
              <a:tblPr/>
              <a:tblGrid>
                <a:gridCol w="3044269">
                  <a:extLst>
                    <a:ext uri="{9D8B030D-6E8A-4147-A177-3AD203B41FA5}">
                      <a16:colId xmlns:a16="http://schemas.microsoft.com/office/drawing/2014/main" val="20000"/>
                    </a:ext>
                  </a:extLst>
                </a:gridCol>
                <a:gridCol w="5629773">
                  <a:extLst>
                    <a:ext uri="{9D8B030D-6E8A-4147-A177-3AD203B41FA5}">
                      <a16:colId xmlns:a16="http://schemas.microsoft.com/office/drawing/2014/main" val="20001"/>
                    </a:ext>
                  </a:extLst>
                </a:gridCol>
              </a:tblGrid>
              <a:tr h="429346">
                <a:tc>
                  <a:txBody>
                    <a:bodyPr/>
                    <a:lstStyle/>
                    <a:p>
                      <a:pPr>
                        <a:lnSpc>
                          <a:spcPct val="100000"/>
                        </a:lnSpc>
                      </a:pPr>
                      <a:r>
                        <a:rPr lang="en-GB" sz="1600" b="1" strike="noStrike" spc="-1" dirty="0">
                          <a:solidFill>
                            <a:srgbClr val="FFFFFF"/>
                          </a:solidFill>
                          <a:latin typeface="Segoe UI"/>
                          <a:ea typeface="DejaVu Sans"/>
                        </a:rPr>
                        <a:t>Method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429346">
                <a:tc>
                  <a:txBody>
                    <a:bodyPr/>
                    <a:lstStyle/>
                    <a:p>
                      <a:pPr>
                        <a:lnSpc>
                          <a:spcPct val="100000"/>
                        </a:lnSpc>
                      </a:pPr>
                      <a:r>
                        <a:rPr lang="en-GB" sz="1600" b="0" strike="noStrike" spc="-1">
                          <a:solidFill>
                            <a:srgbClr val="2E2D2C"/>
                          </a:solidFill>
                          <a:latin typeface="Segoe UI"/>
                          <a:ea typeface="DejaVu Sans"/>
                        </a:rPr>
                        <a:t>DoubleClick</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Performs a double click at the element or location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extLst>
                  <a:ext uri="{0D108BD9-81ED-4DB2-BD59-A6C34878D82A}">
                    <a16:rowId xmlns:a16="http://schemas.microsoft.com/office/drawing/2014/main" val="10001"/>
                  </a:ext>
                </a:extLst>
              </a:tr>
              <a:tr h="429346">
                <a:tc>
                  <a:txBody>
                    <a:bodyPr/>
                    <a:lstStyle/>
                    <a:p>
                      <a:pPr>
                        <a:lnSpc>
                          <a:spcPct val="100000"/>
                        </a:lnSpc>
                      </a:pPr>
                      <a:r>
                        <a:rPr lang="en-GB" sz="1600" b="0" strike="noStrike" spc="-1">
                          <a:solidFill>
                            <a:srgbClr val="2E2D2C"/>
                          </a:solidFill>
                          <a:latin typeface="Segoe UI"/>
                          <a:ea typeface="DejaVu Sans"/>
                        </a:rPr>
                        <a:t>ContextClick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Performs a right 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429346">
                <a:tc>
                  <a:txBody>
                    <a:bodyPr/>
                    <a:lstStyle/>
                    <a:p>
                      <a:pPr>
                        <a:lnSpc>
                          <a:spcPct val="100000"/>
                        </a:lnSpc>
                      </a:pPr>
                      <a:r>
                        <a:rPr lang="en-GB" sz="1600" b="0" strike="noStrike" spc="-1" dirty="0" err="1">
                          <a:solidFill>
                            <a:srgbClr val="2E2D2C"/>
                          </a:solidFill>
                          <a:latin typeface="Segoe UI"/>
                          <a:ea typeface="DejaVu Sans"/>
                        </a:rPr>
                        <a:t>keyDown</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Simulates the pressing and holding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429346">
                <a:tc>
                  <a:txBody>
                    <a:bodyPr/>
                    <a:lstStyle/>
                    <a:p>
                      <a:pPr>
                        <a:lnSpc>
                          <a:spcPct val="100000"/>
                        </a:lnSpc>
                      </a:pPr>
                      <a:r>
                        <a:rPr lang="en-GB" sz="1600" b="0" strike="noStrike" spc="-1" dirty="0" err="1">
                          <a:solidFill>
                            <a:srgbClr val="2E2D2C"/>
                          </a:solidFill>
                          <a:latin typeface="Segoe UI"/>
                          <a:ea typeface="DejaVu Sans"/>
                        </a:rPr>
                        <a:t>keyUp</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Simulates the releasing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866272">
                <a:tc>
                  <a:txBody>
                    <a:bodyPr/>
                    <a:lstStyle/>
                    <a:p>
                      <a:pPr>
                        <a:lnSpc>
                          <a:spcPct val="100000"/>
                        </a:lnSpc>
                      </a:pPr>
                      <a:r>
                        <a:rPr lang="en-GB" sz="1600" b="0" strike="noStrike" spc="-1" dirty="0" err="1">
                          <a:solidFill>
                            <a:srgbClr val="2E2D2C"/>
                          </a:solidFill>
                          <a:latin typeface="Segoe UI"/>
                          <a:ea typeface="DejaVu Sans"/>
                        </a:rPr>
                        <a:t>sendKeys</a:t>
                      </a:r>
                      <a:r>
                        <a:rPr lang="en-GB" sz="1600" b="0" strike="noStrike" spc="-1" dirty="0">
                          <a:solidFill>
                            <a:srgbClr val="2E2D2C"/>
                          </a:solidFill>
                          <a:latin typeface="Segoe UI"/>
                          <a:ea typeface="DejaVu Sans"/>
                        </a:rPr>
                        <a:t>(</a:t>
                      </a:r>
                      <a:r>
                        <a:rPr lang="en-GB" sz="1600" b="0" strike="noStrike" spc="-1" dirty="0" err="1">
                          <a:solidFill>
                            <a:srgbClr val="2E2D2C"/>
                          </a:solidFill>
                          <a:latin typeface="Segoe UI"/>
                          <a:ea typeface="DejaVu Sans"/>
                        </a:rPr>
                        <a:t>CharSequence</a:t>
                      </a:r>
                      <a:r>
                        <a:rPr lang="en-GB" sz="1600" b="0" strike="noStrike" spc="-1" dirty="0">
                          <a:solidFill>
                            <a:srgbClr val="2E2D2C"/>
                          </a:solidFill>
                          <a:latin typeface="Segoe UI"/>
                          <a:ea typeface="DejaVu Sans"/>
                        </a:rPr>
                        <a:t> keys)</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ea typeface="DejaVu Sans"/>
                        </a:rPr>
                        <a:t>This is different than the </a:t>
                      </a:r>
                      <a:r>
                        <a:rPr lang="en-GB" sz="1600" b="0" strike="noStrike" spc="-1" dirty="0" err="1">
                          <a:solidFill>
                            <a:srgbClr val="2E2D2C"/>
                          </a:solidFill>
                          <a:latin typeface="Segoe UI"/>
                          <a:ea typeface="DejaVu Sans"/>
                        </a:rPr>
                        <a:t>WebElement.SendKeys</a:t>
                      </a:r>
                      <a:r>
                        <a:rPr lang="en-GB" sz="1600" b="0" strike="noStrike" spc="-1" dirty="0">
                          <a:solidFill>
                            <a:srgbClr val="2E2D2C"/>
                          </a:solidFill>
                          <a:latin typeface="Segoe UI"/>
                          <a:ea typeface="DejaVu Sans"/>
                        </a:rPr>
                        <a:t>() as it expects the </a:t>
                      </a:r>
                      <a:r>
                        <a:rPr lang="en-GB" sz="1600" b="0" strike="noStrike" spc="-1" dirty="0" err="1">
                          <a:solidFill>
                            <a:srgbClr val="2E2D2C"/>
                          </a:solidFill>
                          <a:latin typeface="Segoe UI"/>
                          <a:ea typeface="DejaVu Sans"/>
                        </a:rPr>
                        <a:t>WebElement</a:t>
                      </a:r>
                      <a:r>
                        <a:rPr lang="en-GB" sz="1600" b="0" strike="noStrike" spc="-1" dirty="0">
                          <a:solidFill>
                            <a:srgbClr val="2E2D2C"/>
                          </a:solidFill>
                          <a:latin typeface="Segoe UI"/>
                          <a:ea typeface="DejaVu Sans"/>
                        </a:rPr>
                        <a:t> to have focus already.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159302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a:t>If we want to send a String to a browser it is a simple case of </a:t>
            </a:r>
            <a:r>
              <a:rPr lang="en-GB" dirty="0" err="1"/>
              <a:t>sendKeys</a:t>
            </a:r>
            <a:r>
              <a:rPr lang="en-GB" dirty="0"/>
              <a:t>(“String”).</a:t>
            </a:r>
          </a:p>
          <a:p>
            <a:endParaRPr lang="en-GB" dirty="0"/>
          </a:p>
          <a:p>
            <a:r>
              <a:rPr lang="en-GB" dirty="0"/>
              <a:t>But how would we send a special Key such as ENTER or CONTROL?</a:t>
            </a:r>
          </a:p>
          <a:p>
            <a:endParaRPr lang="en-GB" dirty="0"/>
          </a:p>
          <a:p>
            <a:endParaRPr lang="en-GB" dirty="0"/>
          </a:p>
          <a:p>
            <a:r>
              <a:rPr lang="en-GB" dirty="0"/>
              <a:t>We can make use of the Keys </a:t>
            </a:r>
            <a:r>
              <a:rPr lang="en-GB" dirty="0" err="1"/>
              <a:t>Enums</a:t>
            </a:r>
            <a:r>
              <a:rPr lang="en-GB" dirty="0"/>
              <a:t> that come with Selenium.</a:t>
            </a:r>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a:ea typeface="DejaVu Sans"/>
              </a:rPr>
              <a:t>Actions - KEYS</a:t>
            </a:r>
            <a:endParaRPr lang="en-GB" spc="-1" dirty="0">
              <a:latin typeface="Arial"/>
            </a:endParaRPr>
          </a:p>
        </p:txBody>
      </p:sp>
      <p:pic>
        <p:nvPicPr>
          <p:cNvPr id="4" name="Picture 3">
            <a:extLst>
              <a:ext uri="{FF2B5EF4-FFF2-40B4-BE49-F238E27FC236}">
                <a16:creationId xmlns:a16="http://schemas.microsoft.com/office/drawing/2014/main" id="{B43567CE-235E-4DF7-8ADE-43EB2CA5C6E5}"/>
              </a:ext>
            </a:extLst>
          </p:cNvPr>
          <p:cNvPicPr>
            <a:picLocks noChangeAspect="1"/>
          </p:cNvPicPr>
          <p:nvPr/>
        </p:nvPicPr>
        <p:blipFill>
          <a:blip r:embed="rId2"/>
          <a:stretch>
            <a:fillRect/>
          </a:stretch>
        </p:blipFill>
        <p:spPr>
          <a:xfrm>
            <a:off x="2211664" y="3203818"/>
            <a:ext cx="8130874" cy="561961"/>
          </a:xfrm>
          <a:prstGeom prst="rect">
            <a:avLst/>
          </a:prstGeom>
        </p:spPr>
      </p:pic>
    </p:spTree>
    <p:extLst>
      <p:ext uri="{BB962C8B-B14F-4D97-AF65-F5344CB8AC3E}">
        <p14:creationId xmlns:p14="http://schemas.microsoft.com/office/powerpoint/2010/main" val="3523891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Waits</a:t>
            </a:r>
          </a:p>
        </p:txBody>
      </p:sp>
    </p:spTree>
    <p:extLst>
      <p:ext uri="{BB962C8B-B14F-4D97-AF65-F5344CB8AC3E}">
        <p14:creationId xmlns:p14="http://schemas.microsoft.com/office/powerpoint/2010/main" val="9965346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F015-2BDD-49C5-9589-BC254FB82723}"/>
              </a:ext>
            </a:extLst>
          </p:cNvPr>
          <p:cNvSpPr>
            <a:spLocks noGrp="1"/>
          </p:cNvSpPr>
          <p:nvPr>
            <p:ph type="body" sz="quarter" idx="15"/>
          </p:nvPr>
        </p:nvSpPr>
        <p:spPr/>
        <p:txBody>
          <a:bodyPr/>
          <a:lstStyle/>
          <a:p>
            <a:r>
              <a:rPr lang="en-GB" dirty="0"/>
              <a:t>An implicit wait is telling the WebDriver to poll the DOM for a certain amount of time when you’re trying to find an element(s).</a:t>
            </a:r>
          </a:p>
          <a:p>
            <a:endParaRPr lang="en-GB" dirty="0"/>
          </a:p>
          <a:p>
            <a:r>
              <a:rPr lang="en-GB" dirty="0"/>
              <a:t>This is bad practice so if you see any code online that uses these make sure to convert the wait to the following two types of Wait</a:t>
            </a:r>
          </a:p>
          <a:p>
            <a:endParaRPr lang="en-GB" dirty="0"/>
          </a:p>
        </p:txBody>
      </p:sp>
      <p:sp>
        <p:nvSpPr>
          <p:cNvPr id="3" name="Title 2">
            <a:extLst>
              <a:ext uri="{FF2B5EF4-FFF2-40B4-BE49-F238E27FC236}">
                <a16:creationId xmlns:a16="http://schemas.microsoft.com/office/drawing/2014/main" id="{85095CFC-972C-4F6A-9073-ED3F4B1568C5}"/>
              </a:ext>
            </a:extLst>
          </p:cNvPr>
          <p:cNvSpPr>
            <a:spLocks noGrp="1"/>
          </p:cNvSpPr>
          <p:nvPr>
            <p:ph type="title"/>
          </p:nvPr>
        </p:nvSpPr>
        <p:spPr/>
        <p:txBody>
          <a:bodyPr>
            <a:normAutofit/>
          </a:bodyPr>
          <a:lstStyle/>
          <a:p>
            <a:r>
              <a:rPr lang="en-GB" spc="-1" dirty="0" err="1">
                <a:ea typeface="DejaVu Sans"/>
              </a:rPr>
              <a:t>ImplicitWait</a:t>
            </a:r>
            <a:endParaRPr lang="en-GB" dirty="0"/>
          </a:p>
        </p:txBody>
      </p:sp>
      <p:sp>
        <p:nvSpPr>
          <p:cNvPr id="4" name="CustomShape 3">
            <a:extLst>
              <a:ext uri="{FF2B5EF4-FFF2-40B4-BE49-F238E27FC236}">
                <a16:creationId xmlns:a16="http://schemas.microsoft.com/office/drawing/2014/main" id="{80917212-EF23-43DE-820A-3A603083C948}"/>
              </a:ext>
            </a:extLst>
          </p:cNvPr>
          <p:cNvSpPr/>
          <p:nvPr/>
        </p:nvSpPr>
        <p:spPr>
          <a:xfrm>
            <a:off x="1790701" y="3936963"/>
            <a:ext cx="8313200" cy="2154597"/>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driver.manage</a:t>
            </a:r>
            <a:r>
              <a:rPr lang="en-GB" sz="1814" spc="-1" dirty="0">
                <a:solidFill>
                  <a:srgbClr val="303336"/>
                </a:solidFill>
                <a:latin typeface="Consolas"/>
                <a:ea typeface="DejaVu Sans"/>
              </a:rPr>
              <a:t>().timeouts().</a:t>
            </a:r>
            <a:r>
              <a:rPr lang="en-GB" sz="1814" spc="-1" dirty="0" err="1">
                <a:solidFill>
                  <a:srgbClr val="303336"/>
                </a:solidFill>
                <a:latin typeface="Consolas"/>
                <a:ea typeface="DejaVu Sans"/>
              </a:rPr>
              <a:t>implicitlyWait</a:t>
            </a:r>
            <a:r>
              <a:rPr lang="en-GB" sz="1814" spc="-1" dirty="0">
                <a:solidFill>
                  <a:srgbClr val="303336"/>
                </a:solidFill>
                <a:latin typeface="Consolas"/>
                <a:ea typeface="DejaVu Sans"/>
              </a:rPr>
              <a:t>(</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TimeUnit</a:t>
            </a:r>
            <a:r>
              <a:rPr lang="en-GB" sz="1814" spc="-1" dirty="0" err="1">
                <a:solidFill>
                  <a:srgbClr val="303336"/>
                </a:solidFill>
                <a:latin typeface="Consolas"/>
                <a:ea typeface="DejaVu Sans"/>
              </a:rPr>
              <a:t>.SECONDS</a:t>
            </a:r>
            <a:r>
              <a:rPr lang="en-GB" sz="1814" spc="-1" dirty="0">
                <a:solidFill>
                  <a:srgbClr val="303336"/>
                </a:solidFill>
                <a:latin typeface="Consolas"/>
                <a:ea typeface="DejaVu Sans"/>
              </a:rPr>
              <a:t>); </a:t>
            </a: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err="1">
                <a:solidFill>
                  <a:srgbClr val="303336"/>
                </a:solidFill>
                <a:latin typeface="Consolas"/>
                <a:ea typeface="DejaVu Sans"/>
              </a:rPr>
              <a:t>driver.findElement</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30332714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3A270-63C2-4535-9B21-144E440D4C1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Wait is an interface provided by selenium that allows you to do X until something becomes true.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useful for element that take a long time to load. Or if an element changes state.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called a </a:t>
            </a:r>
            <a:r>
              <a:rPr lang="en-GB" sz="1724" b="1" spc="-1" dirty="0" err="1">
                <a:ea typeface="DejaVu Sans"/>
              </a:rPr>
              <a:t>ExplicitWait</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When creating a wait you provide it with:</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driver</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timeout period </a:t>
            </a:r>
            <a:endParaRPr lang="en-GB" sz="1633"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As well as stating when it should run </a:t>
            </a:r>
            <a:r>
              <a:rPr lang="en-GB" sz="1724" b="1" spc="-1" dirty="0">
                <a:ea typeface="DejaVu Sans"/>
              </a:rPr>
              <a:t>until.</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F31AC70-4B89-4A69-8B6E-7367F9D17B5E}"/>
              </a:ext>
            </a:extLst>
          </p:cNvPr>
          <p:cNvSpPr>
            <a:spLocks noGrp="1"/>
          </p:cNvSpPr>
          <p:nvPr>
            <p:ph type="title"/>
          </p:nvPr>
        </p:nvSpPr>
        <p:spPr/>
        <p:txBody>
          <a:bodyPr>
            <a:normAutofit/>
          </a:bodyPr>
          <a:lstStyle/>
          <a:p>
            <a:r>
              <a:rPr lang="en-GB" spc="-1" dirty="0" err="1">
                <a:ea typeface="DejaVu Sans"/>
              </a:rPr>
              <a:t>ExplicitWait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8AC56548-DE02-4F0C-B5A6-F5A38A5F9247}"/>
              </a:ext>
            </a:extLst>
          </p:cNvPr>
          <p:cNvSpPr/>
          <p:nvPr/>
        </p:nvSpPr>
        <p:spPr>
          <a:xfrm>
            <a:off x="1915423" y="4591051"/>
            <a:ext cx="8529433" cy="1744382"/>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a:t>
            </a:r>
            <a:endParaRPr lang="en-GB" sz="1814" spc="-1" dirty="0">
              <a:latin typeface="Arial"/>
            </a:endParaRP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WebDriverWait</a:t>
            </a:r>
            <a:r>
              <a:rPr lang="en-GB" sz="1814" spc="-1" dirty="0">
                <a:solidFill>
                  <a:srgbClr val="303336"/>
                </a:solidFill>
                <a:latin typeface="Consolas"/>
                <a:ea typeface="DejaVu Sans"/>
              </a:rPr>
              <a:t>(driver, </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a:solidFill>
                  <a:srgbClr val="101094"/>
                </a:solidFill>
                <a:latin typeface="Consolas"/>
                <a:ea typeface="DejaVu Sans"/>
              </a:rPr>
              <a:t>until</a:t>
            </a:r>
            <a:r>
              <a:rPr lang="en-GB" sz="1814" spc="-1" dirty="0">
                <a:solidFill>
                  <a:srgbClr val="303336"/>
                </a:solidFill>
                <a:latin typeface="Consolas"/>
                <a:ea typeface="DejaVu Sans"/>
              </a:rPr>
              <a:t>(</a:t>
            </a:r>
            <a:r>
              <a:rPr lang="en-GB" sz="1814" spc="-1" dirty="0" err="1">
                <a:solidFill>
                  <a:srgbClr val="2B91AF"/>
                </a:solidFill>
                <a:latin typeface="Consolas"/>
                <a:ea typeface="DejaVu Sans"/>
              </a:rPr>
              <a:t>ExpectedConditions</a:t>
            </a:r>
            <a:r>
              <a:rPr lang="en-GB" sz="1814" spc="-1" dirty="0" err="1">
                <a:solidFill>
                  <a:srgbClr val="303336"/>
                </a:solidFill>
                <a:latin typeface="Consolas"/>
                <a:ea typeface="DejaVu Sans"/>
              </a:rPr>
              <a:t>.presenceOfElementLocated</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2712589892"/>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Template>
  <TotalTime>2551</TotalTime>
  <Words>9400</Words>
  <Application>Microsoft Office PowerPoint</Application>
  <PresentationFormat>Widescreen</PresentationFormat>
  <Paragraphs>1378</Paragraphs>
  <Slides>140</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49" baseType="lpstr">
      <vt:lpstr>Arial</vt:lpstr>
      <vt:lpstr>Calibri</vt:lpstr>
      <vt:lpstr>Consolas</vt:lpstr>
      <vt:lpstr>Courier New</vt:lpstr>
      <vt:lpstr>Segoe UI</vt:lpstr>
      <vt:lpstr>Segoe UI Light</vt:lpstr>
      <vt:lpstr>StarSymbol</vt:lpstr>
      <vt:lpstr>QAC_Powerpoint_Template</vt:lpstr>
      <vt:lpstr>Bitmap Image</vt:lpstr>
      <vt:lpstr>Automated Testing</vt:lpstr>
      <vt:lpstr>What is Software Testing?</vt:lpstr>
      <vt:lpstr>Types of Software Testing</vt:lpstr>
      <vt:lpstr>Exercise</vt:lpstr>
      <vt:lpstr>Potential Scenarios</vt:lpstr>
      <vt:lpstr>The 7 Testing Principles</vt:lpstr>
      <vt:lpstr>Exhaustive testing is not possible</vt:lpstr>
      <vt:lpstr>Defect clustering</vt:lpstr>
      <vt:lpstr>Pesticide paradox</vt:lpstr>
      <vt:lpstr>Testing shows presence of defects</vt:lpstr>
      <vt:lpstr>Absence of Error</vt:lpstr>
      <vt:lpstr>Absence of Error</vt:lpstr>
      <vt:lpstr>Early Testing</vt:lpstr>
      <vt:lpstr>Testing is context dependent</vt:lpstr>
      <vt:lpstr>So why do we automate testing?</vt:lpstr>
      <vt:lpstr>Why is testing important?</vt:lpstr>
      <vt:lpstr>JUnit</vt:lpstr>
      <vt:lpstr>JUnit with Maven (part 1)</vt:lpstr>
      <vt:lpstr>Junit with Maven (Part 2)</vt:lpstr>
      <vt:lpstr>JUnit with Maven (part 3)</vt:lpstr>
      <vt:lpstr>Junit with Maven (Part 4)</vt:lpstr>
      <vt:lpstr>Junit with Maven (Part 5)</vt:lpstr>
      <vt:lpstr>Junit with Maven (Part 6)</vt:lpstr>
      <vt:lpstr>JUnit with Maven (Part 7)</vt:lpstr>
      <vt:lpstr>Setting up JUnit</vt:lpstr>
      <vt:lpstr>Setting up Junit (cont.)</vt:lpstr>
      <vt:lpstr>Setting up Junit (cont.)</vt:lpstr>
      <vt:lpstr>Setting up Junit (cont.)</vt:lpstr>
      <vt:lpstr>Setting up Junit (cont.)</vt:lpstr>
      <vt:lpstr>Setting up Junit (cont.)</vt:lpstr>
      <vt:lpstr>JUnit – Annotations</vt:lpstr>
      <vt:lpstr>@Test</vt:lpstr>
      <vt:lpstr>Order of Execution</vt:lpstr>
      <vt:lpstr>Order of Execution</vt:lpstr>
      <vt:lpstr>Order of Execution</vt:lpstr>
      <vt:lpstr>Order of Execution</vt:lpstr>
      <vt:lpstr>Test Suites</vt:lpstr>
      <vt:lpstr>Parameterisation</vt:lpstr>
      <vt:lpstr>Categorization</vt:lpstr>
      <vt:lpstr>JUnit Test Methods</vt:lpstr>
      <vt:lpstr>JUnit -  @Test Example</vt:lpstr>
      <vt:lpstr>Katalon Automation Recorder</vt:lpstr>
      <vt:lpstr>What is Katalon Automation Recorder?</vt:lpstr>
      <vt:lpstr>Setting up</vt:lpstr>
      <vt:lpstr>Using Katalon Automation Recorder</vt:lpstr>
      <vt:lpstr>Common Commands</vt:lpstr>
      <vt:lpstr>The Difference between Verify and assert</vt:lpstr>
      <vt:lpstr>The Difference between Verify and assert</vt:lpstr>
      <vt:lpstr>Using Katalon Automatic Recorder</vt:lpstr>
      <vt:lpstr>Selenium WebDriver</vt:lpstr>
      <vt:lpstr>Using WebDriver</vt:lpstr>
      <vt:lpstr>Adding WebDriver</vt:lpstr>
      <vt:lpstr>Creating a test with WebDriver</vt:lpstr>
      <vt:lpstr>@Before Method</vt:lpstr>
      <vt:lpstr>@Test Method</vt:lpstr>
      <vt:lpstr>@After Method</vt:lpstr>
      <vt:lpstr>Basic WebDriver Example</vt:lpstr>
      <vt:lpstr>Finding Elements</vt:lpstr>
      <vt:lpstr>Selectors</vt:lpstr>
      <vt:lpstr>Document Object Model</vt:lpstr>
      <vt:lpstr>Using WebDriver</vt:lpstr>
      <vt:lpstr>Common Commands</vt:lpstr>
      <vt:lpstr>End Result</vt:lpstr>
      <vt:lpstr>submit()</vt:lpstr>
      <vt:lpstr>Analysing Elements</vt:lpstr>
      <vt:lpstr>sendKeys()</vt:lpstr>
      <vt:lpstr>getLocation()</vt:lpstr>
      <vt:lpstr>getSize()</vt:lpstr>
      <vt:lpstr>Miscellaneous Commands</vt:lpstr>
      <vt:lpstr>Design Considerations</vt:lpstr>
      <vt:lpstr>Design Patterns</vt:lpstr>
      <vt:lpstr>Page Object Model</vt:lpstr>
      <vt:lpstr>Page Object Model – Version 2 – Page Factory</vt:lpstr>
      <vt:lpstr>Page Factory - Ajax</vt:lpstr>
      <vt:lpstr>Page Factory Example</vt:lpstr>
      <vt:lpstr>Page Factory Example</vt:lpstr>
      <vt:lpstr>What should I test?</vt:lpstr>
      <vt:lpstr>Testing Static Content</vt:lpstr>
      <vt:lpstr>Function Tests</vt:lpstr>
      <vt:lpstr>Testing Dynamic Content</vt:lpstr>
      <vt:lpstr>Locating Ajax Elements</vt:lpstr>
      <vt:lpstr>Wrapping Selenium Calls</vt:lpstr>
      <vt:lpstr>Location Strategies</vt:lpstr>
      <vt:lpstr>Cross Browser Testing</vt:lpstr>
      <vt:lpstr>What is Cross browser testing?</vt:lpstr>
      <vt:lpstr>What other browsers can I test?</vt:lpstr>
      <vt:lpstr>Mouse Actions</vt:lpstr>
      <vt:lpstr>Actions</vt:lpstr>
      <vt:lpstr>ActionBuilder – Mouse Interactions</vt:lpstr>
      <vt:lpstr>ActionBuilder – .perform()</vt:lpstr>
      <vt:lpstr>WebDriver – Mouse interactions, Why?</vt:lpstr>
      <vt:lpstr>ActionBuilder – ClickAndHold()</vt:lpstr>
      <vt:lpstr>ActionBuilder – ClickAndHold()</vt:lpstr>
      <vt:lpstr>DragAndDrop</vt:lpstr>
      <vt:lpstr>More Actions</vt:lpstr>
      <vt:lpstr>Actions - KEYS</vt:lpstr>
      <vt:lpstr>Waits</vt:lpstr>
      <vt:lpstr>ImplicitWait</vt:lpstr>
      <vt:lpstr>ExplicitWait/WebDriverWait</vt:lpstr>
      <vt:lpstr>FluentWait/WebDriverWait</vt:lpstr>
      <vt:lpstr>Additional WebDriver Capabilities</vt:lpstr>
      <vt:lpstr>Screenshot</vt:lpstr>
      <vt:lpstr>Switching between Windows</vt:lpstr>
      <vt:lpstr>Switching between Frames</vt:lpstr>
      <vt:lpstr>Handling Alerts</vt:lpstr>
      <vt:lpstr>Navigate</vt:lpstr>
      <vt:lpstr>Cookies</vt:lpstr>
      <vt:lpstr>Cookies - Example</vt:lpstr>
      <vt:lpstr>Executing JS into your Driver</vt:lpstr>
      <vt:lpstr>JavascriptExecutor – executeScript()</vt:lpstr>
      <vt:lpstr>Examples</vt:lpstr>
      <vt:lpstr>Why?</vt:lpstr>
      <vt:lpstr>Reporting</vt:lpstr>
      <vt:lpstr>Extent Report – What is it?</vt:lpstr>
      <vt:lpstr>Setting up Extentreport </vt:lpstr>
      <vt:lpstr>Example Output</vt:lpstr>
      <vt:lpstr>Data Driven Testing</vt:lpstr>
      <vt:lpstr>What is Data Driven Testing?</vt:lpstr>
      <vt:lpstr>Forms of DDT </vt:lpstr>
      <vt:lpstr>Good practices - Constants</vt:lpstr>
      <vt:lpstr>Obtaining Apache POI</vt:lpstr>
      <vt:lpstr>Apache POI - Example</vt:lpstr>
      <vt:lpstr>Behaviour Driven Development (BDD)</vt:lpstr>
      <vt:lpstr>BDD - Definition</vt:lpstr>
      <vt:lpstr>Principles</vt:lpstr>
      <vt:lpstr>The Five Why’s</vt:lpstr>
      <vt:lpstr>Benefits of BDD</vt:lpstr>
      <vt:lpstr>BDD Tool</vt:lpstr>
      <vt:lpstr>Cucumber</vt:lpstr>
      <vt:lpstr>How it works</vt:lpstr>
      <vt:lpstr>Feature file</vt:lpstr>
      <vt:lpstr>Feature File</vt:lpstr>
      <vt:lpstr>Feature File</vt:lpstr>
      <vt:lpstr>Feature File</vt:lpstr>
      <vt:lpstr>Feature file example</vt:lpstr>
      <vt:lpstr>Feature file example - additional</vt:lpstr>
      <vt:lpstr>Feature File</vt:lpstr>
      <vt:lpstr>Step Definition File</vt:lpstr>
      <vt:lpstr>Cucumber and Step Definition Files</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Devdatta Gonsai</dc:creator>
  <cp:lastModifiedBy>Chris Perrins</cp:lastModifiedBy>
  <cp:revision>15</cp:revision>
  <dcterms:created xsi:type="dcterms:W3CDTF">2018-05-25T13:29:53Z</dcterms:created>
  <dcterms:modified xsi:type="dcterms:W3CDTF">2019-03-01T01:04:55Z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