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 id="2147483722" r:id="rId2"/>
  </p:sldMasterIdLst>
  <p:notesMasterIdLst>
    <p:notesMasterId r:id="rId33"/>
  </p:notesMasterIdLst>
  <p:handoutMasterIdLst>
    <p:handoutMasterId r:id="rId34"/>
  </p:handoutMasterIdLst>
  <p:sldIdLst>
    <p:sldId id="613" r:id="rId3"/>
    <p:sldId id="616" r:id="rId4"/>
    <p:sldId id="620" r:id="rId5"/>
    <p:sldId id="614" r:id="rId6"/>
    <p:sldId id="624" r:id="rId7"/>
    <p:sldId id="625" r:id="rId8"/>
    <p:sldId id="626" r:id="rId9"/>
    <p:sldId id="629" r:id="rId10"/>
    <p:sldId id="627" r:id="rId11"/>
    <p:sldId id="628" r:id="rId12"/>
    <p:sldId id="630" r:id="rId13"/>
    <p:sldId id="635" r:id="rId14"/>
    <p:sldId id="634" r:id="rId15"/>
    <p:sldId id="654" r:id="rId16"/>
    <p:sldId id="636" r:id="rId17"/>
    <p:sldId id="640" r:id="rId18"/>
    <p:sldId id="649" r:id="rId19"/>
    <p:sldId id="638" r:id="rId20"/>
    <p:sldId id="643" r:id="rId21"/>
    <p:sldId id="644" r:id="rId22"/>
    <p:sldId id="645" r:id="rId23"/>
    <p:sldId id="651" r:id="rId24"/>
    <p:sldId id="650" r:id="rId25"/>
    <p:sldId id="652" r:id="rId26"/>
    <p:sldId id="653" r:id="rId27"/>
    <p:sldId id="618" r:id="rId28"/>
    <p:sldId id="647" r:id="rId29"/>
    <p:sldId id="648" r:id="rId30"/>
    <p:sldId id="621" r:id="rId31"/>
    <p:sldId id="622" r:id="rId32"/>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144421E5-8C9D-41E9-AFBB-8C11CF393209}">
          <p14:sldIdLst>
            <p14:sldId id="613"/>
            <p14:sldId id="616"/>
            <p14:sldId id="620"/>
          </p14:sldIdLst>
        </p14:section>
        <p14:section name="Module Content" id="{A6FDE0C4-84BE-42D7-848D-DD4C749D3461}">
          <p14:sldIdLst>
            <p14:sldId id="614"/>
            <p14:sldId id="624"/>
            <p14:sldId id="625"/>
            <p14:sldId id="626"/>
            <p14:sldId id="629"/>
            <p14:sldId id="627"/>
            <p14:sldId id="628"/>
            <p14:sldId id="630"/>
            <p14:sldId id="635"/>
            <p14:sldId id="634"/>
            <p14:sldId id="654"/>
            <p14:sldId id="636"/>
            <p14:sldId id="640"/>
            <p14:sldId id="649"/>
            <p14:sldId id="638"/>
            <p14:sldId id="643"/>
            <p14:sldId id="644"/>
            <p14:sldId id="645"/>
            <p14:sldId id="651"/>
            <p14:sldId id="650"/>
            <p14:sldId id="652"/>
            <p14:sldId id="653"/>
            <p14:sldId id="618"/>
            <p14:sldId id="647"/>
            <p14:sldId id="648"/>
          </p14:sldIdLst>
        </p14:section>
        <p14:section name="Closing" id="{3719EFA2-E7BE-4AEF-A9F2-1BE58A454288}">
          <p14:sldIdLst>
            <p14:sldId id="621"/>
            <p14:sldId id="6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Perrins" initials="" lastIdx="36" clrIdx="0">
    <p:extLst/>
  </p:cmAuthor>
  <p:cmAuthor id="1" name="Admin" initials="A" lastIdx="2"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AAB"/>
    <a:srgbClr val="00519C"/>
    <a:srgbClr val="B9CDE5"/>
    <a:srgbClr val="555454"/>
    <a:srgbClr val="004F9F"/>
    <a:srgbClr val="0070C0"/>
    <a:srgbClr val="0070AB"/>
    <a:srgbClr val="FF70C0"/>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190" autoAdjust="0"/>
  </p:normalViewPr>
  <p:slideViewPr>
    <p:cSldViewPr snapToGrid="0">
      <p:cViewPr varScale="1">
        <p:scale>
          <a:sx n="56" d="100"/>
          <a:sy n="56" d="100"/>
        </p:scale>
        <p:origin x="1296" y="78"/>
      </p:cViewPr>
      <p:guideLst>
        <p:guide orient="horz" pos="2160"/>
        <p:guide pos="3840"/>
      </p:guideLst>
    </p:cSldViewPr>
  </p:slideViewPr>
  <p:outlineViewPr>
    <p:cViewPr>
      <p:scale>
        <a:sx n="33" d="100"/>
        <a:sy n="33" d="100"/>
      </p:scale>
      <p:origin x="0" y="-4296"/>
    </p:cViewPr>
  </p:outlineViewPr>
  <p:notesTextViewPr>
    <p:cViewPr>
      <p:scale>
        <a:sx n="75" d="100"/>
        <a:sy n="75" d="100"/>
      </p:scale>
      <p:origin x="0" y="0"/>
    </p:cViewPr>
  </p:notesTextViewPr>
  <p:sorterViewPr>
    <p:cViewPr>
      <p:scale>
        <a:sx n="66" d="100"/>
        <a:sy n="66" d="100"/>
      </p:scale>
      <p:origin x="0" y="-1020"/>
    </p:cViewPr>
  </p:sorterViewPr>
  <p:notesViewPr>
    <p:cSldViewPr snapToGrid="0">
      <p:cViewPr varScale="1">
        <p:scale>
          <a:sx n="80" d="100"/>
          <a:sy n="80" d="100"/>
        </p:scale>
        <p:origin x="4014"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GB" b="0" dirty="0" smtClean="0">
              <a:effectLst/>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100333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14</a:t>
            </a:fld>
            <a:endParaRPr dirty="0"/>
          </a:p>
        </p:txBody>
      </p:sp>
    </p:spTree>
    <p:extLst>
      <p:ext uri="{BB962C8B-B14F-4D97-AF65-F5344CB8AC3E}">
        <p14:creationId xmlns:p14="http://schemas.microsoft.com/office/powerpoint/2010/main" val="53700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GB" b="0" dirty="0" smtClean="0">
              <a:effectLst/>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15</a:t>
            </a:fld>
            <a:endParaRPr dirty="0"/>
          </a:p>
        </p:txBody>
      </p:sp>
    </p:spTree>
    <p:extLst>
      <p:ext uri="{BB962C8B-B14F-4D97-AF65-F5344CB8AC3E}">
        <p14:creationId xmlns:p14="http://schemas.microsoft.com/office/powerpoint/2010/main" val="379825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Delta is the</a:t>
            </a:r>
            <a:r>
              <a:rPr lang="en-GB" baseline="0" dirty="0" smtClean="0"/>
              <a:t> tolerance – assertEquals(“Expected X to be 9, 10 or 11”, 10, </a:t>
            </a:r>
            <a:r>
              <a:rPr lang="en-GB" baseline="0" dirty="0" err="1" smtClean="0"/>
              <a:t>getXPosition</a:t>
            </a:r>
            <a:r>
              <a:rPr lang="en-GB" baseline="0" dirty="0" smtClean="0"/>
              <a:t>(), 1);</a:t>
            </a:r>
          </a:p>
          <a:p>
            <a:r>
              <a:rPr lang="en-GB" baseline="0" dirty="0" smtClean="0"/>
              <a:t>-	would pass if </a:t>
            </a:r>
            <a:r>
              <a:rPr lang="en-GB" baseline="0" dirty="0" err="1" smtClean="0"/>
              <a:t>getXPosition</a:t>
            </a:r>
            <a:r>
              <a:rPr lang="en-GB" baseline="0" dirty="0" smtClean="0"/>
              <a:t> was 9, 10, or 11</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17</a:t>
            </a:fld>
            <a:endParaRPr dirty="0"/>
          </a:p>
        </p:txBody>
      </p:sp>
    </p:spTree>
    <p:extLst>
      <p:ext uri="{BB962C8B-B14F-4D97-AF65-F5344CB8AC3E}">
        <p14:creationId xmlns:p14="http://schemas.microsoft.com/office/powerpoint/2010/main" val="2043589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If we ran the tests from a .jar file, the </a:t>
            </a:r>
            <a:r>
              <a:rPr lang="en-GB" dirty="0" err="1" smtClean="0"/>
              <a:t>system.out.println</a:t>
            </a:r>
            <a:r>
              <a:rPr lang="en-GB" dirty="0" smtClean="0"/>
              <a:t>()</a:t>
            </a:r>
            <a:r>
              <a:rPr lang="en-GB" baseline="0" dirty="0" smtClean="0"/>
              <a:t> data lines would not be outputted in an observable fashion.</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22</a:t>
            </a:fld>
            <a:endParaRPr dirty="0"/>
          </a:p>
        </p:txBody>
      </p:sp>
    </p:spTree>
    <p:extLst>
      <p:ext uri="{BB962C8B-B14F-4D97-AF65-F5344CB8AC3E}">
        <p14:creationId xmlns:p14="http://schemas.microsoft.com/office/powerpoint/2010/main" val="653790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23</a:t>
            </a:fld>
            <a:endParaRPr dirty="0"/>
          </a:p>
        </p:txBody>
      </p:sp>
    </p:spTree>
    <p:extLst>
      <p:ext uri="{BB962C8B-B14F-4D97-AF65-F5344CB8AC3E}">
        <p14:creationId xmlns:p14="http://schemas.microsoft.com/office/powerpoint/2010/main" val="1104982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24</a:t>
            </a:fld>
            <a:endParaRPr dirty="0"/>
          </a:p>
        </p:txBody>
      </p:sp>
    </p:spTree>
    <p:extLst>
      <p:ext uri="{BB962C8B-B14F-4D97-AF65-F5344CB8AC3E}">
        <p14:creationId xmlns:p14="http://schemas.microsoft.com/office/powerpoint/2010/main" val="3228676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25</a:t>
            </a:fld>
            <a:endParaRPr dirty="0"/>
          </a:p>
        </p:txBody>
      </p:sp>
    </p:spTree>
    <p:extLst>
      <p:ext uri="{BB962C8B-B14F-4D97-AF65-F5344CB8AC3E}">
        <p14:creationId xmlns:p14="http://schemas.microsoft.com/office/powerpoint/2010/main" val="3475991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If blackjack exercise was not previously done:</a:t>
            </a:r>
          </a:p>
          <a:p>
            <a:r>
              <a:rPr lang="en-GB" dirty="0" smtClean="0"/>
              <a:t>The</a:t>
            </a:r>
            <a:r>
              <a:rPr lang="en-GB" baseline="0" dirty="0" smtClean="0"/>
              <a:t> rules of blackjack:</a:t>
            </a:r>
          </a:p>
          <a:p>
            <a:pPr marL="171450" indent="-171450">
              <a:buFontTx/>
              <a:buChar char="-"/>
            </a:pPr>
            <a:r>
              <a:rPr lang="en-GB" baseline="0" dirty="0" smtClean="0"/>
              <a:t>Valid numbers from 3 to 30</a:t>
            </a:r>
          </a:p>
          <a:p>
            <a:pPr marL="171450" indent="-171450">
              <a:buFontTx/>
              <a:buChar char="-"/>
            </a:pPr>
            <a:r>
              <a:rPr lang="en-GB" baseline="0" dirty="0" smtClean="0"/>
              <a:t>Legal numbers from 3 to 21</a:t>
            </a:r>
          </a:p>
          <a:p>
            <a:pPr marL="171450" indent="-171450">
              <a:buFontTx/>
              <a:buChar char="-"/>
            </a:pPr>
            <a:r>
              <a:rPr lang="en-GB" dirty="0" smtClean="0"/>
              <a:t>Closest</a:t>
            </a:r>
            <a:r>
              <a:rPr lang="en-GB" baseline="0" dirty="0" smtClean="0"/>
              <a:t> to 21 (inclusive) wins</a:t>
            </a:r>
          </a:p>
          <a:p>
            <a:pPr marL="171450" indent="-171450">
              <a:buFontTx/>
              <a:buChar char="-"/>
            </a:pPr>
            <a:r>
              <a:rPr lang="en-GB" baseline="0" dirty="0" smtClean="0"/>
              <a:t>Start with 2 cards</a:t>
            </a:r>
          </a:p>
          <a:p>
            <a:pPr marL="171450" indent="-171450">
              <a:buFontTx/>
              <a:buChar char="-"/>
            </a:pPr>
            <a:r>
              <a:rPr lang="en-GB" dirty="0" smtClean="0"/>
              <a:t>Can continually</a:t>
            </a:r>
            <a:r>
              <a:rPr lang="en-GB" baseline="0" dirty="0" smtClean="0"/>
              <a:t> receive additional cards if total is less than </a:t>
            </a:r>
            <a:r>
              <a:rPr lang="en-GB" baseline="0" dirty="0" smtClean="0"/>
              <a:t>21</a:t>
            </a:r>
          </a:p>
          <a:p>
            <a:pPr marL="171450" indent="-171450">
              <a:buFontTx/>
              <a:buChar char="-"/>
            </a:pPr>
            <a:r>
              <a:rPr lang="en-GB" baseline="0" dirty="0" smtClean="0"/>
              <a:t>Jack, Queen and King are equivalent to the number 10</a:t>
            </a:r>
          </a:p>
          <a:p>
            <a:pPr marL="171450" indent="-171450">
              <a:buFontTx/>
              <a:buChar char="-"/>
            </a:pPr>
            <a:r>
              <a:rPr lang="en-GB" baseline="0" dirty="0" smtClean="0"/>
              <a:t>Ace is always high (11)  unless the total goes over 21, in which case, ace is low (1)</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26</a:t>
            </a:fld>
            <a:endParaRPr dirty="0"/>
          </a:p>
        </p:txBody>
      </p:sp>
    </p:spTree>
    <p:extLst>
      <p:ext uri="{BB962C8B-B14F-4D97-AF65-F5344CB8AC3E}">
        <p14:creationId xmlns:p14="http://schemas.microsoft.com/office/powerpoint/2010/main" val="1006545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This is ran as a Java Application,</a:t>
            </a:r>
            <a:r>
              <a:rPr lang="en-GB" baseline="0" dirty="0" smtClean="0"/>
              <a:t> not a JUnit Test. The main method with execute </a:t>
            </a:r>
            <a:r>
              <a:rPr lang="en-GB" baseline="0" dirty="0" err="1" smtClean="0"/>
              <a:t>allTests</a:t>
            </a:r>
            <a:r>
              <a:rPr lang="en-GB" baseline="0" dirty="0" smtClean="0"/>
              <a:t>(), which will execute the </a:t>
            </a:r>
            <a:r>
              <a:rPr lang="en-GB" baseline="0" dirty="0" err="1" smtClean="0"/>
              <a:t>TestClassX</a:t>
            </a:r>
            <a:r>
              <a:rPr lang="en-GB" baseline="0" dirty="0" smtClean="0"/>
              <a:t> as JUnit tests</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27</a:t>
            </a:fld>
            <a:endParaRPr dirty="0"/>
          </a:p>
        </p:txBody>
      </p:sp>
    </p:spTree>
    <p:extLst>
      <p:ext uri="{BB962C8B-B14F-4D97-AF65-F5344CB8AC3E}">
        <p14:creationId xmlns:p14="http://schemas.microsoft.com/office/powerpoint/2010/main" val="85770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UNIT TESTING</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is a level of software </a:t>
            </a:r>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testing</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where individual units/ components of a software are tested – one module or method </a:t>
            </a:r>
            <a:r>
              <a:rPr lang="en-GB" sz="1000" b="0" i="0" kern="1200" spc="-20" baseline="0" dirty="0" err="1" smtClean="0">
                <a:solidFill>
                  <a:srgbClr val="555454"/>
                </a:solidFill>
                <a:effectLst/>
                <a:latin typeface="Segoe UI" panose="020B0502040204020203" pitchFamily="34" charset="0"/>
                <a:ea typeface="+mn-ea"/>
                <a:cs typeface="Segoe UI" panose="020B0502040204020203" pitchFamily="34" charset="0"/>
              </a:rPr>
              <a:t>etc</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2186788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28</a:t>
            </a:fld>
            <a:endParaRPr dirty="0"/>
          </a:p>
        </p:txBody>
      </p:sp>
    </p:spTree>
    <p:extLst>
      <p:ext uri="{BB962C8B-B14F-4D97-AF65-F5344CB8AC3E}">
        <p14:creationId xmlns:p14="http://schemas.microsoft.com/office/powerpoint/2010/main" val="2892024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30</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52125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140656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GB" b="0" dirty="0" smtClean="0">
              <a:effectLst/>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1169643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GB" b="0" dirty="0" smtClean="0">
              <a:effectLst/>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a:t>
            </a:fld>
            <a:endParaRPr dirty="0"/>
          </a:p>
        </p:txBody>
      </p:sp>
    </p:spTree>
    <p:extLst>
      <p:ext uri="{BB962C8B-B14F-4D97-AF65-F5344CB8AC3E}">
        <p14:creationId xmlns:p14="http://schemas.microsoft.com/office/powerpoint/2010/main" val="379137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GB" b="0" dirty="0" smtClean="0">
              <a:effectLst/>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329985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GB" b="0" dirty="0" smtClean="0">
              <a:effectLst/>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9</a:t>
            </a:fld>
            <a:endParaRPr dirty="0"/>
          </a:p>
        </p:txBody>
      </p:sp>
    </p:spTree>
    <p:extLst>
      <p:ext uri="{BB962C8B-B14F-4D97-AF65-F5344CB8AC3E}">
        <p14:creationId xmlns:p14="http://schemas.microsoft.com/office/powerpoint/2010/main" val="263989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GB" b="0" dirty="0" smtClean="0">
              <a:effectLst/>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a:t>
            </a:fld>
            <a:endParaRPr dirty="0"/>
          </a:p>
        </p:txBody>
      </p:sp>
    </p:spTree>
    <p:extLst>
      <p:ext uri="{BB962C8B-B14F-4D97-AF65-F5344CB8AC3E}">
        <p14:creationId xmlns:p14="http://schemas.microsoft.com/office/powerpoint/2010/main" val="2003205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GB" b="0" dirty="0" smtClean="0">
                <a:effectLst/>
              </a:rPr>
              <a:t>There are better,</a:t>
            </a:r>
            <a:r>
              <a:rPr lang="en-GB" b="0" baseline="0" dirty="0" smtClean="0">
                <a:effectLst/>
              </a:rPr>
              <a:t> more maintainable ways of ignoring tests using Suites and Runners – out of scope for this course</a:t>
            </a:r>
            <a:endParaRPr lang="en-GB" b="0" dirty="0" smtClean="0">
              <a:effectLst/>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2209452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0.svg"/><Relationship Id="rId5" Type="http://schemas.openxmlformats.org/officeDocument/2006/relationships/image" Target="../media/image4.png"/><Relationship Id="rId4" Type="http://schemas.openxmlformats.org/officeDocument/2006/relationships/image" Target="../media/image40.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72741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2343029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2995005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057440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dirty="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1364160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237658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6285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3CBE30-71A1-498E-BF62-2CE067098F5B}"/>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14000" y="1867988"/>
            <a:ext cx="11404800" cy="4249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19/03/2019</a:t>
            </a:fld>
            <a:endParaRPr lang="en-GB"/>
          </a:p>
        </p:txBody>
      </p:sp>
      <p:sp>
        <p:nvSpPr>
          <p:cNvPr id="8" name="Footer Placeholder 7"/>
          <p:cNvSpPr>
            <a:spLocks noGrp="1"/>
          </p:cNvSpPr>
          <p:nvPr>
            <p:ph type="ftr" sz="quarter" idx="11"/>
          </p:nvPr>
        </p:nvSpPr>
        <p:spPr>
          <a:xfrm>
            <a:off x="3489960" y="6307672"/>
            <a:ext cx="5212080" cy="274320"/>
          </a:xfrm>
          <a:prstGeom prst="rect">
            <a:avLst/>
          </a:prstGeom>
        </p:spPr>
        <p:txBody>
          <a:bodyPr/>
          <a:lstStyle/>
          <a:p>
            <a:endParaRPr lang="en-GB"/>
          </a:p>
        </p:txBody>
      </p:sp>
      <p:sp>
        <p:nvSpPr>
          <p:cNvPr id="9" name="Slide Number Placeholder 8"/>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11" name="Picture 10">
            <a:extLst>
              <a:ext uri="{FF2B5EF4-FFF2-40B4-BE49-F238E27FC236}">
                <a16:creationId xmlns:a16="http://schemas.microsoft.com/office/drawing/2014/main" id="{E4F511BA-E702-473C-9556-05E49752C1DE}"/>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4152303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19/03/2019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105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smtClean="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19/03/2019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extLst>
      <p:ext uri="{BB962C8B-B14F-4D97-AF65-F5344CB8AC3E}">
        <p14:creationId xmlns:p14="http://schemas.microsoft.com/office/powerpoint/2010/main" val="218364571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a:bodyPr>
          <a:lstStyle/>
          <a:p>
            <a:r>
              <a:rPr lang="en-US" dirty="0" smtClean="0">
                <a:latin typeface="Arial" charset="0"/>
                <a:cs typeface="Arial" charset="0"/>
              </a:rPr>
              <a:t>Automated Testing</a:t>
            </a:r>
            <a:br>
              <a:rPr lang="en-US" dirty="0" smtClean="0">
                <a:latin typeface="Arial" charset="0"/>
                <a:cs typeface="Arial" charset="0"/>
              </a:rPr>
            </a:br>
            <a:endParaRPr lang="en-US" dirty="0">
              <a:latin typeface="Arial" charset="0"/>
              <a:cs typeface="Arial" charset="0"/>
            </a:endParaRP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2 – JUNIT</a:t>
            </a:r>
            <a:endParaRPr lang="en-GB" noProof="0" dirty="0"/>
          </a:p>
        </p:txBody>
      </p:sp>
    </p:spTree>
    <p:extLst>
      <p:ext uri="{BB962C8B-B14F-4D97-AF65-F5344CB8AC3E}">
        <p14:creationId xmlns:p14="http://schemas.microsoft.com/office/powerpoint/2010/main" val="16523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The @After annotation precedes the method that is to be executed, </a:t>
            </a:r>
            <a:r>
              <a:rPr lang="en-GB" b="1" dirty="0" smtClean="0"/>
              <a:t>after every @Test annotated method. </a:t>
            </a:r>
            <a:r>
              <a:rPr lang="en-GB" dirty="0" smtClean="0"/>
              <a:t>Whether the test passed or not.</a:t>
            </a:r>
            <a:endParaRPr lang="en-GB" b="1" dirty="0" smtClean="0"/>
          </a:p>
          <a:p>
            <a:endParaRPr lang="en-GB" dirty="0" smtClean="0"/>
          </a:p>
          <a:p>
            <a:r>
              <a:rPr lang="en-GB" dirty="0" smtClean="0"/>
              <a:t>It is typically used to clean/remove the data of an environment. </a:t>
            </a:r>
          </a:p>
          <a:p>
            <a:pPr lvl="1"/>
            <a:r>
              <a:rPr lang="en-GB" dirty="0" smtClean="0"/>
              <a:t>For example: Once the test has completed, we want to reset the data to it’s previous state, ready for the next test. </a:t>
            </a:r>
          </a:p>
          <a:p>
            <a:pPr lvl="1"/>
            <a:r>
              <a:rPr lang="en-GB" dirty="0"/>
              <a:t>This ensures that when the @Before method executes and loads the data in to the environment, that there isn’t duplicate data in any tables used for the test.</a:t>
            </a:r>
          </a:p>
          <a:p>
            <a:pPr lvl="1"/>
            <a:endParaRPr lang="en-GB" dirty="0" smtClean="0"/>
          </a:p>
        </p:txBody>
      </p:sp>
      <p:sp>
        <p:nvSpPr>
          <p:cNvPr id="4" name="Title 3"/>
          <p:cNvSpPr>
            <a:spLocks noGrp="1"/>
          </p:cNvSpPr>
          <p:nvPr>
            <p:ph type="title"/>
          </p:nvPr>
        </p:nvSpPr>
        <p:spPr/>
        <p:txBody>
          <a:bodyPr/>
          <a:lstStyle/>
          <a:p>
            <a:r>
              <a:rPr lang="en-GB" dirty="0" smtClean="0"/>
              <a:t>Annotations - @After</a:t>
            </a:r>
            <a:endParaRPr lang="en-GB" dirty="0"/>
          </a:p>
        </p:txBody>
      </p:sp>
      <p:sp>
        <p:nvSpPr>
          <p:cNvPr id="6" name="Rectangle 5"/>
          <p:cNvSpPr/>
          <p:nvPr/>
        </p:nvSpPr>
        <p:spPr>
          <a:xfrm>
            <a:off x="6372226" y="2459504"/>
            <a:ext cx="5572124" cy="3046988"/>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a:solidFill>
                  <a:srgbClr val="1EB540"/>
                </a:solidFill>
                <a:latin typeface="Courier New" panose="02070309020205020404" pitchFamily="49" charset="0"/>
              </a:rPr>
              <a:t>test1</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a:t>
            </a:r>
            <a:r>
              <a:rPr lang="en-GB" sz="1600" dirty="0" err="1" smtClean="0">
                <a:solidFill>
                  <a:srgbClr val="1290C3"/>
                </a:solidFill>
                <a:latin typeface="Courier New" panose="02070309020205020404" pitchFamily="49" charset="0"/>
              </a:rPr>
              <a:t>System</a:t>
            </a:r>
            <a:r>
              <a:rPr lang="en-GB" sz="1600" dirty="0" err="1" smtClean="0">
                <a:solidFill>
                  <a:srgbClr val="E6E6FA"/>
                </a:solidFill>
                <a:latin typeface="Courier New" panose="02070309020205020404" pitchFamily="49" charset="0"/>
              </a:rPr>
              <a:t>.</a:t>
            </a:r>
            <a:r>
              <a:rPr lang="en-GB" sz="1600" dirty="0" err="1" smtClean="0">
                <a:solidFill>
                  <a:srgbClr val="8DDAF8"/>
                </a:solidFill>
                <a:latin typeface="Courier New" panose="02070309020205020404" pitchFamily="49" charset="0"/>
              </a:rPr>
              <a:t>out</a:t>
            </a:r>
            <a:r>
              <a:rPr lang="en-GB" sz="1600" dirty="0" err="1" smtClean="0">
                <a:solidFill>
                  <a:srgbClr val="E6E6FA"/>
                </a:solidFill>
                <a:latin typeface="Courier New" panose="02070309020205020404" pitchFamily="49" charset="0"/>
              </a:rPr>
              <a:t>.</a:t>
            </a:r>
            <a:r>
              <a:rPr lang="en-GB" sz="1600" dirty="0" err="1" smtClean="0">
                <a:solidFill>
                  <a:srgbClr val="A7EC21"/>
                </a:solidFill>
                <a:latin typeface="Courier New" panose="02070309020205020404" pitchFamily="49" charset="0"/>
              </a:rPr>
              <a:t>println</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"Test 1"</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p>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a:solidFill>
                  <a:srgbClr val="1EB540"/>
                </a:solidFill>
                <a:latin typeface="Courier New" panose="02070309020205020404" pitchFamily="49" charset="0"/>
              </a:rPr>
              <a:t>test2</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a:t>
            </a:r>
            <a:r>
              <a:rPr lang="en-GB" sz="1600" dirty="0" err="1" smtClean="0">
                <a:solidFill>
                  <a:srgbClr val="1290C3"/>
                </a:solidFill>
                <a:latin typeface="Courier New" panose="02070309020205020404" pitchFamily="49" charset="0"/>
              </a:rPr>
              <a:t>System</a:t>
            </a:r>
            <a:r>
              <a:rPr lang="en-GB" sz="1600" dirty="0" err="1" smtClean="0">
                <a:solidFill>
                  <a:srgbClr val="E6E6FA"/>
                </a:solidFill>
                <a:latin typeface="Courier New" panose="02070309020205020404" pitchFamily="49" charset="0"/>
              </a:rPr>
              <a:t>.</a:t>
            </a:r>
            <a:r>
              <a:rPr lang="en-GB" sz="1600" dirty="0" err="1" smtClean="0">
                <a:solidFill>
                  <a:srgbClr val="8DDAF8"/>
                </a:solidFill>
                <a:latin typeface="Courier New" panose="02070309020205020404" pitchFamily="49" charset="0"/>
              </a:rPr>
              <a:t>out</a:t>
            </a:r>
            <a:r>
              <a:rPr lang="en-GB" sz="1600" dirty="0" err="1" smtClean="0">
                <a:solidFill>
                  <a:srgbClr val="E6E6FA"/>
                </a:solidFill>
                <a:latin typeface="Courier New" panose="02070309020205020404" pitchFamily="49" charset="0"/>
              </a:rPr>
              <a:t>.</a:t>
            </a:r>
            <a:r>
              <a:rPr lang="en-GB" sz="1600" dirty="0" err="1" smtClean="0">
                <a:solidFill>
                  <a:srgbClr val="A7EC21"/>
                </a:solidFill>
                <a:latin typeface="Courier New" panose="02070309020205020404" pitchFamily="49" charset="0"/>
              </a:rPr>
              <a:t>println</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"Test 2"</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p>
          <a:p>
            <a:r>
              <a:rPr lang="en-GB" sz="1600" dirty="0">
                <a:solidFill>
                  <a:srgbClr val="FF9393"/>
                </a:solidFill>
                <a:latin typeface="Courier New" panose="02070309020205020404" pitchFamily="49" charset="0"/>
              </a:rPr>
              <a:t>@After</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smtClean="0">
                <a:solidFill>
                  <a:srgbClr val="1EB540"/>
                </a:solidFill>
                <a:latin typeface="Courier New" panose="02070309020205020404" pitchFamily="49" charset="0"/>
              </a:rPr>
              <a:t>finalise</a:t>
            </a:r>
            <a:r>
              <a:rPr lang="en-GB" sz="1600" dirty="0" smtClean="0">
                <a:solidFill>
                  <a:srgbClr val="F9FAF4"/>
                </a:solidFill>
                <a:latin typeface="Courier New" panose="02070309020205020404" pitchFamily="49" charset="0"/>
              </a:rPr>
              <a:t>()</a:t>
            </a:r>
            <a:r>
              <a:rPr lang="en-GB" sz="1600" dirty="0" smtClean="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a:t>
            </a:r>
            <a:r>
              <a:rPr lang="en-GB" sz="1600" dirty="0" err="1" smtClean="0">
                <a:solidFill>
                  <a:srgbClr val="1290C3"/>
                </a:solidFill>
                <a:latin typeface="Courier New" panose="02070309020205020404" pitchFamily="49" charset="0"/>
              </a:rPr>
              <a:t>System</a:t>
            </a:r>
            <a:r>
              <a:rPr lang="en-GB" sz="1600" dirty="0" err="1" smtClean="0">
                <a:solidFill>
                  <a:srgbClr val="E6E6FA"/>
                </a:solidFill>
                <a:latin typeface="Courier New" panose="02070309020205020404" pitchFamily="49" charset="0"/>
              </a:rPr>
              <a:t>.</a:t>
            </a:r>
            <a:r>
              <a:rPr lang="en-GB" sz="1600" dirty="0" err="1" smtClean="0">
                <a:solidFill>
                  <a:srgbClr val="8DDAF8"/>
                </a:solidFill>
                <a:latin typeface="Courier New" panose="02070309020205020404" pitchFamily="49" charset="0"/>
              </a:rPr>
              <a:t>out</a:t>
            </a:r>
            <a:r>
              <a:rPr lang="en-GB" sz="1600" dirty="0" err="1" smtClean="0">
                <a:solidFill>
                  <a:srgbClr val="E6E6FA"/>
                </a:solidFill>
                <a:latin typeface="Courier New" panose="02070309020205020404" pitchFamily="49" charset="0"/>
              </a:rPr>
              <a:t>.</a:t>
            </a:r>
            <a:r>
              <a:rPr lang="en-GB" sz="1600" dirty="0" err="1" smtClean="0">
                <a:solidFill>
                  <a:srgbClr val="A7EC21"/>
                </a:solidFill>
                <a:latin typeface="Courier New" panose="02070309020205020404" pitchFamily="49" charset="0"/>
              </a:rPr>
              <a:t>println</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"After test"</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endParaRPr lang="en-GB" sz="1600" dirty="0">
              <a:latin typeface="Courier New" panose="02070309020205020404" pitchFamily="49" charset="0"/>
            </a:endParaRPr>
          </a:p>
        </p:txBody>
      </p:sp>
    </p:spTree>
    <p:extLst>
      <p:ext uri="{BB962C8B-B14F-4D97-AF65-F5344CB8AC3E}">
        <p14:creationId xmlns:p14="http://schemas.microsoft.com/office/powerpoint/2010/main" val="2249659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The @Ignore annotation is used in conjunction with another annotation, to skip that method. It can be used on the @</a:t>
            </a:r>
            <a:r>
              <a:rPr lang="en-GB" dirty="0" err="1" smtClean="0"/>
              <a:t>BeforeClass</a:t>
            </a:r>
            <a:r>
              <a:rPr lang="en-GB" dirty="0" smtClean="0"/>
              <a:t>, @Before, @Test, @After and @</a:t>
            </a:r>
            <a:r>
              <a:rPr lang="en-GB" dirty="0" err="1" smtClean="0"/>
              <a:t>AfterClass</a:t>
            </a:r>
            <a:endParaRPr lang="en-GB" b="1" dirty="0" smtClean="0"/>
          </a:p>
          <a:p>
            <a:endParaRPr lang="en-GB" dirty="0" smtClean="0"/>
          </a:p>
          <a:p>
            <a:r>
              <a:rPr lang="en-GB" dirty="0" smtClean="0"/>
              <a:t>It is typically used to skip a method/test that is not needed to be executed.</a:t>
            </a:r>
          </a:p>
          <a:p>
            <a:endParaRPr lang="en-GB" dirty="0"/>
          </a:p>
          <a:p>
            <a:r>
              <a:rPr lang="en-GB" dirty="0" smtClean="0"/>
              <a:t>Although this isn’t very efficient when toggling may tests to be ran or not, it is a simple method of skipping tests.</a:t>
            </a:r>
          </a:p>
          <a:p>
            <a:endParaRPr lang="en-GB" dirty="0"/>
          </a:p>
          <a:p>
            <a:endParaRPr lang="en-GB" dirty="0" smtClean="0"/>
          </a:p>
        </p:txBody>
      </p:sp>
      <p:sp>
        <p:nvSpPr>
          <p:cNvPr id="4" name="Title 3"/>
          <p:cNvSpPr>
            <a:spLocks noGrp="1"/>
          </p:cNvSpPr>
          <p:nvPr>
            <p:ph type="title"/>
          </p:nvPr>
        </p:nvSpPr>
        <p:spPr/>
        <p:txBody>
          <a:bodyPr/>
          <a:lstStyle/>
          <a:p>
            <a:r>
              <a:rPr lang="en-GB" dirty="0" smtClean="0"/>
              <a:t>Annotations - @Ignore</a:t>
            </a:r>
            <a:endParaRPr lang="en-GB" dirty="0"/>
          </a:p>
        </p:txBody>
      </p:sp>
      <p:sp>
        <p:nvSpPr>
          <p:cNvPr id="6" name="Content Placeholder 1"/>
          <p:cNvSpPr>
            <a:spLocks noGrp="1"/>
          </p:cNvSpPr>
          <p:nvPr>
            <p:ph sz="quarter" idx="15"/>
          </p:nvPr>
        </p:nvSpPr>
        <p:spPr>
          <a:xfrm>
            <a:off x="7137276" y="5295583"/>
            <a:ext cx="4010616" cy="352927"/>
          </a:xfrm>
        </p:spPr>
        <p:txBody>
          <a:bodyPr/>
          <a:lstStyle/>
          <a:p>
            <a:r>
              <a:rPr lang="en-GB" dirty="0" smtClean="0"/>
              <a:t>The order of @Ignore does not matter</a:t>
            </a:r>
          </a:p>
        </p:txBody>
      </p:sp>
      <p:sp>
        <p:nvSpPr>
          <p:cNvPr id="7" name="Rectangle 6"/>
          <p:cNvSpPr/>
          <p:nvPr/>
        </p:nvSpPr>
        <p:spPr>
          <a:xfrm>
            <a:off x="6372226" y="2031623"/>
            <a:ext cx="5572124" cy="2800767"/>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rPr>
              <a:t>@Test</a:t>
            </a:r>
          </a:p>
          <a:p>
            <a:r>
              <a:rPr lang="en-GB" sz="1600" dirty="0">
                <a:solidFill>
                  <a:srgbClr val="FF9393"/>
                </a:solidFill>
                <a:latin typeface="Courier New" panose="02070309020205020404" pitchFamily="49" charset="0"/>
              </a:rPr>
              <a:t>@Ignore</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a:solidFill>
                  <a:srgbClr val="1EB540"/>
                </a:solidFill>
                <a:latin typeface="Courier New" panose="02070309020205020404" pitchFamily="49" charset="0"/>
              </a:rPr>
              <a:t>method3</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a:t>
            </a:r>
            <a:r>
              <a:rPr lang="en-GB" sz="1600" dirty="0" err="1" smtClean="0">
                <a:solidFill>
                  <a:srgbClr val="1290C3"/>
                </a:solidFill>
                <a:latin typeface="Courier New" panose="02070309020205020404" pitchFamily="49" charset="0"/>
              </a:rPr>
              <a:t>System</a:t>
            </a:r>
            <a:r>
              <a:rPr lang="en-GB" sz="1600" dirty="0" err="1" smtClean="0">
                <a:solidFill>
                  <a:srgbClr val="E6E6FA"/>
                </a:solidFill>
                <a:latin typeface="Courier New" panose="02070309020205020404" pitchFamily="49" charset="0"/>
              </a:rPr>
              <a:t>.</a:t>
            </a:r>
            <a:r>
              <a:rPr lang="en-GB" sz="1600" dirty="0" err="1" smtClean="0">
                <a:solidFill>
                  <a:srgbClr val="8DDAF8"/>
                </a:solidFill>
                <a:latin typeface="Courier New" panose="02070309020205020404" pitchFamily="49" charset="0"/>
              </a:rPr>
              <a:t>out</a:t>
            </a:r>
            <a:r>
              <a:rPr lang="en-GB" sz="1600" dirty="0" err="1" smtClean="0">
                <a:solidFill>
                  <a:srgbClr val="E6E6FA"/>
                </a:solidFill>
                <a:latin typeface="Courier New" panose="02070309020205020404" pitchFamily="49" charset="0"/>
              </a:rPr>
              <a:t>.</a:t>
            </a:r>
            <a:r>
              <a:rPr lang="en-GB" sz="1600" dirty="0" err="1" smtClean="0">
                <a:solidFill>
                  <a:srgbClr val="A7EC21"/>
                </a:solidFill>
                <a:latin typeface="Courier New" panose="02070309020205020404" pitchFamily="49" charset="0"/>
              </a:rPr>
              <a:t>println</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"Test 1"</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p>
          <a:p>
            <a:endParaRPr lang="en-GB" sz="1600" dirty="0">
              <a:latin typeface="Courier New" panose="02070309020205020404" pitchFamily="49" charset="0"/>
            </a:endParaRPr>
          </a:p>
          <a:p>
            <a:r>
              <a:rPr lang="en-GB" sz="1600" dirty="0">
                <a:solidFill>
                  <a:srgbClr val="FF9393"/>
                </a:solidFill>
                <a:latin typeface="Courier New" panose="02070309020205020404" pitchFamily="49" charset="0"/>
              </a:rPr>
              <a:t>@Ignore</a:t>
            </a:r>
          </a:p>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a:solidFill>
                  <a:srgbClr val="1EB540"/>
                </a:solidFill>
                <a:latin typeface="Courier New" panose="02070309020205020404" pitchFamily="49" charset="0"/>
              </a:rPr>
              <a:t>method4</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a:t>
            </a:r>
            <a:r>
              <a:rPr lang="en-GB" sz="1600" dirty="0" err="1" smtClean="0">
                <a:solidFill>
                  <a:srgbClr val="1290C3"/>
                </a:solidFill>
                <a:latin typeface="Courier New" panose="02070309020205020404" pitchFamily="49" charset="0"/>
              </a:rPr>
              <a:t>System</a:t>
            </a:r>
            <a:r>
              <a:rPr lang="en-GB" sz="1600" dirty="0" err="1" smtClean="0">
                <a:solidFill>
                  <a:srgbClr val="E6E6FA"/>
                </a:solidFill>
                <a:latin typeface="Courier New" panose="02070309020205020404" pitchFamily="49" charset="0"/>
              </a:rPr>
              <a:t>.</a:t>
            </a:r>
            <a:r>
              <a:rPr lang="en-GB" sz="1600" dirty="0" err="1" smtClean="0">
                <a:solidFill>
                  <a:srgbClr val="8DDAF8"/>
                </a:solidFill>
                <a:latin typeface="Courier New" panose="02070309020205020404" pitchFamily="49" charset="0"/>
              </a:rPr>
              <a:t>out</a:t>
            </a:r>
            <a:r>
              <a:rPr lang="en-GB" sz="1600" dirty="0" err="1" smtClean="0">
                <a:solidFill>
                  <a:srgbClr val="E6E6FA"/>
                </a:solidFill>
                <a:latin typeface="Courier New" panose="02070309020205020404" pitchFamily="49" charset="0"/>
              </a:rPr>
              <a:t>.</a:t>
            </a:r>
            <a:r>
              <a:rPr lang="en-GB" sz="1600" dirty="0" err="1" smtClean="0">
                <a:solidFill>
                  <a:srgbClr val="A7EC21"/>
                </a:solidFill>
                <a:latin typeface="Courier New" panose="02070309020205020404" pitchFamily="49" charset="0"/>
              </a:rPr>
              <a:t>println</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"Test 2"</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endParaRPr lang="en-GB" sz="1600" dirty="0">
              <a:latin typeface="Courier New" panose="02070309020205020404" pitchFamily="49" charset="0"/>
            </a:endParaRPr>
          </a:p>
        </p:txBody>
      </p:sp>
    </p:spTree>
    <p:extLst>
      <p:ext uri="{BB962C8B-B14F-4D97-AF65-F5344CB8AC3E}">
        <p14:creationId xmlns:p14="http://schemas.microsoft.com/office/powerpoint/2010/main" val="2379826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Annotations - Others</a:t>
            </a:r>
            <a:endParaRPr lang="en-GB" dirty="0"/>
          </a:p>
        </p:txBody>
      </p:sp>
      <p:sp>
        <p:nvSpPr>
          <p:cNvPr id="7" name="Content Placeholder 2"/>
          <p:cNvSpPr>
            <a:spLocks noGrp="1"/>
          </p:cNvSpPr>
          <p:nvPr>
            <p:ph sz="quarter" idx="15"/>
          </p:nvPr>
        </p:nvSpPr>
        <p:spPr>
          <a:xfrm>
            <a:off x="6285411" y="1669502"/>
            <a:ext cx="5580000" cy="4422058"/>
          </a:xfrm>
        </p:spPr>
        <p:txBody>
          <a:bodyPr/>
          <a:lstStyle/>
          <a:p>
            <a:pPr fontAlgn="base"/>
            <a:r>
              <a:rPr lang="en-GB" dirty="0"/>
              <a:t>@</a:t>
            </a:r>
            <a:r>
              <a:rPr lang="en-GB" b="1" dirty="0" err="1"/>
              <a:t>RunWith</a:t>
            </a:r>
            <a:r>
              <a:rPr lang="en-GB" b="1" dirty="0"/>
              <a:t>(Runner class) </a:t>
            </a:r>
            <a:r>
              <a:rPr lang="en-GB" dirty="0"/>
              <a:t>– Used to allow a class to use JUnit Core </a:t>
            </a:r>
            <a:r>
              <a:rPr lang="en-GB" dirty="0" smtClean="0"/>
              <a:t>runners; Replaces </a:t>
            </a:r>
            <a:r>
              <a:rPr lang="en-GB" dirty="0"/>
              <a:t>default runner class</a:t>
            </a:r>
            <a:endParaRPr lang="en-GB" b="1" dirty="0"/>
          </a:p>
          <a:p>
            <a:pPr fontAlgn="base"/>
            <a:r>
              <a:rPr lang="en-GB" dirty="0" smtClean="0"/>
              <a:t>@</a:t>
            </a:r>
            <a:r>
              <a:rPr lang="en-GB" b="1" dirty="0"/>
              <a:t>Parameters</a:t>
            </a:r>
            <a:r>
              <a:rPr lang="en-GB" dirty="0"/>
              <a:t> – Signifies the parameter dataset to use for the test(s)</a:t>
            </a:r>
          </a:p>
          <a:p>
            <a:pPr fontAlgn="base"/>
            <a:r>
              <a:rPr lang="en-GB" dirty="0"/>
              <a:t>@</a:t>
            </a:r>
            <a:r>
              <a:rPr lang="en-GB" b="1" dirty="0"/>
              <a:t>Category</a:t>
            </a:r>
            <a:r>
              <a:rPr lang="en-GB" dirty="0"/>
              <a:t> – Used to add meta data for a test</a:t>
            </a:r>
          </a:p>
          <a:p>
            <a:pPr fontAlgn="base"/>
            <a:r>
              <a:rPr lang="en-GB" dirty="0"/>
              <a:t>@</a:t>
            </a:r>
            <a:r>
              <a:rPr lang="en-GB" b="1" dirty="0" err="1"/>
              <a:t>IncludeCategory</a:t>
            </a:r>
            <a:r>
              <a:rPr lang="en-GB" dirty="0"/>
              <a:t> – Used to include tests with specific metadata</a:t>
            </a:r>
          </a:p>
          <a:p>
            <a:pPr fontAlgn="base"/>
            <a:r>
              <a:rPr lang="en-GB" dirty="0"/>
              <a:t>@</a:t>
            </a:r>
            <a:r>
              <a:rPr lang="en-GB" b="1" dirty="0" err="1"/>
              <a:t>ExcludeCategory</a:t>
            </a:r>
            <a:r>
              <a:rPr lang="en-GB" dirty="0"/>
              <a:t> – Used to exclude tests with specific </a:t>
            </a:r>
            <a:r>
              <a:rPr lang="en-GB" dirty="0" smtClean="0"/>
              <a:t>metadata</a:t>
            </a:r>
          </a:p>
        </p:txBody>
      </p:sp>
      <p:sp>
        <p:nvSpPr>
          <p:cNvPr id="8" name="Content Placeholder 7"/>
          <p:cNvSpPr>
            <a:spLocks noGrp="1"/>
          </p:cNvSpPr>
          <p:nvPr>
            <p:ph sz="quarter" idx="15"/>
          </p:nvPr>
        </p:nvSpPr>
        <p:spPr/>
        <p:txBody>
          <a:bodyPr/>
          <a:lstStyle/>
          <a:p>
            <a:r>
              <a:rPr lang="en-GB" dirty="0" smtClean="0"/>
              <a:t>The remaining annotations are used with Test Runners and Suites.</a:t>
            </a:r>
          </a:p>
          <a:p>
            <a:endParaRPr lang="en-GB" dirty="0" smtClean="0"/>
          </a:p>
          <a:p>
            <a:r>
              <a:rPr lang="en-GB" dirty="0" smtClean="0"/>
              <a:t>A suite is a collection of tests classes.</a:t>
            </a:r>
          </a:p>
          <a:p>
            <a:endParaRPr lang="en-GB" dirty="0" smtClean="0"/>
          </a:p>
          <a:p>
            <a:r>
              <a:rPr lang="en-GB" dirty="0" smtClean="0"/>
              <a:t>A runner can execute many suites.</a:t>
            </a:r>
          </a:p>
          <a:p>
            <a:endParaRPr lang="en-GB" dirty="0" smtClean="0"/>
          </a:p>
        </p:txBody>
      </p:sp>
    </p:spTree>
    <p:extLst>
      <p:ext uri="{BB962C8B-B14F-4D97-AF65-F5344CB8AC3E}">
        <p14:creationId xmlns:p14="http://schemas.microsoft.com/office/powerpoint/2010/main" val="3099054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7905767" y="2266246"/>
            <a:ext cx="2772162" cy="3639058"/>
          </a:xfrm>
        </p:spPr>
      </p:pic>
      <p:sp>
        <p:nvSpPr>
          <p:cNvPr id="3" name="Title 2"/>
          <p:cNvSpPr>
            <a:spLocks noGrp="1"/>
          </p:cNvSpPr>
          <p:nvPr>
            <p:ph type="title"/>
          </p:nvPr>
        </p:nvSpPr>
        <p:spPr/>
        <p:txBody>
          <a:bodyPr/>
          <a:lstStyle/>
          <a:p>
            <a:r>
              <a:rPr lang="en-GB" dirty="0" smtClean="0"/>
              <a:t>Order of execution</a:t>
            </a:r>
            <a:endParaRPr lang="en-GB" dirty="0"/>
          </a:p>
        </p:txBody>
      </p:sp>
      <p:sp>
        <p:nvSpPr>
          <p:cNvPr id="4" name="Text Placeholder 3"/>
          <p:cNvSpPr>
            <a:spLocks noGrp="1"/>
          </p:cNvSpPr>
          <p:nvPr>
            <p:ph type="body" sz="quarter" idx="17"/>
          </p:nvPr>
        </p:nvSpPr>
        <p:spPr>
          <a:xfrm>
            <a:off x="6617518" y="70666"/>
            <a:ext cx="5348661" cy="1966681"/>
          </a:xfrm>
        </p:spPr>
        <p:txBody>
          <a:bodyPr/>
          <a:lstStyle/>
          <a:p>
            <a:r>
              <a:rPr lang="en-GB" dirty="0"/>
              <a:t>With all of the common annotations for JUnit (Before, After, </a:t>
            </a:r>
            <a:r>
              <a:rPr lang="en-GB" dirty="0" err="1"/>
              <a:t>BeforeClass</a:t>
            </a:r>
            <a:r>
              <a:rPr lang="en-GB" dirty="0"/>
              <a:t>, </a:t>
            </a:r>
            <a:r>
              <a:rPr lang="en-GB" dirty="0" err="1"/>
              <a:t>AfterClass</a:t>
            </a:r>
            <a:r>
              <a:rPr lang="en-GB" dirty="0"/>
              <a:t>, Test), the order of execution is as follows:</a:t>
            </a:r>
          </a:p>
          <a:p>
            <a:endParaRPr lang="en-GB" dirty="0"/>
          </a:p>
        </p:txBody>
      </p:sp>
      <p:sp>
        <p:nvSpPr>
          <p:cNvPr id="7" name="Right Arrow 6"/>
          <p:cNvSpPr/>
          <p:nvPr/>
        </p:nvSpPr>
        <p:spPr>
          <a:xfrm>
            <a:off x="6476963" y="3917333"/>
            <a:ext cx="1379734" cy="31778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8" name="Rectangle 7"/>
          <p:cNvSpPr/>
          <p:nvPr/>
        </p:nvSpPr>
        <p:spPr>
          <a:xfrm>
            <a:off x="915404" y="70666"/>
            <a:ext cx="5512489" cy="6340197"/>
          </a:xfrm>
          <a:prstGeom prst="rect">
            <a:avLst/>
          </a:prstGeom>
          <a:solidFill>
            <a:srgbClr val="000000"/>
          </a:solidFill>
        </p:spPr>
        <p:txBody>
          <a:bodyPr wrap="square">
            <a:spAutoFit/>
          </a:bodyPr>
          <a:lstStyle/>
          <a:p>
            <a:r>
              <a:rPr lang="en-GB" sz="1400" dirty="0">
                <a:solidFill>
                  <a:srgbClr val="FF9393"/>
                </a:solidFill>
                <a:latin typeface="Courier New" panose="02070309020205020404" pitchFamily="49" charset="0"/>
              </a:rPr>
              <a:t>@</a:t>
            </a:r>
            <a:r>
              <a:rPr lang="en-GB" sz="1400" dirty="0" err="1">
                <a:solidFill>
                  <a:srgbClr val="FF9393"/>
                </a:solidFill>
                <a:latin typeface="Courier New" panose="02070309020205020404" pitchFamily="49" charset="0"/>
              </a:rPr>
              <a:t>BeforeClass</a:t>
            </a:r>
            <a:endParaRPr lang="en-GB" sz="1400" dirty="0">
              <a:solidFill>
                <a:srgbClr val="FF9393"/>
              </a:solidFill>
              <a:latin typeface="Courier New" panose="02070309020205020404" pitchFamily="49" charset="0"/>
            </a:endParaRPr>
          </a:p>
          <a:p>
            <a:r>
              <a:rPr lang="en-GB" sz="1400" dirty="0">
                <a:solidFill>
                  <a:srgbClr val="CC7832"/>
                </a:solidFill>
                <a:latin typeface="Courier New" panose="02070309020205020404" pitchFamily="49" charset="0"/>
              </a:rPr>
              <a:t>public</a:t>
            </a:r>
            <a:r>
              <a:rPr lang="en-GB" sz="1400" dirty="0">
                <a:solidFill>
                  <a:srgbClr val="D9E8F7"/>
                </a:solidFill>
                <a:latin typeface="Courier New" panose="02070309020205020404" pitchFamily="49" charset="0"/>
              </a:rPr>
              <a:t> </a:t>
            </a:r>
            <a:r>
              <a:rPr lang="en-GB" sz="1400" dirty="0">
                <a:solidFill>
                  <a:srgbClr val="CC7832"/>
                </a:solidFill>
                <a:latin typeface="Courier New" panose="02070309020205020404" pitchFamily="49" charset="0"/>
              </a:rPr>
              <a:t>static</a:t>
            </a:r>
            <a:r>
              <a:rPr lang="en-GB" sz="1400" dirty="0">
                <a:solidFill>
                  <a:srgbClr val="D9E8F7"/>
                </a:solidFill>
                <a:latin typeface="Courier New" panose="02070309020205020404" pitchFamily="49" charset="0"/>
              </a:rPr>
              <a:t> </a:t>
            </a:r>
            <a:r>
              <a:rPr lang="en-GB" sz="1400" dirty="0">
                <a:solidFill>
                  <a:srgbClr val="CC7832"/>
                </a:solidFill>
                <a:latin typeface="Courier New" panose="02070309020205020404" pitchFamily="49" charset="0"/>
              </a:rPr>
              <a:t>void</a:t>
            </a:r>
            <a:r>
              <a:rPr lang="en-GB" sz="1400" dirty="0">
                <a:solidFill>
                  <a:srgbClr val="D9E8F7"/>
                </a:solidFill>
                <a:latin typeface="Courier New" panose="02070309020205020404" pitchFamily="49" charset="0"/>
              </a:rPr>
              <a:t> </a:t>
            </a:r>
            <a:r>
              <a:rPr lang="en-GB" sz="1400" dirty="0">
                <a:solidFill>
                  <a:srgbClr val="1EB540"/>
                </a:solidFill>
                <a:latin typeface="Courier New" panose="02070309020205020404" pitchFamily="49" charset="0"/>
              </a:rPr>
              <a:t>setup</a:t>
            </a:r>
            <a:r>
              <a:rPr lang="en-GB" sz="1400" dirty="0">
                <a:solidFill>
                  <a:srgbClr val="F9FAF4"/>
                </a:solidFill>
                <a:latin typeface="Courier New" panose="02070309020205020404" pitchFamily="49" charset="0"/>
              </a:rPr>
              <a:t>()</a:t>
            </a:r>
            <a:r>
              <a:rPr lang="en-GB" sz="1400" dirty="0">
                <a:solidFill>
                  <a:srgbClr val="D9E8F7"/>
                </a:solidFill>
                <a:latin typeface="Courier New" panose="02070309020205020404" pitchFamily="49" charset="0"/>
              </a:rPr>
              <a:t> </a:t>
            </a:r>
            <a:r>
              <a:rPr lang="en-GB" sz="1400" dirty="0">
                <a:solidFill>
                  <a:srgbClr val="F9FAF4"/>
                </a:solidFill>
                <a:latin typeface="Courier New" panose="02070309020205020404" pitchFamily="49" charset="0"/>
              </a:rPr>
              <a:t>{</a:t>
            </a:r>
          </a:p>
          <a:p>
            <a:r>
              <a:rPr lang="en-GB" sz="1400" dirty="0" smtClean="0">
                <a:solidFill>
                  <a:srgbClr val="1290C3"/>
                </a:solidFill>
                <a:latin typeface="Courier New" panose="02070309020205020404" pitchFamily="49" charset="0"/>
              </a:rPr>
              <a:t>	</a:t>
            </a:r>
            <a:r>
              <a:rPr lang="en-GB" sz="1400" dirty="0" err="1" smtClean="0">
                <a:solidFill>
                  <a:srgbClr val="1290C3"/>
                </a:solidFill>
                <a:latin typeface="Courier New" panose="02070309020205020404" pitchFamily="49" charset="0"/>
              </a:rPr>
              <a:t>System</a:t>
            </a:r>
            <a:r>
              <a:rPr lang="en-GB" sz="1400" dirty="0" err="1" smtClean="0">
                <a:solidFill>
                  <a:srgbClr val="E6E6FA"/>
                </a:solidFill>
                <a:latin typeface="Courier New" panose="02070309020205020404" pitchFamily="49" charset="0"/>
              </a:rPr>
              <a:t>.</a:t>
            </a:r>
            <a:r>
              <a:rPr lang="en-GB" sz="1400" dirty="0" err="1" smtClean="0">
                <a:solidFill>
                  <a:srgbClr val="8DDAF8"/>
                </a:solidFill>
                <a:latin typeface="Courier New" panose="02070309020205020404" pitchFamily="49" charset="0"/>
              </a:rPr>
              <a:t>out</a:t>
            </a:r>
            <a:r>
              <a:rPr lang="en-GB" sz="1400" dirty="0" err="1" smtClean="0">
                <a:solidFill>
                  <a:srgbClr val="E6E6FA"/>
                </a:solidFill>
                <a:latin typeface="Courier New" panose="02070309020205020404" pitchFamily="49" charset="0"/>
              </a:rPr>
              <a:t>.</a:t>
            </a:r>
            <a:r>
              <a:rPr lang="en-GB" sz="1400" dirty="0" err="1" smtClean="0">
                <a:solidFill>
                  <a:srgbClr val="A7EC21"/>
                </a:solidFill>
                <a:latin typeface="Courier New" panose="02070309020205020404" pitchFamily="49" charset="0"/>
              </a:rPr>
              <a:t>println</a:t>
            </a:r>
            <a:r>
              <a:rPr lang="en-GB" sz="1400" dirty="0">
                <a:solidFill>
                  <a:srgbClr val="F9FAF4"/>
                </a:solidFill>
                <a:latin typeface="Courier New" panose="02070309020205020404" pitchFamily="49" charset="0"/>
              </a:rPr>
              <a:t>(</a:t>
            </a:r>
            <a:r>
              <a:rPr lang="en-GB" sz="1400" dirty="0">
                <a:solidFill>
                  <a:srgbClr val="17C6A3"/>
                </a:solidFill>
                <a:latin typeface="Courier New" panose="02070309020205020404" pitchFamily="49" charset="0"/>
              </a:rPr>
              <a:t>"Before class"</a:t>
            </a:r>
            <a:r>
              <a:rPr lang="en-GB" sz="1400" dirty="0">
                <a:solidFill>
                  <a:srgbClr val="F9FAF4"/>
                </a:solidFill>
                <a:latin typeface="Courier New" panose="02070309020205020404" pitchFamily="49" charset="0"/>
              </a:rPr>
              <a:t>)</a:t>
            </a:r>
            <a:r>
              <a:rPr lang="en-GB" sz="1400" dirty="0">
                <a:solidFill>
                  <a:srgbClr val="E6E6FA"/>
                </a:solidFill>
                <a:latin typeface="Courier New" panose="02070309020205020404" pitchFamily="49" charset="0"/>
              </a:rPr>
              <a:t>;</a:t>
            </a:r>
          </a:p>
          <a:p>
            <a:r>
              <a:rPr lang="en-GB" sz="1400" dirty="0">
                <a:solidFill>
                  <a:srgbClr val="F9FAF4"/>
                </a:solidFill>
                <a:latin typeface="Courier New" panose="02070309020205020404" pitchFamily="49" charset="0"/>
              </a:rPr>
              <a:t>}</a:t>
            </a:r>
          </a:p>
          <a:p>
            <a:endParaRPr lang="en-GB" sz="1400" dirty="0">
              <a:latin typeface="Courier New" panose="02070309020205020404" pitchFamily="49" charset="0"/>
            </a:endParaRPr>
          </a:p>
          <a:p>
            <a:r>
              <a:rPr lang="en-GB" sz="1400" dirty="0">
                <a:solidFill>
                  <a:srgbClr val="FF9393"/>
                </a:solidFill>
                <a:latin typeface="Courier New" panose="02070309020205020404" pitchFamily="49" charset="0"/>
              </a:rPr>
              <a:t>@Before</a:t>
            </a:r>
          </a:p>
          <a:p>
            <a:r>
              <a:rPr lang="en-GB" sz="1400" dirty="0">
                <a:solidFill>
                  <a:srgbClr val="CC7832"/>
                </a:solidFill>
                <a:latin typeface="Courier New" panose="02070309020205020404" pitchFamily="49" charset="0"/>
              </a:rPr>
              <a:t>public</a:t>
            </a:r>
            <a:r>
              <a:rPr lang="en-GB" sz="1400" dirty="0">
                <a:solidFill>
                  <a:srgbClr val="D9E8F7"/>
                </a:solidFill>
                <a:latin typeface="Courier New" panose="02070309020205020404" pitchFamily="49" charset="0"/>
              </a:rPr>
              <a:t> </a:t>
            </a:r>
            <a:r>
              <a:rPr lang="en-GB" sz="1400" dirty="0">
                <a:solidFill>
                  <a:srgbClr val="CC7832"/>
                </a:solidFill>
                <a:latin typeface="Courier New" panose="02070309020205020404" pitchFamily="49" charset="0"/>
              </a:rPr>
              <a:t>void</a:t>
            </a:r>
            <a:r>
              <a:rPr lang="en-GB" sz="1400" dirty="0">
                <a:solidFill>
                  <a:srgbClr val="D9E8F7"/>
                </a:solidFill>
                <a:latin typeface="Courier New" panose="02070309020205020404" pitchFamily="49" charset="0"/>
              </a:rPr>
              <a:t> </a:t>
            </a:r>
            <a:r>
              <a:rPr lang="en-GB" sz="1400" dirty="0" err="1" smtClean="0">
                <a:solidFill>
                  <a:srgbClr val="1EB540"/>
                </a:solidFill>
                <a:latin typeface="Courier New" panose="02070309020205020404" pitchFamily="49" charset="0"/>
              </a:rPr>
              <a:t>init</a:t>
            </a:r>
            <a:r>
              <a:rPr lang="en-GB" sz="1400" dirty="0" smtClean="0">
                <a:solidFill>
                  <a:srgbClr val="F9FAF4"/>
                </a:solidFill>
                <a:latin typeface="Courier New" panose="02070309020205020404" pitchFamily="49" charset="0"/>
              </a:rPr>
              <a:t>()</a:t>
            </a:r>
            <a:r>
              <a:rPr lang="en-GB" sz="1400" dirty="0" smtClean="0">
                <a:solidFill>
                  <a:srgbClr val="D9E8F7"/>
                </a:solidFill>
                <a:latin typeface="Courier New" panose="02070309020205020404" pitchFamily="49" charset="0"/>
              </a:rPr>
              <a:t> </a:t>
            </a:r>
            <a:r>
              <a:rPr lang="en-GB" sz="1400" dirty="0">
                <a:solidFill>
                  <a:srgbClr val="F9FAF4"/>
                </a:solidFill>
                <a:latin typeface="Courier New" panose="02070309020205020404" pitchFamily="49" charset="0"/>
              </a:rPr>
              <a:t>{</a:t>
            </a:r>
          </a:p>
          <a:p>
            <a:r>
              <a:rPr lang="en-GB" sz="1400" dirty="0" smtClean="0">
                <a:solidFill>
                  <a:srgbClr val="1290C3"/>
                </a:solidFill>
                <a:latin typeface="Courier New" panose="02070309020205020404" pitchFamily="49" charset="0"/>
              </a:rPr>
              <a:t>	</a:t>
            </a:r>
            <a:r>
              <a:rPr lang="en-GB" sz="1400" dirty="0" err="1" smtClean="0">
                <a:solidFill>
                  <a:srgbClr val="1290C3"/>
                </a:solidFill>
                <a:latin typeface="Courier New" panose="02070309020205020404" pitchFamily="49" charset="0"/>
              </a:rPr>
              <a:t>System</a:t>
            </a:r>
            <a:r>
              <a:rPr lang="en-GB" sz="1400" dirty="0" err="1" smtClean="0">
                <a:solidFill>
                  <a:srgbClr val="E6E6FA"/>
                </a:solidFill>
                <a:latin typeface="Courier New" panose="02070309020205020404" pitchFamily="49" charset="0"/>
              </a:rPr>
              <a:t>.</a:t>
            </a:r>
            <a:r>
              <a:rPr lang="en-GB" sz="1400" dirty="0" err="1" smtClean="0">
                <a:solidFill>
                  <a:srgbClr val="8DDAF8"/>
                </a:solidFill>
                <a:latin typeface="Courier New" panose="02070309020205020404" pitchFamily="49" charset="0"/>
              </a:rPr>
              <a:t>out</a:t>
            </a:r>
            <a:r>
              <a:rPr lang="en-GB" sz="1400" dirty="0" err="1" smtClean="0">
                <a:solidFill>
                  <a:srgbClr val="E6E6FA"/>
                </a:solidFill>
                <a:latin typeface="Courier New" panose="02070309020205020404" pitchFamily="49" charset="0"/>
              </a:rPr>
              <a:t>.</a:t>
            </a:r>
            <a:r>
              <a:rPr lang="en-GB" sz="1400" dirty="0" err="1" smtClean="0">
                <a:solidFill>
                  <a:srgbClr val="A7EC21"/>
                </a:solidFill>
                <a:latin typeface="Courier New" panose="02070309020205020404" pitchFamily="49" charset="0"/>
              </a:rPr>
              <a:t>println</a:t>
            </a:r>
            <a:r>
              <a:rPr lang="en-GB" sz="1400" dirty="0">
                <a:solidFill>
                  <a:srgbClr val="F9FAF4"/>
                </a:solidFill>
                <a:latin typeface="Courier New" panose="02070309020205020404" pitchFamily="49" charset="0"/>
              </a:rPr>
              <a:t>(</a:t>
            </a:r>
            <a:r>
              <a:rPr lang="en-GB" sz="1400" dirty="0">
                <a:solidFill>
                  <a:srgbClr val="17C6A3"/>
                </a:solidFill>
                <a:latin typeface="Courier New" panose="02070309020205020404" pitchFamily="49" charset="0"/>
              </a:rPr>
              <a:t>"Before test"</a:t>
            </a:r>
            <a:r>
              <a:rPr lang="en-GB" sz="1400" dirty="0">
                <a:solidFill>
                  <a:srgbClr val="F9FAF4"/>
                </a:solidFill>
                <a:latin typeface="Courier New" panose="02070309020205020404" pitchFamily="49" charset="0"/>
              </a:rPr>
              <a:t>)</a:t>
            </a:r>
            <a:r>
              <a:rPr lang="en-GB" sz="1400" dirty="0">
                <a:solidFill>
                  <a:srgbClr val="E6E6FA"/>
                </a:solidFill>
                <a:latin typeface="Courier New" panose="02070309020205020404" pitchFamily="49" charset="0"/>
              </a:rPr>
              <a:t>;</a:t>
            </a:r>
          </a:p>
          <a:p>
            <a:r>
              <a:rPr lang="en-GB" sz="1400" dirty="0">
                <a:solidFill>
                  <a:srgbClr val="F9FAF4"/>
                </a:solidFill>
                <a:latin typeface="Courier New" panose="02070309020205020404" pitchFamily="49" charset="0"/>
              </a:rPr>
              <a:t>}</a:t>
            </a:r>
          </a:p>
          <a:p>
            <a:endParaRPr lang="en-GB" sz="1400" dirty="0">
              <a:latin typeface="Courier New" panose="02070309020205020404" pitchFamily="49" charset="0"/>
            </a:endParaRPr>
          </a:p>
          <a:p>
            <a:r>
              <a:rPr lang="en-GB" sz="1400" dirty="0">
                <a:solidFill>
                  <a:srgbClr val="FF9393"/>
                </a:solidFill>
                <a:latin typeface="Courier New" panose="02070309020205020404" pitchFamily="49" charset="0"/>
              </a:rPr>
              <a:t>@Test</a:t>
            </a:r>
          </a:p>
          <a:p>
            <a:r>
              <a:rPr lang="en-GB" sz="1400" dirty="0">
                <a:solidFill>
                  <a:srgbClr val="CC7832"/>
                </a:solidFill>
                <a:latin typeface="Courier New" panose="02070309020205020404" pitchFamily="49" charset="0"/>
              </a:rPr>
              <a:t>public</a:t>
            </a:r>
            <a:r>
              <a:rPr lang="en-GB" sz="1400" dirty="0">
                <a:solidFill>
                  <a:srgbClr val="D9E8F7"/>
                </a:solidFill>
                <a:latin typeface="Courier New" panose="02070309020205020404" pitchFamily="49" charset="0"/>
              </a:rPr>
              <a:t> </a:t>
            </a:r>
            <a:r>
              <a:rPr lang="en-GB" sz="1400" dirty="0">
                <a:solidFill>
                  <a:srgbClr val="CC7832"/>
                </a:solidFill>
                <a:latin typeface="Courier New" panose="02070309020205020404" pitchFamily="49" charset="0"/>
              </a:rPr>
              <a:t>void</a:t>
            </a:r>
            <a:r>
              <a:rPr lang="en-GB" sz="1400" dirty="0">
                <a:solidFill>
                  <a:srgbClr val="D9E8F7"/>
                </a:solidFill>
                <a:latin typeface="Courier New" panose="02070309020205020404" pitchFamily="49" charset="0"/>
              </a:rPr>
              <a:t> </a:t>
            </a:r>
            <a:r>
              <a:rPr lang="en-GB" sz="1400" dirty="0">
                <a:solidFill>
                  <a:srgbClr val="1EB540"/>
                </a:solidFill>
                <a:latin typeface="Courier New" panose="02070309020205020404" pitchFamily="49" charset="0"/>
              </a:rPr>
              <a:t>test1</a:t>
            </a:r>
            <a:r>
              <a:rPr lang="en-GB" sz="1400" dirty="0">
                <a:solidFill>
                  <a:srgbClr val="F9FAF4"/>
                </a:solidFill>
                <a:latin typeface="Courier New" panose="02070309020205020404" pitchFamily="49" charset="0"/>
              </a:rPr>
              <a:t>()</a:t>
            </a:r>
            <a:r>
              <a:rPr lang="en-GB" sz="1400" dirty="0">
                <a:solidFill>
                  <a:srgbClr val="D9E8F7"/>
                </a:solidFill>
                <a:latin typeface="Courier New" panose="02070309020205020404" pitchFamily="49" charset="0"/>
              </a:rPr>
              <a:t> </a:t>
            </a:r>
            <a:r>
              <a:rPr lang="en-GB" sz="1400" dirty="0">
                <a:solidFill>
                  <a:srgbClr val="F9FAF4"/>
                </a:solidFill>
                <a:latin typeface="Courier New" panose="02070309020205020404" pitchFamily="49" charset="0"/>
              </a:rPr>
              <a:t>{</a:t>
            </a:r>
          </a:p>
          <a:p>
            <a:r>
              <a:rPr lang="en-GB" sz="1400" dirty="0" smtClean="0">
                <a:solidFill>
                  <a:srgbClr val="1290C3"/>
                </a:solidFill>
                <a:latin typeface="Courier New" panose="02070309020205020404" pitchFamily="49" charset="0"/>
              </a:rPr>
              <a:t>	</a:t>
            </a:r>
            <a:r>
              <a:rPr lang="en-GB" sz="1400" dirty="0" err="1" smtClean="0">
                <a:solidFill>
                  <a:srgbClr val="1290C3"/>
                </a:solidFill>
                <a:latin typeface="Courier New" panose="02070309020205020404" pitchFamily="49" charset="0"/>
              </a:rPr>
              <a:t>System</a:t>
            </a:r>
            <a:r>
              <a:rPr lang="en-GB" sz="1400" dirty="0" err="1" smtClean="0">
                <a:solidFill>
                  <a:srgbClr val="E6E6FA"/>
                </a:solidFill>
                <a:latin typeface="Courier New" panose="02070309020205020404" pitchFamily="49" charset="0"/>
              </a:rPr>
              <a:t>.</a:t>
            </a:r>
            <a:r>
              <a:rPr lang="en-GB" sz="1400" dirty="0" err="1" smtClean="0">
                <a:solidFill>
                  <a:srgbClr val="8DDAF8"/>
                </a:solidFill>
                <a:latin typeface="Courier New" panose="02070309020205020404" pitchFamily="49" charset="0"/>
              </a:rPr>
              <a:t>out</a:t>
            </a:r>
            <a:r>
              <a:rPr lang="en-GB" sz="1400" dirty="0" err="1" smtClean="0">
                <a:solidFill>
                  <a:srgbClr val="E6E6FA"/>
                </a:solidFill>
                <a:latin typeface="Courier New" panose="02070309020205020404" pitchFamily="49" charset="0"/>
              </a:rPr>
              <a:t>.</a:t>
            </a:r>
            <a:r>
              <a:rPr lang="en-GB" sz="1400" dirty="0" err="1" smtClean="0">
                <a:solidFill>
                  <a:srgbClr val="A7EC21"/>
                </a:solidFill>
                <a:latin typeface="Courier New" panose="02070309020205020404" pitchFamily="49" charset="0"/>
              </a:rPr>
              <a:t>println</a:t>
            </a:r>
            <a:r>
              <a:rPr lang="en-GB" sz="1400" dirty="0">
                <a:solidFill>
                  <a:srgbClr val="F9FAF4"/>
                </a:solidFill>
                <a:latin typeface="Courier New" panose="02070309020205020404" pitchFamily="49" charset="0"/>
              </a:rPr>
              <a:t>(</a:t>
            </a:r>
            <a:r>
              <a:rPr lang="en-GB" sz="1400" dirty="0">
                <a:solidFill>
                  <a:srgbClr val="17C6A3"/>
                </a:solidFill>
                <a:latin typeface="Courier New" panose="02070309020205020404" pitchFamily="49" charset="0"/>
              </a:rPr>
              <a:t>"Test 1"</a:t>
            </a:r>
            <a:r>
              <a:rPr lang="en-GB" sz="1400" dirty="0">
                <a:solidFill>
                  <a:srgbClr val="F9FAF4"/>
                </a:solidFill>
                <a:latin typeface="Courier New" panose="02070309020205020404" pitchFamily="49" charset="0"/>
              </a:rPr>
              <a:t>)</a:t>
            </a:r>
            <a:r>
              <a:rPr lang="en-GB" sz="1400" dirty="0">
                <a:solidFill>
                  <a:srgbClr val="E6E6FA"/>
                </a:solidFill>
                <a:latin typeface="Courier New" panose="02070309020205020404" pitchFamily="49" charset="0"/>
              </a:rPr>
              <a:t>;</a:t>
            </a:r>
          </a:p>
          <a:p>
            <a:r>
              <a:rPr lang="en-GB" sz="1400" dirty="0">
                <a:solidFill>
                  <a:srgbClr val="F9FAF4"/>
                </a:solidFill>
                <a:latin typeface="Courier New" panose="02070309020205020404" pitchFamily="49" charset="0"/>
              </a:rPr>
              <a:t>}</a:t>
            </a:r>
          </a:p>
          <a:p>
            <a:endParaRPr lang="en-GB" sz="1400" dirty="0">
              <a:latin typeface="Courier New" panose="02070309020205020404" pitchFamily="49" charset="0"/>
            </a:endParaRPr>
          </a:p>
          <a:p>
            <a:r>
              <a:rPr lang="en-GB" sz="1400" dirty="0">
                <a:solidFill>
                  <a:srgbClr val="FF9393"/>
                </a:solidFill>
                <a:latin typeface="Courier New" panose="02070309020205020404" pitchFamily="49" charset="0"/>
              </a:rPr>
              <a:t>@Test</a:t>
            </a:r>
          </a:p>
          <a:p>
            <a:r>
              <a:rPr lang="en-GB" sz="1400" dirty="0">
                <a:solidFill>
                  <a:srgbClr val="CC7832"/>
                </a:solidFill>
                <a:latin typeface="Courier New" panose="02070309020205020404" pitchFamily="49" charset="0"/>
              </a:rPr>
              <a:t>public</a:t>
            </a:r>
            <a:r>
              <a:rPr lang="en-GB" sz="1400" dirty="0">
                <a:solidFill>
                  <a:srgbClr val="D9E8F7"/>
                </a:solidFill>
                <a:latin typeface="Courier New" panose="02070309020205020404" pitchFamily="49" charset="0"/>
              </a:rPr>
              <a:t> </a:t>
            </a:r>
            <a:r>
              <a:rPr lang="en-GB" sz="1400" dirty="0">
                <a:solidFill>
                  <a:srgbClr val="CC7832"/>
                </a:solidFill>
                <a:latin typeface="Courier New" panose="02070309020205020404" pitchFamily="49" charset="0"/>
              </a:rPr>
              <a:t>void</a:t>
            </a:r>
            <a:r>
              <a:rPr lang="en-GB" sz="1400" dirty="0">
                <a:solidFill>
                  <a:srgbClr val="D9E8F7"/>
                </a:solidFill>
                <a:latin typeface="Courier New" panose="02070309020205020404" pitchFamily="49" charset="0"/>
              </a:rPr>
              <a:t> </a:t>
            </a:r>
            <a:r>
              <a:rPr lang="en-GB" sz="1400" dirty="0">
                <a:solidFill>
                  <a:srgbClr val="1EB540"/>
                </a:solidFill>
                <a:latin typeface="Courier New" panose="02070309020205020404" pitchFamily="49" charset="0"/>
              </a:rPr>
              <a:t>test2</a:t>
            </a:r>
            <a:r>
              <a:rPr lang="en-GB" sz="1400" dirty="0">
                <a:solidFill>
                  <a:srgbClr val="F9FAF4"/>
                </a:solidFill>
                <a:latin typeface="Courier New" panose="02070309020205020404" pitchFamily="49" charset="0"/>
              </a:rPr>
              <a:t>()</a:t>
            </a:r>
            <a:r>
              <a:rPr lang="en-GB" sz="1400" dirty="0">
                <a:solidFill>
                  <a:srgbClr val="D9E8F7"/>
                </a:solidFill>
                <a:latin typeface="Courier New" panose="02070309020205020404" pitchFamily="49" charset="0"/>
              </a:rPr>
              <a:t> </a:t>
            </a:r>
            <a:r>
              <a:rPr lang="en-GB" sz="1400" dirty="0">
                <a:solidFill>
                  <a:srgbClr val="F9FAF4"/>
                </a:solidFill>
                <a:latin typeface="Courier New" panose="02070309020205020404" pitchFamily="49" charset="0"/>
              </a:rPr>
              <a:t>{</a:t>
            </a:r>
          </a:p>
          <a:p>
            <a:r>
              <a:rPr lang="en-GB" sz="1400" dirty="0" smtClean="0">
                <a:solidFill>
                  <a:srgbClr val="1290C3"/>
                </a:solidFill>
                <a:latin typeface="Courier New" panose="02070309020205020404" pitchFamily="49" charset="0"/>
              </a:rPr>
              <a:t>	</a:t>
            </a:r>
            <a:r>
              <a:rPr lang="en-GB" sz="1400" dirty="0" err="1" smtClean="0">
                <a:solidFill>
                  <a:srgbClr val="1290C3"/>
                </a:solidFill>
                <a:latin typeface="Courier New" panose="02070309020205020404" pitchFamily="49" charset="0"/>
              </a:rPr>
              <a:t>System</a:t>
            </a:r>
            <a:r>
              <a:rPr lang="en-GB" sz="1400" dirty="0" err="1" smtClean="0">
                <a:solidFill>
                  <a:srgbClr val="E6E6FA"/>
                </a:solidFill>
                <a:latin typeface="Courier New" panose="02070309020205020404" pitchFamily="49" charset="0"/>
              </a:rPr>
              <a:t>.</a:t>
            </a:r>
            <a:r>
              <a:rPr lang="en-GB" sz="1400" dirty="0" err="1" smtClean="0">
                <a:solidFill>
                  <a:srgbClr val="8DDAF8"/>
                </a:solidFill>
                <a:latin typeface="Courier New" panose="02070309020205020404" pitchFamily="49" charset="0"/>
              </a:rPr>
              <a:t>out</a:t>
            </a:r>
            <a:r>
              <a:rPr lang="en-GB" sz="1400" dirty="0" err="1" smtClean="0">
                <a:solidFill>
                  <a:srgbClr val="E6E6FA"/>
                </a:solidFill>
                <a:latin typeface="Courier New" panose="02070309020205020404" pitchFamily="49" charset="0"/>
              </a:rPr>
              <a:t>.</a:t>
            </a:r>
            <a:r>
              <a:rPr lang="en-GB" sz="1400" dirty="0" err="1" smtClean="0">
                <a:solidFill>
                  <a:srgbClr val="A7EC21"/>
                </a:solidFill>
                <a:latin typeface="Courier New" panose="02070309020205020404" pitchFamily="49" charset="0"/>
              </a:rPr>
              <a:t>println</a:t>
            </a:r>
            <a:r>
              <a:rPr lang="en-GB" sz="1400" dirty="0">
                <a:solidFill>
                  <a:srgbClr val="F9FAF4"/>
                </a:solidFill>
                <a:latin typeface="Courier New" panose="02070309020205020404" pitchFamily="49" charset="0"/>
              </a:rPr>
              <a:t>(</a:t>
            </a:r>
            <a:r>
              <a:rPr lang="en-GB" sz="1400" dirty="0">
                <a:solidFill>
                  <a:srgbClr val="17C6A3"/>
                </a:solidFill>
                <a:latin typeface="Courier New" panose="02070309020205020404" pitchFamily="49" charset="0"/>
              </a:rPr>
              <a:t>"Test 2"</a:t>
            </a:r>
            <a:r>
              <a:rPr lang="en-GB" sz="1400" dirty="0">
                <a:solidFill>
                  <a:srgbClr val="F9FAF4"/>
                </a:solidFill>
                <a:latin typeface="Courier New" panose="02070309020205020404" pitchFamily="49" charset="0"/>
              </a:rPr>
              <a:t>)</a:t>
            </a:r>
            <a:r>
              <a:rPr lang="en-GB" sz="1400" dirty="0">
                <a:solidFill>
                  <a:srgbClr val="E6E6FA"/>
                </a:solidFill>
                <a:latin typeface="Courier New" panose="02070309020205020404" pitchFamily="49" charset="0"/>
              </a:rPr>
              <a:t>;</a:t>
            </a:r>
          </a:p>
          <a:p>
            <a:r>
              <a:rPr lang="en-GB" sz="1400" dirty="0">
                <a:solidFill>
                  <a:srgbClr val="F9FAF4"/>
                </a:solidFill>
                <a:latin typeface="Courier New" panose="02070309020205020404" pitchFamily="49" charset="0"/>
              </a:rPr>
              <a:t>}</a:t>
            </a:r>
          </a:p>
          <a:p>
            <a:endParaRPr lang="en-GB" sz="1400" dirty="0">
              <a:latin typeface="Courier New" panose="02070309020205020404" pitchFamily="49" charset="0"/>
            </a:endParaRPr>
          </a:p>
          <a:p>
            <a:r>
              <a:rPr lang="en-GB" sz="1400" dirty="0">
                <a:solidFill>
                  <a:srgbClr val="FF9393"/>
                </a:solidFill>
                <a:latin typeface="Courier New" panose="02070309020205020404" pitchFamily="49" charset="0"/>
              </a:rPr>
              <a:t>@After</a:t>
            </a:r>
          </a:p>
          <a:p>
            <a:r>
              <a:rPr lang="en-GB" sz="1400" dirty="0">
                <a:solidFill>
                  <a:srgbClr val="CC7832"/>
                </a:solidFill>
                <a:latin typeface="Courier New" panose="02070309020205020404" pitchFamily="49" charset="0"/>
              </a:rPr>
              <a:t>public</a:t>
            </a:r>
            <a:r>
              <a:rPr lang="en-GB" sz="1400" dirty="0">
                <a:solidFill>
                  <a:srgbClr val="D9E8F7"/>
                </a:solidFill>
                <a:latin typeface="Courier New" panose="02070309020205020404" pitchFamily="49" charset="0"/>
              </a:rPr>
              <a:t> </a:t>
            </a:r>
            <a:r>
              <a:rPr lang="en-GB" sz="1400" dirty="0">
                <a:solidFill>
                  <a:srgbClr val="CC7832"/>
                </a:solidFill>
                <a:latin typeface="Courier New" panose="02070309020205020404" pitchFamily="49" charset="0"/>
              </a:rPr>
              <a:t>void</a:t>
            </a:r>
            <a:r>
              <a:rPr lang="en-GB" sz="1400" dirty="0">
                <a:solidFill>
                  <a:srgbClr val="D9E8F7"/>
                </a:solidFill>
                <a:latin typeface="Courier New" panose="02070309020205020404" pitchFamily="49" charset="0"/>
              </a:rPr>
              <a:t> </a:t>
            </a:r>
            <a:r>
              <a:rPr lang="en-GB" sz="1400" dirty="0" smtClean="0">
                <a:solidFill>
                  <a:srgbClr val="1EB540"/>
                </a:solidFill>
                <a:latin typeface="Courier New" panose="02070309020205020404" pitchFamily="49" charset="0"/>
              </a:rPr>
              <a:t>finalise</a:t>
            </a:r>
            <a:r>
              <a:rPr lang="en-GB" sz="1400" dirty="0" smtClean="0">
                <a:solidFill>
                  <a:srgbClr val="F9FAF4"/>
                </a:solidFill>
                <a:latin typeface="Courier New" panose="02070309020205020404" pitchFamily="49" charset="0"/>
              </a:rPr>
              <a:t>()</a:t>
            </a:r>
            <a:r>
              <a:rPr lang="en-GB" sz="1400" dirty="0" smtClean="0">
                <a:solidFill>
                  <a:srgbClr val="D9E8F7"/>
                </a:solidFill>
                <a:latin typeface="Courier New" panose="02070309020205020404" pitchFamily="49" charset="0"/>
              </a:rPr>
              <a:t> </a:t>
            </a:r>
            <a:r>
              <a:rPr lang="en-GB" sz="1400" dirty="0">
                <a:solidFill>
                  <a:srgbClr val="F9FAF4"/>
                </a:solidFill>
                <a:latin typeface="Courier New" panose="02070309020205020404" pitchFamily="49" charset="0"/>
              </a:rPr>
              <a:t>{</a:t>
            </a:r>
          </a:p>
          <a:p>
            <a:r>
              <a:rPr lang="en-GB" sz="1400" dirty="0" smtClean="0">
                <a:solidFill>
                  <a:srgbClr val="1290C3"/>
                </a:solidFill>
                <a:latin typeface="Courier New" panose="02070309020205020404" pitchFamily="49" charset="0"/>
              </a:rPr>
              <a:t>	</a:t>
            </a:r>
            <a:r>
              <a:rPr lang="en-GB" sz="1400" dirty="0" err="1" smtClean="0">
                <a:solidFill>
                  <a:srgbClr val="1290C3"/>
                </a:solidFill>
                <a:latin typeface="Courier New" panose="02070309020205020404" pitchFamily="49" charset="0"/>
              </a:rPr>
              <a:t>System</a:t>
            </a:r>
            <a:r>
              <a:rPr lang="en-GB" sz="1400" dirty="0" err="1" smtClean="0">
                <a:solidFill>
                  <a:srgbClr val="E6E6FA"/>
                </a:solidFill>
                <a:latin typeface="Courier New" panose="02070309020205020404" pitchFamily="49" charset="0"/>
              </a:rPr>
              <a:t>.</a:t>
            </a:r>
            <a:r>
              <a:rPr lang="en-GB" sz="1400" dirty="0" err="1" smtClean="0">
                <a:solidFill>
                  <a:srgbClr val="8DDAF8"/>
                </a:solidFill>
                <a:latin typeface="Courier New" panose="02070309020205020404" pitchFamily="49" charset="0"/>
              </a:rPr>
              <a:t>out</a:t>
            </a:r>
            <a:r>
              <a:rPr lang="en-GB" sz="1400" dirty="0" err="1" smtClean="0">
                <a:solidFill>
                  <a:srgbClr val="E6E6FA"/>
                </a:solidFill>
                <a:latin typeface="Courier New" panose="02070309020205020404" pitchFamily="49" charset="0"/>
              </a:rPr>
              <a:t>.</a:t>
            </a:r>
            <a:r>
              <a:rPr lang="en-GB" sz="1400" dirty="0" err="1" smtClean="0">
                <a:solidFill>
                  <a:srgbClr val="A7EC21"/>
                </a:solidFill>
                <a:latin typeface="Courier New" panose="02070309020205020404" pitchFamily="49" charset="0"/>
              </a:rPr>
              <a:t>println</a:t>
            </a:r>
            <a:r>
              <a:rPr lang="en-GB" sz="1400" dirty="0">
                <a:solidFill>
                  <a:srgbClr val="F9FAF4"/>
                </a:solidFill>
                <a:latin typeface="Courier New" panose="02070309020205020404" pitchFamily="49" charset="0"/>
              </a:rPr>
              <a:t>(</a:t>
            </a:r>
            <a:r>
              <a:rPr lang="en-GB" sz="1400" dirty="0">
                <a:solidFill>
                  <a:srgbClr val="17C6A3"/>
                </a:solidFill>
                <a:latin typeface="Courier New" panose="02070309020205020404" pitchFamily="49" charset="0"/>
              </a:rPr>
              <a:t>"After test"</a:t>
            </a:r>
            <a:r>
              <a:rPr lang="en-GB" sz="1400" dirty="0">
                <a:solidFill>
                  <a:srgbClr val="F9FAF4"/>
                </a:solidFill>
                <a:latin typeface="Courier New" panose="02070309020205020404" pitchFamily="49" charset="0"/>
              </a:rPr>
              <a:t>)</a:t>
            </a:r>
            <a:r>
              <a:rPr lang="en-GB" sz="1400" dirty="0">
                <a:solidFill>
                  <a:srgbClr val="E6E6FA"/>
                </a:solidFill>
                <a:latin typeface="Courier New" panose="02070309020205020404" pitchFamily="49" charset="0"/>
              </a:rPr>
              <a:t>;</a:t>
            </a:r>
          </a:p>
          <a:p>
            <a:r>
              <a:rPr lang="en-GB" sz="1400" dirty="0">
                <a:solidFill>
                  <a:srgbClr val="F9FAF4"/>
                </a:solidFill>
                <a:latin typeface="Courier New" panose="02070309020205020404" pitchFamily="49" charset="0"/>
              </a:rPr>
              <a:t>}</a:t>
            </a:r>
          </a:p>
          <a:p>
            <a:endParaRPr lang="en-GB" sz="1400" dirty="0">
              <a:latin typeface="Courier New" panose="02070309020205020404" pitchFamily="49" charset="0"/>
            </a:endParaRPr>
          </a:p>
          <a:p>
            <a:r>
              <a:rPr lang="en-GB" sz="1400" dirty="0">
                <a:solidFill>
                  <a:srgbClr val="FF9393"/>
                </a:solidFill>
                <a:latin typeface="Courier New" panose="02070309020205020404" pitchFamily="49" charset="0"/>
              </a:rPr>
              <a:t>@</a:t>
            </a:r>
            <a:r>
              <a:rPr lang="en-GB" sz="1400" dirty="0" err="1">
                <a:solidFill>
                  <a:srgbClr val="FF9393"/>
                </a:solidFill>
                <a:latin typeface="Courier New" panose="02070309020205020404" pitchFamily="49" charset="0"/>
              </a:rPr>
              <a:t>AfterClass</a:t>
            </a:r>
            <a:endParaRPr lang="en-GB" sz="1400" dirty="0">
              <a:solidFill>
                <a:srgbClr val="FF9393"/>
              </a:solidFill>
              <a:latin typeface="Courier New" panose="02070309020205020404" pitchFamily="49" charset="0"/>
            </a:endParaRPr>
          </a:p>
          <a:p>
            <a:r>
              <a:rPr lang="en-GB" sz="1400" dirty="0">
                <a:solidFill>
                  <a:srgbClr val="CC7832"/>
                </a:solidFill>
                <a:latin typeface="Courier New" panose="02070309020205020404" pitchFamily="49" charset="0"/>
              </a:rPr>
              <a:t>public</a:t>
            </a:r>
            <a:r>
              <a:rPr lang="en-GB" sz="1400" dirty="0">
                <a:solidFill>
                  <a:srgbClr val="D9E8F7"/>
                </a:solidFill>
                <a:latin typeface="Courier New" panose="02070309020205020404" pitchFamily="49" charset="0"/>
              </a:rPr>
              <a:t> </a:t>
            </a:r>
            <a:r>
              <a:rPr lang="en-GB" sz="1400" dirty="0">
                <a:solidFill>
                  <a:srgbClr val="CC7832"/>
                </a:solidFill>
                <a:latin typeface="Courier New" panose="02070309020205020404" pitchFamily="49" charset="0"/>
              </a:rPr>
              <a:t>static</a:t>
            </a:r>
            <a:r>
              <a:rPr lang="en-GB" sz="1400" dirty="0">
                <a:solidFill>
                  <a:srgbClr val="D9E8F7"/>
                </a:solidFill>
                <a:latin typeface="Courier New" panose="02070309020205020404" pitchFamily="49" charset="0"/>
              </a:rPr>
              <a:t> </a:t>
            </a:r>
            <a:r>
              <a:rPr lang="en-GB" sz="1400" dirty="0">
                <a:solidFill>
                  <a:srgbClr val="CC7832"/>
                </a:solidFill>
                <a:latin typeface="Courier New" panose="02070309020205020404" pitchFamily="49" charset="0"/>
              </a:rPr>
              <a:t>void</a:t>
            </a:r>
            <a:r>
              <a:rPr lang="en-GB" sz="1400" dirty="0">
                <a:solidFill>
                  <a:srgbClr val="D9E8F7"/>
                </a:solidFill>
                <a:latin typeface="Courier New" panose="02070309020205020404" pitchFamily="49" charset="0"/>
              </a:rPr>
              <a:t> </a:t>
            </a:r>
            <a:r>
              <a:rPr lang="en-GB" sz="1400" dirty="0">
                <a:solidFill>
                  <a:srgbClr val="1EB540"/>
                </a:solidFill>
                <a:latin typeface="Courier New" panose="02070309020205020404" pitchFamily="49" charset="0"/>
              </a:rPr>
              <a:t>teardown</a:t>
            </a:r>
            <a:r>
              <a:rPr lang="en-GB" sz="1400" dirty="0">
                <a:solidFill>
                  <a:srgbClr val="F9FAF4"/>
                </a:solidFill>
                <a:latin typeface="Courier New" panose="02070309020205020404" pitchFamily="49" charset="0"/>
              </a:rPr>
              <a:t>()</a:t>
            </a:r>
            <a:r>
              <a:rPr lang="en-GB" sz="1400" dirty="0">
                <a:solidFill>
                  <a:srgbClr val="D9E8F7"/>
                </a:solidFill>
                <a:latin typeface="Courier New" panose="02070309020205020404" pitchFamily="49" charset="0"/>
              </a:rPr>
              <a:t> </a:t>
            </a:r>
            <a:r>
              <a:rPr lang="en-GB" sz="1400" dirty="0">
                <a:solidFill>
                  <a:srgbClr val="F9FAF4"/>
                </a:solidFill>
                <a:latin typeface="Courier New" panose="02070309020205020404" pitchFamily="49" charset="0"/>
              </a:rPr>
              <a:t>{</a:t>
            </a:r>
          </a:p>
          <a:p>
            <a:r>
              <a:rPr lang="en-GB" sz="1400" dirty="0" smtClean="0">
                <a:solidFill>
                  <a:srgbClr val="1290C3"/>
                </a:solidFill>
                <a:latin typeface="Courier New" panose="02070309020205020404" pitchFamily="49" charset="0"/>
              </a:rPr>
              <a:t>	</a:t>
            </a:r>
            <a:r>
              <a:rPr lang="en-GB" sz="1400" dirty="0" err="1" smtClean="0">
                <a:solidFill>
                  <a:srgbClr val="1290C3"/>
                </a:solidFill>
                <a:latin typeface="Courier New" panose="02070309020205020404" pitchFamily="49" charset="0"/>
              </a:rPr>
              <a:t>System</a:t>
            </a:r>
            <a:r>
              <a:rPr lang="en-GB" sz="1400" dirty="0" err="1" smtClean="0">
                <a:solidFill>
                  <a:srgbClr val="E6E6FA"/>
                </a:solidFill>
                <a:latin typeface="Courier New" panose="02070309020205020404" pitchFamily="49" charset="0"/>
              </a:rPr>
              <a:t>.</a:t>
            </a:r>
            <a:r>
              <a:rPr lang="en-GB" sz="1400" dirty="0" err="1" smtClean="0">
                <a:solidFill>
                  <a:srgbClr val="8DDAF8"/>
                </a:solidFill>
                <a:latin typeface="Courier New" panose="02070309020205020404" pitchFamily="49" charset="0"/>
              </a:rPr>
              <a:t>out</a:t>
            </a:r>
            <a:r>
              <a:rPr lang="en-GB" sz="1400" dirty="0" err="1" smtClean="0">
                <a:solidFill>
                  <a:srgbClr val="E6E6FA"/>
                </a:solidFill>
                <a:latin typeface="Courier New" panose="02070309020205020404" pitchFamily="49" charset="0"/>
              </a:rPr>
              <a:t>.</a:t>
            </a:r>
            <a:r>
              <a:rPr lang="en-GB" sz="1400" dirty="0" err="1" smtClean="0">
                <a:solidFill>
                  <a:srgbClr val="A7EC21"/>
                </a:solidFill>
                <a:latin typeface="Courier New" panose="02070309020205020404" pitchFamily="49" charset="0"/>
              </a:rPr>
              <a:t>println</a:t>
            </a:r>
            <a:r>
              <a:rPr lang="en-GB" sz="1400" dirty="0">
                <a:solidFill>
                  <a:srgbClr val="F9FAF4"/>
                </a:solidFill>
                <a:latin typeface="Courier New" panose="02070309020205020404" pitchFamily="49" charset="0"/>
              </a:rPr>
              <a:t>(</a:t>
            </a:r>
            <a:r>
              <a:rPr lang="en-GB" sz="1400" dirty="0">
                <a:solidFill>
                  <a:srgbClr val="17C6A3"/>
                </a:solidFill>
                <a:latin typeface="Courier New" panose="02070309020205020404" pitchFamily="49" charset="0"/>
              </a:rPr>
              <a:t>"After class"</a:t>
            </a:r>
            <a:r>
              <a:rPr lang="en-GB" sz="1400" dirty="0">
                <a:solidFill>
                  <a:srgbClr val="F9FAF4"/>
                </a:solidFill>
                <a:latin typeface="Courier New" panose="02070309020205020404" pitchFamily="49" charset="0"/>
              </a:rPr>
              <a:t>)</a:t>
            </a:r>
            <a:r>
              <a:rPr lang="en-GB" sz="1400" dirty="0">
                <a:solidFill>
                  <a:srgbClr val="E6E6FA"/>
                </a:solidFill>
                <a:latin typeface="Courier New" panose="02070309020205020404" pitchFamily="49" charset="0"/>
              </a:rPr>
              <a:t>;</a:t>
            </a:r>
          </a:p>
          <a:p>
            <a:r>
              <a:rPr lang="en-GB" sz="1400" dirty="0">
                <a:solidFill>
                  <a:srgbClr val="F9FAF4"/>
                </a:solidFill>
                <a:latin typeface="Courier New" panose="02070309020205020404" pitchFamily="49" charset="0"/>
              </a:rPr>
              <a:t>}</a:t>
            </a:r>
            <a:endParaRPr lang="en-GB" sz="1400" dirty="0">
              <a:latin typeface="Courier New" panose="02070309020205020404" pitchFamily="49" charset="0"/>
            </a:endParaRPr>
          </a:p>
        </p:txBody>
      </p:sp>
    </p:spTree>
    <p:extLst>
      <p:ext uri="{BB962C8B-B14F-4D97-AF65-F5344CB8AC3E}">
        <p14:creationId xmlns:p14="http://schemas.microsoft.com/office/powerpoint/2010/main" val="227906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smtClean="0"/>
              <a:t>Practice Activity</a:t>
            </a:r>
            <a:endParaRPr lang="en-GB" dirty="0"/>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14</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normAutofit/>
          </a:bodyPr>
          <a:lstStyle/>
          <a:p>
            <a:r>
              <a:rPr lang="en-GB" dirty="0" smtClean="0"/>
              <a:t>Directions:</a:t>
            </a:r>
          </a:p>
          <a:p>
            <a:pPr lvl="1"/>
            <a:r>
              <a:rPr lang="en-GB" b="1" dirty="0" smtClean="0"/>
              <a:t>Activity 1 </a:t>
            </a:r>
            <a:r>
              <a:rPr lang="en-GB" dirty="0" smtClean="0"/>
              <a:t>in the Lab document</a:t>
            </a:r>
          </a:p>
          <a:p>
            <a:pPr lvl="1"/>
            <a:endParaRPr lang="en-GB" dirty="0"/>
          </a:p>
          <a:p>
            <a:pPr lvl="1"/>
            <a:endParaRPr lang="en-GB" dirty="0" smtClean="0"/>
          </a:p>
          <a:p>
            <a:pPr marL="457200" lvl="1" indent="0">
              <a:buNone/>
            </a:pPr>
            <a:endParaRPr lang="en-GB" dirty="0" smtClean="0"/>
          </a:p>
          <a:p>
            <a:r>
              <a:rPr lang="en-GB" dirty="0" smtClean="0"/>
              <a:t>Debrief:</a:t>
            </a:r>
          </a:p>
          <a:p>
            <a:pPr lvl="1"/>
            <a:r>
              <a:rPr lang="en-GB" dirty="0" smtClean="0"/>
              <a:t>Report to the class observations</a:t>
            </a:r>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61140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Asserts</a:t>
            </a:r>
            <a:endParaRPr lang="en-GB" dirty="0"/>
          </a:p>
        </p:txBody>
      </p:sp>
      <p:sp>
        <p:nvSpPr>
          <p:cNvPr id="7" name="Content Placeholder 2"/>
          <p:cNvSpPr>
            <a:spLocks noGrp="1"/>
          </p:cNvSpPr>
          <p:nvPr>
            <p:ph sz="quarter" idx="15"/>
          </p:nvPr>
        </p:nvSpPr>
        <p:spPr>
          <a:xfrm>
            <a:off x="6285411" y="1669502"/>
            <a:ext cx="5580000" cy="4422058"/>
          </a:xfrm>
        </p:spPr>
        <p:txBody>
          <a:bodyPr/>
          <a:lstStyle/>
          <a:p>
            <a:pPr>
              <a:spcBef>
                <a:spcPts val="600"/>
              </a:spcBef>
              <a:spcAft>
                <a:spcPts val="600"/>
              </a:spcAft>
            </a:pPr>
            <a:r>
              <a:rPr lang="en-GB" dirty="0" smtClean="0"/>
              <a:t>assertArrayEquals()</a:t>
            </a:r>
            <a:endParaRPr lang="en-GB" dirty="0"/>
          </a:p>
          <a:p>
            <a:pPr>
              <a:spcBef>
                <a:spcPts val="600"/>
              </a:spcBef>
              <a:spcAft>
                <a:spcPts val="600"/>
              </a:spcAft>
            </a:pPr>
            <a:r>
              <a:rPr lang="en-GB" dirty="0" smtClean="0"/>
              <a:t>assertEquals()</a:t>
            </a:r>
            <a:endParaRPr lang="en-GB" dirty="0"/>
          </a:p>
          <a:p>
            <a:pPr>
              <a:spcBef>
                <a:spcPts val="600"/>
              </a:spcBef>
              <a:spcAft>
                <a:spcPts val="600"/>
              </a:spcAft>
            </a:pPr>
            <a:r>
              <a:rPr lang="en-GB" dirty="0" smtClean="0"/>
              <a:t>assertFalse()</a:t>
            </a:r>
            <a:endParaRPr lang="en-GB" dirty="0"/>
          </a:p>
          <a:p>
            <a:pPr>
              <a:spcBef>
                <a:spcPts val="600"/>
              </a:spcBef>
              <a:spcAft>
                <a:spcPts val="600"/>
              </a:spcAft>
            </a:pPr>
            <a:r>
              <a:rPr lang="en-GB" dirty="0" smtClean="0"/>
              <a:t>assertNotNull()</a:t>
            </a:r>
            <a:endParaRPr lang="en-GB" dirty="0"/>
          </a:p>
          <a:p>
            <a:pPr>
              <a:spcBef>
                <a:spcPts val="600"/>
              </a:spcBef>
              <a:spcAft>
                <a:spcPts val="600"/>
              </a:spcAft>
            </a:pPr>
            <a:r>
              <a:rPr lang="en-GB" dirty="0" smtClean="0"/>
              <a:t>assertNotSame()</a:t>
            </a:r>
            <a:endParaRPr lang="en-GB" dirty="0"/>
          </a:p>
          <a:p>
            <a:pPr>
              <a:spcBef>
                <a:spcPts val="600"/>
              </a:spcBef>
              <a:spcAft>
                <a:spcPts val="600"/>
              </a:spcAft>
            </a:pPr>
            <a:r>
              <a:rPr lang="en-GB" dirty="0" smtClean="0"/>
              <a:t>assertNull()</a:t>
            </a:r>
            <a:endParaRPr lang="en-GB" dirty="0"/>
          </a:p>
          <a:p>
            <a:pPr>
              <a:spcBef>
                <a:spcPts val="600"/>
              </a:spcBef>
              <a:spcAft>
                <a:spcPts val="600"/>
              </a:spcAft>
            </a:pPr>
            <a:r>
              <a:rPr lang="en-GB" dirty="0" smtClean="0"/>
              <a:t>assertSame()</a:t>
            </a:r>
            <a:endParaRPr lang="en-GB" dirty="0"/>
          </a:p>
          <a:p>
            <a:pPr>
              <a:spcBef>
                <a:spcPts val="600"/>
              </a:spcBef>
              <a:spcAft>
                <a:spcPts val="600"/>
              </a:spcAft>
            </a:pPr>
            <a:r>
              <a:rPr lang="en-GB" dirty="0" smtClean="0"/>
              <a:t>assertThat()</a:t>
            </a:r>
            <a:endParaRPr lang="en-GB" dirty="0"/>
          </a:p>
          <a:p>
            <a:pPr>
              <a:spcBef>
                <a:spcPts val="600"/>
              </a:spcBef>
              <a:spcAft>
                <a:spcPts val="600"/>
              </a:spcAft>
            </a:pPr>
            <a:r>
              <a:rPr lang="en-GB" dirty="0" smtClean="0"/>
              <a:t>assertTrue()</a:t>
            </a:r>
            <a:endParaRPr lang="en-GB" dirty="0"/>
          </a:p>
          <a:p>
            <a:pPr>
              <a:spcBef>
                <a:spcPts val="600"/>
              </a:spcBef>
              <a:spcAft>
                <a:spcPts val="600"/>
              </a:spcAft>
            </a:pPr>
            <a:r>
              <a:rPr lang="en-GB" dirty="0" smtClean="0"/>
              <a:t>fail()</a:t>
            </a:r>
            <a:endParaRPr lang="en-GB" dirty="0"/>
          </a:p>
        </p:txBody>
      </p:sp>
      <p:sp>
        <p:nvSpPr>
          <p:cNvPr id="8" name="Content Placeholder 7"/>
          <p:cNvSpPr>
            <a:spLocks noGrp="1"/>
          </p:cNvSpPr>
          <p:nvPr>
            <p:ph sz="quarter" idx="15"/>
          </p:nvPr>
        </p:nvSpPr>
        <p:spPr/>
        <p:txBody>
          <a:bodyPr/>
          <a:lstStyle/>
          <a:p>
            <a:r>
              <a:rPr lang="en-GB" dirty="0" smtClean="0"/>
              <a:t>With JUnit, we establish whether a test has passed or failed, with asserting certain states of the code.</a:t>
            </a:r>
          </a:p>
          <a:p>
            <a:endParaRPr lang="en-GB" dirty="0"/>
          </a:p>
          <a:p>
            <a:r>
              <a:rPr lang="en-GB" dirty="0" smtClean="0"/>
              <a:t>The most common assert used to pass a test is the assertEquals() method. </a:t>
            </a:r>
          </a:p>
          <a:p>
            <a:endParaRPr lang="en-GB" dirty="0" smtClean="0"/>
          </a:p>
          <a:p>
            <a:r>
              <a:rPr lang="en-GB" dirty="0" smtClean="0"/>
              <a:t>Only one assert method </a:t>
            </a:r>
            <a:r>
              <a:rPr lang="en-GB" b="1" dirty="0" smtClean="0"/>
              <a:t>should</a:t>
            </a:r>
            <a:r>
              <a:rPr lang="en-GB" dirty="0" smtClean="0"/>
              <a:t> be used per test.</a:t>
            </a:r>
          </a:p>
          <a:p>
            <a:endParaRPr lang="en-GB" dirty="0"/>
          </a:p>
          <a:p>
            <a:r>
              <a:rPr lang="en-GB" dirty="0" smtClean="0"/>
              <a:t>An assert method should be the last line in your test method.</a:t>
            </a:r>
          </a:p>
        </p:txBody>
      </p:sp>
    </p:spTree>
    <p:extLst>
      <p:ext uri="{BB962C8B-B14F-4D97-AF65-F5344CB8AC3E}">
        <p14:creationId xmlns:p14="http://schemas.microsoft.com/office/powerpoint/2010/main" val="1977874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assertEquals statement is the most common used assert method to evaluate a test’s pass or fail condition</a:t>
            </a:r>
            <a:r>
              <a:rPr lang="en-GB" dirty="0" smtClean="0"/>
              <a:t>.</a:t>
            </a:r>
          </a:p>
          <a:p>
            <a:r>
              <a:rPr lang="en-GB" dirty="0" smtClean="0"/>
              <a:t>The message should be an informative description of what is to be expected. This message is shown on a test failure, if the console. </a:t>
            </a:r>
          </a:p>
          <a:p>
            <a:r>
              <a:rPr lang="en-GB" dirty="0" smtClean="0"/>
              <a:t>Both the expected value and the actual value need to be equal in both type and value for the test to pass, otherwise, the test will fail.</a:t>
            </a:r>
          </a:p>
          <a:p>
            <a:r>
              <a:rPr lang="en-GB" dirty="0" smtClean="0"/>
              <a:t>The basic structure for assertEquals is:</a:t>
            </a:r>
          </a:p>
          <a:p>
            <a:pPr lvl="1"/>
            <a:r>
              <a:rPr lang="en-GB" dirty="0" smtClean="0"/>
              <a:t>assertEquals(&lt;Message to be displayed upon failure&gt; , &lt;Expected value&gt; , &lt;Actual value&gt;);</a:t>
            </a:r>
            <a:endParaRPr lang="en-GB" dirty="0"/>
          </a:p>
        </p:txBody>
      </p:sp>
      <p:sp>
        <p:nvSpPr>
          <p:cNvPr id="3" name="Title 2"/>
          <p:cNvSpPr>
            <a:spLocks noGrp="1"/>
          </p:cNvSpPr>
          <p:nvPr>
            <p:ph type="title"/>
          </p:nvPr>
        </p:nvSpPr>
        <p:spPr/>
        <p:txBody>
          <a:bodyPr/>
          <a:lstStyle/>
          <a:p>
            <a:r>
              <a:rPr lang="en-GB" dirty="0" smtClean="0"/>
              <a:t>Asserts – assertEquals</a:t>
            </a:r>
            <a:endParaRPr lang="en-GB" dirty="0"/>
          </a:p>
        </p:txBody>
      </p:sp>
      <p:sp>
        <p:nvSpPr>
          <p:cNvPr id="5" name="Rectangle 4"/>
          <p:cNvSpPr/>
          <p:nvPr/>
        </p:nvSpPr>
        <p:spPr>
          <a:xfrm>
            <a:off x="414000" y="5118763"/>
            <a:ext cx="11404800" cy="1323439"/>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err="1">
                <a:solidFill>
                  <a:srgbClr val="1EB540"/>
                </a:solidFill>
                <a:latin typeface="Courier New" panose="02070309020205020404" pitchFamily="49" charset="0"/>
              </a:rPr>
              <a:t>playerWinsTest</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a:t>
            </a:r>
            <a:r>
              <a:rPr lang="en-GB" sz="1600" dirty="0" err="1" smtClean="0">
                <a:solidFill>
                  <a:srgbClr val="1290C3"/>
                </a:solidFill>
                <a:latin typeface="Courier New" panose="02070309020205020404" pitchFamily="49" charset="0"/>
              </a:rPr>
              <a:t>BlackJack</a:t>
            </a:r>
            <a:r>
              <a:rPr lang="en-GB" sz="1600" dirty="0" smtClean="0">
                <a:solidFill>
                  <a:srgbClr val="D9E8F7"/>
                </a:solidFill>
                <a:latin typeface="Courier New" panose="02070309020205020404" pitchFamily="49" charset="0"/>
              </a:rPr>
              <a:t> </a:t>
            </a:r>
            <a:r>
              <a:rPr lang="en-GB" sz="1600" dirty="0" err="1">
                <a:solidFill>
                  <a:srgbClr val="ED7F48"/>
                </a:solidFill>
                <a:latin typeface="Courier New" panose="02070309020205020404" pitchFamily="49" charset="0"/>
              </a:rPr>
              <a:t>blackJack</a:t>
            </a:r>
            <a:r>
              <a:rPr lang="en-GB" sz="1600" dirty="0">
                <a:solidFill>
                  <a:srgbClr val="D9E8F7"/>
                </a:solidFill>
                <a:latin typeface="Courier New" panose="02070309020205020404" pitchFamily="49" charset="0"/>
              </a:rPr>
              <a:t> </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new</a:t>
            </a:r>
            <a:r>
              <a:rPr lang="en-GB" sz="1600" dirty="0">
                <a:solidFill>
                  <a:srgbClr val="D9E8F7"/>
                </a:solidFill>
                <a:latin typeface="Courier New" panose="02070309020205020404" pitchFamily="49" charset="0"/>
              </a:rPr>
              <a:t> </a:t>
            </a:r>
            <a:r>
              <a:rPr lang="en-GB" sz="1600" dirty="0" err="1">
                <a:solidFill>
                  <a:srgbClr val="A7EC21"/>
                </a:solidFill>
                <a:latin typeface="Courier New" panose="02070309020205020404" pitchFamily="49" charset="0"/>
              </a:rPr>
              <a:t>BlackJack</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smtClean="0">
                <a:solidFill>
                  <a:srgbClr val="96EC3F"/>
                </a:solidFill>
                <a:latin typeface="Courier New" panose="02070309020205020404" pitchFamily="49" charset="0"/>
              </a:rPr>
              <a:t>	assertEquals</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"Expected: Player wins with 21"</a:t>
            </a:r>
            <a:r>
              <a:rPr lang="en-GB" sz="1600" dirty="0">
                <a:solidFill>
                  <a:srgbClr val="E6E6FA"/>
                </a:solidFill>
                <a:latin typeface="Courier New" panose="02070309020205020404" pitchFamily="49" charset="0"/>
              </a:rPr>
              <a:t>,</a:t>
            </a:r>
            <a:r>
              <a:rPr lang="en-GB" sz="1600" dirty="0">
                <a:solidFill>
                  <a:srgbClr val="6897BB"/>
                </a:solidFill>
                <a:latin typeface="Courier New" panose="02070309020205020404" pitchFamily="49" charset="0"/>
              </a:rPr>
              <a:t>21</a:t>
            </a:r>
            <a:r>
              <a:rPr lang="en-GB" sz="1600" dirty="0">
                <a:solidFill>
                  <a:srgbClr val="E6E6FA"/>
                </a:solidFill>
                <a:latin typeface="Courier New" panose="02070309020205020404" pitchFamily="49" charset="0"/>
              </a:rPr>
              <a:t>,</a:t>
            </a:r>
            <a:r>
              <a:rPr lang="en-GB" sz="1600" dirty="0">
                <a:solidFill>
                  <a:srgbClr val="FFBF26"/>
                </a:solidFill>
                <a:latin typeface="Courier New" panose="02070309020205020404" pitchFamily="49" charset="0"/>
              </a:rPr>
              <a:t>blackJack</a:t>
            </a:r>
            <a:r>
              <a:rPr lang="en-GB" sz="1600" dirty="0">
                <a:solidFill>
                  <a:srgbClr val="E6E6FA"/>
                </a:solidFill>
                <a:latin typeface="Courier New" panose="02070309020205020404" pitchFamily="49" charset="0"/>
              </a:rPr>
              <a:t>.</a:t>
            </a:r>
            <a:r>
              <a:rPr lang="en-GB" sz="1600" dirty="0">
                <a:solidFill>
                  <a:srgbClr val="A7EC21"/>
                </a:solidFill>
                <a:latin typeface="Courier New" panose="02070309020205020404" pitchFamily="49" charset="0"/>
              </a:rPr>
              <a:t>play</a:t>
            </a:r>
            <a:r>
              <a:rPr lang="en-GB" sz="1600" dirty="0">
                <a:solidFill>
                  <a:srgbClr val="F9FAF4"/>
                </a:solidFill>
                <a:latin typeface="Courier New" panose="02070309020205020404" pitchFamily="49" charset="0"/>
              </a:rPr>
              <a:t>(</a:t>
            </a:r>
            <a:r>
              <a:rPr lang="en-GB" sz="1600" dirty="0">
                <a:solidFill>
                  <a:srgbClr val="6897BB"/>
                </a:solidFill>
                <a:latin typeface="Courier New" panose="02070309020205020404" pitchFamily="49" charset="0"/>
              </a:rPr>
              <a:t>21</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6897BB"/>
                </a:solidFill>
                <a:latin typeface="Courier New" panose="02070309020205020404" pitchFamily="49" charset="0"/>
              </a:rPr>
              <a:t>18</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endParaRPr lang="en-GB" sz="1600" dirty="0">
              <a:latin typeface="Courier New" panose="02070309020205020404" pitchFamily="49" charset="0"/>
            </a:endParaRPr>
          </a:p>
        </p:txBody>
      </p:sp>
    </p:spTree>
    <p:extLst>
      <p:ext uri="{BB962C8B-B14F-4D97-AF65-F5344CB8AC3E}">
        <p14:creationId xmlns:p14="http://schemas.microsoft.com/office/powerpoint/2010/main" val="207062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There are many overloaded variants of the </a:t>
            </a:r>
            <a:r>
              <a:rPr lang="en-GB" dirty="0" smtClean="0"/>
              <a:t>assertEquals() method. Items in red are deprecated. They are as follows:</a:t>
            </a:r>
            <a:endParaRPr lang="en-GB" dirty="0"/>
          </a:p>
          <a:p>
            <a:pPr lvl="1">
              <a:spcBef>
                <a:spcPts val="400"/>
              </a:spcBef>
              <a:spcAft>
                <a:spcPts val="400"/>
              </a:spcAft>
            </a:pPr>
            <a:r>
              <a:rPr lang="en-GB" dirty="0" err="1">
                <a:solidFill>
                  <a:srgbClr val="FF0000"/>
                </a:solidFill>
              </a:rPr>
              <a:t>assertEquals</a:t>
            </a:r>
            <a:r>
              <a:rPr lang="en-GB" dirty="0">
                <a:solidFill>
                  <a:srgbClr val="FF0000"/>
                </a:solidFill>
              </a:rPr>
              <a:t>(double expected, double actual</a:t>
            </a:r>
            <a:r>
              <a:rPr lang="en-GB" dirty="0" smtClean="0">
                <a:solidFill>
                  <a:srgbClr val="FF0000"/>
                </a:solidFill>
              </a:rPr>
              <a:t>);</a:t>
            </a:r>
            <a:endParaRPr lang="en-GB" dirty="0" smtClean="0"/>
          </a:p>
          <a:p>
            <a:pPr lvl="1">
              <a:spcBef>
                <a:spcPts val="400"/>
              </a:spcBef>
              <a:spcAft>
                <a:spcPts val="400"/>
              </a:spcAft>
            </a:pPr>
            <a:r>
              <a:rPr lang="en-GB" dirty="0" err="1" smtClean="0"/>
              <a:t>assertEquals</a:t>
            </a:r>
            <a:r>
              <a:rPr lang="en-GB" dirty="0" smtClean="0"/>
              <a:t>(double expected, double actual, double delta);</a:t>
            </a:r>
          </a:p>
          <a:p>
            <a:pPr lvl="1">
              <a:spcBef>
                <a:spcPts val="400"/>
              </a:spcBef>
              <a:spcAft>
                <a:spcPts val="400"/>
              </a:spcAft>
            </a:pPr>
            <a:r>
              <a:rPr lang="en-GB" dirty="0" err="1" smtClean="0"/>
              <a:t>assertEquals</a:t>
            </a:r>
            <a:r>
              <a:rPr lang="en-GB" dirty="0" smtClean="0"/>
              <a:t>(long expected, long actual</a:t>
            </a:r>
            <a:r>
              <a:rPr lang="en-GB" dirty="0"/>
              <a:t>);</a:t>
            </a:r>
          </a:p>
          <a:p>
            <a:pPr lvl="1">
              <a:spcBef>
                <a:spcPts val="400"/>
              </a:spcBef>
              <a:spcAft>
                <a:spcPts val="400"/>
              </a:spcAft>
            </a:pPr>
            <a:r>
              <a:rPr lang="en-GB" dirty="0" err="1">
                <a:solidFill>
                  <a:srgbClr val="FF0000"/>
                </a:solidFill>
              </a:rPr>
              <a:t>assertEquals</a:t>
            </a:r>
            <a:r>
              <a:rPr lang="en-GB" dirty="0">
                <a:solidFill>
                  <a:srgbClr val="FF0000"/>
                </a:solidFill>
              </a:rPr>
              <a:t>(</a:t>
            </a:r>
            <a:r>
              <a:rPr lang="en-GB" dirty="0" err="1">
                <a:solidFill>
                  <a:srgbClr val="FF0000"/>
                </a:solidFill>
              </a:rPr>
              <a:t>java.lang.Object</a:t>
            </a:r>
            <a:r>
              <a:rPr lang="en-GB" dirty="0">
                <a:solidFill>
                  <a:srgbClr val="FF0000"/>
                </a:solidFill>
              </a:rPr>
              <a:t>[] </a:t>
            </a:r>
            <a:r>
              <a:rPr lang="en-GB" dirty="0" err="1">
                <a:solidFill>
                  <a:srgbClr val="FF0000"/>
                </a:solidFill>
              </a:rPr>
              <a:t>expecteds</a:t>
            </a:r>
            <a:r>
              <a:rPr lang="en-GB" dirty="0">
                <a:solidFill>
                  <a:srgbClr val="FF0000"/>
                </a:solidFill>
              </a:rPr>
              <a:t>, </a:t>
            </a:r>
            <a:r>
              <a:rPr lang="en-GB" dirty="0" err="1">
                <a:solidFill>
                  <a:srgbClr val="FF0000"/>
                </a:solidFill>
              </a:rPr>
              <a:t>java.lang.Object</a:t>
            </a:r>
            <a:r>
              <a:rPr lang="en-GB" dirty="0">
                <a:solidFill>
                  <a:srgbClr val="FF0000"/>
                </a:solidFill>
              </a:rPr>
              <a:t>[] actuals</a:t>
            </a:r>
            <a:r>
              <a:rPr lang="en-GB" dirty="0" smtClean="0">
                <a:solidFill>
                  <a:srgbClr val="FF0000"/>
                </a:solidFill>
              </a:rPr>
              <a:t>);</a:t>
            </a:r>
            <a:endParaRPr lang="en-GB" dirty="0" smtClean="0"/>
          </a:p>
          <a:p>
            <a:pPr lvl="1">
              <a:spcBef>
                <a:spcPts val="400"/>
              </a:spcBef>
              <a:spcAft>
                <a:spcPts val="400"/>
              </a:spcAft>
            </a:pPr>
            <a:r>
              <a:rPr lang="en-GB" dirty="0" err="1" smtClean="0"/>
              <a:t>assertEquals</a:t>
            </a:r>
            <a:r>
              <a:rPr lang="en-GB" dirty="0" smtClean="0"/>
              <a:t>(</a:t>
            </a:r>
            <a:r>
              <a:rPr lang="en-GB" dirty="0" err="1" smtClean="0"/>
              <a:t>java.lang.Object</a:t>
            </a:r>
            <a:r>
              <a:rPr lang="en-GB" dirty="0" smtClean="0"/>
              <a:t> expected, </a:t>
            </a:r>
            <a:r>
              <a:rPr lang="en-GB" dirty="0" err="1" smtClean="0"/>
              <a:t>java.lang.Object</a:t>
            </a:r>
            <a:r>
              <a:rPr lang="en-GB" dirty="0" smtClean="0"/>
              <a:t> actual);</a:t>
            </a:r>
          </a:p>
          <a:p>
            <a:pPr lvl="1">
              <a:spcBef>
                <a:spcPts val="400"/>
              </a:spcBef>
              <a:spcAft>
                <a:spcPts val="400"/>
              </a:spcAft>
            </a:pPr>
            <a:r>
              <a:rPr lang="en-GB" dirty="0" err="1" smtClean="0"/>
              <a:t>assertEquals</a:t>
            </a:r>
            <a:r>
              <a:rPr lang="en-GB" dirty="0" smtClean="0"/>
              <a:t>(</a:t>
            </a:r>
            <a:r>
              <a:rPr lang="en-GB" dirty="0" err="1" smtClean="0"/>
              <a:t>java.lang.String</a:t>
            </a:r>
            <a:r>
              <a:rPr lang="en-GB" dirty="0" smtClean="0"/>
              <a:t> message, double expected, double actual, double delta);</a:t>
            </a:r>
          </a:p>
          <a:p>
            <a:pPr lvl="1">
              <a:spcBef>
                <a:spcPts val="400"/>
              </a:spcBef>
              <a:spcAft>
                <a:spcPts val="400"/>
              </a:spcAft>
            </a:pPr>
            <a:r>
              <a:rPr lang="en-GB" dirty="0" err="1" smtClean="0"/>
              <a:t>assertEquals</a:t>
            </a:r>
            <a:r>
              <a:rPr lang="en-GB" dirty="0" smtClean="0"/>
              <a:t>(</a:t>
            </a:r>
            <a:r>
              <a:rPr lang="en-GB" dirty="0" err="1" smtClean="0"/>
              <a:t>java.lang.String</a:t>
            </a:r>
            <a:r>
              <a:rPr lang="en-GB" dirty="0" smtClean="0"/>
              <a:t> message, long expected, long actual);</a:t>
            </a:r>
          </a:p>
          <a:p>
            <a:pPr lvl="1">
              <a:spcBef>
                <a:spcPts val="400"/>
              </a:spcBef>
              <a:spcAft>
                <a:spcPts val="400"/>
              </a:spcAft>
            </a:pPr>
            <a:r>
              <a:rPr lang="en-GB" dirty="0" err="1" smtClean="0">
                <a:solidFill>
                  <a:srgbClr val="FF0000"/>
                </a:solidFill>
              </a:rPr>
              <a:t>assertEquals</a:t>
            </a:r>
            <a:r>
              <a:rPr lang="en-GB" dirty="0" smtClean="0">
                <a:solidFill>
                  <a:srgbClr val="FF0000"/>
                </a:solidFill>
              </a:rPr>
              <a:t>(</a:t>
            </a:r>
            <a:r>
              <a:rPr lang="en-GB" dirty="0" err="1" smtClean="0">
                <a:solidFill>
                  <a:srgbClr val="FF0000"/>
                </a:solidFill>
              </a:rPr>
              <a:t>java.lang.String</a:t>
            </a:r>
            <a:r>
              <a:rPr lang="en-GB" dirty="0" smtClean="0">
                <a:solidFill>
                  <a:srgbClr val="FF0000"/>
                </a:solidFill>
              </a:rPr>
              <a:t> message, </a:t>
            </a:r>
            <a:r>
              <a:rPr lang="en-GB" dirty="0" err="1" smtClean="0">
                <a:solidFill>
                  <a:srgbClr val="FF0000"/>
                </a:solidFill>
              </a:rPr>
              <a:t>java.lang.Object</a:t>
            </a:r>
            <a:r>
              <a:rPr lang="en-GB" dirty="0" smtClean="0">
                <a:solidFill>
                  <a:srgbClr val="FF0000"/>
                </a:solidFill>
              </a:rPr>
              <a:t>[] </a:t>
            </a:r>
            <a:r>
              <a:rPr lang="en-GB" dirty="0" err="1" smtClean="0">
                <a:solidFill>
                  <a:srgbClr val="FF0000"/>
                </a:solidFill>
              </a:rPr>
              <a:t>expecteds</a:t>
            </a:r>
            <a:r>
              <a:rPr lang="en-GB" dirty="0" smtClean="0">
                <a:solidFill>
                  <a:srgbClr val="FF0000"/>
                </a:solidFill>
              </a:rPr>
              <a:t>, </a:t>
            </a:r>
            <a:r>
              <a:rPr lang="en-GB" dirty="0" err="1" smtClean="0">
                <a:solidFill>
                  <a:srgbClr val="FF0000"/>
                </a:solidFill>
              </a:rPr>
              <a:t>java.lang.Object</a:t>
            </a:r>
            <a:r>
              <a:rPr lang="en-GB" dirty="0" smtClean="0">
                <a:solidFill>
                  <a:srgbClr val="FF0000"/>
                </a:solidFill>
              </a:rPr>
              <a:t>[] actuals);</a:t>
            </a:r>
          </a:p>
          <a:p>
            <a:pPr lvl="1">
              <a:spcBef>
                <a:spcPts val="400"/>
              </a:spcBef>
              <a:spcAft>
                <a:spcPts val="400"/>
              </a:spcAft>
            </a:pPr>
            <a:r>
              <a:rPr lang="en-GB" dirty="0" err="1" smtClean="0"/>
              <a:t>assertEquals</a:t>
            </a:r>
            <a:r>
              <a:rPr lang="en-GB" dirty="0" smtClean="0"/>
              <a:t>(</a:t>
            </a:r>
            <a:r>
              <a:rPr lang="en-GB" dirty="0" err="1" smtClean="0"/>
              <a:t>java.lang.String</a:t>
            </a:r>
            <a:r>
              <a:rPr lang="en-GB" dirty="0" smtClean="0"/>
              <a:t> message, </a:t>
            </a:r>
            <a:r>
              <a:rPr lang="en-GB" dirty="0" err="1" smtClean="0"/>
              <a:t>java.lang.Object</a:t>
            </a:r>
            <a:r>
              <a:rPr lang="en-GB" dirty="0" smtClean="0"/>
              <a:t> expected, </a:t>
            </a:r>
            <a:r>
              <a:rPr lang="en-GB" dirty="0" err="1" smtClean="0"/>
              <a:t>java.lang.Object</a:t>
            </a:r>
            <a:r>
              <a:rPr lang="en-GB" dirty="0" smtClean="0"/>
              <a:t> actual);</a:t>
            </a:r>
          </a:p>
        </p:txBody>
      </p:sp>
      <p:sp>
        <p:nvSpPr>
          <p:cNvPr id="3" name="Title 2"/>
          <p:cNvSpPr>
            <a:spLocks noGrp="1"/>
          </p:cNvSpPr>
          <p:nvPr>
            <p:ph type="title"/>
          </p:nvPr>
        </p:nvSpPr>
        <p:spPr>
          <a:xfrm>
            <a:off x="414000" y="124742"/>
            <a:ext cx="10927768" cy="1153618"/>
          </a:xfrm>
        </p:spPr>
        <p:txBody>
          <a:bodyPr/>
          <a:lstStyle/>
          <a:p>
            <a:r>
              <a:rPr lang="en-GB" dirty="0"/>
              <a:t>Asserts – </a:t>
            </a:r>
            <a:r>
              <a:rPr lang="en-GB" dirty="0" err="1"/>
              <a:t>assertEquals</a:t>
            </a:r>
            <a:r>
              <a:rPr lang="en-GB" dirty="0"/>
              <a:t> </a:t>
            </a:r>
            <a:r>
              <a:rPr lang="en-GB" dirty="0" smtClean="0"/>
              <a:t>Overloads</a:t>
            </a:r>
            <a:endParaRPr lang="en-GB" dirty="0"/>
          </a:p>
        </p:txBody>
      </p:sp>
    </p:spTree>
    <p:extLst>
      <p:ext uri="{BB962C8B-B14F-4D97-AF65-F5344CB8AC3E}">
        <p14:creationId xmlns:p14="http://schemas.microsoft.com/office/powerpoint/2010/main" val="923084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assertTrue and assertFalse methods can accept one or two arguments. If two arguments are used, the first one will be a message upon assert failure, the second argument will be a Boolean to be evaluated.</a:t>
            </a:r>
          </a:p>
          <a:p>
            <a:r>
              <a:rPr lang="en-GB" dirty="0" smtClean="0"/>
              <a:t>The structure for assertTrue and assertFalse is:</a:t>
            </a:r>
          </a:p>
          <a:p>
            <a:pPr lvl="1"/>
            <a:r>
              <a:rPr lang="en-GB" dirty="0" smtClean="0"/>
              <a:t>assert&lt;</a:t>
            </a:r>
            <a:r>
              <a:rPr lang="en-GB" dirty="0" err="1" smtClean="0"/>
              <a:t>True|False</a:t>
            </a:r>
            <a:r>
              <a:rPr lang="en-GB" dirty="0" smtClean="0"/>
              <a:t>&gt;(&lt;</a:t>
            </a:r>
            <a:r>
              <a:rPr lang="en-GB" dirty="0"/>
              <a:t>Message to be displayed upon failure&gt; , </a:t>
            </a:r>
            <a:r>
              <a:rPr lang="en-GB" dirty="0" smtClean="0"/>
              <a:t>&lt;Boolean to be evaluated&gt;);</a:t>
            </a:r>
            <a:endParaRPr lang="en-GB" dirty="0"/>
          </a:p>
          <a:p>
            <a:endParaRPr lang="en-GB" dirty="0"/>
          </a:p>
        </p:txBody>
      </p:sp>
      <p:sp>
        <p:nvSpPr>
          <p:cNvPr id="3" name="Title 2"/>
          <p:cNvSpPr>
            <a:spLocks noGrp="1"/>
          </p:cNvSpPr>
          <p:nvPr>
            <p:ph type="title"/>
          </p:nvPr>
        </p:nvSpPr>
        <p:spPr/>
        <p:txBody>
          <a:bodyPr/>
          <a:lstStyle/>
          <a:p>
            <a:r>
              <a:rPr lang="en-GB" dirty="0" smtClean="0"/>
              <a:t>Asserts – assertTrue &amp; assertFalse</a:t>
            </a:r>
            <a:endParaRPr lang="en-GB" dirty="0"/>
          </a:p>
        </p:txBody>
      </p:sp>
      <p:sp>
        <p:nvSpPr>
          <p:cNvPr id="8" name="Rectangle 7"/>
          <p:cNvSpPr/>
          <p:nvPr/>
        </p:nvSpPr>
        <p:spPr>
          <a:xfrm>
            <a:off x="2627325" y="3651776"/>
            <a:ext cx="6977775" cy="2800767"/>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err="1">
                <a:solidFill>
                  <a:srgbClr val="1EB540"/>
                </a:solidFill>
                <a:latin typeface="Courier New" panose="02070309020205020404" pitchFamily="49" charset="0"/>
              </a:rPr>
              <a:t>boolIsTrueTest</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Boolean</a:t>
            </a:r>
            <a:r>
              <a:rPr lang="en-GB" sz="1600" dirty="0" smtClean="0">
                <a:solidFill>
                  <a:srgbClr val="D9E8F7"/>
                </a:solidFill>
                <a:latin typeface="Courier New" panose="02070309020205020404" pitchFamily="49" charset="0"/>
              </a:rPr>
              <a:t> </a:t>
            </a:r>
            <a:r>
              <a:rPr lang="en-GB" sz="1600" dirty="0">
                <a:solidFill>
                  <a:srgbClr val="ED7F48"/>
                </a:solidFill>
                <a:latin typeface="Courier New" panose="02070309020205020404" pitchFamily="49" charset="0"/>
              </a:rPr>
              <a:t>bool</a:t>
            </a:r>
            <a:r>
              <a:rPr lang="en-GB" sz="1600" dirty="0">
                <a:solidFill>
                  <a:srgbClr val="D9E8F7"/>
                </a:solidFill>
                <a:latin typeface="Courier New" panose="02070309020205020404" pitchFamily="49" charset="0"/>
              </a:rPr>
              <a:t> </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true</a:t>
            </a:r>
            <a:r>
              <a:rPr lang="en-GB" sz="1600" dirty="0">
                <a:solidFill>
                  <a:srgbClr val="E6E6FA"/>
                </a:solidFill>
                <a:latin typeface="Courier New" panose="02070309020205020404" pitchFamily="49" charset="0"/>
              </a:rPr>
              <a:t>;</a:t>
            </a:r>
          </a:p>
          <a:p>
            <a:r>
              <a:rPr lang="en-GB" sz="1600" dirty="0" smtClean="0">
                <a:solidFill>
                  <a:srgbClr val="96EC3F"/>
                </a:solidFill>
                <a:latin typeface="Courier New" panose="02070309020205020404" pitchFamily="49" charset="0"/>
              </a:rPr>
              <a:t>	assertTrue</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"Expected: Flag Set to </a:t>
            </a:r>
            <a:r>
              <a:rPr lang="en-GB" sz="1600" dirty="0" err="1">
                <a:solidFill>
                  <a:srgbClr val="17C6A3"/>
                </a:solidFill>
                <a:latin typeface="Courier New" panose="02070309020205020404" pitchFamily="49" charset="0"/>
              </a:rPr>
              <a:t>True"</a:t>
            </a:r>
            <a:r>
              <a:rPr lang="en-GB" sz="1600" dirty="0" err="1">
                <a:solidFill>
                  <a:srgbClr val="E6E6FA"/>
                </a:solidFill>
                <a:latin typeface="Courier New" panose="02070309020205020404" pitchFamily="49" charset="0"/>
              </a:rPr>
              <a:t>,</a:t>
            </a:r>
            <a:r>
              <a:rPr lang="en-GB" sz="1600" dirty="0" err="1">
                <a:solidFill>
                  <a:srgbClr val="FFBF26"/>
                </a:solidFill>
                <a:latin typeface="Courier New" panose="02070309020205020404" pitchFamily="49" charset="0"/>
              </a:rPr>
              <a:t>bool</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p>
          <a:p>
            <a:endParaRPr lang="en-GB" sz="1600" dirty="0">
              <a:latin typeface="Courier New" panose="02070309020205020404" pitchFamily="49" charset="0"/>
            </a:endParaRPr>
          </a:p>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err="1">
                <a:solidFill>
                  <a:srgbClr val="1EB540"/>
                </a:solidFill>
                <a:latin typeface="Courier New" panose="02070309020205020404" pitchFamily="49" charset="0"/>
              </a:rPr>
              <a:t>boolIsFalseTest</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Boolean</a:t>
            </a:r>
            <a:r>
              <a:rPr lang="en-GB" sz="1600" dirty="0" smtClean="0">
                <a:solidFill>
                  <a:srgbClr val="D9E8F7"/>
                </a:solidFill>
                <a:latin typeface="Courier New" panose="02070309020205020404" pitchFamily="49" charset="0"/>
              </a:rPr>
              <a:t> </a:t>
            </a:r>
            <a:r>
              <a:rPr lang="en-GB" sz="1600" dirty="0">
                <a:solidFill>
                  <a:srgbClr val="ED7F48"/>
                </a:solidFill>
                <a:latin typeface="Courier New" panose="02070309020205020404" pitchFamily="49" charset="0"/>
              </a:rPr>
              <a:t>bool</a:t>
            </a:r>
            <a:r>
              <a:rPr lang="en-GB" sz="1600" dirty="0">
                <a:solidFill>
                  <a:srgbClr val="D9E8F7"/>
                </a:solidFill>
                <a:latin typeface="Courier New" panose="02070309020205020404" pitchFamily="49" charset="0"/>
              </a:rPr>
              <a:t> </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false</a:t>
            </a:r>
            <a:r>
              <a:rPr lang="en-GB" sz="1600" dirty="0">
                <a:solidFill>
                  <a:srgbClr val="E6E6FA"/>
                </a:solidFill>
                <a:latin typeface="Courier New" panose="02070309020205020404" pitchFamily="49" charset="0"/>
              </a:rPr>
              <a:t>;</a:t>
            </a:r>
          </a:p>
          <a:p>
            <a:r>
              <a:rPr lang="en-GB" sz="1600" dirty="0" smtClean="0">
                <a:solidFill>
                  <a:srgbClr val="96EC3F"/>
                </a:solidFill>
                <a:latin typeface="Courier New" panose="02070309020205020404" pitchFamily="49" charset="0"/>
              </a:rPr>
              <a:t>	assertTrue</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"Expected: Flag Set to </a:t>
            </a:r>
            <a:r>
              <a:rPr lang="en-GB" sz="1600" dirty="0" err="1">
                <a:solidFill>
                  <a:srgbClr val="17C6A3"/>
                </a:solidFill>
                <a:latin typeface="Courier New" panose="02070309020205020404" pitchFamily="49" charset="0"/>
              </a:rPr>
              <a:t>False"</a:t>
            </a:r>
            <a:r>
              <a:rPr lang="en-GB" sz="1600" dirty="0" err="1">
                <a:solidFill>
                  <a:srgbClr val="E6E6FA"/>
                </a:solidFill>
                <a:latin typeface="Courier New" panose="02070309020205020404" pitchFamily="49" charset="0"/>
              </a:rPr>
              <a:t>,</a:t>
            </a:r>
            <a:r>
              <a:rPr lang="en-GB" sz="1600" dirty="0" err="1">
                <a:solidFill>
                  <a:srgbClr val="FFBF26"/>
                </a:solidFill>
                <a:latin typeface="Courier New" panose="02070309020205020404" pitchFamily="49" charset="0"/>
              </a:rPr>
              <a:t>bool</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endParaRPr lang="en-GB" sz="1600" dirty="0">
              <a:latin typeface="Courier New" panose="02070309020205020404" pitchFamily="49" charset="0"/>
            </a:endParaRPr>
          </a:p>
        </p:txBody>
      </p:sp>
    </p:spTree>
    <p:extLst>
      <p:ext uri="{BB962C8B-B14F-4D97-AF65-F5344CB8AC3E}">
        <p14:creationId xmlns:p14="http://schemas.microsoft.com/office/powerpoint/2010/main" val="342001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assertNull and assertNotNull, like the assertTrue and assertFalse methods, accept either one or two arguments. If two are supplied, the first will be the message upon assert failure, the second being the object to be evaluated.</a:t>
            </a:r>
          </a:p>
          <a:p>
            <a:r>
              <a:rPr lang="en-GB" dirty="0" smtClean="0"/>
              <a:t>The structure for assertTrue and assertFalse is:</a:t>
            </a:r>
          </a:p>
          <a:p>
            <a:pPr lvl="1"/>
            <a:r>
              <a:rPr lang="en-GB" dirty="0" smtClean="0"/>
              <a:t>assert&lt;</a:t>
            </a:r>
            <a:r>
              <a:rPr lang="en-GB" dirty="0" err="1" smtClean="0"/>
              <a:t>Null|NotNull</a:t>
            </a:r>
            <a:r>
              <a:rPr lang="en-GB" dirty="0" smtClean="0"/>
              <a:t>&gt;(&lt;</a:t>
            </a:r>
            <a:r>
              <a:rPr lang="en-GB" dirty="0"/>
              <a:t>Message to be displayed upon failure&gt; , </a:t>
            </a:r>
            <a:r>
              <a:rPr lang="en-GB" dirty="0" smtClean="0"/>
              <a:t>&lt;Object to be evaluated&gt;);</a:t>
            </a:r>
            <a:endParaRPr lang="en-GB" dirty="0"/>
          </a:p>
          <a:p>
            <a:endParaRPr lang="en-GB" dirty="0"/>
          </a:p>
        </p:txBody>
      </p:sp>
      <p:sp>
        <p:nvSpPr>
          <p:cNvPr id="3" name="Title 2"/>
          <p:cNvSpPr>
            <a:spLocks noGrp="1"/>
          </p:cNvSpPr>
          <p:nvPr>
            <p:ph type="title"/>
          </p:nvPr>
        </p:nvSpPr>
        <p:spPr>
          <a:xfrm>
            <a:off x="414000" y="124742"/>
            <a:ext cx="11404800" cy="1153618"/>
          </a:xfrm>
        </p:spPr>
        <p:txBody>
          <a:bodyPr>
            <a:normAutofit/>
          </a:bodyPr>
          <a:lstStyle/>
          <a:p>
            <a:r>
              <a:rPr lang="en-GB" dirty="0" smtClean="0"/>
              <a:t>Asserts – assertNull &amp; assertNotNull</a:t>
            </a:r>
            <a:endParaRPr lang="en-GB" dirty="0"/>
          </a:p>
        </p:txBody>
      </p:sp>
      <p:sp>
        <p:nvSpPr>
          <p:cNvPr id="8" name="Rectangle 7"/>
          <p:cNvSpPr/>
          <p:nvPr/>
        </p:nvSpPr>
        <p:spPr>
          <a:xfrm>
            <a:off x="2627700" y="3654688"/>
            <a:ext cx="6977400" cy="2800767"/>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err="1">
                <a:solidFill>
                  <a:srgbClr val="1EB540"/>
                </a:solidFill>
                <a:latin typeface="Courier New" panose="02070309020205020404" pitchFamily="49" charset="0"/>
              </a:rPr>
              <a:t>objectIsNull</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Object</a:t>
            </a:r>
            <a:r>
              <a:rPr lang="en-GB" sz="1600" dirty="0" smtClean="0">
                <a:solidFill>
                  <a:srgbClr val="D9E8F7"/>
                </a:solidFill>
                <a:latin typeface="Courier New" panose="02070309020205020404" pitchFamily="49" charset="0"/>
              </a:rPr>
              <a:t> </a:t>
            </a:r>
            <a:r>
              <a:rPr lang="en-GB" sz="1600" dirty="0" err="1">
                <a:solidFill>
                  <a:srgbClr val="ED7F48"/>
                </a:solidFill>
                <a:latin typeface="Courier New" panose="02070309020205020404" pitchFamily="49" charset="0"/>
              </a:rPr>
              <a:t>obj</a:t>
            </a:r>
            <a:r>
              <a:rPr lang="en-GB" sz="1600" dirty="0">
                <a:solidFill>
                  <a:srgbClr val="D9E8F7"/>
                </a:solidFill>
                <a:latin typeface="Courier New" panose="02070309020205020404" pitchFamily="49" charset="0"/>
              </a:rPr>
              <a:t> </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null</a:t>
            </a:r>
            <a:r>
              <a:rPr lang="en-GB" sz="1600" dirty="0">
                <a:solidFill>
                  <a:srgbClr val="E6E6FA"/>
                </a:solidFill>
                <a:latin typeface="Courier New" panose="02070309020205020404" pitchFamily="49" charset="0"/>
              </a:rPr>
              <a:t>;</a:t>
            </a:r>
          </a:p>
          <a:p>
            <a:r>
              <a:rPr lang="en-GB" sz="1600" dirty="0" smtClean="0">
                <a:solidFill>
                  <a:srgbClr val="96EC3F"/>
                </a:solidFill>
                <a:latin typeface="Courier New" panose="02070309020205020404" pitchFamily="49" charset="0"/>
              </a:rPr>
              <a:t>	assertNull</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"Expected: Null Object"</a:t>
            </a:r>
            <a:r>
              <a:rPr lang="en-GB" sz="1600" dirty="0">
                <a:solidFill>
                  <a:srgbClr val="E6E6FA"/>
                </a:solidFill>
                <a:latin typeface="Courier New" panose="02070309020205020404" pitchFamily="49" charset="0"/>
              </a:rPr>
              <a:t>,</a:t>
            </a:r>
            <a:r>
              <a:rPr lang="en-GB" sz="1600" dirty="0" err="1">
                <a:solidFill>
                  <a:srgbClr val="FFBF26"/>
                </a:solidFill>
                <a:latin typeface="Courier New" panose="02070309020205020404" pitchFamily="49" charset="0"/>
              </a:rPr>
              <a:t>obj</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p>
          <a:p>
            <a:endParaRPr lang="en-GB" sz="1600" dirty="0">
              <a:latin typeface="Courier New" panose="02070309020205020404" pitchFamily="49" charset="0"/>
            </a:endParaRPr>
          </a:p>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err="1">
                <a:solidFill>
                  <a:srgbClr val="1EB540"/>
                </a:solidFill>
                <a:latin typeface="Courier New" panose="02070309020205020404" pitchFamily="49" charset="0"/>
              </a:rPr>
              <a:t>objectIsNotNull</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Object</a:t>
            </a:r>
            <a:r>
              <a:rPr lang="en-GB" sz="1600" dirty="0" smtClean="0">
                <a:solidFill>
                  <a:srgbClr val="D9E8F7"/>
                </a:solidFill>
                <a:latin typeface="Courier New" panose="02070309020205020404" pitchFamily="49" charset="0"/>
              </a:rPr>
              <a:t> </a:t>
            </a:r>
            <a:r>
              <a:rPr lang="en-GB" sz="1600" dirty="0" err="1">
                <a:solidFill>
                  <a:srgbClr val="ED7F48"/>
                </a:solidFill>
                <a:latin typeface="Courier New" panose="02070309020205020404" pitchFamily="49" charset="0"/>
              </a:rPr>
              <a:t>obj</a:t>
            </a:r>
            <a:r>
              <a:rPr lang="en-GB" sz="1600" dirty="0">
                <a:solidFill>
                  <a:srgbClr val="D9E8F7"/>
                </a:solidFill>
                <a:latin typeface="Courier New" panose="02070309020205020404" pitchFamily="49" charset="0"/>
              </a:rPr>
              <a:t> </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17C6A3"/>
                </a:solidFill>
                <a:latin typeface="Courier New" panose="02070309020205020404" pitchFamily="49" charset="0"/>
              </a:rPr>
              <a:t>"Not Null"</a:t>
            </a:r>
            <a:r>
              <a:rPr lang="en-GB" sz="1600" dirty="0">
                <a:solidFill>
                  <a:srgbClr val="E6E6FA"/>
                </a:solidFill>
                <a:latin typeface="Courier New" panose="02070309020205020404" pitchFamily="49" charset="0"/>
              </a:rPr>
              <a:t>;</a:t>
            </a:r>
          </a:p>
          <a:p>
            <a:r>
              <a:rPr lang="en-GB" sz="1600" dirty="0" smtClean="0">
                <a:solidFill>
                  <a:srgbClr val="96EC3F"/>
                </a:solidFill>
                <a:latin typeface="Courier New" panose="02070309020205020404" pitchFamily="49" charset="0"/>
              </a:rPr>
              <a:t>	assertNotNull</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"Expected: Not Null Object"</a:t>
            </a:r>
            <a:r>
              <a:rPr lang="en-GB" sz="1600" dirty="0">
                <a:solidFill>
                  <a:srgbClr val="E6E6FA"/>
                </a:solidFill>
                <a:latin typeface="Courier New" panose="02070309020205020404" pitchFamily="49" charset="0"/>
              </a:rPr>
              <a:t>,</a:t>
            </a:r>
            <a:r>
              <a:rPr lang="en-GB" sz="1600" dirty="0" err="1">
                <a:solidFill>
                  <a:srgbClr val="FFBF26"/>
                </a:solidFill>
                <a:latin typeface="Courier New" panose="02070309020205020404" pitchFamily="49" charset="0"/>
              </a:rPr>
              <a:t>obj</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p>
        </p:txBody>
      </p:sp>
    </p:spTree>
    <p:extLst>
      <p:ext uri="{BB962C8B-B14F-4D97-AF65-F5344CB8AC3E}">
        <p14:creationId xmlns:p14="http://schemas.microsoft.com/office/powerpoint/2010/main" val="2622907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smtClean="0"/>
              <a:t>What and why</a:t>
            </a:r>
          </a:p>
          <a:p>
            <a:r>
              <a:rPr lang="en-GB" dirty="0" smtClean="0"/>
              <a:t>Annotations</a:t>
            </a:r>
          </a:p>
          <a:p>
            <a:r>
              <a:rPr lang="en-GB" dirty="0"/>
              <a:t>Order of Execution</a:t>
            </a:r>
          </a:p>
          <a:p>
            <a:r>
              <a:rPr lang="en-GB" dirty="0" smtClean="0"/>
              <a:t>Asserts</a:t>
            </a:r>
          </a:p>
          <a:p>
            <a:r>
              <a:rPr lang="en-GB" dirty="0" smtClean="0"/>
              <a:t>Loggers</a:t>
            </a:r>
            <a:endParaRPr lang="en-GB" dirty="0"/>
          </a:p>
          <a:p>
            <a:r>
              <a:rPr lang="en-GB" dirty="0" smtClean="0"/>
              <a:t>Core</a:t>
            </a:r>
            <a:endParaRPr lang="en-GB" dirty="0"/>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smtClean="0"/>
              <a:t>Contents</a:t>
            </a:r>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5447211" cy="6858000"/>
          </a:xfrm>
          <a:prstGeom prst="rect">
            <a:avLst/>
          </a:prstGeom>
        </p:spPr>
      </p:pic>
    </p:spTree>
    <p:extLst>
      <p:ext uri="{BB962C8B-B14F-4D97-AF65-F5344CB8AC3E}">
        <p14:creationId xmlns:p14="http://schemas.microsoft.com/office/powerpoint/2010/main" val="377895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assertSame &amp; assertNotSame methods both take two or three arguments, the message argument being optional.</a:t>
            </a:r>
          </a:p>
          <a:p>
            <a:r>
              <a:rPr lang="en-GB" dirty="0" smtClean="0"/>
              <a:t>The structure for assertTrue and assertFalse is:</a:t>
            </a:r>
          </a:p>
          <a:p>
            <a:pPr lvl="1"/>
            <a:r>
              <a:rPr lang="en-GB" sz="1700" dirty="0" smtClean="0"/>
              <a:t>assert&lt;</a:t>
            </a:r>
            <a:r>
              <a:rPr lang="en-GB" sz="1700" dirty="0" err="1" smtClean="0"/>
              <a:t>Same|NotSame</a:t>
            </a:r>
            <a:r>
              <a:rPr lang="en-GB" sz="1700" dirty="0" smtClean="0"/>
              <a:t>&gt;(&lt;</a:t>
            </a:r>
            <a:r>
              <a:rPr lang="en-GB" sz="1700" dirty="0"/>
              <a:t>Message to be displayed upon failure&gt; , </a:t>
            </a:r>
            <a:r>
              <a:rPr lang="en-GB" sz="1700" dirty="0" smtClean="0"/>
              <a:t>&lt;Object comparator 1&gt; , &lt;Object comparator 2&gt;);</a:t>
            </a:r>
            <a:endParaRPr lang="en-GB" sz="1700" dirty="0"/>
          </a:p>
          <a:p>
            <a:endParaRPr lang="en-GB" dirty="0"/>
          </a:p>
        </p:txBody>
      </p:sp>
      <p:sp>
        <p:nvSpPr>
          <p:cNvPr id="3" name="Title 2"/>
          <p:cNvSpPr>
            <a:spLocks noGrp="1"/>
          </p:cNvSpPr>
          <p:nvPr>
            <p:ph type="title"/>
          </p:nvPr>
        </p:nvSpPr>
        <p:spPr>
          <a:xfrm>
            <a:off x="413999" y="124742"/>
            <a:ext cx="11585495" cy="1153618"/>
          </a:xfrm>
        </p:spPr>
        <p:txBody>
          <a:bodyPr>
            <a:normAutofit/>
          </a:bodyPr>
          <a:lstStyle/>
          <a:p>
            <a:r>
              <a:rPr lang="en-GB" dirty="0" smtClean="0"/>
              <a:t>Asserts – assertSame &amp; assertNotSame </a:t>
            </a:r>
            <a:endParaRPr lang="en-GB" dirty="0"/>
          </a:p>
        </p:txBody>
      </p:sp>
      <p:sp>
        <p:nvSpPr>
          <p:cNvPr id="6" name="Rectangle 5"/>
          <p:cNvSpPr/>
          <p:nvPr/>
        </p:nvSpPr>
        <p:spPr>
          <a:xfrm>
            <a:off x="1630124" y="3422215"/>
            <a:ext cx="8972550" cy="3293209"/>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err="1">
                <a:solidFill>
                  <a:srgbClr val="1EB540"/>
                </a:solidFill>
                <a:latin typeface="Courier New" panose="02070309020205020404" pitchFamily="49" charset="0"/>
              </a:rPr>
              <a:t>objectsAreSameTest</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Object</a:t>
            </a:r>
            <a:r>
              <a:rPr lang="en-GB" sz="1600" dirty="0" smtClean="0">
                <a:solidFill>
                  <a:srgbClr val="D9E8F7"/>
                </a:solidFill>
                <a:latin typeface="Courier New" panose="02070309020205020404" pitchFamily="49" charset="0"/>
              </a:rPr>
              <a:t> </a:t>
            </a:r>
            <a:r>
              <a:rPr lang="en-GB" sz="1600" dirty="0">
                <a:solidFill>
                  <a:srgbClr val="ED7F48"/>
                </a:solidFill>
                <a:latin typeface="Courier New" panose="02070309020205020404" pitchFamily="49" charset="0"/>
              </a:rPr>
              <a:t>obj1</a:t>
            </a:r>
            <a:r>
              <a:rPr lang="en-GB" sz="1600" dirty="0">
                <a:solidFill>
                  <a:srgbClr val="D9E8F7"/>
                </a:solidFill>
                <a:latin typeface="Courier New" panose="02070309020205020404" pitchFamily="49" charset="0"/>
              </a:rPr>
              <a:t> </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17C6A3"/>
                </a:solidFill>
                <a:latin typeface="Courier New" panose="02070309020205020404" pitchFamily="49" charset="0"/>
              </a:rPr>
              <a:t>"alpha beta"</a:t>
            </a:r>
            <a:r>
              <a:rPr lang="en-GB" sz="1600" dirty="0">
                <a:solidFill>
                  <a:srgbClr val="E6E6FA"/>
                </a:solidFill>
                <a:latin typeface="Courier New" panose="02070309020205020404" pitchFamily="49" charset="0"/>
              </a:rPr>
              <a:t>;</a:t>
            </a:r>
          </a:p>
          <a:p>
            <a:r>
              <a:rPr lang="en-GB" sz="1600" dirty="0" smtClean="0">
                <a:solidFill>
                  <a:srgbClr val="1290C3"/>
                </a:solidFill>
                <a:latin typeface="Courier New" panose="02070309020205020404" pitchFamily="49" charset="0"/>
              </a:rPr>
              <a:t>	Object</a:t>
            </a:r>
            <a:r>
              <a:rPr lang="en-GB" sz="1600" dirty="0" smtClean="0">
                <a:solidFill>
                  <a:srgbClr val="D9E8F7"/>
                </a:solidFill>
                <a:latin typeface="Courier New" panose="02070309020205020404" pitchFamily="49" charset="0"/>
              </a:rPr>
              <a:t> </a:t>
            </a:r>
            <a:r>
              <a:rPr lang="en-GB" sz="1600" dirty="0">
                <a:solidFill>
                  <a:srgbClr val="ED7F48"/>
                </a:solidFill>
                <a:latin typeface="Courier New" panose="02070309020205020404" pitchFamily="49" charset="0"/>
              </a:rPr>
              <a:t>obj2</a:t>
            </a:r>
            <a:r>
              <a:rPr lang="en-GB" sz="1600" dirty="0">
                <a:solidFill>
                  <a:srgbClr val="D9E8F7"/>
                </a:solidFill>
                <a:latin typeface="Courier New" panose="02070309020205020404" pitchFamily="49" charset="0"/>
              </a:rPr>
              <a:t> </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FBF26"/>
                </a:solidFill>
                <a:latin typeface="Courier New" panose="02070309020205020404" pitchFamily="49" charset="0"/>
              </a:rPr>
              <a:t>obj1</a:t>
            </a:r>
            <a:r>
              <a:rPr lang="en-GB" sz="1600" dirty="0">
                <a:solidFill>
                  <a:srgbClr val="E6E6FA"/>
                </a:solidFill>
                <a:latin typeface="Courier New" panose="02070309020205020404" pitchFamily="49" charset="0"/>
              </a:rPr>
              <a:t>;</a:t>
            </a:r>
          </a:p>
          <a:p>
            <a:r>
              <a:rPr lang="en-GB" sz="1600" dirty="0" smtClean="0">
                <a:solidFill>
                  <a:srgbClr val="96EC3F"/>
                </a:solidFill>
                <a:latin typeface="Courier New" panose="02070309020205020404" pitchFamily="49" charset="0"/>
              </a:rPr>
              <a:t>	assertSame</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"Expected: Both objects are the same"</a:t>
            </a:r>
            <a:r>
              <a:rPr lang="en-GB" sz="1600" dirty="0">
                <a:solidFill>
                  <a:srgbClr val="E6E6FA"/>
                </a:solidFill>
                <a:latin typeface="Courier New" panose="02070309020205020404" pitchFamily="49" charset="0"/>
              </a:rPr>
              <a:t>,</a:t>
            </a:r>
            <a:r>
              <a:rPr lang="en-GB" sz="1600" dirty="0">
                <a:solidFill>
                  <a:srgbClr val="FFBF26"/>
                </a:solidFill>
                <a:latin typeface="Courier New" panose="02070309020205020404" pitchFamily="49" charset="0"/>
              </a:rPr>
              <a:t>obj1</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FBF26"/>
                </a:solidFill>
                <a:latin typeface="Courier New" panose="02070309020205020404" pitchFamily="49" charset="0"/>
              </a:rPr>
              <a:t>obj2</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p>
          <a:p>
            <a:endParaRPr lang="en-GB" sz="1600" dirty="0">
              <a:latin typeface="Courier New" panose="02070309020205020404" pitchFamily="49" charset="0"/>
            </a:endParaRPr>
          </a:p>
          <a:p>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err="1">
                <a:solidFill>
                  <a:srgbClr val="1EB540"/>
                </a:solidFill>
                <a:latin typeface="Courier New" panose="02070309020205020404" pitchFamily="49" charset="0"/>
              </a:rPr>
              <a:t>objectsAreNotSame</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smtClean="0">
                <a:solidFill>
                  <a:srgbClr val="1290C3"/>
                </a:solidFill>
                <a:latin typeface="Courier New" panose="02070309020205020404" pitchFamily="49" charset="0"/>
              </a:rPr>
              <a:t>	Object</a:t>
            </a:r>
            <a:r>
              <a:rPr lang="en-GB" sz="1600" dirty="0" smtClean="0">
                <a:solidFill>
                  <a:srgbClr val="D9E8F7"/>
                </a:solidFill>
                <a:latin typeface="Courier New" panose="02070309020205020404" pitchFamily="49" charset="0"/>
              </a:rPr>
              <a:t> </a:t>
            </a:r>
            <a:r>
              <a:rPr lang="en-GB" sz="1600" dirty="0">
                <a:solidFill>
                  <a:srgbClr val="ED7F48"/>
                </a:solidFill>
                <a:latin typeface="Courier New" panose="02070309020205020404" pitchFamily="49" charset="0"/>
              </a:rPr>
              <a:t>obj1</a:t>
            </a:r>
            <a:r>
              <a:rPr lang="en-GB" sz="1600" dirty="0">
                <a:solidFill>
                  <a:srgbClr val="D9E8F7"/>
                </a:solidFill>
                <a:latin typeface="Courier New" panose="02070309020205020404" pitchFamily="49" charset="0"/>
              </a:rPr>
              <a:t> </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17C6A3"/>
                </a:solidFill>
                <a:latin typeface="Courier New" panose="02070309020205020404" pitchFamily="49" charset="0"/>
              </a:rPr>
              <a:t>"alpha beta"</a:t>
            </a:r>
            <a:r>
              <a:rPr lang="en-GB" sz="1600" dirty="0">
                <a:solidFill>
                  <a:srgbClr val="E6E6FA"/>
                </a:solidFill>
                <a:latin typeface="Courier New" panose="02070309020205020404" pitchFamily="49" charset="0"/>
              </a:rPr>
              <a:t>;</a:t>
            </a:r>
          </a:p>
          <a:p>
            <a:r>
              <a:rPr lang="en-GB" sz="1600" dirty="0" smtClean="0">
                <a:solidFill>
                  <a:srgbClr val="1290C3"/>
                </a:solidFill>
                <a:latin typeface="Courier New" panose="02070309020205020404" pitchFamily="49" charset="0"/>
              </a:rPr>
              <a:t>	Object</a:t>
            </a:r>
            <a:r>
              <a:rPr lang="en-GB" sz="1600" dirty="0" smtClean="0">
                <a:solidFill>
                  <a:srgbClr val="D9E8F7"/>
                </a:solidFill>
                <a:latin typeface="Courier New" panose="02070309020205020404" pitchFamily="49" charset="0"/>
              </a:rPr>
              <a:t> </a:t>
            </a:r>
            <a:r>
              <a:rPr lang="en-GB" sz="1600" dirty="0">
                <a:solidFill>
                  <a:srgbClr val="ED7F48"/>
                </a:solidFill>
                <a:latin typeface="Courier New" panose="02070309020205020404" pitchFamily="49" charset="0"/>
              </a:rPr>
              <a:t>obj2</a:t>
            </a:r>
            <a:r>
              <a:rPr lang="en-GB" sz="1600" dirty="0">
                <a:solidFill>
                  <a:srgbClr val="D9E8F7"/>
                </a:solidFill>
                <a:latin typeface="Courier New" panose="02070309020205020404" pitchFamily="49" charset="0"/>
              </a:rPr>
              <a:t> </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17C6A3"/>
                </a:solidFill>
                <a:latin typeface="Courier New" panose="02070309020205020404" pitchFamily="49" charset="0"/>
              </a:rPr>
              <a:t>"</a:t>
            </a:r>
            <a:r>
              <a:rPr lang="en-GB" sz="1600" dirty="0" err="1">
                <a:solidFill>
                  <a:srgbClr val="17C6A3"/>
                </a:solidFill>
                <a:latin typeface="Courier New" panose="02070309020205020404" pitchFamily="49" charset="0"/>
              </a:rPr>
              <a:t>charlie</a:t>
            </a:r>
            <a:r>
              <a:rPr lang="en-GB" sz="1600" dirty="0">
                <a:solidFill>
                  <a:srgbClr val="17C6A3"/>
                </a:solidFill>
                <a:latin typeface="Courier New" panose="02070309020205020404" pitchFamily="49" charset="0"/>
              </a:rPr>
              <a:t> delta"</a:t>
            </a:r>
            <a:r>
              <a:rPr lang="en-GB" sz="1600" dirty="0">
                <a:solidFill>
                  <a:srgbClr val="E6E6FA"/>
                </a:solidFill>
                <a:latin typeface="Courier New" panose="02070309020205020404" pitchFamily="49" charset="0"/>
              </a:rPr>
              <a:t>;</a:t>
            </a:r>
          </a:p>
          <a:p>
            <a:r>
              <a:rPr lang="en-GB" sz="1600" dirty="0" smtClean="0">
                <a:solidFill>
                  <a:srgbClr val="96EC3F"/>
                </a:solidFill>
                <a:latin typeface="Courier New" panose="02070309020205020404" pitchFamily="49" charset="0"/>
              </a:rPr>
              <a:t>	assertNotSame</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"Expected: Both objects are the same"</a:t>
            </a:r>
            <a:r>
              <a:rPr lang="en-GB" sz="1600" dirty="0">
                <a:solidFill>
                  <a:srgbClr val="E6E6FA"/>
                </a:solidFill>
                <a:latin typeface="Courier New" panose="02070309020205020404" pitchFamily="49" charset="0"/>
              </a:rPr>
              <a:t>,</a:t>
            </a:r>
            <a:r>
              <a:rPr lang="en-GB" sz="1600" dirty="0">
                <a:solidFill>
                  <a:srgbClr val="FFBF26"/>
                </a:solidFill>
                <a:latin typeface="Courier New" panose="02070309020205020404" pitchFamily="49" charset="0"/>
              </a:rPr>
              <a:t>obj1</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FBF26"/>
                </a:solidFill>
                <a:latin typeface="Courier New" panose="02070309020205020404" pitchFamily="49" charset="0"/>
              </a:rPr>
              <a:t>obj2</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r>
              <a:rPr lang="en-GB" sz="1600" dirty="0">
                <a:solidFill>
                  <a:srgbClr val="F9FAF4"/>
                </a:solidFill>
                <a:latin typeface="Courier New" panose="02070309020205020404" pitchFamily="49" charset="0"/>
              </a:rPr>
              <a:t>}</a:t>
            </a:r>
            <a:endParaRPr lang="en-GB" sz="1600" dirty="0">
              <a:latin typeface="Courier New" panose="02070309020205020404" pitchFamily="49" charset="0"/>
            </a:endParaRPr>
          </a:p>
        </p:txBody>
      </p:sp>
    </p:spTree>
    <p:extLst>
      <p:ext uri="{BB962C8B-B14F-4D97-AF65-F5344CB8AC3E}">
        <p14:creationId xmlns:p14="http://schemas.microsoft.com/office/powerpoint/2010/main" val="515525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fail method is used to outright fail a test, often used after some logical evaluation that cannot be condensed in to a single assert method. The fail method takes zero or one argument, the argument being a message to display.</a:t>
            </a:r>
          </a:p>
          <a:p>
            <a:r>
              <a:rPr lang="en-GB" dirty="0" smtClean="0"/>
              <a:t>The structure for assertTrue and assertFalse is:</a:t>
            </a:r>
          </a:p>
          <a:p>
            <a:pPr lvl="1"/>
            <a:r>
              <a:rPr lang="en-GB" dirty="0" smtClean="0"/>
              <a:t>fail(&lt;</a:t>
            </a:r>
            <a:r>
              <a:rPr lang="en-GB" dirty="0"/>
              <a:t>Message to be displayed upon failure</a:t>
            </a:r>
            <a:r>
              <a:rPr lang="en-GB" dirty="0" smtClean="0"/>
              <a:t>&gt;);</a:t>
            </a:r>
            <a:endParaRPr lang="en-GB" dirty="0"/>
          </a:p>
          <a:p>
            <a:endParaRPr lang="en-GB" dirty="0"/>
          </a:p>
        </p:txBody>
      </p:sp>
      <p:sp>
        <p:nvSpPr>
          <p:cNvPr id="3" name="Title 2"/>
          <p:cNvSpPr>
            <a:spLocks noGrp="1"/>
          </p:cNvSpPr>
          <p:nvPr>
            <p:ph type="title"/>
          </p:nvPr>
        </p:nvSpPr>
        <p:spPr>
          <a:xfrm>
            <a:off x="413999" y="124742"/>
            <a:ext cx="11585495" cy="1153618"/>
          </a:xfrm>
        </p:spPr>
        <p:txBody>
          <a:bodyPr>
            <a:normAutofit/>
          </a:bodyPr>
          <a:lstStyle/>
          <a:p>
            <a:r>
              <a:rPr lang="en-GB" dirty="0" smtClean="0"/>
              <a:t>Asserts – fail</a:t>
            </a:r>
            <a:endParaRPr lang="en-GB" dirty="0"/>
          </a:p>
        </p:txBody>
      </p:sp>
      <p:sp>
        <p:nvSpPr>
          <p:cNvPr id="9" name="Rectangle 8"/>
          <p:cNvSpPr/>
          <p:nvPr/>
        </p:nvSpPr>
        <p:spPr>
          <a:xfrm>
            <a:off x="3068399" y="3654211"/>
            <a:ext cx="6096000" cy="2800767"/>
          </a:xfrm>
          <a:prstGeom prst="rect">
            <a:avLst/>
          </a:prstGeom>
          <a:solidFill>
            <a:srgbClr val="000000"/>
          </a:solidFill>
        </p:spPr>
        <p:txBody>
          <a:bodyPr>
            <a:spAutoFit/>
          </a:bodyPr>
          <a:lstStyle/>
          <a:p>
            <a:r>
              <a:rPr lang="en-GB" sz="1600" dirty="0" smtClean="0">
                <a:solidFill>
                  <a:srgbClr val="FF9393"/>
                </a:solidFill>
                <a:latin typeface="Courier New" panose="02070309020205020404" pitchFamily="49" charset="0"/>
              </a:rPr>
              <a:t>@</a:t>
            </a:r>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err="1">
                <a:solidFill>
                  <a:srgbClr val="1EB540"/>
                </a:solidFill>
                <a:latin typeface="Courier New" panose="02070309020205020404" pitchFamily="49" charset="0"/>
              </a:rPr>
              <a:t>failTest</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pPr lvl="1"/>
            <a:r>
              <a:rPr lang="en-GB" sz="1600" dirty="0">
                <a:solidFill>
                  <a:srgbClr val="CC7832"/>
                </a:solidFill>
                <a:latin typeface="Courier New" panose="02070309020205020404" pitchFamily="49" charset="0"/>
              </a:rPr>
              <a:t>if</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r>
              <a:rPr lang="en-GB" sz="1600" dirty="0">
                <a:solidFill>
                  <a:srgbClr val="CC7832"/>
                </a:solidFill>
                <a:latin typeface="Courier New" panose="02070309020205020404" pitchFamily="49" charset="0"/>
              </a:rPr>
              <a:t>false</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96EC3F"/>
                </a:solidFill>
                <a:latin typeface="Courier New" panose="02070309020205020404" pitchFamily="49" charset="0"/>
              </a:rPr>
              <a:t>fail</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p>
          <a:p>
            <a:pPr lvl="1"/>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else</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96EC3F"/>
                </a:solidFill>
                <a:latin typeface="Courier New" panose="02070309020205020404" pitchFamily="49" charset="0"/>
              </a:rPr>
              <a:t>assertTrue</a:t>
            </a:r>
            <a:r>
              <a:rPr lang="en-GB" sz="1600" dirty="0">
                <a:solidFill>
                  <a:srgbClr val="F9FAF4"/>
                </a:solidFill>
                <a:latin typeface="Courier New" panose="02070309020205020404" pitchFamily="49" charset="0"/>
              </a:rPr>
              <a:t>(</a:t>
            </a:r>
            <a:r>
              <a:rPr lang="en-GB" sz="1600" dirty="0">
                <a:solidFill>
                  <a:srgbClr val="CC7832"/>
                </a:solidFill>
                <a:latin typeface="Courier New" panose="02070309020205020404" pitchFamily="49" charset="0"/>
              </a:rPr>
              <a:t>true</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r>
              <a:rPr lang="en-GB" sz="1600" dirty="0">
                <a:solidFill>
                  <a:srgbClr val="F9FAF4"/>
                </a:solidFill>
                <a:latin typeface="Courier New" panose="02070309020205020404" pitchFamily="49" charset="0"/>
              </a:rPr>
              <a:t>}</a:t>
            </a:r>
          </a:p>
          <a:p>
            <a:endParaRPr lang="en-GB" sz="1600" dirty="0">
              <a:latin typeface="Courier New" panose="02070309020205020404" pitchFamily="49" charset="0"/>
            </a:endParaRPr>
          </a:p>
          <a:p>
            <a:r>
              <a:rPr lang="en-GB" sz="1600" dirty="0" smtClean="0">
                <a:solidFill>
                  <a:srgbClr val="FF9393"/>
                </a:solidFill>
                <a:latin typeface="Courier New" panose="02070309020205020404" pitchFamily="49" charset="0"/>
              </a:rPr>
              <a:t>@</a:t>
            </a:r>
            <a:r>
              <a:rPr lang="en-GB" sz="1600" dirty="0">
                <a:solidFill>
                  <a:srgbClr val="FF9393"/>
                </a:solidFill>
                <a:latin typeface="Courier New" panose="02070309020205020404" pitchFamily="49" charset="0"/>
              </a:rPr>
              <a:t>Test</a:t>
            </a:r>
          </a:p>
          <a:p>
            <a:r>
              <a:rPr lang="en-GB" sz="1600" dirty="0">
                <a:solidFill>
                  <a:srgbClr val="CC7832"/>
                </a:solidFill>
                <a:latin typeface="Courier New" panose="02070309020205020404" pitchFamily="49" charset="0"/>
              </a:rPr>
              <a:t>public</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void</a:t>
            </a:r>
            <a:r>
              <a:rPr lang="en-GB" sz="1600" dirty="0">
                <a:solidFill>
                  <a:srgbClr val="D9E8F7"/>
                </a:solidFill>
                <a:latin typeface="Courier New" panose="02070309020205020404" pitchFamily="49" charset="0"/>
              </a:rPr>
              <a:t> </a:t>
            </a:r>
            <a:r>
              <a:rPr lang="en-GB" sz="1600" dirty="0" err="1">
                <a:solidFill>
                  <a:srgbClr val="1EB540"/>
                </a:solidFill>
                <a:latin typeface="Courier New" panose="02070309020205020404" pitchFamily="49" charset="0"/>
              </a:rPr>
              <a:t>failTestMessage</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p>
          <a:p>
            <a:pPr lvl="1"/>
            <a:r>
              <a:rPr lang="en-GB" sz="1600" dirty="0">
                <a:solidFill>
                  <a:srgbClr val="CC7832"/>
                </a:solidFill>
                <a:latin typeface="Courier New" panose="02070309020205020404" pitchFamily="49" charset="0"/>
              </a:rPr>
              <a:t>if</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r>
              <a:rPr lang="en-GB" sz="1600" dirty="0">
                <a:solidFill>
                  <a:srgbClr val="CC7832"/>
                </a:solidFill>
                <a:latin typeface="Courier New" panose="02070309020205020404" pitchFamily="49" charset="0"/>
              </a:rPr>
              <a:t>false</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96EC3F"/>
                </a:solidFill>
                <a:latin typeface="Courier New" panose="02070309020205020404" pitchFamily="49" charset="0"/>
              </a:rPr>
              <a:t>fail</a:t>
            </a:r>
            <a:r>
              <a:rPr lang="en-GB" sz="1600" dirty="0">
                <a:solidFill>
                  <a:srgbClr val="F9FAF4"/>
                </a:solidFill>
                <a:latin typeface="Courier New" panose="02070309020205020404" pitchFamily="49" charset="0"/>
              </a:rPr>
              <a:t>(</a:t>
            </a:r>
            <a:r>
              <a:rPr lang="en-GB" sz="1600" dirty="0">
                <a:solidFill>
                  <a:srgbClr val="17C6A3"/>
                </a:solidFill>
                <a:latin typeface="Courier New" panose="02070309020205020404" pitchFamily="49" charset="0"/>
              </a:rPr>
              <a:t>"Failed to do something"</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p>
          <a:p>
            <a:pPr lvl="1"/>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CC7832"/>
                </a:solidFill>
                <a:latin typeface="Courier New" panose="02070309020205020404" pitchFamily="49" charset="0"/>
              </a:rPr>
              <a:t>else</a:t>
            </a:r>
            <a:r>
              <a:rPr lang="en-GB" sz="1600" dirty="0">
                <a:solidFill>
                  <a:srgbClr val="D9E8F7"/>
                </a:solidFill>
                <a:latin typeface="Courier New" panose="02070309020205020404" pitchFamily="49" charset="0"/>
              </a:rPr>
              <a:t> </a:t>
            </a:r>
            <a:r>
              <a:rPr lang="en-GB" sz="1600" dirty="0">
                <a:solidFill>
                  <a:srgbClr val="F9FAF4"/>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a:solidFill>
                  <a:srgbClr val="96EC3F"/>
                </a:solidFill>
                <a:latin typeface="Courier New" panose="02070309020205020404" pitchFamily="49" charset="0"/>
              </a:rPr>
              <a:t>assertTrue</a:t>
            </a:r>
            <a:r>
              <a:rPr lang="en-GB" sz="1600" dirty="0">
                <a:solidFill>
                  <a:srgbClr val="F9FAF4"/>
                </a:solidFill>
                <a:latin typeface="Courier New" panose="02070309020205020404" pitchFamily="49" charset="0"/>
              </a:rPr>
              <a:t>(</a:t>
            </a:r>
            <a:r>
              <a:rPr lang="en-GB" sz="1600" dirty="0">
                <a:solidFill>
                  <a:srgbClr val="CC7832"/>
                </a:solidFill>
                <a:latin typeface="Courier New" panose="02070309020205020404" pitchFamily="49" charset="0"/>
              </a:rPr>
              <a:t>true</a:t>
            </a:r>
            <a:r>
              <a:rPr lang="en-GB" sz="1600" dirty="0">
                <a:solidFill>
                  <a:srgbClr val="F9FAF4"/>
                </a:solidFill>
                <a:latin typeface="Courier New" panose="02070309020205020404" pitchFamily="49" charset="0"/>
              </a:rPr>
              <a:t>)</a:t>
            </a:r>
            <a:r>
              <a:rPr lang="en-GB" sz="1600" dirty="0">
                <a:solidFill>
                  <a:srgbClr val="E6E6FA"/>
                </a:solidFill>
                <a:latin typeface="Courier New" panose="02070309020205020404" pitchFamily="49" charset="0"/>
              </a:rPr>
              <a:t>;</a:t>
            </a:r>
            <a:r>
              <a:rPr lang="en-GB" sz="1600" dirty="0">
                <a:solidFill>
                  <a:srgbClr val="D9E8F7"/>
                </a:solidFill>
                <a:latin typeface="Courier New" panose="02070309020205020404" pitchFamily="49" charset="0"/>
              </a:rPr>
              <a:t> </a:t>
            </a:r>
            <a:r>
              <a:rPr lang="en-GB" sz="1600" dirty="0" smtClean="0">
                <a:solidFill>
                  <a:srgbClr val="F9FAF4"/>
                </a:solidFill>
                <a:latin typeface="Courier New" panose="02070309020205020404" pitchFamily="49" charset="0"/>
              </a:rPr>
              <a:t>}</a:t>
            </a:r>
            <a:endParaRPr lang="en-GB" sz="1600" dirty="0">
              <a:solidFill>
                <a:srgbClr val="F9FAF4"/>
              </a:solidFill>
              <a:latin typeface="Courier New" panose="02070309020205020404" pitchFamily="49" charset="0"/>
            </a:endParaRPr>
          </a:p>
          <a:p>
            <a:r>
              <a:rPr lang="en-GB" sz="1600" dirty="0">
                <a:solidFill>
                  <a:srgbClr val="F9FAF4"/>
                </a:solidFill>
                <a:latin typeface="Courier New" panose="02070309020205020404" pitchFamily="49" charset="0"/>
              </a:rPr>
              <a:t>}</a:t>
            </a:r>
            <a:endParaRPr lang="en-GB" sz="1600" dirty="0">
              <a:latin typeface="Courier New" panose="02070309020205020404" pitchFamily="49" charset="0"/>
            </a:endParaRPr>
          </a:p>
        </p:txBody>
      </p:sp>
    </p:spTree>
    <p:extLst>
      <p:ext uri="{BB962C8B-B14F-4D97-AF65-F5344CB8AC3E}">
        <p14:creationId xmlns:p14="http://schemas.microsoft.com/office/powerpoint/2010/main" val="1223519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a:p>
        </p:txBody>
      </p:sp>
      <p:sp>
        <p:nvSpPr>
          <p:cNvPr id="3" name="Title 2"/>
          <p:cNvSpPr>
            <a:spLocks noGrp="1"/>
          </p:cNvSpPr>
          <p:nvPr>
            <p:ph type="title"/>
          </p:nvPr>
        </p:nvSpPr>
        <p:spPr/>
        <p:txBody>
          <a:bodyPr/>
          <a:lstStyle/>
          <a:p>
            <a:r>
              <a:rPr lang="en-GB" dirty="0" smtClean="0"/>
              <a:t>loggers</a:t>
            </a:r>
            <a:endParaRPr lang="en-GB" dirty="0"/>
          </a:p>
        </p:txBody>
      </p:sp>
      <p:sp>
        <p:nvSpPr>
          <p:cNvPr id="4" name="Text Placeholder 3"/>
          <p:cNvSpPr>
            <a:spLocks noGrp="1"/>
          </p:cNvSpPr>
          <p:nvPr>
            <p:ph type="body" sz="quarter" idx="17"/>
          </p:nvPr>
        </p:nvSpPr>
        <p:spPr>
          <a:xfrm>
            <a:off x="9529011" y="932500"/>
            <a:ext cx="2505171" cy="4719600"/>
          </a:xfrm>
        </p:spPr>
        <p:txBody>
          <a:bodyPr/>
          <a:lstStyle/>
          <a:p>
            <a:r>
              <a:rPr lang="en-GB" dirty="0" smtClean="0"/>
              <a:t>Although LOGGER is native to Java, and not JUnit specifically, it is useful to implement when running </a:t>
            </a:r>
            <a:r>
              <a:rPr lang="en-GB" dirty="0" smtClean="0"/>
              <a:t>tests.</a:t>
            </a:r>
            <a:endParaRPr lang="en-GB" dirty="0" smtClean="0"/>
          </a:p>
          <a:p>
            <a:r>
              <a:rPr lang="en-GB" dirty="0" smtClean="0"/>
              <a:t>Start with creating a static final LOGGER and a </a:t>
            </a:r>
            <a:r>
              <a:rPr lang="en-GB" dirty="0" err="1" smtClean="0"/>
              <a:t>FileHandler</a:t>
            </a:r>
            <a:r>
              <a:rPr lang="en-GB" dirty="0" smtClean="0"/>
              <a:t> – with these two, we can write data to a file.</a:t>
            </a:r>
          </a:p>
          <a:p>
            <a:r>
              <a:rPr lang="en-GB" dirty="0" smtClean="0"/>
              <a:t>The granularity of data that is written to the file is dependent on the log level that has been set.</a:t>
            </a:r>
          </a:p>
          <a:p>
            <a:endParaRPr lang="en-GB" dirty="0" smtClean="0"/>
          </a:p>
        </p:txBody>
      </p:sp>
      <p:sp>
        <p:nvSpPr>
          <p:cNvPr id="7" name="Rectangle 6"/>
          <p:cNvSpPr/>
          <p:nvPr/>
        </p:nvSpPr>
        <p:spPr>
          <a:xfrm>
            <a:off x="829966" y="282592"/>
            <a:ext cx="8526434" cy="6186309"/>
          </a:xfrm>
          <a:prstGeom prst="rect">
            <a:avLst/>
          </a:prstGeom>
          <a:solidFill>
            <a:srgbClr val="000000"/>
          </a:solidFill>
        </p:spPr>
        <p:txBody>
          <a:bodyPr wrap="square">
            <a:spAutoFit/>
          </a:bodyPr>
          <a:lstStyle/>
          <a:p>
            <a:r>
              <a:rPr lang="en-GB" sz="1800" dirty="0">
                <a:solidFill>
                  <a:srgbClr val="CC7832"/>
                </a:solidFill>
                <a:latin typeface="Courier New" panose="02070309020205020404" pitchFamily="49" charset="0"/>
              </a:rPr>
              <a:t>public</a:t>
            </a:r>
            <a:r>
              <a:rPr lang="en-GB" sz="1800" dirty="0">
                <a:solidFill>
                  <a:srgbClr val="D9E8F7"/>
                </a:solidFill>
                <a:latin typeface="Courier New" panose="02070309020205020404" pitchFamily="49" charset="0"/>
              </a:rPr>
              <a:t> </a:t>
            </a:r>
            <a:r>
              <a:rPr lang="en-GB" sz="1800" dirty="0">
                <a:solidFill>
                  <a:srgbClr val="CC7832"/>
                </a:solidFill>
                <a:latin typeface="Courier New" panose="02070309020205020404" pitchFamily="49" charset="0"/>
              </a:rPr>
              <a:t>class</a:t>
            </a:r>
            <a:r>
              <a:rPr lang="en-GB" sz="1800" dirty="0">
                <a:solidFill>
                  <a:srgbClr val="D9E8F7"/>
                </a:solidFill>
                <a:latin typeface="Courier New" panose="02070309020205020404" pitchFamily="49" charset="0"/>
              </a:rPr>
              <a:t> </a:t>
            </a:r>
            <a:r>
              <a:rPr lang="en-GB" sz="1800" dirty="0" err="1">
                <a:solidFill>
                  <a:srgbClr val="1290C3"/>
                </a:solidFill>
                <a:latin typeface="Courier New" panose="02070309020205020404" pitchFamily="49" charset="0"/>
              </a:rPr>
              <a:t>TestLogDemo</a:t>
            </a:r>
            <a:r>
              <a:rPr lang="en-GB" sz="1800" dirty="0">
                <a:solidFill>
                  <a:srgbClr val="D9E8F7"/>
                </a:solidFill>
                <a:latin typeface="Courier New" panose="02070309020205020404" pitchFamily="49" charset="0"/>
              </a:rPr>
              <a:t> </a:t>
            </a:r>
            <a:r>
              <a:rPr lang="en-GB" sz="1800" dirty="0">
                <a:solidFill>
                  <a:srgbClr val="F9FAF4"/>
                </a:solidFill>
                <a:latin typeface="Courier New" panose="02070309020205020404" pitchFamily="49" charset="0"/>
              </a:rPr>
              <a:t>{</a:t>
            </a:r>
          </a:p>
          <a:p>
            <a:pPr lvl="1"/>
            <a:r>
              <a:rPr lang="en-GB" sz="1800" dirty="0">
                <a:solidFill>
                  <a:srgbClr val="CC7832"/>
                </a:solidFill>
                <a:latin typeface="Courier New" panose="02070309020205020404" pitchFamily="49" charset="0"/>
              </a:rPr>
              <a:t>private</a:t>
            </a:r>
            <a:r>
              <a:rPr lang="en-GB" sz="1800" dirty="0">
                <a:solidFill>
                  <a:srgbClr val="D9E8F7"/>
                </a:solidFill>
                <a:latin typeface="Courier New" panose="02070309020205020404" pitchFamily="49" charset="0"/>
              </a:rPr>
              <a:t> </a:t>
            </a:r>
            <a:r>
              <a:rPr lang="en-GB" sz="1800" dirty="0">
                <a:solidFill>
                  <a:srgbClr val="CC7832"/>
                </a:solidFill>
                <a:latin typeface="Courier New" panose="02070309020205020404" pitchFamily="49" charset="0"/>
              </a:rPr>
              <a:t>static</a:t>
            </a:r>
            <a:r>
              <a:rPr lang="en-GB" sz="1800" dirty="0">
                <a:solidFill>
                  <a:srgbClr val="D9E8F7"/>
                </a:solidFill>
                <a:latin typeface="Courier New" panose="02070309020205020404" pitchFamily="49" charset="0"/>
              </a:rPr>
              <a:t> </a:t>
            </a:r>
            <a:r>
              <a:rPr lang="en-GB" sz="1800" dirty="0">
                <a:solidFill>
                  <a:srgbClr val="CC7832"/>
                </a:solidFill>
                <a:latin typeface="Courier New" panose="02070309020205020404" pitchFamily="49" charset="0"/>
              </a:rPr>
              <a:t>final</a:t>
            </a:r>
            <a:r>
              <a:rPr lang="en-GB" sz="1800" dirty="0">
                <a:solidFill>
                  <a:srgbClr val="D9E8F7"/>
                </a:solidFill>
                <a:latin typeface="Courier New" panose="02070309020205020404" pitchFamily="49" charset="0"/>
              </a:rPr>
              <a:t> </a:t>
            </a:r>
            <a:r>
              <a:rPr lang="en-GB" sz="1800" dirty="0">
                <a:solidFill>
                  <a:srgbClr val="1290C3"/>
                </a:solidFill>
                <a:latin typeface="Courier New" panose="02070309020205020404" pitchFamily="49" charset="0"/>
              </a:rPr>
              <a:t>Logger</a:t>
            </a:r>
            <a:r>
              <a:rPr lang="en-GB" sz="1800" dirty="0">
                <a:solidFill>
                  <a:srgbClr val="D9E8F7"/>
                </a:solidFill>
                <a:latin typeface="Courier New" panose="02070309020205020404" pitchFamily="49" charset="0"/>
              </a:rPr>
              <a:t> </a:t>
            </a:r>
            <a:r>
              <a:rPr lang="en-GB" sz="1800" dirty="0" err="1">
                <a:solidFill>
                  <a:srgbClr val="8DDAF8"/>
                </a:solidFill>
                <a:latin typeface="Courier New" panose="02070309020205020404" pitchFamily="49" charset="0"/>
              </a:rPr>
              <a:t>LOGGER</a:t>
            </a:r>
            <a:r>
              <a:rPr lang="en-GB" sz="1800" dirty="0">
                <a:solidFill>
                  <a:srgbClr val="D9E8F7"/>
                </a:solidFill>
                <a:latin typeface="Courier New" panose="02070309020205020404" pitchFamily="49" charset="0"/>
              </a:rPr>
              <a:t> </a:t>
            </a:r>
            <a:r>
              <a:rPr lang="en-GB" sz="1800" dirty="0">
                <a:solidFill>
                  <a:srgbClr val="E6E6FA"/>
                </a:solidFill>
                <a:latin typeface="Courier New" panose="02070309020205020404" pitchFamily="49" charset="0"/>
              </a:rPr>
              <a:t>=</a:t>
            </a:r>
            <a:r>
              <a:rPr lang="en-GB" sz="1800" dirty="0">
                <a:solidFill>
                  <a:srgbClr val="D9E8F7"/>
                </a:solidFill>
                <a:latin typeface="Courier New" panose="02070309020205020404" pitchFamily="49" charset="0"/>
              </a:rPr>
              <a:t> </a:t>
            </a:r>
            <a:r>
              <a:rPr lang="en-GB" sz="1800" dirty="0" err="1">
                <a:solidFill>
                  <a:srgbClr val="1290C3"/>
                </a:solidFill>
                <a:latin typeface="Courier New" panose="02070309020205020404" pitchFamily="49" charset="0"/>
              </a:rPr>
              <a:t>Logger</a:t>
            </a:r>
            <a:r>
              <a:rPr lang="en-GB" sz="1800" dirty="0" err="1">
                <a:solidFill>
                  <a:srgbClr val="E6E6FA"/>
                </a:solidFill>
                <a:latin typeface="Courier New" panose="02070309020205020404" pitchFamily="49" charset="0"/>
              </a:rPr>
              <a:t>.</a:t>
            </a:r>
            <a:r>
              <a:rPr lang="en-GB" sz="1800" dirty="0" err="1">
                <a:solidFill>
                  <a:srgbClr val="96EC3F"/>
                </a:solidFill>
                <a:latin typeface="Courier New" panose="02070309020205020404" pitchFamily="49" charset="0"/>
              </a:rPr>
              <a:t>getLogger</a:t>
            </a:r>
            <a:r>
              <a:rPr lang="en-GB" sz="1800" dirty="0">
                <a:solidFill>
                  <a:srgbClr val="F9FAF4"/>
                </a:solidFill>
                <a:latin typeface="Courier New" panose="02070309020205020404" pitchFamily="49" charset="0"/>
              </a:rPr>
              <a:t>(</a:t>
            </a:r>
            <a:r>
              <a:rPr lang="en-GB" sz="1800" dirty="0">
                <a:solidFill>
                  <a:srgbClr val="D9E8F7"/>
                </a:solidFill>
                <a:latin typeface="Courier New" panose="02070309020205020404" pitchFamily="49" charset="0"/>
              </a:rPr>
              <a:t> </a:t>
            </a:r>
            <a:r>
              <a:rPr lang="en-GB" sz="1800" dirty="0" smtClean="0">
                <a:solidFill>
                  <a:srgbClr val="D9E8F7"/>
                </a:solidFill>
                <a:latin typeface="Courier New" panose="02070309020205020404" pitchFamily="49" charset="0"/>
              </a:rPr>
              <a:t>	</a:t>
            </a:r>
            <a:r>
              <a:rPr lang="en-GB" sz="1800" dirty="0" err="1" smtClean="0">
                <a:solidFill>
                  <a:srgbClr val="1290C3"/>
                </a:solidFill>
                <a:latin typeface="Courier New" panose="02070309020205020404" pitchFamily="49" charset="0"/>
              </a:rPr>
              <a:t>TestLogDemo</a:t>
            </a:r>
            <a:r>
              <a:rPr lang="en-GB" sz="1800" dirty="0" err="1" smtClean="0">
                <a:solidFill>
                  <a:srgbClr val="E6E6FA"/>
                </a:solidFill>
                <a:latin typeface="Courier New" panose="02070309020205020404" pitchFamily="49" charset="0"/>
              </a:rPr>
              <a:t>.</a:t>
            </a:r>
            <a:r>
              <a:rPr lang="en-GB" sz="1800" dirty="0" err="1" smtClean="0">
                <a:solidFill>
                  <a:srgbClr val="CC7832"/>
                </a:solidFill>
                <a:latin typeface="Courier New" panose="02070309020205020404" pitchFamily="49" charset="0"/>
              </a:rPr>
              <a:t>class</a:t>
            </a:r>
            <a:r>
              <a:rPr lang="en-GB" sz="1800" dirty="0" err="1" smtClean="0">
                <a:solidFill>
                  <a:srgbClr val="E6E6FA"/>
                </a:solidFill>
                <a:latin typeface="Courier New" panose="02070309020205020404" pitchFamily="49" charset="0"/>
              </a:rPr>
              <a:t>.</a:t>
            </a:r>
            <a:r>
              <a:rPr lang="en-GB" sz="1800" dirty="0" err="1" smtClean="0">
                <a:solidFill>
                  <a:srgbClr val="A7EC21"/>
                </a:solidFill>
                <a:latin typeface="Courier New" panose="02070309020205020404" pitchFamily="49" charset="0"/>
              </a:rPr>
              <a:t>getName</a:t>
            </a:r>
            <a:r>
              <a:rPr lang="en-GB" sz="1800" dirty="0">
                <a:solidFill>
                  <a:srgbClr val="F9FAF4"/>
                </a:solidFill>
                <a:latin typeface="Courier New" panose="02070309020205020404" pitchFamily="49" charset="0"/>
              </a:rPr>
              <a:t>())</a:t>
            </a:r>
            <a:r>
              <a:rPr lang="en-GB" sz="1800" dirty="0">
                <a:solidFill>
                  <a:srgbClr val="E6E6FA"/>
                </a:solidFill>
                <a:latin typeface="Courier New" panose="02070309020205020404" pitchFamily="49" charset="0"/>
              </a:rPr>
              <a:t>;</a:t>
            </a:r>
          </a:p>
          <a:p>
            <a:pPr lvl="1"/>
            <a:r>
              <a:rPr lang="en-GB" sz="1800" dirty="0" err="1">
                <a:solidFill>
                  <a:srgbClr val="1290C3"/>
                </a:solidFill>
                <a:latin typeface="Courier New" panose="02070309020205020404" pitchFamily="49" charset="0"/>
              </a:rPr>
              <a:t>FileHandler</a:t>
            </a:r>
            <a:r>
              <a:rPr lang="en-GB" sz="1800" dirty="0">
                <a:solidFill>
                  <a:srgbClr val="D9E8F7"/>
                </a:solidFill>
                <a:latin typeface="Courier New" panose="02070309020205020404" pitchFamily="49" charset="0"/>
              </a:rPr>
              <a:t> </a:t>
            </a:r>
            <a:r>
              <a:rPr lang="en-GB" sz="1800" dirty="0" err="1">
                <a:solidFill>
                  <a:srgbClr val="66E1F8"/>
                </a:solidFill>
                <a:latin typeface="Courier New" panose="02070309020205020404" pitchFamily="49" charset="0"/>
              </a:rPr>
              <a:t>fh</a:t>
            </a:r>
            <a:r>
              <a:rPr lang="en-GB" sz="1800" dirty="0">
                <a:solidFill>
                  <a:srgbClr val="E6E6FA"/>
                </a:solidFill>
                <a:latin typeface="Courier New" panose="02070309020205020404" pitchFamily="49" charset="0"/>
              </a:rPr>
              <a:t>;</a:t>
            </a:r>
          </a:p>
          <a:p>
            <a:pPr lvl="1"/>
            <a:endParaRPr lang="en-GB" sz="1800" dirty="0">
              <a:latin typeface="Courier New" panose="02070309020205020404" pitchFamily="49" charset="0"/>
            </a:endParaRPr>
          </a:p>
          <a:p>
            <a:pPr lvl="1"/>
            <a:r>
              <a:rPr lang="en-GB" sz="1800" dirty="0">
                <a:solidFill>
                  <a:srgbClr val="FF9393"/>
                </a:solidFill>
                <a:latin typeface="Courier New" panose="02070309020205020404" pitchFamily="49" charset="0"/>
              </a:rPr>
              <a:t>@Test</a:t>
            </a:r>
          </a:p>
          <a:p>
            <a:pPr lvl="1"/>
            <a:r>
              <a:rPr lang="en-GB" sz="1800" dirty="0">
                <a:solidFill>
                  <a:srgbClr val="CC7832"/>
                </a:solidFill>
                <a:latin typeface="Courier New" panose="02070309020205020404" pitchFamily="49" charset="0"/>
              </a:rPr>
              <a:t>public</a:t>
            </a:r>
            <a:r>
              <a:rPr lang="en-GB" sz="1800" dirty="0">
                <a:solidFill>
                  <a:srgbClr val="D9E8F7"/>
                </a:solidFill>
                <a:latin typeface="Courier New" panose="02070309020205020404" pitchFamily="49" charset="0"/>
              </a:rPr>
              <a:t> </a:t>
            </a:r>
            <a:r>
              <a:rPr lang="en-GB" sz="1800" dirty="0">
                <a:solidFill>
                  <a:srgbClr val="CC7832"/>
                </a:solidFill>
                <a:latin typeface="Courier New" panose="02070309020205020404" pitchFamily="49" charset="0"/>
              </a:rPr>
              <a:t>void</a:t>
            </a:r>
            <a:r>
              <a:rPr lang="en-GB" sz="1800" dirty="0">
                <a:solidFill>
                  <a:srgbClr val="D9E8F7"/>
                </a:solidFill>
                <a:latin typeface="Courier New" panose="02070309020205020404" pitchFamily="49" charset="0"/>
              </a:rPr>
              <a:t> </a:t>
            </a:r>
            <a:r>
              <a:rPr lang="en-GB" sz="1800" dirty="0">
                <a:solidFill>
                  <a:srgbClr val="1EB540"/>
                </a:solidFill>
                <a:latin typeface="Courier New" panose="02070309020205020404" pitchFamily="49" charset="0"/>
              </a:rPr>
              <a:t>test1</a:t>
            </a:r>
            <a:r>
              <a:rPr lang="en-GB" sz="1800" dirty="0">
                <a:solidFill>
                  <a:srgbClr val="F9FAF4"/>
                </a:solidFill>
                <a:latin typeface="Courier New" panose="02070309020205020404" pitchFamily="49" charset="0"/>
              </a:rPr>
              <a:t>()</a:t>
            </a:r>
            <a:r>
              <a:rPr lang="en-GB" sz="1800" dirty="0">
                <a:solidFill>
                  <a:srgbClr val="D9E8F7"/>
                </a:solidFill>
                <a:latin typeface="Courier New" panose="02070309020205020404" pitchFamily="49" charset="0"/>
              </a:rPr>
              <a:t> </a:t>
            </a:r>
            <a:r>
              <a:rPr lang="en-GB" sz="1800" dirty="0">
                <a:solidFill>
                  <a:srgbClr val="F9FAF4"/>
                </a:solidFill>
                <a:latin typeface="Courier New" panose="02070309020205020404" pitchFamily="49" charset="0"/>
              </a:rPr>
              <a:t>{</a:t>
            </a:r>
          </a:p>
          <a:p>
            <a:pPr lvl="2"/>
            <a:r>
              <a:rPr lang="en-GB" sz="1800" dirty="0">
                <a:solidFill>
                  <a:srgbClr val="CC7832"/>
                </a:solidFill>
                <a:latin typeface="Courier New" panose="02070309020205020404" pitchFamily="49" charset="0"/>
              </a:rPr>
              <a:t>try</a:t>
            </a:r>
            <a:r>
              <a:rPr lang="en-GB" sz="1800" dirty="0">
                <a:solidFill>
                  <a:srgbClr val="D9E8F7"/>
                </a:solidFill>
                <a:latin typeface="Courier New" panose="02070309020205020404" pitchFamily="49" charset="0"/>
              </a:rPr>
              <a:t> </a:t>
            </a:r>
            <a:r>
              <a:rPr lang="en-GB" sz="1800" dirty="0">
                <a:solidFill>
                  <a:srgbClr val="F9FAF4"/>
                </a:solidFill>
                <a:latin typeface="Courier New" panose="02070309020205020404" pitchFamily="49" charset="0"/>
              </a:rPr>
              <a:t>{</a:t>
            </a:r>
          </a:p>
          <a:p>
            <a:pPr lvl="3"/>
            <a:r>
              <a:rPr lang="en-GB" sz="1800" dirty="0" err="1">
                <a:solidFill>
                  <a:srgbClr val="66E1F8"/>
                </a:solidFill>
                <a:latin typeface="Courier New" panose="02070309020205020404" pitchFamily="49" charset="0"/>
              </a:rPr>
              <a:t>fh</a:t>
            </a:r>
            <a:r>
              <a:rPr lang="en-GB" sz="1800" dirty="0">
                <a:solidFill>
                  <a:srgbClr val="D9E8F7"/>
                </a:solidFill>
                <a:latin typeface="Courier New" panose="02070309020205020404" pitchFamily="49" charset="0"/>
              </a:rPr>
              <a:t> </a:t>
            </a:r>
            <a:r>
              <a:rPr lang="en-GB" sz="1800" dirty="0">
                <a:solidFill>
                  <a:srgbClr val="E6E6FA"/>
                </a:solidFill>
                <a:latin typeface="Courier New" panose="02070309020205020404" pitchFamily="49" charset="0"/>
              </a:rPr>
              <a:t>=</a:t>
            </a:r>
            <a:r>
              <a:rPr lang="en-GB" sz="1800" dirty="0">
                <a:solidFill>
                  <a:srgbClr val="D9E8F7"/>
                </a:solidFill>
                <a:latin typeface="Courier New" panose="02070309020205020404" pitchFamily="49" charset="0"/>
              </a:rPr>
              <a:t> </a:t>
            </a:r>
            <a:r>
              <a:rPr lang="en-GB" sz="1800" dirty="0">
                <a:solidFill>
                  <a:srgbClr val="CC7832"/>
                </a:solidFill>
                <a:latin typeface="Courier New" panose="02070309020205020404" pitchFamily="49" charset="0"/>
              </a:rPr>
              <a:t>new</a:t>
            </a:r>
            <a:r>
              <a:rPr lang="en-GB" sz="1800" dirty="0">
                <a:solidFill>
                  <a:srgbClr val="D9E8F7"/>
                </a:solidFill>
                <a:latin typeface="Courier New" panose="02070309020205020404" pitchFamily="49" charset="0"/>
              </a:rPr>
              <a:t> </a:t>
            </a:r>
            <a:r>
              <a:rPr lang="en-GB" sz="1800" dirty="0" err="1">
                <a:solidFill>
                  <a:srgbClr val="A7EC21"/>
                </a:solidFill>
                <a:latin typeface="Courier New" panose="02070309020205020404" pitchFamily="49" charset="0"/>
              </a:rPr>
              <a:t>FileHandler</a:t>
            </a:r>
            <a:r>
              <a:rPr lang="en-GB" sz="1800" dirty="0">
                <a:solidFill>
                  <a:srgbClr val="F9FAF4"/>
                </a:solidFill>
                <a:latin typeface="Courier New" panose="02070309020205020404" pitchFamily="49" charset="0"/>
              </a:rPr>
              <a:t>(</a:t>
            </a:r>
            <a:r>
              <a:rPr lang="en-GB" sz="1800" dirty="0">
                <a:solidFill>
                  <a:srgbClr val="17C6A3"/>
                </a:solidFill>
                <a:latin typeface="Courier New" panose="02070309020205020404" pitchFamily="49" charset="0"/>
              </a:rPr>
              <a:t>"mylog.txt"</a:t>
            </a:r>
            <a:r>
              <a:rPr lang="en-GB" sz="1800" dirty="0">
                <a:solidFill>
                  <a:srgbClr val="F9FAF4"/>
                </a:solidFill>
                <a:latin typeface="Courier New" panose="02070309020205020404" pitchFamily="49" charset="0"/>
              </a:rPr>
              <a:t>)</a:t>
            </a:r>
            <a:r>
              <a:rPr lang="en-GB" sz="1800" dirty="0">
                <a:solidFill>
                  <a:srgbClr val="E6E6FA"/>
                </a:solidFill>
                <a:latin typeface="Courier New" panose="02070309020205020404" pitchFamily="49" charset="0"/>
              </a:rPr>
              <a:t>;</a:t>
            </a:r>
          </a:p>
          <a:p>
            <a:pPr lvl="3"/>
            <a:r>
              <a:rPr lang="en-GB" sz="1800" dirty="0" err="1">
                <a:solidFill>
                  <a:srgbClr val="66E1F8"/>
                </a:solidFill>
                <a:latin typeface="Courier New" panose="02070309020205020404" pitchFamily="49" charset="0"/>
              </a:rPr>
              <a:t>fh</a:t>
            </a:r>
            <a:r>
              <a:rPr lang="en-GB" sz="1800" dirty="0" err="1">
                <a:solidFill>
                  <a:srgbClr val="E6E6FA"/>
                </a:solidFill>
                <a:latin typeface="Courier New" panose="02070309020205020404" pitchFamily="49" charset="0"/>
              </a:rPr>
              <a:t>.</a:t>
            </a:r>
            <a:r>
              <a:rPr lang="en-GB" sz="1800" dirty="0" err="1">
                <a:solidFill>
                  <a:srgbClr val="A7EC21"/>
                </a:solidFill>
                <a:latin typeface="Courier New" panose="02070309020205020404" pitchFamily="49" charset="0"/>
              </a:rPr>
              <a:t>setFormatter</a:t>
            </a:r>
            <a:r>
              <a:rPr lang="en-GB" sz="1800" dirty="0">
                <a:solidFill>
                  <a:srgbClr val="F9FAF4"/>
                </a:solidFill>
                <a:latin typeface="Courier New" panose="02070309020205020404" pitchFamily="49" charset="0"/>
              </a:rPr>
              <a:t>(</a:t>
            </a:r>
            <a:r>
              <a:rPr lang="en-GB" sz="1800" dirty="0">
                <a:solidFill>
                  <a:srgbClr val="CC7832"/>
                </a:solidFill>
                <a:latin typeface="Courier New" panose="02070309020205020404" pitchFamily="49" charset="0"/>
              </a:rPr>
              <a:t>new</a:t>
            </a:r>
            <a:r>
              <a:rPr lang="en-GB" sz="1800" dirty="0">
                <a:solidFill>
                  <a:srgbClr val="D9E8F7"/>
                </a:solidFill>
                <a:latin typeface="Courier New" panose="02070309020205020404" pitchFamily="49" charset="0"/>
              </a:rPr>
              <a:t> </a:t>
            </a:r>
            <a:r>
              <a:rPr lang="en-GB" sz="1800" dirty="0" err="1">
                <a:solidFill>
                  <a:srgbClr val="A7EC21"/>
                </a:solidFill>
                <a:latin typeface="Courier New" panose="02070309020205020404" pitchFamily="49" charset="0"/>
              </a:rPr>
              <a:t>SimpleFormatter</a:t>
            </a:r>
            <a:r>
              <a:rPr lang="en-GB" sz="1800" dirty="0">
                <a:solidFill>
                  <a:srgbClr val="F9FAF4"/>
                </a:solidFill>
                <a:latin typeface="Courier New" panose="02070309020205020404" pitchFamily="49" charset="0"/>
              </a:rPr>
              <a:t>())</a:t>
            </a:r>
            <a:r>
              <a:rPr lang="en-GB" sz="1800" dirty="0">
                <a:solidFill>
                  <a:srgbClr val="E6E6FA"/>
                </a:solidFill>
                <a:latin typeface="Courier New" panose="02070309020205020404" pitchFamily="49" charset="0"/>
              </a:rPr>
              <a:t>;</a:t>
            </a:r>
          </a:p>
          <a:p>
            <a:pPr lvl="3"/>
            <a:r>
              <a:rPr lang="en-GB" sz="1800" dirty="0" err="1">
                <a:solidFill>
                  <a:srgbClr val="8DDAF8"/>
                </a:solidFill>
                <a:latin typeface="Courier New" panose="02070309020205020404" pitchFamily="49" charset="0"/>
              </a:rPr>
              <a:t>LOGGER</a:t>
            </a:r>
            <a:r>
              <a:rPr lang="en-GB" sz="1800" dirty="0" err="1">
                <a:solidFill>
                  <a:srgbClr val="E6E6FA"/>
                </a:solidFill>
                <a:latin typeface="Courier New" panose="02070309020205020404" pitchFamily="49" charset="0"/>
              </a:rPr>
              <a:t>.</a:t>
            </a:r>
            <a:r>
              <a:rPr lang="en-GB" sz="1800" dirty="0" err="1">
                <a:solidFill>
                  <a:srgbClr val="A7EC21"/>
                </a:solidFill>
                <a:latin typeface="Courier New" panose="02070309020205020404" pitchFamily="49" charset="0"/>
              </a:rPr>
              <a:t>addHandler</a:t>
            </a:r>
            <a:r>
              <a:rPr lang="en-GB" sz="1800" dirty="0">
                <a:solidFill>
                  <a:srgbClr val="F9FAF4"/>
                </a:solidFill>
                <a:latin typeface="Courier New" panose="02070309020205020404" pitchFamily="49" charset="0"/>
              </a:rPr>
              <a:t>(</a:t>
            </a:r>
            <a:r>
              <a:rPr lang="en-GB" sz="1800" dirty="0" err="1">
                <a:solidFill>
                  <a:srgbClr val="66E1F8"/>
                </a:solidFill>
                <a:latin typeface="Courier New" panose="02070309020205020404" pitchFamily="49" charset="0"/>
              </a:rPr>
              <a:t>fh</a:t>
            </a:r>
            <a:r>
              <a:rPr lang="en-GB" sz="1800" dirty="0">
                <a:solidFill>
                  <a:srgbClr val="F9FAF4"/>
                </a:solidFill>
                <a:latin typeface="Courier New" panose="02070309020205020404" pitchFamily="49" charset="0"/>
              </a:rPr>
              <a:t>)</a:t>
            </a:r>
            <a:r>
              <a:rPr lang="en-GB" sz="1800" dirty="0">
                <a:solidFill>
                  <a:srgbClr val="E6E6FA"/>
                </a:solidFill>
                <a:latin typeface="Courier New" panose="02070309020205020404" pitchFamily="49" charset="0"/>
              </a:rPr>
              <a:t>;</a:t>
            </a:r>
          </a:p>
          <a:p>
            <a:pPr lvl="3"/>
            <a:r>
              <a:rPr lang="en-GB" sz="1800" dirty="0" err="1">
                <a:solidFill>
                  <a:srgbClr val="8DDAF8"/>
                </a:solidFill>
                <a:latin typeface="Courier New" panose="02070309020205020404" pitchFamily="49" charset="0"/>
              </a:rPr>
              <a:t>LOGGER</a:t>
            </a:r>
            <a:r>
              <a:rPr lang="en-GB" sz="1800" dirty="0" err="1">
                <a:solidFill>
                  <a:srgbClr val="E6E6FA"/>
                </a:solidFill>
                <a:latin typeface="Courier New" panose="02070309020205020404" pitchFamily="49" charset="0"/>
              </a:rPr>
              <a:t>.</a:t>
            </a:r>
            <a:r>
              <a:rPr lang="en-GB" sz="1800" dirty="0" err="1">
                <a:solidFill>
                  <a:srgbClr val="A7EC21"/>
                </a:solidFill>
                <a:latin typeface="Courier New" panose="02070309020205020404" pitchFamily="49" charset="0"/>
              </a:rPr>
              <a:t>setLevel</a:t>
            </a:r>
            <a:r>
              <a:rPr lang="en-GB" sz="1800" dirty="0">
                <a:solidFill>
                  <a:srgbClr val="F9FAF4"/>
                </a:solidFill>
                <a:latin typeface="Courier New" panose="02070309020205020404" pitchFamily="49" charset="0"/>
              </a:rPr>
              <a:t>(</a:t>
            </a:r>
            <a:r>
              <a:rPr lang="en-GB" sz="1800" dirty="0" err="1">
                <a:solidFill>
                  <a:srgbClr val="1290C3"/>
                </a:solidFill>
                <a:latin typeface="Courier New" panose="02070309020205020404" pitchFamily="49" charset="0"/>
              </a:rPr>
              <a:t>Level</a:t>
            </a:r>
            <a:r>
              <a:rPr lang="en-GB" sz="1800" dirty="0" err="1">
                <a:solidFill>
                  <a:srgbClr val="E6E6FA"/>
                </a:solidFill>
                <a:latin typeface="Courier New" panose="02070309020205020404" pitchFamily="49" charset="0"/>
              </a:rPr>
              <a:t>.</a:t>
            </a:r>
            <a:r>
              <a:rPr lang="en-GB" sz="1800" dirty="0" err="1">
                <a:solidFill>
                  <a:srgbClr val="8DDAF8"/>
                </a:solidFill>
                <a:latin typeface="Courier New" panose="02070309020205020404" pitchFamily="49" charset="0"/>
              </a:rPr>
              <a:t>FINE</a:t>
            </a:r>
            <a:r>
              <a:rPr lang="en-GB" sz="1800" dirty="0">
                <a:solidFill>
                  <a:srgbClr val="F9FAF4"/>
                </a:solidFill>
                <a:latin typeface="Courier New" panose="02070309020205020404" pitchFamily="49" charset="0"/>
              </a:rPr>
              <a:t>)</a:t>
            </a:r>
            <a:r>
              <a:rPr lang="en-GB" sz="1800" dirty="0">
                <a:solidFill>
                  <a:srgbClr val="E6E6FA"/>
                </a:solidFill>
                <a:latin typeface="Courier New" panose="02070309020205020404" pitchFamily="49" charset="0"/>
              </a:rPr>
              <a:t>;</a:t>
            </a:r>
          </a:p>
          <a:p>
            <a:pPr lvl="3"/>
            <a:r>
              <a:rPr lang="en-GB" sz="1800" dirty="0" smtClean="0">
                <a:latin typeface="Courier New" panose="02070309020205020404" pitchFamily="49" charset="0"/>
              </a:rPr>
              <a:t>//The next two lines achieve the same goal of </a:t>
            </a:r>
          </a:p>
          <a:p>
            <a:pPr lvl="3"/>
            <a:r>
              <a:rPr lang="en-GB" sz="1800" dirty="0" smtClean="0">
                <a:latin typeface="Courier New" panose="02070309020205020404" pitchFamily="49" charset="0"/>
              </a:rPr>
              <a:t>//adding “Example Log Data” to the log file</a:t>
            </a:r>
            <a:endParaRPr lang="en-GB" sz="1800" dirty="0">
              <a:latin typeface="Courier New" panose="02070309020205020404" pitchFamily="49" charset="0"/>
            </a:endParaRPr>
          </a:p>
          <a:p>
            <a:pPr lvl="3"/>
            <a:r>
              <a:rPr lang="en-GB" sz="1800" dirty="0">
                <a:solidFill>
                  <a:srgbClr val="8DDAF8"/>
                </a:solidFill>
                <a:latin typeface="Courier New" panose="02070309020205020404" pitchFamily="49" charset="0"/>
              </a:rPr>
              <a:t>LOGGER</a:t>
            </a:r>
            <a:r>
              <a:rPr lang="en-GB" sz="1800" dirty="0">
                <a:solidFill>
                  <a:srgbClr val="E6E6FA"/>
                </a:solidFill>
                <a:latin typeface="Courier New" panose="02070309020205020404" pitchFamily="49" charset="0"/>
              </a:rPr>
              <a:t>.</a:t>
            </a:r>
            <a:r>
              <a:rPr lang="en-GB" sz="1800" dirty="0">
                <a:solidFill>
                  <a:srgbClr val="A7EC21"/>
                </a:solidFill>
                <a:latin typeface="Courier New" panose="02070309020205020404" pitchFamily="49" charset="0"/>
              </a:rPr>
              <a:t>log</a:t>
            </a:r>
            <a:r>
              <a:rPr lang="en-GB" sz="1800" dirty="0">
                <a:solidFill>
                  <a:srgbClr val="F9FAF4"/>
                </a:solidFill>
                <a:latin typeface="Courier New" panose="02070309020205020404" pitchFamily="49" charset="0"/>
              </a:rPr>
              <a:t>(</a:t>
            </a:r>
            <a:r>
              <a:rPr lang="en-GB" sz="1800" dirty="0" err="1">
                <a:solidFill>
                  <a:srgbClr val="1290C3"/>
                </a:solidFill>
                <a:latin typeface="Courier New" panose="02070309020205020404" pitchFamily="49" charset="0"/>
              </a:rPr>
              <a:t>Level</a:t>
            </a:r>
            <a:r>
              <a:rPr lang="en-GB" sz="1800" dirty="0" err="1">
                <a:solidFill>
                  <a:srgbClr val="E6E6FA"/>
                </a:solidFill>
                <a:latin typeface="Courier New" panose="02070309020205020404" pitchFamily="49" charset="0"/>
              </a:rPr>
              <a:t>.</a:t>
            </a:r>
            <a:r>
              <a:rPr lang="en-GB" sz="1800" dirty="0" err="1">
                <a:solidFill>
                  <a:srgbClr val="8DDAF8"/>
                </a:solidFill>
                <a:latin typeface="Courier New" panose="02070309020205020404" pitchFamily="49" charset="0"/>
              </a:rPr>
              <a:t>FINE</a:t>
            </a:r>
            <a:r>
              <a:rPr lang="en-GB" sz="1800" dirty="0">
                <a:solidFill>
                  <a:srgbClr val="E6E6FA"/>
                </a:solidFill>
                <a:latin typeface="Courier New" panose="02070309020205020404" pitchFamily="49" charset="0"/>
              </a:rPr>
              <a:t>,</a:t>
            </a:r>
            <a:r>
              <a:rPr lang="en-GB" sz="1800" dirty="0">
                <a:solidFill>
                  <a:srgbClr val="D9E8F7"/>
                </a:solidFill>
                <a:latin typeface="Courier New" panose="02070309020205020404" pitchFamily="49" charset="0"/>
              </a:rPr>
              <a:t> </a:t>
            </a:r>
            <a:r>
              <a:rPr lang="en-GB" sz="1800" dirty="0" smtClean="0">
                <a:solidFill>
                  <a:srgbClr val="17C6A3"/>
                </a:solidFill>
                <a:latin typeface="Courier New" panose="02070309020205020404" pitchFamily="49" charset="0"/>
              </a:rPr>
              <a:t>“Example Log Data"</a:t>
            </a:r>
            <a:r>
              <a:rPr lang="en-GB" sz="1800" dirty="0" smtClean="0">
                <a:solidFill>
                  <a:srgbClr val="F9FAF4"/>
                </a:solidFill>
                <a:latin typeface="Courier New" panose="02070309020205020404" pitchFamily="49" charset="0"/>
              </a:rPr>
              <a:t>)</a:t>
            </a:r>
            <a:r>
              <a:rPr lang="en-GB" sz="1800" dirty="0" smtClean="0">
                <a:solidFill>
                  <a:srgbClr val="E6E6FA"/>
                </a:solidFill>
                <a:latin typeface="Courier New" panose="02070309020205020404" pitchFamily="49" charset="0"/>
              </a:rPr>
              <a:t>;</a:t>
            </a:r>
            <a:endParaRPr lang="en-GB" sz="1800" dirty="0">
              <a:solidFill>
                <a:srgbClr val="E6E6FA"/>
              </a:solidFill>
              <a:latin typeface="Courier New" panose="02070309020205020404" pitchFamily="49" charset="0"/>
            </a:endParaRPr>
          </a:p>
          <a:p>
            <a:pPr lvl="3"/>
            <a:r>
              <a:rPr lang="en-GB" sz="1800" dirty="0" err="1">
                <a:solidFill>
                  <a:srgbClr val="8DDAF8"/>
                </a:solidFill>
                <a:latin typeface="Courier New" panose="02070309020205020404" pitchFamily="49" charset="0"/>
              </a:rPr>
              <a:t>LOGGER</a:t>
            </a:r>
            <a:r>
              <a:rPr lang="en-GB" sz="1800" dirty="0" err="1">
                <a:solidFill>
                  <a:srgbClr val="E6E6FA"/>
                </a:solidFill>
                <a:latin typeface="Courier New" panose="02070309020205020404" pitchFamily="49" charset="0"/>
              </a:rPr>
              <a:t>.</a:t>
            </a:r>
            <a:r>
              <a:rPr lang="en-GB" sz="1800" dirty="0" err="1">
                <a:solidFill>
                  <a:srgbClr val="A7EC21"/>
                </a:solidFill>
                <a:latin typeface="Courier New" panose="02070309020205020404" pitchFamily="49" charset="0"/>
              </a:rPr>
              <a:t>fine</a:t>
            </a:r>
            <a:r>
              <a:rPr lang="en-GB" sz="1800" dirty="0" smtClean="0">
                <a:solidFill>
                  <a:srgbClr val="F9FAF4"/>
                </a:solidFill>
                <a:latin typeface="Courier New" panose="02070309020205020404" pitchFamily="49" charset="0"/>
              </a:rPr>
              <a:t>(</a:t>
            </a:r>
            <a:r>
              <a:rPr lang="en-GB" sz="1800" dirty="0" smtClean="0">
                <a:solidFill>
                  <a:srgbClr val="17C6A3"/>
                </a:solidFill>
                <a:latin typeface="Courier New" panose="02070309020205020404" pitchFamily="49" charset="0"/>
              </a:rPr>
              <a:t>“Example Log Data"</a:t>
            </a:r>
            <a:r>
              <a:rPr lang="en-GB" sz="1800" dirty="0" smtClean="0">
                <a:solidFill>
                  <a:srgbClr val="F9FAF4"/>
                </a:solidFill>
                <a:latin typeface="Courier New" panose="02070309020205020404" pitchFamily="49" charset="0"/>
              </a:rPr>
              <a:t>)</a:t>
            </a:r>
            <a:r>
              <a:rPr lang="en-GB" sz="1800" dirty="0" smtClean="0">
                <a:solidFill>
                  <a:srgbClr val="E6E6FA"/>
                </a:solidFill>
                <a:latin typeface="Courier New" panose="02070309020205020404" pitchFamily="49" charset="0"/>
              </a:rPr>
              <a:t>;</a:t>
            </a:r>
            <a:endParaRPr lang="en-GB" sz="1800" dirty="0">
              <a:solidFill>
                <a:srgbClr val="E6E6FA"/>
              </a:solidFill>
              <a:latin typeface="Courier New" panose="02070309020205020404" pitchFamily="49" charset="0"/>
            </a:endParaRPr>
          </a:p>
          <a:p>
            <a:pPr lvl="2"/>
            <a:r>
              <a:rPr lang="en-GB" sz="1800" dirty="0">
                <a:solidFill>
                  <a:srgbClr val="F9FAF4"/>
                </a:solidFill>
                <a:latin typeface="Courier New" panose="02070309020205020404" pitchFamily="49" charset="0"/>
              </a:rPr>
              <a:t>}</a:t>
            </a:r>
            <a:r>
              <a:rPr lang="en-GB" sz="1800" dirty="0">
                <a:solidFill>
                  <a:srgbClr val="D9E8F7"/>
                </a:solidFill>
                <a:latin typeface="Courier New" panose="02070309020205020404" pitchFamily="49" charset="0"/>
              </a:rPr>
              <a:t> </a:t>
            </a:r>
            <a:r>
              <a:rPr lang="en-GB" sz="1800" dirty="0">
                <a:solidFill>
                  <a:srgbClr val="CC7832"/>
                </a:solidFill>
                <a:latin typeface="Courier New" panose="02070309020205020404" pitchFamily="49" charset="0"/>
              </a:rPr>
              <a:t>catch</a:t>
            </a:r>
            <a:r>
              <a:rPr lang="en-GB" sz="1800" dirty="0">
                <a:solidFill>
                  <a:srgbClr val="D9E8F7"/>
                </a:solidFill>
                <a:latin typeface="Courier New" panose="02070309020205020404" pitchFamily="49" charset="0"/>
              </a:rPr>
              <a:t> </a:t>
            </a:r>
            <a:r>
              <a:rPr lang="en-GB" sz="1800" dirty="0">
                <a:solidFill>
                  <a:srgbClr val="F9FAF4"/>
                </a:solidFill>
                <a:latin typeface="Courier New" panose="02070309020205020404" pitchFamily="49" charset="0"/>
              </a:rPr>
              <a:t>(</a:t>
            </a:r>
            <a:r>
              <a:rPr lang="en-GB" sz="1800" dirty="0">
                <a:solidFill>
                  <a:srgbClr val="1290C3"/>
                </a:solidFill>
                <a:latin typeface="Courier New" panose="02070309020205020404" pitchFamily="49" charset="0"/>
              </a:rPr>
              <a:t>Exception</a:t>
            </a:r>
            <a:r>
              <a:rPr lang="en-GB" sz="1800" dirty="0">
                <a:solidFill>
                  <a:srgbClr val="D9E8F7"/>
                </a:solidFill>
                <a:latin typeface="Courier New" panose="02070309020205020404" pitchFamily="49" charset="0"/>
              </a:rPr>
              <a:t> </a:t>
            </a:r>
            <a:r>
              <a:rPr lang="en-GB" sz="1800" dirty="0">
                <a:solidFill>
                  <a:srgbClr val="ED7F48"/>
                </a:solidFill>
                <a:latin typeface="Courier New" panose="02070309020205020404" pitchFamily="49" charset="0"/>
              </a:rPr>
              <a:t>e</a:t>
            </a:r>
            <a:r>
              <a:rPr lang="en-GB" sz="1800" dirty="0">
                <a:solidFill>
                  <a:srgbClr val="F9FAF4"/>
                </a:solidFill>
                <a:latin typeface="Courier New" panose="02070309020205020404" pitchFamily="49" charset="0"/>
              </a:rPr>
              <a:t>)</a:t>
            </a:r>
            <a:r>
              <a:rPr lang="en-GB" sz="1800" dirty="0">
                <a:solidFill>
                  <a:srgbClr val="D9E8F7"/>
                </a:solidFill>
                <a:latin typeface="Courier New" panose="02070309020205020404" pitchFamily="49" charset="0"/>
              </a:rPr>
              <a:t> </a:t>
            </a:r>
            <a:r>
              <a:rPr lang="en-GB" sz="1800" dirty="0">
                <a:solidFill>
                  <a:srgbClr val="F9FAF4"/>
                </a:solidFill>
                <a:latin typeface="Courier New" panose="02070309020205020404" pitchFamily="49" charset="0"/>
              </a:rPr>
              <a:t>{</a:t>
            </a:r>
          </a:p>
          <a:p>
            <a:pPr lvl="3"/>
            <a:r>
              <a:rPr lang="en-GB" sz="1800" dirty="0" err="1">
                <a:solidFill>
                  <a:srgbClr val="8DDAF8"/>
                </a:solidFill>
                <a:latin typeface="Courier New" panose="02070309020205020404" pitchFamily="49" charset="0"/>
              </a:rPr>
              <a:t>LOGGER</a:t>
            </a:r>
            <a:r>
              <a:rPr lang="en-GB" sz="1800" dirty="0" err="1">
                <a:solidFill>
                  <a:srgbClr val="E6E6FA"/>
                </a:solidFill>
                <a:latin typeface="Courier New" panose="02070309020205020404" pitchFamily="49" charset="0"/>
              </a:rPr>
              <a:t>.</a:t>
            </a:r>
            <a:r>
              <a:rPr lang="en-GB" sz="1800" dirty="0" err="1">
                <a:solidFill>
                  <a:srgbClr val="A7EC21"/>
                </a:solidFill>
                <a:latin typeface="Courier New" panose="02070309020205020404" pitchFamily="49" charset="0"/>
              </a:rPr>
              <a:t>severe</a:t>
            </a:r>
            <a:r>
              <a:rPr lang="en-GB" sz="1800" dirty="0">
                <a:solidFill>
                  <a:srgbClr val="F9FAF4"/>
                </a:solidFill>
                <a:latin typeface="Courier New" panose="02070309020205020404" pitchFamily="49" charset="0"/>
              </a:rPr>
              <a:t>(</a:t>
            </a:r>
            <a:r>
              <a:rPr lang="en-GB" sz="1800" dirty="0">
                <a:solidFill>
                  <a:srgbClr val="17C6A3"/>
                </a:solidFill>
                <a:latin typeface="Courier New" panose="02070309020205020404" pitchFamily="49" charset="0"/>
              </a:rPr>
              <a:t>"Error!!"</a:t>
            </a:r>
            <a:r>
              <a:rPr lang="en-GB" sz="1800" dirty="0">
                <a:solidFill>
                  <a:srgbClr val="D9E8F7"/>
                </a:solidFill>
                <a:latin typeface="Courier New" panose="02070309020205020404" pitchFamily="49" charset="0"/>
              </a:rPr>
              <a:t> </a:t>
            </a:r>
            <a:r>
              <a:rPr lang="en-GB" sz="1800" dirty="0">
                <a:solidFill>
                  <a:srgbClr val="E6E6FA"/>
                </a:solidFill>
                <a:latin typeface="Courier New" panose="02070309020205020404" pitchFamily="49" charset="0"/>
              </a:rPr>
              <a:t>+</a:t>
            </a:r>
            <a:r>
              <a:rPr lang="en-GB" sz="1800" dirty="0">
                <a:solidFill>
                  <a:srgbClr val="D9E8F7"/>
                </a:solidFill>
                <a:latin typeface="Courier New" panose="02070309020205020404" pitchFamily="49" charset="0"/>
              </a:rPr>
              <a:t> </a:t>
            </a:r>
            <a:r>
              <a:rPr lang="en-GB" sz="1800" dirty="0" err="1">
                <a:solidFill>
                  <a:srgbClr val="FFBF26"/>
                </a:solidFill>
                <a:latin typeface="Courier New" panose="02070309020205020404" pitchFamily="49" charset="0"/>
              </a:rPr>
              <a:t>e</a:t>
            </a:r>
            <a:r>
              <a:rPr lang="en-GB" sz="1800" dirty="0" err="1">
                <a:solidFill>
                  <a:srgbClr val="E6E6FA"/>
                </a:solidFill>
                <a:latin typeface="Courier New" panose="02070309020205020404" pitchFamily="49" charset="0"/>
              </a:rPr>
              <a:t>.</a:t>
            </a:r>
            <a:r>
              <a:rPr lang="en-GB" sz="1800" dirty="0" err="1">
                <a:solidFill>
                  <a:srgbClr val="A7EC21"/>
                </a:solidFill>
                <a:latin typeface="Courier New" panose="02070309020205020404" pitchFamily="49" charset="0"/>
              </a:rPr>
              <a:t>toString</a:t>
            </a:r>
            <a:r>
              <a:rPr lang="en-GB" sz="1800" dirty="0">
                <a:solidFill>
                  <a:srgbClr val="F9FAF4"/>
                </a:solidFill>
                <a:latin typeface="Courier New" panose="02070309020205020404" pitchFamily="49" charset="0"/>
              </a:rPr>
              <a:t>())</a:t>
            </a:r>
            <a:r>
              <a:rPr lang="en-GB" sz="1800" dirty="0">
                <a:solidFill>
                  <a:srgbClr val="E6E6FA"/>
                </a:solidFill>
                <a:latin typeface="Courier New" panose="02070309020205020404" pitchFamily="49" charset="0"/>
              </a:rPr>
              <a:t>;</a:t>
            </a:r>
          </a:p>
          <a:p>
            <a:pPr lvl="3"/>
            <a:r>
              <a:rPr lang="en-GB" sz="1800" dirty="0" smtClean="0">
                <a:solidFill>
                  <a:srgbClr val="96EC3F"/>
                </a:solidFill>
                <a:latin typeface="Courier New" panose="02070309020205020404" pitchFamily="49" charset="0"/>
              </a:rPr>
              <a:t>fail</a:t>
            </a:r>
            <a:r>
              <a:rPr lang="en-GB" sz="1800" dirty="0">
                <a:solidFill>
                  <a:srgbClr val="F9FAF4"/>
                </a:solidFill>
                <a:latin typeface="Courier New" panose="02070309020205020404" pitchFamily="49" charset="0"/>
              </a:rPr>
              <a:t>()</a:t>
            </a:r>
            <a:r>
              <a:rPr lang="en-GB" sz="1800" dirty="0">
                <a:solidFill>
                  <a:srgbClr val="E6E6FA"/>
                </a:solidFill>
                <a:latin typeface="Courier New" panose="02070309020205020404" pitchFamily="49" charset="0"/>
              </a:rPr>
              <a:t>;</a:t>
            </a:r>
          </a:p>
          <a:p>
            <a:pPr lvl="2"/>
            <a:r>
              <a:rPr lang="en-GB" sz="1800" dirty="0">
                <a:solidFill>
                  <a:srgbClr val="F9FAF4"/>
                </a:solidFill>
                <a:latin typeface="Courier New" panose="02070309020205020404" pitchFamily="49" charset="0"/>
              </a:rPr>
              <a:t>}</a:t>
            </a:r>
          </a:p>
          <a:p>
            <a:pPr lvl="1"/>
            <a:r>
              <a:rPr lang="en-GB" sz="1800" dirty="0" smtClean="0">
                <a:solidFill>
                  <a:srgbClr val="F9FAF4"/>
                </a:solidFill>
                <a:latin typeface="Courier New" panose="02070309020205020404" pitchFamily="49" charset="0"/>
              </a:rPr>
              <a:t>}</a:t>
            </a:r>
            <a:endParaRPr lang="en-GB" sz="1800" dirty="0">
              <a:solidFill>
                <a:srgbClr val="F9FAF4"/>
              </a:solidFill>
              <a:latin typeface="Courier New" panose="02070309020205020404" pitchFamily="49" charset="0"/>
            </a:endParaRPr>
          </a:p>
          <a:p>
            <a:r>
              <a:rPr lang="en-GB" sz="1800" dirty="0">
                <a:solidFill>
                  <a:srgbClr val="F9FAF4"/>
                </a:solidFill>
                <a:latin typeface="Courier New" panose="02070309020205020404" pitchFamily="49" charset="0"/>
              </a:rPr>
              <a:t>}</a:t>
            </a:r>
            <a:endParaRPr lang="en-GB" sz="1800" dirty="0">
              <a:latin typeface="Courier New" panose="02070309020205020404" pitchFamily="49" charset="0"/>
            </a:endParaRPr>
          </a:p>
        </p:txBody>
      </p:sp>
    </p:spTree>
    <p:extLst>
      <p:ext uri="{BB962C8B-B14F-4D97-AF65-F5344CB8AC3E}">
        <p14:creationId xmlns:p14="http://schemas.microsoft.com/office/powerpoint/2010/main" val="1480433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ALL indicates that all messages should be logged. This level is initialized to </a:t>
            </a:r>
            <a:r>
              <a:rPr lang="en-GB" dirty="0" err="1"/>
              <a:t>Integer.MIN_VALUE</a:t>
            </a:r>
            <a:r>
              <a:rPr lang="en-GB" dirty="0" smtClean="0"/>
              <a:t>.</a:t>
            </a:r>
          </a:p>
          <a:p>
            <a:endParaRPr lang="en-GB" dirty="0"/>
          </a:p>
          <a:p>
            <a:r>
              <a:rPr lang="en-GB" dirty="0" smtClean="0"/>
              <a:t>FINE </a:t>
            </a:r>
            <a:r>
              <a:rPr lang="en-GB" dirty="0"/>
              <a:t>is a message level providing tracing information. </a:t>
            </a:r>
          </a:p>
          <a:p>
            <a:pPr lvl="1"/>
            <a:r>
              <a:rPr lang="en-GB" dirty="0" smtClean="0"/>
              <a:t>All </a:t>
            </a:r>
            <a:r>
              <a:rPr lang="en-GB" dirty="0"/>
              <a:t>of FINE, FINER, and FINEST are intended for </a:t>
            </a:r>
            <a:r>
              <a:rPr lang="en-GB" dirty="0" smtClean="0"/>
              <a:t>relatively detailed </a:t>
            </a:r>
            <a:r>
              <a:rPr lang="en-GB" dirty="0"/>
              <a:t>tracing. The exact meaning of the three levels </a:t>
            </a:r>
            <a:r>
              <a:rPr lang="en-GB" dirty="0" smtClean="0"/>
              <a:t>will vary </a:t>
            </a:r>
            <a:r>
              <a:rPr lang="en-GB" dirty="0"/>
              <a:t>between subsystems, but in general, FINEST should be </a:t>
            </a:r>
            <a:r>
              <a:rPr lang="en-GB" dirty="0" smtClean="0"/>
              <a:t>used for </a:t>
            </a:r>
            <a:r>
              <a:rPr lang="en-GB" dirty="0"/>
              <a:t>the most voluminous detailed output, FINER for </a:t>
            </a:r>
            <a:r>
              <a:rPr lang="en-GB" dirty="0" smtClean="0"/>
              <a:t>somewhat less </a:t>
            </a:r>
            <a:r>
              <a:rPr lang="en-GB" dirty="0"/>
              <a:t>detailed output, and FINE for the lowest volume (</a:t>
            </a:r>
            <a:r>
              <a:rPr lang="en-GB" dirty="0" smtClean="0"/>
              <a:t>and most </a:t>
            </a:r>
            <a:r>
              <a:rPr lang="en-GB" dirty="0"/>
              <a:t>important) </a:t>
            </a:r>
            <a:r>
              <a:rPr lang="en-GB" dirty="0" smtClean="0"/>
              <a:t>messages.</a:t>
            </a:r>
          </a:p>
          <a:p>
            <a:pPr lvl="1"/>
            <a:r>
              <a:rPr lang="en-GB" dirty="0" smtClean="0"/>
              <a:t>In </a:t>
            </a:r>
            <a:r>
              <a:rPr lang="en-GB" dirty="0"/>
              <a:t>general the FINE level should be used for </a:t>
            </a:r>
            <a:r>
              <a:rPr lang="en-GB" dirty="0" smtClean="0"/>
              <a:t>information that </a:t>
            </a:r>
            <a:r>
              <a:rPr lang="en-GB" dirty="0"/>
              <a:t>will be broadly interesting to developers who do not </a:t>
            </a:r>
            <a:r>
              <a:rPr lang="en-GB" dirty="0" smtClean="0"/>
              <a:t>have a </a:t>
            </a:r>
            <a:r>
              <a:rPr lang="en-GB" dirty="0"/>
              <a:t>specialized interest in the specific subsystem</a:t>
            </a:r>
            <a:r>
              <a:rPr lang="en-GB" dirty="0" smtClean="0"/>
              <a:t>.</a:t>
            </a:r>
          </a:p>
          <a:p>
            <a:endParaRPr lang="en-GB" dirty="0"/>
          </a:p>
          <a:p>
            <a:endParaRPr lang="en-GB" dirty="0"/>
          </a:p>
        </p:txBody>
      </p:sp>
      <p:sp>
        <p:nvSpPr>
          <p:cNvPr id="3" name="Title 2"/>
          <p:cNvSpPr>
            <a:spLocks noGrp="1"/>
          </p:cNvSpPr>
          <p:nvPr>
            <p:ph type="title"/>
          </p:nvPr>
        </p:nvSpPr>
        <p:spPr>
          <a:xfrm>
            <a:off x="413999" y="124742"/>
            <a:ext cx="11585495" cy="1153618"/>
          </a:xfrm>
        </p:spPr>
        <p:txBody>
          <a:bodyPr>
            <a:normAutofit/>
          </a:bodyPr>
          <a:lstStyle/>
          <a:p>
            <a:r>
              <a:rPr lang="en-GB" dirty="0" smtClean="0"/>
              <a:t>Loggers – Log Level</a:t>
            </a:r>
            <a:endParaRPr lang="en-GB" dirty="0"/>
          </a:p>
        </p:txBody>
      </p:sp>
    </p:spTree>
    <p:extLst>
      <p:ext uri="{BB962C8B-B14F-4D97-AF65-F5344CB8AC3E}">
        <p14:creationId xmlns:p14="http://schemas.microsoft.com/office/powerpoint/2010/main" val="3762224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INFO is a message level for informational messages. Typically INFO messages will be written to the console or its equivalent. So the INFO level should only be used for reasonably significant messages that will make sense to end users and system administrators. This level is initialized to 800.</a:t>
            </a:r>
          </a:p>
          <a:p>
            <a:endParaRPr lang="en-GB" dirty="0" smtClean="0"/>
          </a:p>
          <a:p>
            <a:r>
              <a:rPr lang="en-GB" dirty="0"/>
              <a:t>WARNING is a message level indicating a potential problem. In general WARNING messages should describe events that will be of interest to end users or system managers, or which indicate potential problems. This level is initialized to 900.</a:t>
            </a:r>
          </a:p>
          <a:p>
            <a:endParaRPr lang="en-GB" dirty="0" smtClean="0"/>
          </a:p>
          <a:p>
            <a:r>
              <a:rPr lang="en-GB" dirty="0"/>
              <a:t>SEVERE is a message level indicating a serious failure. In general SEVERE messages should describe events that are of considerable importance and which will prevent normal program execution. They should be reasonably intelligible to end users and to system administrators. This level is initialized to 1000.</a:t>
            </a:r>
          </a:p>
          <a:p>
            <a:endParaRPr lang="en-GB" dirty="0"/>
          </a:p>
          <a:p>
            <a:endParaRPr lang="en-GB" dirty="0"/>
          </a:p>
        </p:txBody>
      </p:sp>
      <p:sp>
        <p:nvSpPr>
          <p:cNvPr id="3" name="Title 2"/>
          <p:cNvSpPr>
            <a:spLocks noGrp="1"/>
          </p:cNvSpPr>
          <p:nvPr>
            <p:ph type="title"/>
          </p:nvPr>
        </p:nvSpPr>
        <p:spPr>
          <a:xfrm>
            <a:off x="413999" y="124742"/>
            <a:ext cx="11585495" cy="1153618"/>
          </a:xfrm>
        </p:spPr>
        <p:txBody>
          <a:bodyPr>
            <a:normAutofit/>
          </a:bodyPr>
          <a:lstStyle/>
          <a:p>
            <a:r>
              <a:rPr lang="en-GB" dirty="0" smtClean="0"/>
              <a:t>Loggers – Log Level Cont.</a:t>
            </a:r>
            <a:endParaRPr lang="en-GB" dirty="0"/>
          </a:p>
        </p:txBody>
      </p:sp>
    </p:spTree>
    <p:extLst>
      <p:ext uri="{BB962C8B-B14F-4D97-AF65-F5344CB8AC3E}">
        <p14:creationId xmlns:p14="http://schemas.microsoft.com/office/powerpoint/2010/main" val="108395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 CONFIG </a:t>
            </a:r>
            <a:r>
              <a:rPr lang="en-GB" dirty="0"/>
              <a:t>is a message level for static configuration messages. CONFIG messages are intended to provide a variety of static configuration information, to assist in debugging problems that may be associated with particular configurations. For example, CONFIG message might include the CPU type, the graphics depth, the GUI look-and-feel, etc. This level is initialized to 700</a:t>
            </a:r>
            <a:r>
              <a:rPr lang="en-GB" dirty="0" smtClean="0"/>
              <a:t>.</a:t>
            </a:r>
          </a:p>
          <a:p>
            <a:endParaRPr lang="en-GB" dirty="0"/>
          </a:p>
          <a:p>
            <a:r>
              <a:rPr lang="en-GB" dirty="0"/>
              <a:t>OFF is a special level that can be used to turn off logging. This level is initialized to </a:t>
            </a:r>
            <a:r>
              <a:rPr lang="en-GB" dirty="0" err="1"/>
              <a:t>Integer.MAX_VALUE</a:t>
            </a:r>
            <a:endParaRPr lang="en-GB" dirty="0"/>
          </a:p>
          <a:p>
            <a:endParaRPr lang="en-GB" dirty="0" smtClean="0"/>
          </a:p>
          <a:p>
            <a:endParaRPr lang="en-GB" dirty="0"/>
          </a:p>
        </p:txBody>
      </p:sp>
      <p:sp>
        <p:nvSpPr>
          <p:cNvPr id="3" name="Title 2"/>
          <p:cNvSpPr>
            <a:spLocks noGrp="1"/>
          </p:cNvSpPr>
          <p:nvPr>
            <p:ph type="title"/>
          </p:nvPr>
        </p:nvSpPr>
        <p:spPr>
          <a:xfrm>
            <a:off x="413999" y="124742"/>
            <a:ext cx="11585495" cy="1153618"/>
          </a:xfrm>
        </p:spPr>
        <p:txBody>
          <a:bodyPr>
            <a:normAutofit/>
          </a:bodyPr>
          <a:lstStyle/>
          <a:p>
            <a:r>
              <a:rPr lang="en-GB" dirty="0" smtClean="0"/>
              <a:t>Loggers – Log Level Cont.</a:t>
            </a:r>
            <a:endParaRPr lang="en-GB" dirty="0"/>
          </a:p>
        </p:txBody>
      </p:sp>
    </p:spTree>
    <p:extLst>
      <p:ext uri="{BB962C8B-B14F-4D97-AF65-F5344CB8AC3E}">
        <p14:creationId xmlns:p14="http://schemas.microsoft.com/office/powerpoint/2010/main" val="18691576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dirty="0" smtClean="0"/>
              <a:t>Practice Activity</a:t>
            </a:r>
            <a:endParaRPr lang="en-GB" dirty="0"/>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26</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normAutofit lnSpcReduction="10000"/>
          </a:bodyPr>
          <a:lstStyle/>
          <a:p>
            <a:r>
              <a:rPr lang="en-GB" dirty="0"/>
              <a:t>Directions:</a:t>
            </a:r>
          </a:p>
          <a:p>
            <a:pPr lvl="1"/>
            <a:r>
              <a:rPr lang="en-GB" dirty="0" smtClean="0"/>
              <a:t>Individually </a:t>
            </a:r>
          </a:p>
          <a:p>
            <a:pPr lvl="1"/>
            <a:r>
              <a:rPr lang="en-GB" dirty="0" smtClean="0"/>
              <a:t>60 </a:t>
            </a:r>
            <a:r>
              <a:rPr lang="en-GB" dirty="0"/>
              <a:t>minutes (30 minutes to create the tests, 30 minutes to create the code)</a:t>
            </a:r>
            <a:endParaRPr lang="en-GB" dirty="0" smtClean="0"/>
          </a:p>
          <a:p>
            <a:pPr lvl="1"/>
            <a:r>
              <a:rPr lang="en-GB" dirty="0" smtClean="0"/>
              <a:t>Based upon the blackjack exercise from the Java course, create test cases for valid and invalid numbers. </a:t>
            </a:r>
          </a:p>
          <a:p>
            <a:pPr lvl="1"/>
            <a:r>
              <a:rPr lang="en-GB" dirty="0" smtClean="0"/>
              <a:t>If blackjack has yet to be built, build and test a </a:t>
            </a:r>
            <a:r>
              <a:rPr lang="en-GB" b="1" dirty="0" smtClean="0"/>
              <a:t>simple</a:t>
            </a:r>
            <a:r>
              <a:rPr lang="en-GB" dirty="0" smtClean="0"/>
              <a:t> blackjack game.</a:t>
            </a:r>
            <a:endParaRPr lang="en-GB" dirty="0"/>
          </a:p>
          <a:p>
            <a:r>
              <a:rPr lang="en-GB" dirty="0"/>
              <a:t>Debrief:</a:t>
            </a:r>
          </a:p>
          <a:p>
            <a:pPr lvl="1"/>
            <a:r>
              <a:rPr lang="en-GB" dirty="0"/>
              <a:t>Report to the class </a:t>
            </a:r>
            <a:r>
              <a:rPr lang="en-GB" dirty="0" smtClean="0"/>
              <a:t>what assert tests you enacted upon your blackjack program. </a:t>
            </a:r>
          </a:p>
          <a:p>
            <a:pPr lvl="1"/>
            <a:r>
              <a:rPr lang="en-GB" dirty="0" smtClean="0"/>
              <a:t>Report to the class what asserts you couldn’t use, and why.</a:t>
            </a: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512503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endParaRPr lang="en-GB"/>
          </a:p>
        </p:txBody>
      </p:sp>
      <p:sp>
        <p:nvSpPr>
          <p:cNvPr id="3" name="Title 2"/>
          <p:cNvSpPr>
            <a:spLocks noGrp="1"/>
          </p:cNvSpPr>
          <p:nvPr>
            <p:ph type="title"/>
          </p:nvPr>
        </p:nvSpPr>
        <p:spPr/>
        <p:txBody>
          <a:bodyPr/>
          <a:lstStyle/>
          <a:p>
            <a:r>
              <a:rPr lang="en-GB" dirty="0" smtClean="0"/>
              <a:t>JUNIT CORE</a:t>
            </a:r>
            <a:endParaRPr lang="en-GB" dirty="0"/>
          </a:p>
        </p:txBody>
      </p:sp>
      <p:sp>
        <p:nvSpPr>
          <p:cNvPr id="4" name="Text Placeholder 3"/>
          <p:cNvSpPr>
            <a:spLocks noGrp="1"/>
          </p:cNvSpPr>
          <p:nvPr>
            <p:ph type="body" sz="quarter" idx="17"/>
          </p:nvPr>
        </p:nvSpPr>
        <p:spPr>
          <a:xfrm>
            <a:off x="9646365" y="932500"/>
            <a:ext cx="2387817" cy="4719600"/>
          </a:xfrm>
        </p:spPr>
        <p:txBody>
          <a:bodyPr/>
          <a:lstStyle/>
          <a:p>
            <a:r>
              <a:rPr lang="en-GB" dirty="0"/>
              <a:t>JUnit allows the user to invoke a JUnit Runner to be called at any point we determine, from the main method of an application</a:t>
            </a:r>
            <a:r>
              <a:rPr lang="en-GB" dirty="0" smtClean="0"/>
              <a:t>.</a:t>
            </a:r>
          </a:p>
          <a:p>
            <a:r>
              <a:rPr lang="en-GB" dirty="0" smtClean="0"/>
              <a:t>Allows greater flexibility as we can specify what order tests can be ran.</a:t>
            </a:r>
          </a:p>
          <a:p>
            <a:r>
              <a:rPr lang="en-GB" dirty="0" smtClean="0"/>
              <a:t>Also useful if the program requires a user input to decide what tests to execute.</a:t>
            </a:r>
          </a:p>
        </p:txBody>
      </p:sp>
      <p:sp>
        <p:nvSpPr>
          <p:cNvPr id="6" name="Rectangle 5"/>
          <p:cNvSpPr/>
          <p:nvPr/>
        </p:nvSpPr>
        <p:spPr>
          <a:xfrm>
            <a:off x="886351" y="317845"/>
            <a:ext cx="8505165" cy="6186309"/>
          </a:xfrm>
          <a:prstGeom prst="rect">
            <a:avLst/>
          </a:prstGeom>
          <a:solidFill>
            <a:srgbClr val="000000"/>
          </a:solidFill>
        </p:spPr>
        <p:txBody>
          <a:bodyPr wrap="square">
            <a:spAutoFit/>
          </a:bodyPr>
          <a:lstStyle/>
          <a:p>
            <a:r>
              <a:rPr lang="en-GB" sz="1800" dirty="0" smtClean="0">
                <a:solidFill>
                  <a:srgbClr val="CC7832"/>
                </a:solidFill>
                <a:latin typeface="Consolas" panose="020B0609020204030204" pitchFamily="49" charset="0"/>
              </a:rPr>
              <a:t>public</a:t>
            </a:r>
            <a:r>
              <a:rPr lang="en-GB" sz="1800" dirty="0" smtClean="0">
                <a:solidFill>
                  <a:srgbClr val="D9E8F7"/>
                </a:solidFill>
                <a:latin typeface="Consolas" panose="020B0609020204030204" pitchFamily="49" charset="0"/>
              </a:rPr>
              <a:t> </a:t>
            </a:r>
            <a:r>
              <a:rPr lang="en-GB" sz="1800" dirty="0">
                <a:solidFill>
                  <a:srgbClr val="CC7832"/>
                </a:solidFill>
                <a:latin typeface="Consolas" panose="020B0609020204030204" pitchFamily="49" charset="0"/>
              </a:rPr>
              <a:t>class</a:t>
            </a:r>
            <a:r>
              <a:rPr lang="en-GB" sz="1800" dirty="0">
                <a:solidFill>
                  <a:srgbClr val="D9E8F7"/>
                </a:solidFill>
                <a:latin typeface="Consolas" panose="020B0609020204030204" pitchFamily="49" charset="0"/>
              </a:rPr>
              <a:t> </a:t>
            </a:r>
            <a:r>
              <a:rPr lang="en-GB" sz="1800" dirty="0" err="1" smtClean="0">
                <a:solidFill>
                  <a:srgbClr val="1290C3"/>
                </a:solidFill>
                <a:latin typeface="Consolas" panose="020B0609020204030204" pitchFamily="49" charset="0"/>
              </a:rPr>
              <a:t>TestRunner</a:t>
            </a:r>
            <a:r>
              <a:rPr lang="en-GB" sz="1800" dirty="0" smtClean="0">
                <a:solidFill>
                  <a:srgbClr val="D9E8F7"/>
                </a:solidFill>
                <a:latin typeface="Consolas" panose="020B0609020204030204" pitchFamily="49" charset="0"/>
              </a:rPr>
              <a:t> </a:t>
            </a:r>
            <a:r>
              <a:rPr lang="en-GB" sz="1800" dirty="0" smtClean="0">
                <a:solidFill>
                  <a:srgbClr val="F9FAF4"/>
                </a:solidFill>
                <a:latin typeface="Consolas" panose="020B0609020204030204" pitchFamily="49" charset="0"/>
              </a:rPr>
              <a:t>{</a:t>
            </a:r>
          </a:p>
          <a:p>
            <a:endParaRPr lang="en-GB" sz="1800" dirty="0">
              <a:solidFill>
                <a:srgbClr val="F9FAF4"/>
              </a:solidFill>
              <a:latin typeface="Consolas" panose="020B0609020204030204" pitchFamily="49" charset="0"/>
            </a:endParaRPr>
          </a:p>
          <a:p>
            <a:pPr lvl="1"/>
            <a:r>
              <a:rPr lang="en-GB" sz="1800" dirty="0">
                <a:solidFill>
                  <a:srgbClr val="CC7832"/>
                </a:solidFill>
                <a:latin typeface="Consolas" panose="020B0609020204030204" pitchFamily="49" charset="0"/>
              </a:rPr>
              <a:t>public</a:t>
            </a:r>
            <a:r>
              <a:rPr lang="en-GB" sz="1800" dirty="0">
                <a:solidFill>
                  <a:srgbClr val="D9E8F7"/>
                </a:solidFill>
                <a:latin typeface="Consolas" panose="020B0609020204030204" pitchFamily="49" charset="0"/>
              </a:rPr>
              <a:t> </a:t>
            </a:r>
            <a:r>
              <a:rPr lang="en-GB" sz="1800" dirty="0">
                <a:solidFill>
                  <a:srgbClr val="CC7832"/>
                </a:solidFill>
                <a:latin typeface="Consolas" panose="020B0609020204030204" pitchFamily="49" charset="0"/>
              </a:rPr>
              <a:t>static</a:t>
            </a:r>
            <a:r>
              <a:rPr lang="en-GB" sz="1800" dirty="0">
                <a:solidFill>
                  <a:srgbClr val="D9E8F7"/>
                </a:solidFill>
                <a:latin typeface="Consolas" panose="020B0609020204030204" pitchFamily="49" charset="0"/>
              </a:rPr>
              <a:t> </a:t>
            </a:r>
            <a:r>
              <a:rPr lang="en-GB" sz="1800" dirty="0">
                <a:solidFill>
                  <a:srgbClr val="CC7832"/>
                </a:solidFill>
                <a:latin typeface="Consolas" panose="020B0609020204030204" pitchFamily="49" charset="0"/>
              </a:rPr>
              <a:t>void</a:t>
            </a:r>
            <a:r>
              <a:rPr lang="en-GB" sz="1800" dirty="0">
                <a:solidFill>
                  <a:srgbClr val="D9E8F7"/>
                </a:solidFill>
                <a:latin typeface="Consolas" panose="020B0609020204030204" pitchFamily="49" charset="0"/>
              </a:rPr>
              <a:t> </a:t>
            </a:r>
            <a:r>
              <a:rPr lang="en-GB" sz="1800" dirty="0">
                <a:solidFill>
                  <a:srgbClr val="1EB540"/>
                </a:solidFill>
                <a:latin typeface="Consolas" panose="020B0609020204030204" pitchFamily="49" charset="0"/>
              </a:rPr>
              <a:t>main</a:t>
            </a:r>
            <a:r>
              <a:rPr lang="en-GB" sz="1800" dirty="0">
                <a:solidFill>
                  <a:srgbClr val="F9FAF4"/>
                </a:solidFill>
                <a:latin typeface="Consolas" panose="020B0609020204030204" pitchFamily="49" charset="0"/>
              </a:rPr>
              <a:t>(</a:t>
            </a:r>
            <a:r>
              <a:rPr lang="en-GB" sz="1800" dirty="0">
                <a:solidFill>
                  <a:srgbClr val="1290C3"/>
                </a:solidFill>
                <a:latin typeface="Consolas" panose="020B0609020204030204" pitchFamily="49" charset="0"/>
              </a:rPr>
              <a:t>String</a:t>
            </a:r>
            <a:r>
              <a:rPr lang="en-GB" sz="1800" dirty="0">
                <a:solidFill>
                  <a:srgbClr val="F9FAF4"/>
                </a:solidFill>
                <a:latin typeface="Consolas" panose="020B0609020204030204" pitchFamily="49" charset="0"/>
              </a:rPr>
              <a:t>[]</a:t>
            </a:r>
            <a:r>
              <a:rPr lang="en-GB" sz="1800" dirty="0">
                <a:solidFill>
                  <a:srgbClr val="D9E8F7"/>
                </a:solidFill>
                <a:latin typeface="Consolas" panose="020B0609020204030204" pitchFamily="49" charset="0"/>
              </a:rPr>
              <a:t> </a:t>
            </a:r>
            <a:r>
              <a:rPr lang="en-GB" sz="1800" dirty="0" err="1">
                <a:solidFill>
                  <a:srgbClr val="79ABFF"/>
                </a:solidFill>
                <a:latin typeface="Consolas" panose="020B0609020204030204" pitchFamily="49" charset="0"/>
              </a:rPr>
              <a:t>args</a:t>
            </a:r>
            <a:r>
              <a:rPr lang="en-GB" sz="1800" dirty="0">
                <a:solidFill>
                  <a:srgbClr val="F9FAF4"/>
                </a:solidFill>
                <a:latin typeface="Consolas" panose="020B0609020204030204" pitchFamily="49" charset="0"/>
              </a:rPr>
              <a:t>)</a:t>
            </a:r>
            <a:r>
              <a:rPr lang="en-GB" sz="1800" dirty="0">
                <a:solidFill>
                  <a:srgbClr val="D9E8F7"/>
                </a:solidFill>
                <a:latin typeface="Consolas" panose="020B0609020204030204" pitchFamily="49" charset="0"/>
              </a:rPr>
              <a:t> </a:t>
            </a:r>
            <a:r>
              <a:rPr lang="en-GB" sz="1800" dirty="0">
                <a:solidFill>
                  <a:srgbClr val="F9FAF4"/>
                </a:solidFill>
                <a:latin typeface="Consolas" panose="020B0609020204030204" pitchFamily="49" charset="0"/>
              </a:rPr>
              <a:t>{</a:t>
            </a:r>
          </a:p>
          <a:p>
            <a:pPr lvl="1"/>
            <a:r>
              <a:rPr lang="en-GB" sz="1800" dirty="0">
                <a:solidFill>
                  <a:srgbClr val="1290C3"/>
                </a:solidFill>
                <a:latin typeface="Consolas" panose="020B0609020204030204" pitchFamily="49" charset="0"/>
              </a:rPr>
              <a:t>	</a:t>
            </a:r>
            <a:r>
              <a:rPr lang="en-GB" sz="1800" dirty="0" err="1" smtClean="0">
                <a:solidFill>
                  <a:srgbClr val="1290C3"/>
                </a:solidFill>
                <a:latin typeface="Consolas" panose="020B0609020204030204" pitchFamily="49" charset="0"/>
              </a:rPr>
              <a:t>TestRunner</a:t>
            </a:r>
            <a:r>
              <a:rPr lang="en-GB" sz="1800" dirty="0" smtClean="0">
                <a:solidFill>
                  <a:srgbClr val="D9E8F7"/>
                </a:solidFill>
                <a:latin typeface="Consolas" panose="020B0609020204030204" pitchFamily="49" charset="0"/>
              </a:rPr>
              <a:t> </a:t>
            </a:r>
            <a:r>
              <a:rPr lang="en-GB" sz="1800" dirty="0">
                <a:solidFill>
                  <a:srgbClr val="ED7F48"/>
                </a:solidFill>
                <a:latin typeface="Consolas" panose="020B0609020204030204" pitchFamily="49" charset="0"/>
              </a:rPr>
              <a:t>runner</a:t>
            </a:r>
            <a:r>
              <a:rPr lang="en-GB" sz="1800" dirty="0">
                <a:solidFill>
                  <a:srgbClr val="D9E8F7"/>
                </a:solidFill>
                <a:latin typeface="Consolas" panose="020B0609020204030204" pitchFamily="49" charset="0"/>
              </a:rPr>
              <a:t> </a:t>
            </a:r>
            <a:r>
              <a:rPr lang="en-GB" sz="1800" dirty="0">
                <a:solidFill>
                  <a:srgbClr val="E6E6FA"/>
                </a:solidFill>
                <a:latin typeface="Consolas" panose="020B0609020204030204" pitchFamily="49" charset="0"/>
              </a:rPr>
              <a:t>=</a:t>
            </a:r>
            <a:r>
              <a:rPr lang="en-GB" sz="1800" dirty="0">
                <a:solidFill>
                  <a:srgbClr val="D9E8F7"/>
                </a:solidFill>
                <a:latin typeface="Consolas" panose="020B0609020204030204" pitchFamily="49" charset="0"/>
              </a:rPr>
              <a:t> </a:t>
            </a:r>
            <a:r>
              <a:rPr lang="en-GB" sz="1800" dirty="0">
                <a:solidFill>
                  <a:srgbClr val="CC7832"/>
                </a:solidFill>
                <a:latin typeface="Consolas" panose="020B0609020204030204" pitchFamily="49" charset="0"/>
              </a:rPr>
              <a:t>new</a:t>
            </a:r>
            <a:r>
              <a:rPr lang="en-GB" sz="1800" dirty="0">
                <a:solidFill>
                  <a:srgbClr val="D9E8F7"/>
                </a:solidFill>
                <a:latin typeface="Consolas" panose="020B0609020204030204" pitchFamily="49" charset="0"/>
              </a:rPr>
              <a:t> </a:t>
            </a:r>
            <a:r>
              <a:rPr lang="en-GB" sz="1800" dirty="0" err="1">
                <a:solidFill>
                  <a:srgbClr val="A7EC21"/>
                </a:solidFill>
                <a:latin typeface="Consolas" panose="020B0609020204030204" pitchFamily="49" charset="0"/>
              </a:rPr>
              <a:t>TestRunner</a:t>
            </a:r>
            <a:r>
              <a:rPr lang="en-GB" sz="1800" dirty="0">
                <a:solidFill>
                  <a:srgbClr val="F9FAF4"/>
                </a:solidFill>
                <a:latin typeface="Consolas" panose="020B0609020204030204" pitchFamily="49" charset="0"/>
              </a:rPr>
              <a:t>()</a:t>
            </a:r>
            <a:r>
              <a:rPr lang="en-GB" sz="1800" dirty="0">
                <a:solidFill>
                  <a:srgbClr val="E6E6FA"/>
                </a:solidFill>
                <a:latin typeface="Consolas" panose="020B0609020204030204" pitchFamily="49" charset="0"/>
              </a:rPr>
              <a:t>;</a:t>
            </a:r>
          </a:p>
          <a:p>
            <a:pPr lvl="1"/>
            <a:r>
              <a:rPr lang="en-GB" sz="1800" dirty="0" smtClean="0">
                <a:solidFill>
                  <a:srgbClr val="FFBF26"/>
                </a:solidFill>
                <a:latin typeface="Consolas" panose="020B0609020204030204" pitchFamily="49" charset="0"/>
              </a:rPr>
              <a:t>	</a:t>
            </a:r>
            <a:r>
              <a:rPr lang="en-GB" sz="1800" dirty="0" err="1" smtClean="0">
                <a:solidFill>
                  <a:srgbClr val="FFBF26"/>
                </a:solidFill>
                <a:latin typeface="Consolas" panose="020B0609020204030204" pitchFamily="49" charset="0"/>
              </a:rPr>
              <a:t>runner</a:t>
            </a:r>
            <a:r>
              <a:rPr lang="en-GB" sz="1800" dirty="0" err="1" smtClean="0">
                <a:solidFill>
                  <a:srgbClr val="E6E6FA"/>
                </a:solidFill>
                <a:latin typeface="Consolas" panose="020B0609020204030204" pitchFamily="49" charset="0"/>
              </a:rPr>
              <a:t>.</a:t>
            </a:r>
            <a:r>
              <a:rPr lang="en-GB" sz="1800" dirty="0" err="1" smtClean="0">
                <a:solidFill>
                  <a:srgbClr val="A7EC21"/>
                </a:solidFill>
                <a:latin typeface="Consolas" panose="020B0609020204030204" pitchFamily="49" charset="0"/>
              </a:rPr>
              <a:t>allTests</a:t>
            </a:r>
            <a:r>
              <a:rPr lang="en-GB" sz="1800" dirty="0">
                <a:solidFill>
                  <a:srgbClr val="F9FAF4"/>
                </a:solidFill>
                <a:latin typeface="Consolas" panose="020B0609020204030204" pitchFamily="49" charset="0"/>
              </a:rPr>
              <a:t>()</a:t>
            </a:r>
            <a:r>
              <a:rPr lang="en-GB" sz="1800" dirty="0">
                <a:solidFill>
                  <a:srgbClr val="E6E6FA"/>
                </a:solidFill>
                <a:latin typeface="Consolas" panose="020B0609020204030204" pitchFamily="49" charset="0"/>
              </a:rPr>
              <a:t>;</a:t>
            </a:r>
          </a:p>
          <a:p>
            <a:pPr lvl="1"/>
            <a:r>
              <a:rPr lang="en-GB" sz="1800" dirty="0">
                <a:solidFill>
                  <a:srgbClr val="F9FAF4"/>
                </a:solidFill>
                <a:latin typeface="Consolas" panose="020B0609020204030204" pitchFamily="49" charset="0"/>
              </a:rPr>
              <a:t>}</a:t>
            </a:r>
          </a:p>
          <a:p>
            <a:endParaRPr lang="en-GB" sz="1800" dirty="0">
              <a:latin typeface="Consolas" panose="020B0609020204030204" pitchFamily="49" charset="0"/>
            </a:endParaRPr>
          </a:p>
          <a:p>
            <a:pPr lvl="1"/>
            <a:r>
              <a:rPr lang="en-GB" sz="1800" dirty="0">
                <a:solidFill>
                  <a:srgbClr val="CC7832"/>
                </a:solidFill>
                <a:latin typeface="Consolas" panose="020B0609020204030204" pitchFamily="49" charset="0"/>
              </a:rPr>
              <a:t>public</a:t>
            </a:r>
            <a:r>
              <a:rPr lang="en-GB" sz="1800" dirty="0">
                <a:solidFill>
                  <a:srgbClr val="D9E8F7"/>
                </a:solidFill>
                <a:latin typeface="Consolas" panose="020B0609020204030204" pitchFamily="49" charset="0"/>
              </a:rPr>
              <a:t> </a:t>
            </a:r>
            <a:r>
              <a:rPr lang="en-GB" sz="1800" dirty="0">
                <a:solidFill>
                  <a:srgbClr val="CC7832"/>
                </a:solidFill>
                <a:latin typeface="Consolas" panose="020B0609020204030204" pitchFamily="49" charset="0"/>
              </a:rPr>
              <a:t>void</a:t>
            </a:r>
            <a:r>
              <a:rPr lang="en-GB" sz="1800" dirty="0">
                <a:solidFill>
                  <a:srgbClr val="D9E8F7"/>
                </a:solidFill>
                <a:latin typeface="Consolas" panose="020B0609020204030204" pitchFamily="49" charset="0"/>
              </a:rPr>
              <a:t> </a:t>
            </a:r>
            <a:r>
              <a:rPr lang="en-GB" sz="1800" dirty="0" err="1">
                <a:solidFill>
                  <a:srgbClr val="1EB540"/>
                </a:solidFill>
                <a:latin typeface="Consolas" panose="020B0609020204030204" pitchFamily="49" charset="0"/>
              </a:rPr>
              <a:t>allTests</a:t>
            </a:r>
            <a:r>
              <a:rPr lang="en-GB" sz="1800" dirty="0">
                <a:solidFill>
                  <a:srgbClr val="F9FAF4"/>
                </a:solidFill>
                <a:latin typeface="Consolas" panose="020B0609020204030204" pitchFamily="49" charset="0"/>
              </a:rPr>
              <a:t>()</a:t>
            </a:r>
            <a:r>
              <a:rPr lang="en-GB" sz="1800" dirty="0">
                <a:solidFill>
                  <a:srgbClr val="D9E8F7"/>
                </a:solidFill>
                <a:latin typeface="Consolas" panose="020B0609020204030204" pitchFamily="49" charset="0"/>
              </a:rPr>
              <a:t> </a:t>
            </a:r>
            <a:r>
              <a:rPr lang="en-GB" sz="1800" dirty="0">
                <a:solidFill>
                  <a:srgbClr val="F9FAF4"/>
                </a:solidFill>
                <a:latin typeface="Consolas" panose="020B0609020204030204" pitchFamily="49" charset="0"/>
              </a:rPr>
              <a:t>{</a:t>
            </a:r>
          </a:p>
          <a:p>
            <a:pPr lvl="2"/>
            <a:r>
              <a:rPr lang="en-GB" sz="1800" dirty="0">
                <a:solidFill>
                  <a:srgbClr val="1290C3"/>
                </a:solidFill>
                <a:latin typeface="Consolas" panose="020B0609020204030204" pitchFamily="49" charset="0"/>
              </a:rPr>
              <a:t>Result</a:t>
            </a:r>
            <a:r>
              <a:rPr lang="en-GB" sz="1800" dirty="0">
                <a:solidFill>
                  <a:srgbClr val="D9E8F7"/>
                </a:solidFill>
                <a:latin typeface="Consolas" panose="020B0609020204030204" pitchFamily="49" charset="0"/>
              </a:rPr>
              <a:t> </a:t>
            </a:r>
            <a:r>
              <a:rPr lang="en-GB" sz="1800" dirty="0" err="1">
                <a:solidFill>
                  <a:srgbClr val="ED7F48"/>
                </a:solidFill>
                <a:latin typeface="Consolas" panose="020B0609020204030204" pitchFamily="49" charset="0"/>
              </a:rPr>
              <a:t>result</a:t>
            </a:r>
            <a:r>
              <a:rPr lang="en-GB" sz="1800" dirty="0">
                <a:solidFill>
                  <a:srgbClr val="D9E8F7"/>
                </a:solidFill>
                <a:latin typeface="Consolas" panose="020B0609020204030204" pitchFamily="49" charset="0"/>
              </a:rPr>
              <a:t> </a:t>
            </a:r>
            <a:r>
              <a:rPr lang="en-GB" sz="1800" dirty="0">
                <a:solidFill>
                  <a:srgbClr val="E6E6FA"/>
                </a:solidFill>
                <a:latin typeface="Consolas" panose="020B0609020204030204" pitchFamily="49" charset="0"/>
              </a:rPr>
              <a:t>=</a:t>
            </a:r>
            <a:r>
              <a:rPr lang="en-GB" sz="1800" dirty="0">
                <a:solidFill>
                  <a:srgbClr val="D9E8F7"/>
                </a:solidFill>
                <a:latin typeface="Consolas" panose="020B0609020204030204" pitchFamily="49" charset="0"/>
              </a:rPr>
              <a:t> </a:t>
            </a:r>
            <a:r>
              <a:rPr lang="en-GB" sz="1800" dirty="0" err="1">
                <a:solidFill>
                  <a:srgbClr val="1290C3"/>
                </a:solidFill>
                <a:latin typeface="Consolas" panose="020B0609020204030204" pitchFamily="49" charset="0"/>
              </a:rPr>
              <a:t>JUnitCore</a:t>
            </a:r>
            <a:r>
              <a:rPr lang="en-GB" sz="1800" dirty="0" err="1">
                <a:solidFill>
                  <a:srgbClr val="E6E6FA"/>
                </a:solidFill>
                <a:latin typeface="Consolas" panose="020B0609020204030204" pitchFamily="49" charset="0"/>
              </a:rPr>
              <a:t>.</a:t>
            </a:r>
            <a:r>
              <a:rPr lang="en-GB" sz="1800" i="1" dirty="0" err="1">
                <a:solidFill>
                  <a:srgbClr val="66AFF9"/>
                </a:solidFill>
                <a:latin typeface="Consolas" panose="020B0609020204030204" pitchFamily="49" charset="0"/>
              </a:rPr>
              <a:t>runClasses</a:t>
            </a:r>
            <a:r>
              <a:rPr lang="en-GB" sz="1800" i="1" u="sng" dirty="0">
                <a:solidFill>
                  <a:srgbClr val="F9FAF4"/>
                </a:solidFill>
                <a:latin typeface="Consolas" panose="020B0609020204030204" pitchFamily="49" charset="0"/>
              </a:rPr>
              <a:t>(</a:t>
            </a:r>
          </a:p>
          <a:p>
            <a:pPr lvl="2"/>
            <a:r>
              <a:rPr lang="en-GB" sz="1800" dirty="0" smtClean="0">
                <a:solidFill>
                  <a:srgbClr val="1290C3"/>
                </a:solidFill>
                <a:latin typeface="Consolas" panose="020B0609020204030204" pitchFamily="49" charset="0"/>
              </a:rPr>
              <a:t>	TestClass1</a:t>
            </a:r>
            <a:r>
              <a:rPr lang="en-GB" sz="1800" dirty="0" smtClean="0">
                <a:solidFill>
                  <a:srgbClr val="E6E6FA"/>
                </a:solidFill>
                <a:latin typeface="Consolas" panose="020B0609020204030204" pitchFamily="49" charset="0"/>
              </a:rPr>
              <a:t>.</a:t>
            </a:r>
            <a:r>
              <a:rPr lang="en-GB" sz="1800" dirty="0" smtClean="0">
                <a:solidFill>
                  <a:srgbClr val="CC7832"/>
                </a:solidFill>
                <a:latin typeface="Consolas" panose="020B0609020204030204" pitchFamily="49" charset="0"/>
              </a:rPr>
              <a:t>class</a:t>
            </a:r>
            <a:r>
              <a:rPr lang="en-GB" sz="1800" dirty="0">
                <a:solidFill>
                  <a:srgbClr val="E6E6FA"/>
                </a:solidFill>
                <a:latin typeface="Consolas" panose="020B0609020204030204" pitchFamily="49" charset="0"/>
              </a:rPr>
              <a:t>,</a:t>
            </a:r>
          </a:p>
          <a:p>
            <a:pPr lvl="2"/>
            <a:r>
              <a:rPr lang="en-GB" sz="1800" dirty="0" smtClean="0">
                <a:solidFill>
                  <a:srgbClr val="1290C3"/>
                </a:solidFill>
                <a:latin typeface="Consolas" panose="020B0609020204030204" pitchFamily="49" charset="0"/>
              </a:rPr>
              <a:t>	TestClass2</a:t>
            </a:r>
            <a:r>
              <a:rPr lang="en-GB" sz="1800" dirty="0" smtClean="0">
                <a:solidFill>
                  <a:srgbClr val="E6E6FA"/>
                </a:solidFill>
                <a:latin typeface="Consolas" panose="020B0609020204030204" pitchFamily="49" charset="0"/>
              </a:rPr>
              <a:t>.</a:t>
            </a:r>
            <a:r>
              <a:rPr lang="en-GB" sz="1800" dirty="0" smtClean="0">
                <a:solidFill>
                  <a:srgbClr val="CC7832"/>
                </a:solidFill>
                <a:latin typeface="Consolas" panose="020B0609020204030204" pitchFamily="49" charset="0"/>
              </a:rPr>
              <a:t>class</a:t>
            </a:r>
            <a:r>
              <a:rPr lang="en-GB" sz="1800" dirty="0">
                <a:solidFill>
                  <a:srgbClr val="E6E6FA"/>
                </a:solidFill>
                <a:latin typeface="Consolas" panose="020B0609020204030204" pitchFamily="49" charset="0"/>
              </a:rPr>
              <a:t>,</a:t>
            </a:r>
          </a:p>
          <a:p>
            <a:pPr lvl="2"/>
            <a:r>
              <a:rPr lang="en-GB" sz="1800" dirty="0" smtClean="0">
                <a:solidFill>
                  <a:srgbClr val="1290C3"/>
                </a:solidFill>
                <a:latin typeface="Consolas" panose="020B0609020204030204" pitchFamily="49" charset="0"/>
              </a:rPr>
              <a:t>	TestClass3</a:t>
            </a:r>
            <a:r>
              <a:rPr lang="en-GB" sz="1800" dirty="0" smtClean="0">
                <a:solidFill>
                  <a:srgbClr val="E6E6FA"/>
                </a:solidFill>
                <a:latin typeface="Consolas" panose="020B0609020204030204" pitchFamily="49" charset="0"/>
              </a:rPr>
              <a:t>.</a:t>
            </a:r>
            <a:r>
              <a:rPr lang="en-GB" sz="1800" dirty="0" smtClean="0">
                <a:solidFill>
                  <a:srgbClr val="CC7832"/>
                </a:solidFill>
                <a:latin typeface="Consolas" panose="020B0609020204030204" pitchFamily="49" charset="0"/>
              </a:rPr>
              <a:t>class</a:t>
            </a:r>
            <a:r>
              <a:rPr lang="en-GB" sz="1800" dirty="0">
                <a:solidFill>
                  <a:srgbClr val="F9FAF4"/>
                </a:solidFill>
                <a:latin typeface="Consolas" panose="020B0609020204030204" pitchFamily="49" charset="0"/>
              </a:rPr>
              <a:t>)</a:t>
            </a:r>
            <a:r>
              <a:rPr lang="en-GB" sz="1800" dirty="0">
                <a:solidFill>
                  <a:srgbClr val="E6E6FA"/>
                </a:solidFill>
                <a:latin typeface="Consolas" panose="020B0609020204030204" pitchFamily="49" charset="0"/>
              </a:rPr>
              <a:t>;</a:t>
            </a:r>
          </a:p>
          <a:p>
            <a:pPr lvl="2"/>
            <a:r>
              <a:rPr lang="en-GB" sz="1800" dirty="0" err="1">
                <a:solidFill>
                  <a:srgbClr val="1290C3"/>
                </a:solidFill>
                <a:latin typeface="Consolas" panose="020B0609020204030204" pitchFamily="49" charset="0"/>
              </a:rPr>
              <a:t>System</a:t>
            </a:r>
            <a:r>
              <a:rPr lang="en-GB" sz="1800" dirty="0" err="1">
                <a:solidFill>
                  <a:srgbClr val="E6E6FA"/>
                </a:solidFill>
                <a:latin typeface="Consolas" panose="020B0609020204030204" pitchFamily="49" charset="0"/>
              </a:rPr>
              <a:t>.</a:t>
            </a:r>
            <a:r>
              <a:rPr lang="en-GB" sz="1800" i="1" dirty="0" err="1">
                <a:solidFill>
                  <a:srgbClr val="8DDAF8"/>
                </a:solidFill>
                <a:latin typeface="Consolas" panose="020B0609020204030204" pitchFamily="49" charset="0"/>
              </a:rPr>
              <a:t>out</a:t>
            </a:r>
            <a:r>
              <a:rPr lang="en-GB" sz="1800" i="1" dirty="0" err="1">
                <a:solidFill>
                  <a:srgbClr val="E6E6FA"/>
                </a:solidFill>
                <a:latin typeface="Consolas" panose="020B0609020204030204" pitchFamily="49" charset="0"/>
              </a:rPr>
              <a:t>.</a:t>
            </a:r>
            <a:r>
              <a:rPr lang="en-GB" sz="1800" i="1" dirty="0" err="1">
                <a:solidFill>
                  <a:srgbClr val="A7EC21"/>
                </a:solidFill>
                <a:latin typeface="Consolas" panose="020B0609020204030204" pitchFamily="49" charset="0"/>
              </a:rPr>
              <a:t>println</a:t>
            </a:r>
            <a:r>
              <a:rPr lang="en-GB" sz="1800" i="1" dirty="0">
                <a:solidFill>
                  <a:srgbClr val="F9FAF4"/>
                </a:solidFill>
                <a:latin typeface="Consolas" panose="020B0609020204030204" pitchFamily="49" charset="0"/>
              </a:rPr>
              <a:t>(</a:t>
            </a:r>
            <a:r>
              <a:rPr lang="en-GB" sz="1800" i="1" dirty="0">
                <a:solidFill>
                  <a:srgbClr val="17C6A3"/>
                </a:solidFill>
                <a:latin typeface="Consolas" panose="020B0609020204030204" pitchFamily="49" charset="0"/>
              </a:rPr>
              <a:t>"All results passed: "</a:t>
            </a:r>
            <a:r>
              <a:rPr lang="en-GB" sz="1800" i="1" dirty="0">
                <a:solidFill>
                  <a:srgbClr val="D9E8F7"/>
                </a:solidFill>
                <a:latin typeface="Consolas" panose="020B0609020204030204" pitchFamily="49" charset="0"/>
              </a:rPr>
              <a:t> </a:t>
            </a:r>
            <a:r>
              <a:rPr lang="en-GB" sz="1800" i="1" dirty="0">
                <a:solidFill>
                  <a:srgbClr val="E6E6FA"/>
                </a:solidFill>
                <a:latin typeface="Consolas" panose="020B0609020204030204" pitchFamily="49" charset="0"/>
              </a:rPr>
              <a:t>+</a:t>
            </a:r>
            <a:r>
              <a:rPr lang="en-GB" sz="1800" i="1" dirty="0">
                <a:solidFill>
                  <a:srgbClr val="D9E8F7"/>
                </a:solidFill>
                <a:latin typeface="Consolas" panose="020B0609020204030204" pitchFamily="49" charset="0"/>
              </a:rPr>
              <a:t> </a:t>
            </a:r>
            <a:r>
              <a:rPr lang="en-GB" sz="1800" i="1" dirty="0" smtClean="0">
                <a:solidFill>
                  <a:srgbClr val="D9E8F7"/>
                </a:solidFill>
                <a:latin typeface="Consolas" panose="020B0609020204030204" pitchFamily="49" charset="0"/>
              </a:rPr>
              <a:t>	</a:t>
            </a:r>
            <a:r>
              <a:rPr lang="en-GB" sz="1800" i="1" dirty="0" err="1" smtClean="0">
                <a:solidFill>
                  <a:srgbClr val="FFBF26"/>
                </a:solidFill>
                <a:latin typeface="Consolas" panose="020B0609020204030204" pitchFamily="49" charset="0"/>
              </a:rPr>
              <a:t>result</a:t>
            </a:r>
            <a:r>
              <a:rPr lang="en-GB" sz="1800" i="1" dirty="0" err="1" smtClean="0">
                <a:solidFill>
                  <a:srgbClr val="E6E6FA"/>
                </a:solidFill>
                <a:latin typeface="Consolas" panose="020B0609020204030204" pitchFamily="49" charset="0"/>
              </a:rPr>
              <a:t>.</a:t>
            </a:r>
            <a:r>
              <a:rPr lang="en-GB" sz="1800" i="1" dirty="0" err="1" smtClean="0">
                <a:solidFill>
                  <a:srgbClr val="A7EC21"/>
                </a:solidFill>
                <a:latin typeface="Consolas" panose="020B0609020204030204" pitchFamily="49" charset="0"/>
              </a:rPr>
              <a:t>wasSuccessful</a:t>
            </a:r>
            <a:r>
              <a:rPr lang="en-GB" sz="1800" i="1" dirty="0">
                <a:solidFill>
                  <a:srgbClr val="F9FAF4"/>
                </a:solidFill>
                <a:latin typeface="Consolas" panose="020B0609020204030204" pitchFamily="49" charset="0"/>
              </a:rPr>
              <a:t>())</a:t>
            </a:r>
            <a:r>
              <a:rPr lang="en-GB" sz="1800" i="1" dirty="0">
                <a:solidFill>
                  <a:srgbClr val="E6E6FA"/>
                </a:solidFill>
                <a:latin typeface="Consolas" panose="020B0609020204030204" pitchFamily="49" charset="0"/>
              </a:rPr>
              <a:t>;</a:t>
            </a:r>
          </a:p>
          <a:p>
            <a:pPr lvl="2"/>
            <a:r>
              <a:rPr lang="en-GB" sz="1800" dirty="0">
                <a:solidFill>
                  <a:srgbClr val="CC7832"/>
                </a:solidFill>
                <a:latin typeface="Consolas" panose="020B0609020204030204" pitchFamily="49" charset="0"/>
              </a:rPr>
              <a:t>if</a:t>
            </a:r>
            <a:r>
              <a:rPr lang="en-GB" sz="1800" dirty="0">
                <a:solidFill>
                  <a:srgbClr val="D9E8F7"/>
                </a:solidFill>
                <a:latin typeface="Consolas" panose="020B0609020204030204" pitchFamily="49" charset="0"/>
              </a:rPr>
              <a:t> </a:t>
            </a:r>
            <a:r>
              <a:rPr lang="en-GB" sz="1800" dirty="0">
                <a:solidFill>
                  <a:srgbClr val="F9FAF4"/>
                </a:solidFill>
                <a:latin typeface="Consolas" panose="020B0609020204030204" pitchFamily="49" charset="0"/>
              </a:rPr>
              <a:t>(</a:t>
            </a:r>
            <a:r>
              <a:rPr lang="en-GB" sz="1800" dirty="0">
                <a:solidFill>
                  <a:srgbClr val="E6E6FA"/>
                </a:solidFill>
                <a:latin typeface="Consolas" panose="020B0609020204030204" pitchFamily="49" charset="0"/>
              </a:rPr>
              <a:t>!</a:t>
            </a:r>
            <a:r>
              <a:rPr lang="en-GB" sz="1800" dirty="0" err="1">
                <a:solidFill>
                  <a:srgbClr val="FFBF26"/>
                </a:solidFill>
                <a:latin typeface="Consolas" panose="020B0609020204030204" pitchFamily="49" charset="0"/>
              </a:rPr>
              <a:t>result</a:t>
            </a:r>
            <a:r>
              <a:rPr lang="en-GB" sz="1800" dirty="0" err="1">
                <a:solidFill>
                  <a:srgbClr val="E6E6FA"/>
                </a:solidFill>
                <a:latin typeface="Consolas" panose="020B0609020204030204" pitchFamily="49" charset="0"/>
              </a:rPr>
              <a:t>.</a:t>
            </a:r>
            <a:r>
              <a:rPr lang="en-GB" sz="1800" dirty="0" err="1">
                <a:solidFill>
                  <a:srgbClr val="A7EC21"/>
                </a:solidFill>
                <a:latin typeface="Consolas" panose="020B0609020204030204" pitchFamily="49" charset="0"/>
              </a:rPr>
              <a:t>wasSuccessful</a:t>
            </a:r>
            <a:r>
              <a:rPr lang="en-GB" sz="1800" dirty="0">
                <a:solidFill>
                  <a:srgbClr val="F9FAF4"/>
                </a:solidFill>
                <a:latin typeface="Consolas" panose="020B0609020204030204" pitchFamily="49" charset="0"/>
              </a:rPr>
              <a:t>())</a:t>
            </a:r>
            <a:r>
              <a:rPr lang="en-GB" sz="1800" dirty="0">
                <a:solidFill>
                  <a:srgbClr val="D9E8F7"/>
                </a:solidFill>
                <a:latin typeface="Consolas" panose="020B0609020204030204" pitchFamily="49" charset="0"/>
              </a:rPr>
              <a:t> </a:t>
            </a:r>
            <a:r>
              <a:rPr lang="en-GB" sz="1800" dirty="0">
                <a:solidFill>
                  <a:srgbClr val="F9FAF4"/>
                </a:solidFill>
                <a:latin typeface="Consolas" panose="020B0609020204030204" pitchFamily="49" charset="0"/>
              </a:rPr>
              <a:t>{</a:t>
            </a:r>
          </a:p>
          <a:p>
            <a:pPr lvl="2"/>
            <a:r>
              <a:rPr lang="en-GB" sz="1800" dirty="0" smtClean="0">
                <a:solidFill>
                  <a:srgbClr val="1290C3"/>
                </a:solidFill>
                <a:latin typeface="Consolas" panose="020B0609020204030204" pitchFamily="49" charset="0"/>
              </a:rPr>
              <a:t>	</a:t>
            </a:r>
            <a:r>
              <a:rPr lang="en-GB" sz="1800" dirty="0" err="1" smtClean="0">
                <a:solidFill>
                  <a:srgbClr val="1290C3"/>
                </a:solidFill>
                <a:latin typeface="Consolas" panose="020B0609020204030204" pitchFamily="49" charset="0"/>
              </a:rPr>
              <a:t>System</a:t>
            </a:r>
            <a:r>
              <a:rPr lang="en-GB" sz="1800" dirty="0" err="1" smtClean="0">
                <a:solidFill>
                  <a:srgbClr val="E6E6FA"/>
                </a:solidFill>
                <a:latin typeface="Consolas" panose="020B0609020204030204" pitchFamily="49" charset="0"/>
              </a:rPr>
              <a:t>.</a:t>
            </a:r>
            <a:r>
              <a:rPr lang="en-GB" sz="1800" i="1" dirty="0" err="1" smtClean="0">
                <a:solidFill>
                  <a:srgbClr val="8DDAF8"/>
                </a:solidFill>
                <a:latin typeface="Consolas" panose="020B0609020204030204" pitchFamily="49" charset="0"/>
              </a:rPr>
              <a:t>out</a:t>
            </a:r>
            <a:r>
              <a:rPr lang="en-GB" sz="1800" i="1" dirty="0" err="1" smtClean="0">
                <a:solidFill>
                  <a:srgbClr val="E6E6FA"/>
                </a:solidFill>
                <a:latin typeface="Consolas" panose="020B0609020204030204" pitchFamily="49" charset="0"/>
              </a:rPr>
              <a:t>.</a:t>
            </a:r>
            <a:r>
              <a:rPr lang="en-GB" sz="1800" i="1" dirty="0" err="1" smtClean="0">
                <a:solidFill>
                  <a:srgbClr val="A7EC21"/>
                </a:solidFill>
                <a:latin typeface="Consolas" panose="020B0609020204030204" pitchFamily="49" charset="0"/>
              </a:rPr>
              <a:t>println</a:t>
            </a:r>
            <a:r>
              <a:rPr lang="en-GB" sz="1800" i="1" dirty="0">
                <a:solidFill>
                  <a:srgbClr val="F9FAF4"/>
                </a:solidFill>
                <a:latin typeface="Consolas" panose="020B0609020204030204" pitchFamily="49" charset="0"/>
              </a:rPr>
              <a:t>(</a:t>
            </a:r>
            <a:r>
              <a:rPr lang="en-GB" sz="1800" i="1" dirty="0">
                <a:solidFill>
                  <a:srgbClr val="17C6A3"/>
                </a:solidFill>
                <a:latin typeface="Consolas" panose="020B0609020204030204" pitchFamily="49" charset="0"/>
              </a:rPr>
              <a:t>"Failed Tests:"</a:t>
            </a:r>
            <a:r>
              <a:rPr lang="en-GB" sz="1800" i="1" dirty="0">
                <a:solidFill>
                  <a:srgbClr val="F9FAF4"/>
                </a:solidFill>
                <a:latin typeface="Consolas" panose="020B0609020204030204" pitchFamily="49" charset="0"/>
              </a:rPr>
              <a:t>)</a:t>
            </a:r>
            <a:r>
              <a:rPr lang="en-GB" sz="1800" i="1" dirty="0">
                <a:solidFill>
                  <a:srgbClr val="E6E6FA"/>
                </a:solidFill>
                <a:latin typeface="Consolas" panose="020B0609020204030204" pitchFamily="49" charset="0"/>
              </a:rPr>
              <a:t>;</a:t>
            </a:r>
          </a:p>
          <a:p>
            <a:pPr lvl="2"/>
            <a:r>
              <a:rPr lang="en-GB" sz="1800" dirty="0" smtClean="0">
                <a:solidFill>
                  <a:srgbClr val="CC7832"/>
                </a:solidFill>
                <a:latin typeface="Consolas" panose="020B0609020204030204" pitchFamily="49" charset="0"/>
              </a:rPr>
              <a:t>	for</a:t>
            </a:r>
            <a:r>
              <a:rPr lang="en-GB" sz="1800" dirty="0" smtClean="0">
                <a:solidFill>
                  <a:srgbClr val="D9E8F7"/>
                </a:solidFill>
                <a:latin typeface="Consolas" panose="020B0609020204030204" pitchFamily="49" charset="0"/>
              </a:rPr>
              <a:t> </a:t>
            </a:r>
            <a:r>
              <a:rPr lang="en-GB" sz="1800" dirty="0">
                <a:solidFill>
                  <a:srgbClr val="F9FAF4"/>
                </a:solidFill>
                <a:latin typeface="Consolas" panose="020B0609020204030204" pitchFamily="49" charset="0"/>
              </a:rPr>
              <a:t>(</a:t>
            </a:r>
            <a:r>
              <a:rPr lang="en-GB" sz="1800" dirty="0">
                <a:solidFill>
                  <a:srgbClr val="1290C3"/>
                </a:solidFill>
                <a:latin typeface="Consolas" panose="020B0609020204030204" pitchFamily="49" charset="0"/>
              </a:rPr>
              <a:t>Failure</a:t>
            </a:r>
            <a:r>
              <a:rPr lang="en-GB" sz="1800" dirty="0">
                <a:solidFill>
                  <a:srgbClr val="D9E8F7"/>
                </a:solidFill>
                <a:latin typeface="Consolas" panose="020B0609020204030204" pitchFamily="49" charset="0"/>
              </a:rPr>
              <a:t> </a:t>
            </a:r>
            <a:r>
              <a:rPr lang="en-GB" sz="1800" dirty="0" err="1">
                <a:solidFill>
                  <a:srgbClr val="ED7F48"/>
                </a:solidFill>
                <a:latin typeface="Consolas" panose="020B0609020204030204" pitchFamily="49" charset="0"/>
              </a:rPr>
              <a:t>failure</a:t>
            </a:r>
            <a:r>
              <a:rPr lang="en-GB" sz="1800" dirty="0">
                <a:solidFill>
                  <a:srgbClr val="E6E6FA"/>
                </a:solidFill>
                <a:latin typeface="Consolas" panose="020B0609020204030204" pitchFamily="49" charset="0"/>
              </a:rPr>
              <a:t>:</a:t>
            </a:r>
            <a:r>
              <a:rPr lang="en-GB" sz="1800" dirty="0">
                <a:solidFill>
                  <a:srgbClr val="D9E8F7"/>
                </a:solidFill>
                <a:latin typeface="Consolas" panose="020B0609020204030204" pitchFamily="49" charset="0"/>
              </a:rPr>
              <a:t> </a:t>
            </a:r>
            <a:r>
              <a:rPr lang="en-GB" sz="1800" dirty="0" err="1">
                <a:solidFill>
                  <a:srgbClr val="FFBF26"/>
                </a:solidFill>
                <a:latin typeface="Consolas" panose="020B0609020204030204" pitchFamily="49" charset="0"/>
              </a:rPr>
              <a:t>result</a:t>
            </a:r>
            <a:r>
              <a:rPr lang="en-GB" sz="1800" dirty="0" err="1">
                <a:solidFill>
                  <a:srgbClr val="E6E6FA"/>
                </a:solidFill>
                <a:latin typeface="Consolas" panose="020B0609020204030204" pitchFamily="49" charset="0"/>
              </a:rPr>
              <a:t>.</a:t>
            </a:r>
            <a:r>
              <a:rPr lang="en-GB" sz="1800" dirty="0" err="1">
                <a:solidFill>
                  <a:srgbClr val="A7EC21"/>
                </a:solidFill>
                <a:latin typeface="Consolas" panose="020B0609020204030204" pitchFamily="49" charset="0"/>
              </a:rPr>
              <a:t>getFailures</a:t>
            </a:r>
            <a:r>
              <a:rPr lang="en-GB" sz="1800" dirty="0">
                <a:solidFill>
                  <a:srgbClr val="F9FAF4"/>
                </a:solidFill>
                <a:latin typeface="Consolas" panose="020B0609020204030204" pitchFamily="49" charset="0"/>
              </a:rPr>
              <a:t>())</a:t>
            </a:r>
            <a:r>
              <a:rPr lang="en-GB" sz="1800" dirty="0">
                <a:solidFill>
                  <a:srgbClr val="D9E8F7"/>
                </a:solidFill>
                <a:latin typeface="Consolas" panose="020B0609020204030204" pitchFamily="49" charset="0"/>
              </a:rPr>
              <a:t> </a:t>
            </a:r>
            <a:r>
              <a:rPr lang="en-GB" sz="1800" dirty="0">
                <a:solidFill>
                  <a:srgbClr val="F9FAF4"/>
                </a:solidFill>
                <a:latin typeface="Consolas" panose="020B0609020204030204" pitchFamily="49" charset="0"/>
              </a:rPr>
              <a:t>{</a:t>
            </a:r>
          </a:p>
          <a:p>
            <a:pPr lvl="2"/>
            <a:r>
              <a:rPr lang="en-GB" sz="1800" dirty="0" smtClean="0">
                <a:solidFill>
                  <a:srgbClr val="1290C3"/>
                </a:solidFill>
                <a:latin typeface="Consolas" panose="020B0609020204030204" pitchFamily="49" charset="0"/>
              </a:rPr>
              <a:t>		</a:t>
            </a:r>
            <a:r>
              <a:rPr lang="en-GB" sz="1800" dirty="0" err="1" smtClean="0">
                <a:solidFill>
                  <a:srgbClr val="1290C3"/>
                </a:solidFill>
                <a:latin typeface="Consolas" panose="020B0609020204030204" pitchFamily="49" charset="0"/>
              </a:rPr>
              <a:t>System</a:t>
            </a:r>
            <a:r>
              <a:rPr lang="en-GB" sz="1800" dirty="0" err="1" smtClean="0">
                <a:solidFill>
                  <a:srgbClr val="E6E6FA"/>
                </a:solidFill>
                <a:latin typeface="Consolas" panose="020B0609020204030204" pitchFamily="49" charset="0"/>
              </a:rPr>
              <a:t>.</a:t>
            </a:r>
            <a:r>
              <a:rPr lang="en-GB" sz="1800" i="1" dirty="0" err="1" smtClean="0">
                <a:solidFill>
                  <a:srgbClr val="8DDAF8"/>
                </a:solidFill>
                <a:latin typeface="Consolas" panose="020B0609020204030204" pitchFamily="49" charset="0"/>
              </a:rPr>
              <a:t>out</a:t>
            </a:r>
            <a:r>
              <a:rPr lang="en-GB" sz="1800" i="1" dirty="0" err="1" smtClean="0">
                <a:solidFill>
                  <a:srgbClr val="E6E6FA"/>
                </a:solidFill>
                <a:latin typeface="Consolas" panose="020B0609020204030204" pitchFamily="49" charset="0"/>
              </a:rPr>
              <a:t>.</a:t>
            </a:r>
            <a:r>
              <a:rPr lang="en-GB" sz="1800" i="1" dirty="0" err="1" smtClean="0">
                <a:solidFill>
                  <a:srgbClr val="A7EC21"/>
                </a:solidFill>
                <a:latin typeface="Consolas" panose="020B0609020204030204" pitchFamily="49" charset="0"/>
              </a:rPr>
              <a:t>println</a:t>
            </a:r>
            <a:r>
              <a:rPr lang="en-GB" sz="1800" i="1" dirty="0" smtClean="0">
                <a:solidFill>
                  <a:srgbClr val="F9FAF4"/>
                </a:solidFill>
                <a:latin typeface="Consolas" panose="020B0609020204030204" pitchFamily="49" charset="0"/>
              </a:rPr>
              <a:t>(</a:t>
            </a:r>
            <a:r>
              <a:rPr lang="en-GB" sz="1800" i="1" dirty="0" err="1" smtClean="0">
                <a:solidFill>
                  <a:srgbClr val="FFBF26"/>
                </a:solidFill>
                <a:latin typeface="Consolas" panose="020B0609020204030204" pitchFamily="49" charset="0"/>
              </a:rPr>
              <a:t>failure</a:t>
            </a:r>
            <a:r>
              <a:rPr lang="en-GB" sz="1800" i="1" dirty="0" err="1" smtClean="0">
                <a:solidFill>
                  <a:srgbClr val="E6E6FA"/>
                </a:solidFill>
                <a:latin typeface="Consolas" panose="020B0609020204030204" pitchFamily="49" charset="0"/>
              </a:rPr>
              <a:t>.</a:t>
            </a:r>
            <a:r>
              <a:rPr lang="en-GB" sz="1800" i="1" dirty="0" err="1" smtClean="0">
                <a:solidFill>
                  <a:srgbClr val="A7EC21"/>
                </a:solidFill>
                <a:latin typeface="Consolas" panose="020B0609020204030204" pitchFamily="49" charset="0"/>
              </a:rPr>
              <a:t>getMessage</a:t>
            </a:r>
            <a:r>
              <a:rPr lang="en-GB" sz="1800" i="1" dirty="0">
                <a:solidFill>
                  <a:srgbClr val="F9FAF4"/>
                </a:solidFill>
                <a:latin typeface="Consolas" panose="020B0609020204030204" pitchFamily="49" charset="0"/>
              </a:rPr>
              <a:t>())</a:t>
            </a:r>
            <a:r>
              <a:rPr lang="en-GB" sz="1800" i="1" dirty="0">
                <a:solidFill>
                  <a:srgbClr val="E6E6FA"/>
                </a:solidFill>
                <a:latin typeface="Consolas" panose="020B0609020204030204" pitchFamily="49" charset="0"/>
              </a:rPr>
              <a:t>;</a:t>
            </a:r>
          </a:p>
          <a:p>
            <a:pPr lvl="2"/>
            <a:r>
              <a:rPr lang="en-GB" sz="1800" dirty="0" smtClean="0">
                <a:solidFill>
                  <a:srgbClr val="F9FAF4"/>
                </a:solidFill>
                <a:latin typeface="Consolas" panose="020B0609020204030204" pitchFamily="49" charset="0"/>
              </a:rPr>
              <a:t>	}</a:t>
            </a:r>
            <a:endParaRPr lang="en-GB" sz="1800" dirty="0">
              <a:solidFill>
                <a:srgbClr val="F9FAF4"/>
              </a:solidFill>
              <a:latin typeface="Consolas" panose="020B0609020204030204" pitchFamily="49" charset="0"/>
            </a:endParaRPr>
          </a:p>
          <a:p>
            <a:pPr lvl="2"/>
            <a:r>
              <a:rPr lang="en-GB" sz="1800" dirty="0">
                <a:solidFill>
                  <a:srgbClr val="F9FAF4"/>
                </a:solidFill>
                <a:latin typeface="Consolas" panose="020B0609020204030204" pitchFamily="49" charset="0"/>
              </a:rPr>
              <a:t>}</a:t>
            </a:r>
          </a:p>
          <a:p>
            <a:pPr lvl="1"/>
            <a:r>
              <a:rPr lang="en-GB" sz="1800" dirty="0">
                <a:solidFill>
                  <a:srgbClr val="F9FAF4"/>
                </a:solidFill>
                <a:latin typeface="Consolas" panose="020B0609020204030204" pitchFamily="49" charset="0"/>
              </a:rPr>
              <a:t>}</a:t>
            </a:r>
          </a:p>
          <a:p>
            <a:r>
              <a:rPr lang="en-GB" sz="1800" dirty="0">
                <a:solidFill>
                  <a:srgbClr val="F9FAF4"/>
                </a:solidFill>
                <a:latin typeface="Consolas" panose="020B0609020204030204" pitchFamily="49" charset="0"/>
              </a:rPr>
              <a:t>}</a:t>
            </a:r>
            <a:endParaRPr lang="en-GB" sz="1800" dirty="0"/>
          </a:p>
        </p:txBody>
      </p:sp>
    </p:spTree>
    <p:extLst>
      <p:ext uri="{BB962C8B-B14F-4D97-AF65-F5344CB8AC3E}">
        <p14:creationId xmlns:p14="http://schemas.microsoft.com/office/powerpoint/2010/main" val="3117852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smtClean="0"/>
              <a:t>Practice Activity</a:t>
            </a:r>
            <a:endParaRPr lang="en-GB" dirty="0"/>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28</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normAutofit/>
          </a:bodyPr>
          <a:lstStyle/>
          <a:p>
            <a:r>
              <a:rPr lang="en-GB" dirty="0" smtClean="0"/>
              <a:t>Directions:</a:t>
            </a:r>
          </a:p>
          <a:p>
            <a:pPr lvl="1"/>
            <a:r>
              <a:rPr lang="en-GB" dirty="0" smtClean="0"/>
              <a:t>Individually </a:t>
            </a:r>
          </a:p>
          <a:p>
            <a:pPr lvl="1"/>
            <a:r>
              <a:rPr lang="en-GB" dirty="0" smtClean="0"/>
              <a:t>30 minutes</a:t>
            </a:r>
          </a:p>
          <a:p>
            <a:pPr lvl="1"/>
            <a:r>
              <a:rPr lang="en-GB" dirty="0" smtClean="0"/>
              <a:t>Based upon the previous exercise, create a </a:t>
            </a:r>
            <a:r>
              <a:rPr lang="en-GB" dirty="0" err="1" smtClean="0"/>
              <a:t>src</a:t>
            </a:r>
            <a:r>
              <a:rPr lang="en-GB" dirty="0" smtClean="0"/>
              <a:t>/main/java App class.</a:t>
            </a:r>
          </a:p>
          <a:p>
            <a:pPr lvl="1"/>
            <a:r>
              <a:rPr lang="en-GB" dirty="0" smtClean="0"/>
              <a:t>With that new class, based upon user input, run different test classes.</a:t>
            </a:r>
          </a:p>
          <a:p>
            <a:r>
              <a:rPr lang="en-GB" dirty="0" smtClean="0"/>
              <a:t>Debrief:</a:t>
            </a:r>
          </a:p>
          <a:p>
            <a:pPr lvl="1"/>
            <a:r>
              <a:rPr lang="en-GB" dirty="0" smtClean="0"/>
              <a:t>Report to the class what issues (if any) you encountered. </a:t>
            </a:r>
          </a:p>
          <a:p>
            <a:endParaRPr lang="en-GB" dirty="0" smtClean="0"/>
          </a:p>
          <a:p>
            <a:endParaRPr lang="en-GB" dirty="0" smtClean="0"/>
          </a:p>
          <a:p>
            <a:endParaRPr lang="en-GB" dirty="0"/>
          </a:p>
        </p:txBody>
      </p:sp>
    </p:spTree>
    <p:extLst>
      <p:ext uri="{BB962C8B-B14F-4D97-AF65-F5344CB8AC3E}">
        <p14:creationId xmlns:p14="http://schemas.microsoft.com/office/powerpoint/2010/main" val="1651381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12776-944A-4A8C-9DD8-794D96B1949A}"/>
              </a:ext>
            </a:extLst>
          </p:cNvPr>
          <p:cNvSpPr>
            <a:spLocks noGrp="1"/>
          </p:cNvSpPr>
          <p:nvPr>
            <p:ph type="body" sz="quarter" idx="15"/>
          </p:nvPr>
        </p:nvSpPr>
        <p:spPr/>
        <p:txBody>
          <a:bodyPr/>
          <a:lstStyle/>
          <a:p>
            <a:r>
              <a:rPr lang="en-GB" b="1" dirty="0" smtClean="0"/>
              <a:t>Describe </a:t>
            </a:r>
            <a:r>
              <a:rPr lang="en-GB" b="1" dirty="0"/>
              <a:t>what </a:t>
            </a:r>
            <a:r>
              <a:rPr lang="en-GB" b="1" dirty="0" smtClean="0"/>
              <a:t>JUnit </a:t>
            </a:r>
            <a:r>
              <a:rPr lang="en-GB" b="1" dirty="0"/>
              <a:t>is, and how it is </a:t>
            </a:r>
            <a:r>
              <a:rPr lang="en-GB" b="1" dirty="0" smtClean="0"/>
              <a:t>used.</a:t>
            </a:r>
          </a:p>
          <a:p>
            <a:pPr lvl="1"/>
            <a:r>
              <a:rPr lang="en-GB" dirty="0" smtClean="0"/>
              <a:t>JUnit can execute unit tests against java code, using many of the annotations supplied with JUnit.</a:t>
            </a:r>
          </a:p>
          <a:p>
            <a:r>
              <a:rPr lang="en-GB" b="1" dirty="0"/>
              <a:t>Describe the functionality of </a:t>
            </a:r>
            <a:r>
              <a:rPr lang="en-GB" b="1" dirty="0" smtClean="0"/>
              <a:t>Junit.</a:t>
            </a:r>
          </a:p>
          <a:p>
            <a:pPr lvl="1"/>
            <a:r>
              <a:rPr lang="en-GB" dirty="0" smtClean="0"/>
              <a:t>Explained many of the annotations (</a:t>
            </a:r>
            <a:r>
              <a:rPr lang="en-GB" dirty="0" err="1" smtClean="0"/>
              <a:t>BeforeClass</a:t>
            </a:r>
            <a:r>
              <a:rPr lang="en-GB" dirty="0" smtClean="0"/>
              <a:t>, Before, Test, After, </a:t>
            </a:r>
            <a:r>
              <a:rPr lang="en-GB" dirty="0" err="1" smtClean="0"/>
              <a:t>AfterClass</a:t>
            </a:r>
            <a:r>
              <a:rPr lang="en-GB" dirty="0" smtClean="0"/>
              <a:t>, Ignore, </a:t>
            </a:r>
            <a:r>
              <a:rPr lang="en-GB" dirty="0" err="1" smtClean="0"/>
              <a:t>RunWith</a:t>
            </a:r>
            <a:r>
              <a:rPr lang="en-GB" dirty="0" smtClean="0"/>
              <a:t>), as well as many of the assert methods (assertEquals, assertTrue/False, assertNull/</a:t>
            </a:r>
            <a:r>
              <a:rPr lang="en-GB" dirty="0" err="1" smtClean="0"/>
              <a:t>NotNull</a:t>
            </a:r>
            <a:r>
              <a:rPr lang="en-GB" dirty="0" smtClean="0"/>
              <a:t>, assertSame/</a:t>
            </a:r>
            <a:r>
              <a:rPr lang="en-GB" dirty="0" err="1" smtClean="0"/>
              <a:t>NotSame</a:t>
            </a:r>
            <a:r>
              <a:rPr lang="en-GB" dirty="0" smtClean="0"/>
              <a:t>, fail).</a:t>
            </a:r>
            <a:endParaRPr lang="en-GB" dirty="0"/>
          </a:p>
          <a:p>
            <a:r>
              <a:rPr lang="en-GB" b="1" dirty="0" smtClean="0"/>
              <a:t>Create </a:t>
            </a:r>
            <a:r>
              <a:rPr lang="en-GB" b="1" dirty="0"/>
              <a:t>tests against a simple </a:t>
            </a:r>
            <a:r>
              <a:rPr lang="en-GB" b="1" dirty="0" smtClean="0"/>
              <a:t>project.</a:t>
            </a:r>
          </a:p>
          <a:p>
            <a:pPr lvl="1"/>
            <a:r>
              <a:rPr lang="en-GB" dirty="0" smtClean="0"/>
              <a:t>Ran tests and used runners against the blackjack exercise.</a:t>
            </a:r>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694B8502-D4E1-4830-ADC6-5FC11FA48177}"/>
              </a:ext>
            </a:extLst>
          </p:cNvPr>
          <p:cNvSpPr>
            <a:spLocks noGrp="1"/>
          </p:cNvSpPr>
          <p:nvPr>
            <p:ph type="title"/>
          </p:nvPr>
        </p:nvSpPr>
        <p:spPr/>
        <p:txBody>
          <a:bodyPr/>
          <a:lstStyle/>
          <a:p>
            <a:r>
              <a:rPr lang="en-GB" dirty="0"/>
              <a:t>Course Objectives - Summary</a:t>
            </a:r>
          </a:p>
        </p:txBody>
      </p:sp>
    </p:spTree>
    <p:extLst>
      <p:ext uri="{BB962C8B-B14F-4D97-AF65-F5344CB8AC3E}">
        <p14:creationId xmlns:p14="http://schemas.microsoft.com/office/powerpoint/2010/main" val="1689932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E0707-9043-42D1-B7E2-7648D5455933}"/>
              </a:ext>
            </a:extLst>
          </p:cNvPr>
          <p:cNvSpPr>
            <a:spLocks noGrp="1"/>
          </p:cNvSpPr>
          <p:nvPr>
            <p:ph type="body" sz="quarter" idx="15"/>
          </p:nvPr>
        </p:nvSpPr>
        <p:spPr/>
        <p:txBody>
          <a:bodyPr/>
          <a:lstStyle/>
          <a:p>
            <a:r>
              <a:rPr lang="en-GB" dirty="0" smtClean="0"/>
              <a:t>Describe what Junit is, and how it is used.</a:t>
            </a:r>
          </a:p>
          <a:p>
            <a:r>
              <a:rPr lang="en-GB" dirty="0" smtClean="0"/>
              <a:t>Describe the functionality of Junit.</a:t>
            </a:r>
          </a:p>
          <a:p>
            <a:r>
              <a:rPr lang="en-GB" dirty="0" smtClean="0"/>
              <a:t>Create tests against a simple project.</a:t>
            </a:r>
            <a:endParaRPr lang="en-GB" dirty="0"/>
          </a:p>
        </p:txBody>
      </p:sp>
      <p:sp>
        <p:nvSpPr>
          <p:cNvPr id="3" name="Title 2">
            <a:extLst>
              <a:ext uri="{FF2B5EF4-FFF2-40B4-BE49-F238E27FC236}">
                <a16:creationId xmlns:a16="http://schemas.microsoft.com/office/drawing/2014/main" id="{790F38E9-F214-4AFD-8AA1-F81789DA1B91}"/>
              </a:ext>
            </a:extLst>
          </p:cNvPr>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357982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59558"/>
            <a:ext cx="10364400" cy="2556000"/>
          </a:xfrm>
        </p:spPr>
        <p:txBody>
          <a:bodyPr/>
          <a:lstStyle/>
          <a:p>
            <a:r>
              <a:rPr lang="en-GB" b="1" dirty="0"/>
              <a:t>Thank you.</a:t>
            </a:r>
          </a:p>
        </p:txBody>
      </p:sp>
      <p:sp>
        <p:nvSpPr>
          <p:cNvPr id="3" name="Subtitle 2"/>
          <p:cNvSpPr>
            <a:spLocks noGrp="1"/>
          </p:cNvSpPr>
          <p:nvPr>
            <p:ph type="subTitle" idx="1"/>
          </p:nvPr>
        </p:nvSpPr>
        <p:spPr>
          <a:xfrm>
            <a:off x="914400" y="3382192"/>
            <a:ext cx="10364400" cy="439200"/>
          </a:xfrm>
        </p:spPr>
        <p:txBody>
          <a:bodyPr/>
          <a:lstStyle/>
          <a:p>
            <a:r>
              <a:rPr lang="en-GB" dirty="0"/>
              <a:t>Questions?</a:t>
            </a:r>
          </a:p>
        </p:txBody>
      </p:sp>
    </p:spTree>
    <p:extLst>
      <p:ext uri="{BB962C8B-B14F-4D97-AF65-F5344CB8AC3E}">
        <p14:creationId xmlns:p14="http://schemas.microsoft.com/office/powerpoint/2010/main" val="19129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smtClean="0"/>
              <a:t>JUnit is an open source </a:t>
            </a:r>
            <a:r>
              <a:rPr lang="en-GB" b="1" dirty="0" smtClean="0"/>
              <a:t>unit testing framework </a:t>
            </a:r>
            <a:r>
              <a:rPr lang="en-GB" dirty="0" smtClean="0"/>
              <a:t>for the Java programming language. </a:t>
            </a:r>
            <a:r>
              <a:rPr lang="en-GB" b="1" dirty="0" smtClean="0"/>
              <a:t>J</a:t>
            </a:r>
            <a:r>
              <a:rPr lang="en-GB" dirty="0" smtClean="0"/>
              <a:t>ava </a:t>
            </a:r>
            <a:r>
              <a:rPr lang="en-GB" b="1" dirty="0" smtClean="0"/>
              <a:t>Unit </a:t>
            </a:r>
            <a:r>
              <a:rPr lang="en-GB" dirty="0" smtClean="0"/>
              <a:t>Testing.</a:t>
            </a:r>
          </a:p>
          <a:p>
            <a:endParaRPr lang="en-GB" dirty="0"/>
          </a:p>
          <a:p>
            <a:r>
              <a:rPr lang="en-GB" dirty="0" smtClean="0"/>
              <a:t>It allows the easy execution of repeatable tests.</a:t>
            </a:r>
          </a:p>
          <a:p>
            <a:endParaRPr lang="en-GB" dirty="0"/>
          </a:p>
          <a:p>
            <a:r>
              <a:rPr lang="en-GB" dirty="0" smtClean="0"/>
              <a:t>Allows the tester/developer to incrementally build tests and test suites to measure progress and to detect defects in code.</a:t>
            </a:r>
          </a:p>
          <a:p>
            <a:endParaRPr lang="en-GB" dirty="0"/>
          </a:p>
          <a:p>
            <a:r>
              <a:rPr lang="en-GB" dirty="0" smtClean="0"/>
              <a:t>It allows the ability to define the flow of execution of code, with different annotations.</a:t>
            </a: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a:xfrm>
            <a:off x="413999" y="124742"/>
            <a:ext cx="11251527" cy="1153618"/>
          </a:xfrm>
        </p:spPr>
        <p:txBody>
          <a:bodyPr>
            <a:normAutofit/>
          </a:bodyPr>
          <a:lstStyle/>
          <a:p>
            <a:r>
              <a:rPr lang="en-GB" dirty="0" smtClean="0"/>
              <a:t>What is JUnit, and why do we use it?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250" y="4487513"/>
            <a:ext cx="1905266" cy="1905266"/>
          </a:xfrm>
          <a:prstGeom prst="rect">
            <a:avLst/>
          </a:prstGeom>
        </p:spPr>
      </p:pic>
    </p:spTree>
    <p:extLst>
      <p:ext uri="{BB962C8B-B14F-4D97-AF65-F5344CB8AC3E}">
        <p14:creationId xmlns:p14="http://schemas.microsoft.com/office/powerpoint/2010/main" val="254697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In java, an annotation is a form syntactic metadata that can be added to Java source code.</a:t>
            </a:r>
          </a:p>
          <a:p>
            <a:endParaRPr lang="en-GB" dirty="0"/>
          </a:p>
          <a:p>
            <a:r>
              <a:rPr lang="en-GB" dirty="0" smtClean="0"/>
              <a:t>Classes, methods, variables, parameters and packages may all be annotated. The annotation changes the behaviour of these elements. </a:t>
            </a:r>
          </a:p>
          <a:p>
            <a:endParaRPr lang="en-GB" dirty="0" smtClean="0"/>
          </a:p>
          <a:p>
            <a:r>
              <a:rPr lang="en-GB" dirty="0" smtClean="0"/>
              <a:t>There are numerous different annotations, not restricted to JUnit. Other frameworks will use annotations in different ways.</a:t>
            </a:r>
          </a:p>
        </p:txBody>
      </p:sp>
      <p:sp>
        <p:nvSpPr>
          <p:cNvPr id="4" name="Title 3"/>
          <p:cNvSpPr>
            <a:spLocks noGrp="1"/>
          </p:cNvSpPr>
          <p:nvPr>
            <p:ph type="title"/>
          </p:nvPr>
        </p:nvSpPr>
        <p:spPr/>
        <p:txBody>
          <a:bodyPr/>
          <a:lstStyle/>
          <a:p>
            <a:r>
              <a:rPr lang="en-GB" dirty="0" smtClean="0"/>
              <a:t>Annotations</a:t>
            </a:r>
            <a:endParaRPr lang="en-GB" dirty="0"/>
          </a:p>
        </p:txBody>
      </p:sp>
      <p:sp>
        <p:nvSpPr>
          <p:cNvPr id="8" name="Content Placeholder 1"/>
          <p:cNvSpPr>
            <a:spLocks noGrp="1"/>
          </p:cNvSpPr>
          <p:nvPr>
            <p:ph sz="quarter" idx="15"/>
          </p:nvPr>
        </p:nvSpPr>
        <p:spPr>
          <a:xfrm>
            <a:off x="6357600" y="1669502"/>
            <a:ext cx="5580000" cy="4422058"/>
          </a:xfrm>
        </p:spPr>
        <p:txBody>
          <a:bodyPr/>
          <a:lstStyle/>
          <a:p>
            <a:pPr lvl="0">
              <a:spcBef>
                <a:spcPts val="500"/>
              </a:spcBef>
              <a:spcAft>
                <a:spcPts val="500"/>
              </a:spcAft>
            </a:pPr>
            <a:r>
              <a:rPr lang="en-US" altLang="en-US" dirty="0"/>
              <a:t>@</a:t>
            </a:r>
            <a:r>
              <a:rPr lang="en-US" altLang="en-US" dirty="0" smtClean="0"/>
              <a:t>Test</a:t>
            </a:r>
          </a:p>
          <a:p>
            <a:pPr lvl="0">
              <a:spcBef>
                <a:spcPts val="500"/>
              </a:spcBef>
              <a:spcAft>
                <a:spcPts val="500"/>
              </a:spcAft>
            </a:pPr>
            <a:r>
              <a:rPr lang="en-US" altLang="en-US" dirty="0" smtClean="0"/>
              <a:t>@</a:t>
            </a:r>
            <a:r>
              <a:rPr lang="en-US" altLang="en-US" dirty="0" err="1" smtClean="0"/>
              <a:t>BeforeClass</a:t>
            </a:r>
            <a:endParaRPr lang="en-US" altLang="en-US" dirty="0" smtClean="0"/>
          </a:p>
          <a:p>
            <a:pPr lvl="0">
              <a:spcBef>
                <a:spcPts val="500"/>
              </a:spcBef>
              <a:spcAft>
                <a:spcPts val="500"/>
              </a:spcAft>
            </a:pPr>
            <a:r>
              <a:rPr lang="en-US" altLang="en-US" dirty="0" smtClean="0"/>
              <a:t>@</a:t>
            </a:r>
            <a:r>
              <a:rPr lang="en-US" altLang="en-US" dirty="0" err="1" smtClean="0"/>
              <a:t>AfterClass</a:t>
            </a:r>
            <a:endParaRPr lang="en-US" altLang="en-US" dirty="0" smtClean="0"/>
          </a:p>
          <a:p>
            <a:pPr lvl="0">
              <a:spcBef>
                <a:spcPts val="500"/>
              </a:spcBef>
              <a:spcAft>
                <a:spcPts val="500"/>
              </a:spcAft>
            </a:pPr>
            <a:r>
              <a:rPr lang="en-US" altLang="en-US" dirty="0" smtClean="0"/>
              <a:t>@Before</a:t>
            </a:r>
          </a:p>
          <a:p>
            <a:pPr lvl="0">
              <a:spcBef>
                <a:spcPts val="500"/>
              </a:spcBef>
              <a:spcAft>
                <a:spcPts val="500"/>
              </a:spcAft>
            </a:pPr>
            <a:r>
              <a:rPr lang="en-US" altLang="en-US" dirty="0" smtClean="0"/>
              <a:t>@After</a:t>
            </a:r>
          </a:p>
          <a:p>
            <a:pPr lvl="0">
              <a:spcBef>
                <a:spcPts val="500"/>
              </a:spcBef>
              <a:spcAft>
                <a:spcPts val="500"/>
              </a:spcAft>
            </a:pPr>
            <a:r>
              <a:rPr lang="en-US" altLang="en-US" dirty="0" smtClean="0"/>
              <a:t>@Ignore</a:t>
            </a:r>
            <a:endParaRPr lang="en-US" altLang="en-US" dirty="0"/>
          </a:p>
          <a:p>
            <a:pPr>
              <a:spcBef>
                <a:spcPts val="500"/>
              </a:spcBef>
              <a:spcAft>
                <a:spcPts val="500"/>
              </a:spcAft>
            </a:pPr>
            <a:r>
              <a:rPr lang="en-GB" dirty="0"/>
              <a:t>@</a:t>
            </a:r>
            <a:r>
              <a:rPr lang="en-GB" dirty="0" err="1"/>
              <a:t>RunWith</a:t>
            </a:r>
            <a:r>
              <a:rPr lang="en-GB" dirty="0"/>
              <a:t>(BlockJUnit4ClassRunner.class)</a:t>
            </a:r>
          </a:p>
          <a:p>
            <a:pPr lvl="0">
              <a:spcBef>
                <a:spcPts val="500"/>
              </a:spcBef>
              <a:spcAft>
                <a:spcPts val="500"/>
              </a:spcAft>
            </a:pPr>
            <a:r>
              <a:rPr lang="en-US" altLang="en-US" dirty="0" smtClean="0"/>
              <a:t>@Parameters</a:t>
            </a:r>
          </a:p>
          <a:p>
            <a:pPr lvl="0">
              <a:spcBef>
                <a:spcPts val="500"/>
              </a:spcBef>
              <a:spcAft>
                <a:spcPts val="500"/>
              </a:spcAft>
            </a:pPr>
            <a:r>
              <a:rPr lang="en-US" altLang="en-US" dirty="0" smtClean="0"/>
              <a:t>@Category</a:t>
            </a:r>
          </a:p>
          <a:p>
            <a:pPr lvl="0">
              <a:spcBef>
                <a:spcPts val="500"/>
              </a:spcBef>
              <a:spcAft>
                <a:spcPts val="500"/>
              </a:spcAft>
            </a:pPr>
            <a:r>
              <a:rPr lang="en-US" altLang="en-US" dirty="0" smtClean="0"/>
              <a:t>@</a:t>
            </a:r>
            <a:r>
              <a:rPr lang="en-US" altLang="en-US" dirty="0" err="1" smtClean="0"/>
              <a:t>IncludeCategory</a:t>
            </a:r>
            <a:endParaRPr lang="en-US" altLang="en-US" dirty="0" smtClean="0"/>
          </a:p>
          <a:p>
            <a:pPr lvl="0">
              <a:spcBef>
                <a:spcPts val="500"/>
              </a:spcBef>
              <a:spcAft>
                <a:spcPts val="500"/>
              </a:spcAft>
            </a:pPr>
            <a:r>
              <a:rPr lang="en-US" altLang="en-US" dirty="0" smtClean="0"/>
              <a:t>@</a:t>
            </a:r>
            <a:r>
              <a:rPr lang="en-US" altLang="en-US" dirty="0" err="1" smtClean="0"/>
              <a:t>ExcludeCategory</a:t>
            </a:r>
            <a:endParaRPr lang="en-GB" dirty="0" smtClean="0"/>
          </a:p>
        </p:txBody>
      </p:sp>
    </p:spTree>
    <p:extLst>
      <p:ext uri="{BB962C8B-B14F-4D97-AF65-F5344CB8AC3E}">
        <p14:creationId xmlns:p14="http://schemas.microsoft.com/office/powerpoint/2010/main" val="1918399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The @Test annotation denotes that the method below it should be ran as part of the JUnit tests.</a:t>
            </a:r>
          </a:p>
          <a:p>
            <a:endParaRPr lang="en-GB" dirty="0" smtClean="0"/>
          </a:p>
          <a:p>
            <a:r>
              <a:rPr lang="en-GB" dirty="0" smtClean="0"/>
              <a:t>A timeout can be added, forcing the test to fail if it doesn’t complete within a certain time period.</a:t>
            </a:r>
          </a:p>
          <a:p>
            <a:endParaRPr lang="en-GB" dirty="0" smtClean="0"/>
          </a:p>
          <a:p>
            <a:r>
              <a:rPr lang="en-GB" dirty="0" smtClean="0"/>
              <a:t>Expected exceptions can be handled, allowing the test to pass </a:t>
            </a:r>
            <a:r>
              <a:rPr lang="en-GB" b="1" dirty="0" smtClean="0"/>
              <a:t>when</a:t>
            </a:r>
            <a:r>
              <a:rPr lang="en-GB" dirty="0" smtClean="0"/>
              <a:t> the exception is thrown.</a:t>
            </a:r>
          </a:p>
        </p:txBody>
      </p:sp>
      <p:sp>
        <p:nvSpPr>
          <p:cNvPr id="4" name="Title 3"/>
          <p:cNvSpPr>
            <a:spLocks noGrp="1"/>
          </p:cNvSpPr>
          <p:nvPr>
            <p:ph type="title"/>
          </p:nvPr>
        </p:nvSpPr>
        <p:spPr/>
        <p:txBody>
          <a:bodyPr/>
          <a:lstStyle/>
          <a:p>
            <a:r>
              <a:rPr lang="en-GB" dirty="0" smtClean="0"/>
              <a:t>Annotations - @Test</a:t>
            </a:r>
            <a:endParaRPr lang="en-GB" dirty="0"/>
          </a:p>
        </p:txBody>
      </p:sp>
      <p:sp>
        <p:nvSpPr>
          <p:cNvPr id="8" name="Rectangle 7"/>
          <p:cNvSpPr/>
          <p:nvPr/>
        </p:nvSpPr>
        <p:spPr>
          <a:xfrm>
            <a:off x="6381750" y="1672129"/>
            <a:ext cx="5562600" cy="4524315"/>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cs typeface="Courier New" panose="02070309020205020404" pitchFamily="49" charset="0"/>
              </a:rPr>
              <a:t>@Test</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test1</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a:solidFill>
                  <a:srgbClr val="96EC3F"/>
                </a:solidFill>
                <a:latin typeface="Courier New" panose="02070309020205020404" pitchFamily="49" charset="0"/>
                <a:cs typeface="Courier New" panose="02070309020205020404" pitchFamily="49" charset="0"/>
              </a:rPr>
              <a:t>	</a:t>
            </a:r>
            <a:r>
              <a:rPr lang="en-GB" sz="1600" dirty="0" smtClean="0">
                <a:solidFill>
                  <a:srgbClr val="96EC3F"/>
                </a:solidFill>
                <a:latin typeface="Courier New" panose="02070309020205020404" pitchFamily="49" charset="0"/>
                <a:cs typeface="Courier New" panose="02070309020205020404" pitchFamily="49" charset="0"/>
              </a:rPr>
              <a:t>fail</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"Fail"</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r>
              <a:rPr lang="en-GB" sz="1600" dirty="0">
                <a:solidFill>
                  <a:srgbClr val="FF9393"/>
                </a:solidFill>
                <a:latin typeface="Courier New" panose="02070309020205020404" pitchFamily="49" charset="0"/>
                <a:cs typeface="Courier New" panose="02070309020205020404" pitchFamily="49" charset="0"/>
              </a:rPr>
              <a:t>@Test</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B4B64"/>
                </a:solidFill>
                <a:latin typeface="Courier New" panose="02070309020205020404" pitchFamily="49" charset="0"/>
                <a:cs typeface="Courier New" panose="02070309020205020404" pitchFamily="49" charset="0"/>
              </a:rPr>
              <a:t>timeout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E6E6FA"/>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6897BB"/>
                </a:solidFill>
                <a:latin typeface="Courier New" panose="02070309020205020404" pitchFamily="49" charset="0"/>
                <a:cs typeface="Courier New" panose="02070309020205020404" pitchFamily="49" charset="0"/>
              </a:rPr>
              <a:t>1000</a:t>
            </a:r>
            <a:r>
              <a:rPr lang="en-GB" sz="1600" dirty="0">
                <a:solidFill>
                  <a:srgbClr val="F9FAF4"/>
                </a:solidFill>
                <a:latin typeface="Courier New" panose="02070309020205020404" pitchFamily="49" charset="0"/>
                <a:cs typeface="Courier New" panose="02070309020205020404" pitchFamily="49" charset="0"/>
              </a:rPr>
              <a:t>)</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test2</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pPr lvl="1"/>
            <a:r>
              <a:rPr lang="en-GB" sz="1600" dirty="0">
                <a:solidFill>
                  <a:srgbClr val="CC7832"/>
                </a:solidFill>
                <a:latin typeface="Courier New" panose="02070309020205020404" pitchFamily="49" charset="0"/>
                <a:cs typeface="Courier New" panose="02070309020205020404" pitchFamily="49" charset="0"/>
              </a:rPr>
              <a:t>try</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pPr lvl="1"/>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Thread</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96EC3F"/>
                </a:solidFill>
                <a:latin typeface="Courier New" panose="02070309020205020404" pitchFamily="49" charset="0"/>
                <a:cs typeface="Courier New" panose="02070309020205020404" pitchFamily="49" charset="0"/>
              </a:rPr>
              <a:t>sleep</a:t>
            </a:r>
            <a:r>
              <a:rPr lang="en-GB" sz="1600" dirty="0" smtClean="0">
                <a:solidFill>
                  <a:srgbClr val="F9FAF4"/>
                </a:solidFill>
                <a:latin typeface="Courier New" panose="02070309020205020404" pitchFamily="49" charset="0"/>
                <a:cs typeface="Courier New" panose="02070309020205020404" pitchFamily="49" charset="0"/>
              </a:rPr>
              <a:t>(</a:t>
            </a:r>
            <a:r>
              <a:rPr lang="en-GB" sz="1600" dirty="0" smtClean="0">
                <a:solidFill>
                  <a:srgbClr val="6897BB"/>
                </a:solidFill>
                <a:latin typeface="Courier New" panose="02070309020205020404" pitchFamily="49" charset="0"/>
                <a:cs typeface="Courier New" panose="02070309020205020404" pitchFamily="49" charset="0"/>
              </a:rPr>
              <a:t>2000</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pPr lvl="1"/>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catch</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r>
              <a:rPr lang="en-GB" sz="1600" dirty="0" err="1">
                <a:solidFill>
                  <a:srgbClr val="1290C3"/>
                </a:solidFill>
                <a:latin typeface="Courier New" panose="02070309020205020404" pitchFamily="49" charset="0"/>
                <a:cs typeface="Courier New" panose="02070309020205020404" pitchFamily="49" charset="0"/>
              </a:rPr>
              <a:t>InterruptedException</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ED7F48"/>
                </a:solidFill>
                <a:latin typeface="Courier New" panose="02070309020205020404" pitchFamily="49" charset="0"/>
                <a:cs typeface="Courier New" panose="02070309020205020404" pitchFamily="49" charset="0"/>
              </a:rPr>
              <a:t>e</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pPr lvl="1"/>
            <a:r>
              <a:rPr lang="en-GB" sz="1600" dirty="0" smtClean="0">
                <a:solidFill>
                  <a:srgbClr val="FFBF26"/>
                </a:solidFill>
                <a:latin typeface="Courier New" panose="02070309020205020404" pitchFamily="49" charset="0"/>
                <a:cs typeface="Courier New" panose="02070309020205020404" pitchFamily="49" charset="0"/>
              </a:rPr>
              <a:t>	</a:t>
            </a:r>
            <a:r>
              <a:rPr lang="en-GB" sz="1600" dirty="0" err="1" smtClean="0">
                <a:solidFill>
                  <a:srgbClr val="FFBF26"/>
                </a:solidFill>
                <a:latin typeface="Courier New" panose="02070309020205020404" pitchFamily="49" charset="0"/>
                <a:cs typeface="Courier New" panose="02070309020205020404" pitchFamily="49" charset="0"/>
              </a:rPr>
              <a:t>e</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printStackTrace</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pPr lvl="1"/>
            <a:r>
              <a:rPr lang="en-GB" sz="1600" dirty="0">
                <a:solidFill>
                  <a:srgbClr val="F9FAF4"/>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r>
              <a:rPr lang="en-GB" sz="1600" dirty="0">
                <a:solidFill>
                  <a:srgbClr val="FF9393"/>
                </a:solidFill>
                <a:latin typeface="Courier New" panose="02070309020205020404" pitchFamily="49" charset="0"/>
                <a:cs typeface="Courier New" panose="02070309020205020404" pitchFamily="49" charset="0"/>
              </a:rPr>
              <a:t>@Test</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B4B64"/>
                </a:solidFill>
                <a:latin typeface="Courier New" panose="02070309020205020404" pitchFamily="49" charset="0"/>
                <a:cs typeface="Courier New" panose="02070309020205020404" pitchFamily="49" charset="0"/>
              </a:rPr>
              <a:t>expected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E6E6FA"/>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err="1">
                <a:solidFill>
                  <a:srgbClr val="1290C3"/>
                </a:solidFill>
                <a:latin typeface="Courier New" panose="02070309020205020404" pitchFamily="49" charset="0"/>
                <a:cs typeface="Courier New" panose="02070309020205020404" pitchFamily="49" charset="0"/>
              </a:rPr>
              <a:t>ArithmeticException</a:t>
            </a:r>
            <a:r>
              <a:rPr lang="en-GB" sz="1600" dirty="0" err="1">
                <a:solidFill>
                  <a:srgbClr val="E6E6FA"/>
                </a:solidFill>
                <a:latin typeface="Courier New" panose="02070309020205020404" pitchFamily="49" charset="0"/>
                <a:cs typeface="Courier New" panose="02070309020205020404" pitchFamily="49" charset="0"/>
              </a:rPr>
              <a:t>.</a:t>
            </a:r>
            <a:r>
              <a:rPr lang="en-GB" sz="1600" dirty="0" err="1">
                <a:solidFill>
                  <a:srgbClr val="CC7832"/>
                </a:solidFill>
                <a:latin typeface="Courier New" panose="02070309020205020404" pitchFamily="49" charset="0"/>
                <a:cs typeface="Courier New" panose="02070309020205020404" pitchFamily="49" charset="0"/>
              </a:rPr>
              <a:t>class</a:t>
            </a:r>
            <a:r>
              <a:rPr lang="en-GB" sz="1600" dirty="0">
                <a:solidFill>
                  <a:srgbClr val="F9FAF4"/>
                </a:solidFill>
                <a:latin typeface="Courier New" panose="02070309020205020404" pitchFamily="49" charset="0"/>
                <a:cs typeface="Courier New" panose="02070309020205020404" pitchFamily="49" charset="0"/>
              </a:rPr>
              <a:t>)</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test3</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CC7832"/>
                </a:solidFill>
                <a:latin typeface="Courier New" panose="02070309020205020404" pitchFamily="49" charset="0"/>
                <a:cs typeface="Courier New" panose="02070309020205020404" pitchFamily="49" charset="0"/>
              </a:rPr>
              <a:t>	throw</a:t>
            </a:r>
            <a:r>
              <a:rPr lang="en-GB" sz="1600" dirty="0" smtClean="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new</a:t>
            </a:r>
            <a:r>
              <a:rPr lang="en-GB" sz="1600" dirty="0">
                <a:solidFill>
                  <a:srgbClr val="D9E8F7"/>
                </a:solidFill>
                <a:latin typeface="Courier New" panose="02070309020205020404" pitchFamily="49" charset="0"/>
                <a:cs typeface="Courier New" panose="02070309020205020404" pitchFamily="49" charset="0"/>
              </a:rPr>
              <a:t> </a:t>
            </a:r>
            <a:r>
              <a:rPr lang="en-GB" sz="1600" dirty="0" err="1">
                <a:solidFill>
                  <a:srgbClr val="A7EC21"/>
                </a:solidFill>
                <a:latin typeface="Courier New" panose="02070309020205020404" pitchFamily="49" charset="0"/>
                <a:cs typeface="Courier New" panose="02070309020205020404" pitchFamily="49" charset="0"/>
              </a:rPr>
              <a:t>ArithmeticException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947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The @</a:t>
            </a:r>
            <a:r>
              <a:rPr lang="en-GB" dirty="0" err="1" smtClean="0"/>
              <a:t>BeforeClass</a:t>
            </a:r>
            <a:r>
              <a:rPr lang="en-GB" dirty="0" smtClean="0"/>
              <a:t> annotation precedes the method that is to be executed, </a:t>
            </a:r>
            <a:r>
              <a:rPr lang="en-GB" b="1" dirty="0" smtClean="0"/>
              <a:t>only once</a:t>
            </a:r>
            <a:r>
              <a:rPr lang="en-GB" dirty="0" smtClean="0"/>
              <a:t>, before the tests within that class run.</a:t>
            </a:r>
          </a:p>
          <a:p>
            <a:endParaRPr lang="en-GB" dirty="0"/>
          </a:p>
          <a:p>
            <a:r>
              <a:rPr lang="en-GB" dirty="0" smtClean="0"/>
              <a:t>It is typically used to set up the test environment. </a:t>
            </a:r>
          </a:p>
          <a:p>
            <a:pPr lvl="1"/>
            <a:r>
              <a:rPr lang="en-GB" dirty="0" smtClean="0"/>
              <a:t>For example: When accessing a database, you only want to connect to the database once, before all testing, not connect to it for every test.</a:t>
            </a:r>
          </a:p>
          <a:p>
            <a:pPr lvl="1"/>
            <a:endParaRPr lang="en-GB" dirty="0" smtClean="0"/>
          </a:p>
          <a:p>
            <a:r>
              <a:rPr lang="en-GB" dirty="0" smtClean="0"/>
              <a:t>The method name for this annotation is standardised as ‘setup()’</a:t>
            </a:r>
          </a:p>
        </p:txBody>
      </p:sp>
      <p:sp>
        <p:nvSpPr>
          <p:cNvPr id="4" name="Title 3"/>
          <p:cNvSpPr>
            <a:spLocks noGrp="1"/>
          </p:cNvSpPr>
          <p:nvPr>
            <p:ph type="title"/>
          </p:nvPr>
        </p:nvSpPr>
        <p:spPr/>
        <p:txBody>
          <a:bodyPr/>
          <a:lstStyle/>
          <a:p>
            <a:r>
              <a:rPr lang="en-GB" dirty="0" smtClean="0"/>
              <a:t>Annotations - @</a:t>
            </a:r>
            <a:r>
              <a:rPr lang="en-GB" dirty="0" err="1" smtClean="0"/>
              <a:t>BeforeClass</a:t>
            </a:r>
            <a:endParaRPr lang="en-GB" dirty="0"/>
          </a:p>
        </p:txBody>
      </p:sp>
      <p:sp>
        <p:nvSpPr>
          <p:cNvPr id="7" name="Rectangle 6"/>
          <p:cNvSpPr/>
          <p:nvPr/>
        </p:nvSpPr>
        <p:spPr>
          <a:xfrm>
            <a:off x="6372226" y="2110816"/>
            <a:ext cx="5572124" cy="3539430"/>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cs typeface="Courier New" panose="02070309020205020404" pitchFamily="49" charset="0"/>
              </a:rPr>
              <a:t>@</a:t>
            </a:r>
            <a:r>
              <a:rPr lang="en-GB" sz="1600" dirty="0" err="1">
                <a:solidFill>
                  <a:srgbClr val="FF9393"/>
                </a:solidFill>
                <a:latin typeface="Courier New" panose="02070309020205020404" pitchFamily="49" charset="0"/>
                <a:cs typeface="Courier New" panose="02070309020205020404" pitchFamily="49" charset="0"/>
              </a:rPr>
              <a:t>BeforeClass</a:t>
            </a:r>
            <a:endParaRPr lang="en-GB" sz="1600" dirty="0">
              <a:solidFill>
                <a:srgbClr val="FF9393"/>
              </a:solidFill>
              <a:latin typeface="Courier New" panose="02070309020205020404" pitchFamily="49" charset="0"/>
              <a:cs typeface="Courier New" panose="02070309020205020404" pitchFamily="49" charset="0"/>
            </a:endParaRP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static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setup</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System</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8DDAF8"/>
                </a:solidFill>
                <a:latin typeface="Courier New" panose="02070309020205020404" pitchFamily="49" charset="0"/>
                <a:cs typeface="Courier New" panose="02070309020205020404" pitchFamily="49" charset="0"/>
              </a:rPr>
              <a:t>out</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println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"Before class"</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r>
              <a:rPr lang="en-GB" sz="1600" dirty="0">
                <a:solidFill>
                  <a:srgbClr val="FF9393"/>
                </a:solidFill>
                <a:latin typeface="Courier New" panose="02070309020205020404" pitchFamily="49" charset="0"/>
                <a:cs typeface="Courier New" panose="02070309020205020404" pitchFamily="49" charset="0"/>
              </a:rPr>
              <a:t>@Test</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test1</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System</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8DDAF8"/>
                </a:solidFill>
                <a:latin typeface="Courier New" panose="02070309020205020404" pitchFamily="49" charset="0"/>
                <a:cs typeface="Courier New" panose="02070309020205020404" pitchFamily="49" charset="0"/>
              </a:rPr>
              <a:t>out</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println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"Test 1"</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r>
              <a:rPr lang="en-GB" sz="1600" dirty="0">
                <a:solidFill>
                  <a:srgbClr val="FF9393"/>
                </a:solidFill>
                <a:latin typeface="Courier New" panose="02070309020205020404" pitchFamily="49" charset="0"/>
                <a:cs typeface="Courier New" panose="02070309020205020404" pitchFamily="49" charset="0"/>
              </a:rPr>
              <a:t>@Test</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test2</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System</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8DDAF8"/>
                </a:solidFill>
                <a:latin typeface="Courier New" panose="02070309020205020404" pitchFamily="49" charset="0"/>
                <a:cs typeface="Courier New" panose="02070309020205020404" pitchFamily="49" charset="0"/>
              </a:rPr>
              <a:t>out</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println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"Test 2"</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7935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The @</a:t>
            </a:r>
            <a:r>
              <a:rPr lang="en-GB" dirty="0" err="1" smtClean="0"/>
              <a:t>AfterClass</a:t>
            </a:r>
            <a:r>
              <a:rPr lang="en-GB" dirty="0" smtClean="0"/>
              <a:t> annotation precedes the method that is to be executed, </a:t>
            </a:r>
            <a:r>
              <a:rPr lang="en-GB" b="1" dirty="0" smtClean="0"/>
              <a:t>only once</a:t>
            </a:r>
            <a:r>
              <a:rPr lang="en-GB" dirty="0" smtClean="0"/>
              <a:t>, after the tests within that class run.</a:t>
            </a:r>
          </a:p>
          <a:p>
            <a:endParaRPr lang="en-GB" dirty="0"/>
          </a:p>
          <a:p>
            <a:r>
              <a:rPr lang="en-GB" dirty="0" smtClean="0"/>
              <a:t>It is typically used to clean the test environment. </a:t>
            </a:r>
          </a:p>
          <a:p>
            <a:pPr lvl="1"/>
            <a:r>
              <a:rPr lang="en-GB" dirty="0" smtClean="0"/>
              <a:t>For example: When accessing a database, after all tests have completed, disconnecting from the database would be sensible here.</a:t>
            </a:r>
          </a:p>
          <a:p>
            <a:pPr lvl="1"/>
            <a:endParaRPr lang="en-GB" dirty="0" smtClean="0"/>
          </a:p>
          <a:p>
            <a:r>
              <a:rPr lang="en-GB" dirty="0" smtClean="0"/>
              <a:t>The method name for this annotation is standardised as ‘teardown()’</a:t>
            </a:r>
          </a:p>
        </p:txBody>
      </p:sp>
      <p:sp>
        <p:nvSpPr>
          <p:cNvPr id="4" name="Title 3"/>
          <p:cNvSpPr>
            <a:spLocks noGrp="1"/>
          </p:cNvSpPr>
          <p:nvPr>
            <p:ph type="title"/>
          </p:nvPr>
        </p:nvSpPr>
        <p:spPr/>
        <p:txBody>
          <a:bodyPr/>
          <a:lstStyle/>
          <a:p>
            <a:r>
              <a:rPr lang="en-GB" dirty="0" smtClean="0"/>
              <a:t>Annotations - @</a:t>
            </a:r>
            <a:r>
              <a:rPr lang="en-GB" dirty="0" err="1" smtClean="0"/>
              <a:t>AfterClass</a:t>
            </a:r>
            <a:endParaRPr lang="en-GB" dirty="0"/>
          </a:p>
        </p:txBody>
      </p:sp>
      <p:sp>
        <p:nvSpPr>
          <p:cNvPr id="6" name="Rectangle 5"/>
          <p:cNvSpPr/>
          <p:nvPr/>
        </p:nvSpPr>
        <p:spPr>
          <a:xfrm>
            <a:off x="6372226" y="2110816"/>
            <a:ext cx="5572124" cy="3539430"/>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cs typeface="Courier New" panose="02070309020205020404" pitchFamily="49" charset="0"/>
              </a:rPr>
              <a:t>@Test</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test1</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System</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8DDAF8"/>
                </a:solidFill>
                <a:latin typeface="Courier New" panose="02070309020205020404" pitchFamily="49" charset="0"/>
                <a:cs typeface="Courier New" panose="02070309020205020404" pitchFamily="49" charset="0"/>
              </a:rPr>
              <a:t>out</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println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"Test 1"</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r>
              <a:rPr lang="en-GB" sz="1600" dirty="0">
                <a:solidFill>
                  <a:srgbClr val="FF9393"/>
                </a:solidFill>
                <a:latin typeface="Courier New" panose="02070309020205020404" pitchFamily="49" charset="0"/>
                <a:cs typeface="Courier New" panose="02070309020205020404" pitchFamily="49" charset="0"/>
              </a:rPr>
              <a:t>@Test</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test2</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System</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8DDAF8"/>
                </a:solidFill>
                <a:latin typeface="Courier New" panose="02070309020205020404" pitchFamily="49" charset="0"/>
                <a:cs typeface="Courier New" panose="02070309020205020404" pitchFamily="49" charset="0"/>
              </a:rPr>
              <a:t>out</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println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"Test 2"</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r>
              <a:rPr lang="en-GB" sz="1600" dirty="0">
                <a:solidFill>
                  <a:srgbClr val="FF9393"/>
                </a:solidFill>
                <a:latin typeface="Courier New" panose="02070309020205020404" pitchFamily="49" charset="0"/>
                <a:cs typeface="Courier New" panose="02070309020205020404" pitchFamily="49" charset="0"/>
              </a:rPr>
              <a:t>@</a:t>
            </a:r>
            <a:r>
              <a:rPr lang="en-GB" sz="1600" dirty="0" err="1">
                <a:solidFill>
                  <a:srgbClr val="FF9393"/>
                </a:solidFill>
                <a:latin typeface="Courier New" panose="02070309020205020404" pitchFamily="49" charset="0"/>
                <a:cs typeface="Courier New" panose="02070309020205020404" pitchFamily="49" charset="0"/>
              </a:rPr>
              <a:t>AfterClass</a:t>
            </a:r>
            <a:endParaRPr lang="en-GB" sz="1600" dirty="0">
              <a:solidFill>
                <a:srgbClr val="FF9393"/>
              </a:solidFill>
              <a:latin typeface="Courier New" panose="02070309020205020404" pitchFamily="49" charset="0"/>
              <a:cs typeface="Courier New" panose="02070309020205020404" pitchFamily="49" charset="0"/>
            </a:endParaRP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static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teardown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System</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8DDAF8"/>
                </a:solidFill>
                <a:latin typeface="Courier New" panose="02070309020205020404" pitchFamily="49" charset="0"/>
                <a:cs typeface="Courier New" panose="02070309020205020404" pitchFamily="49" charset="0"/>
              </a:rPr>
              <a:t>out</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println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"After class"</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2113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The @Before annotation precedes the method that is to be executed, </a:t>
            </a:r>
            <a:r>
              <a:rPr lang="en-GB" b="1" dirty="0" smtClean="0"/>
              <a:t>before every @Test annotated method.</a:t>
            </a:r>
          </a:p>
          <a:p>
            <a:endParaRPr lang="en-GB" dirty="0" smtClean="0"/>
          </a:p>
          <a:p>
            <a:r>
              <a:rPr lang="en-GB" dirty="0"/>
              <a:t>If every @Test method starts with the same few lines of </a:t>
            </a:r>
            <a:r>
              <a:rPr lang="en-GB" dirty="0" smtClean="0"/>
              <a:t>code, we can </a:t>
            </a:r>
            <a:r>
              <a:rPr lang="en-GB" dirty="0"/>
              <a:t>refactor them into one @Before </a:t>
            </a:r>
            <a:r>
              <a:rPr lang="en-GB" dirty="0" smtClean="0"/>
              <a:t>method</a:t>
            </a:r>
          </a:p>
          <a:p>
            <a:pPr lvl="1"/>
            <a:r>
              <a:rPr lang="en-GB" dirty="0" smtClean="0"/>
              <a:t>For example: When we need to load data in a database, to test different commands.</a:t>
            </a:r>
          </a:p>
        </p:txBody>
      </p:sp>
      <p:sp>
        <p:nvSpPr>
          <p:cNvPr id="4" name="Title 3"/>
          <p:cNvSpPr>
            <a:spLocks noGrp="1"/>
          </p:cNvSpPr>
          <p:nvPr>
            <p:ph type="title"/>
          </p:nvPr>
        </p:nvSpPr>
        <p:spPr/>
        <p:txBody>
          <a:bodyPr/>
          <a:lstStyle/>
          <a:p>
            <a:r>
              <a:rPr lang="en-GB" dirty="0" smtClean="0"/>
              <a:t>Annotations - @Before</a:t>
            </a:r>
            <a:endParaRPr lang="en-GB" dirty="0"/>
          </a:p>
        </p:txBody>
      </p:sp>
      <p:sp>
        <p:nvSpPr>
          <p:cNvPr id="8" name="Rectangle 7"/>
          <p:cNvSpPr/>
          <p:nvPr/>
        </p:nvSpPr>
        <p:spPr>
          <a:xfrm>
            <a:off x="6372226" y="2110816"/>
            <a:ext cx="5572124" cy="3539430"/>
          </a:xfrm>
          <a:prstGeom prst="rect">
            <a:avLst/>
          </a:prstGeom>
          <a:solidFill>
            <a:srgbClr val="000000"/>
          </a:solidFill>
        </p:spPr>
        <p:txBody>
          <a:bodyPr wrap="square">
            <a:spAutoFit/>
          </a:bodyPr>
          <a:lstStyle/>
          <a:p>
            <a:r>
              <a:rPr lang="en-GB" sz="1600" dirty="0">
                <a:solidFill>
                  <a:srgbClr val="FF9393"/>
                </a:solidFill>
                <a:latin typeface="Courier New" panose="02070309020205020404" pitchFamily="49" charset="0"/>
                <a:cs typeface="Courier New" panose="02070309020205020404" pitchFamily="49" charset="0"/>
              </a:rPr>
              <a:t>@Before</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err="1" smtClean="0">
                <a:solidFill>
                  <a:srgbClr val="1EB540"/>
                </a:solidFill>
                <a:latin typeface="Courier New" panose="02070309020205020404" pitchFamily="49" charset="0"/>
                <a:cs typeface="Courier New" panose="02070309020205020404" pitchFamily="49" charset="0"/>
              </a:rPr>
              <a:t>init</a:t>
            </a:r>
            <a:r>
              <a:rPr lang="en-GB" sz="1600" dirty="0" smtClean="0">
                <a:solidFill>
                  <a:srgbClr val="F9FAF4"/>
                </a:solidFill>
                <a:latin typeface="Courier New" panose="02070309020205020404" pitchFamily="49" charset="0"/>
                <a:cs typeface="Courier New" panose="02070309020205020404" pitchFamily="49" charset="0"/>
              </a:rPr>
              <a:t>()</a:t>
            </a:r>
            <a:r>
              <a:rPr lang="en-GB" sz="1600" dirty="0" smtClean="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System</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8DDAF8"/>
                </a:solidFill>
                <a:latin typeface="Courier New" panose="02070309020205020404" pitchFamily="49" charset="0"/>
                <a:cs typeface="Courier New" panose="02070309020205020404" pitchFamily="49" charset="0"/>
              </a:rPr>
              <a:t>out</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println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"Before test"</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r>
              <a:rPr lang="en-GB" sz="1600" dirty="0">
                <a:solidFill>
                  <a:srgbClr val="FF9393"/>
                </a:solidFill>
                <a:latin typeface="Courier New" panose="02070309020205020404" pitchFamily="49" charset="0"/>
                <a:cs typeface="Courier New" panose="02070309020205020404" pitchFamily="49" charset="0"/>
              </a:rPr>
              <a:t>@Test</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test1</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System</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8DDAF8"/>
                </a:solidFill>
                <a:latin typeface="Courier New" panose="02070309020205020404" pitchFamily="49" charset="0"/>
                <a:cs typeface="Courier New" panose="02070309020205020404" pitchFamily="49" charset="0"/>
              </a:rPr>
              <a:t>out</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println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"Test 1"</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p>
          <a:p>
            <a:endParaRPr lang="en-GB" sz="1600" dirty="0">
              <a:latin typeface="Courier New" panose="02070309020205020404" pitchFamily="49" charset="0"/>
              <a:cs typeface="Courier New" panose="02070309020205020404" pitchFamily="49" charset="0"/>
            </a:endParaRPr>
          </a:p>
          <a:p>
            <a:r>
              <a:rPr lang="en-GB" sz="1600" dirty="0">
                <a:solidFill>
                  <a:srgbClr val="FF9393"/>
                </a:solidFill>
                <a:latin typeface="Courier New" panose="02070309020205020404" pitchFamily="49" charset="0"/>
                <a:cs typeface="Courier New" panose="02070309020205020404" pitchFamily="49" charset="0"/>
              </a:rPr>
              <a:t>@Test</a:t>
            </a:r>
          </a:p>
          <a:p>
            <a:r>
              <a:rPr lang="en-GB" sz="1600" dirty="0">
                <a:solidFill>
                  <a:srgbClr val="CC7832"/>
                </a:solidFill>
                <a:latin typeface="Courier New" panose="02070309020205020404" pitchFamily="49" charset="0"/>
                <a:cs typeface="Courier New" panose="02070309020205020404" pitchFamily="49" charset="0"/>
              </a:rPr>
              <a:t>public</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CC7832"/>
                </a:solidFill>
                <a:latin typeface="Courier New" panose="02070309020205020404" pitchFamily="49" charset="0"/>
                <a:cs typeface="Courier New" panose="02070309020205020404" pitchFamily="49" charset="0"/>
              </a:rPr>
              <a:t>void</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1EB540"/>
                </a:solidFill>
                <a:latin typeface="Courier New" panose="02070309020205020404" pitchFamily="49" charset="0"/>
                <a:cs typeface="Courier New" panose="02070309020205020404" pitchFamily="49" charset="0"/>
              </a:rPr>
              <a:t>test2</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D9E8F7"/>
                </a:solidFill>
                <a:latin typeface="Courier New" panose="02070309020205020404" pitchFamily="49" charset="0"/>
                <a:cs typeface="Courier New" panose="02070309020205020404" pitchFamily="49" charset="0"/>
              </a:rPr>
              <a:t> </a:t>
            </a:r>
            <a:r>
              <a:rPr lang="en-GB" sz="1600" dirty="0">
                <a:solidFill>
                  <a:srgbClr val="F9FAF4"/>
                </a:solidFill>
                <a:latin typeface="Courier New" panose="02070309020205020404" pitchFamily="49" charset="0"/>
                <a:cs typeface="Courier New" panose="02070309020205020404" pitchFamily="49" charset="0"/>
              </a:rPr>
              <a:t>{</a:t>
            </a:r>
          </a:p>
          <a:p>
            <a:r>
              <a:rPr lang="en-GB" sz="1600" dirty="0" smtClean="0">
                <a:solidFill>
                  <a:srgbClr val="1290C3"/>
                </a:solidFill>
                <a:latin typeface="Courier New" panose="02070309020205020404" pitchFamily="49" charset="0"/>
                <a:cs typeface="Courier New" panose="02070309020205020404" pitchFamily="49" charset="0"/>
              </a:rPr>
              <a:t>	</a:t>
            </a:r>
            <a:r>
              <a:rPr lang="en-GB" sz="1600" dirty="0" err="1" smtClean="0">
                <a:solidFill>
                  <a:srgbClr val="1290C3"/>
                </a:solidFill>
                <a:latin typeface="Courier New" panose="02070309020205020404" pitchFamily="49" charset="0"/>
                <a:cs typeface="Courier New" panose="02070309020205020404" pitchFamily="49" charset="0"/>
              </a:rPr>
              <a:t>System</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8DDAF8"/>
                </a:solidFill>
                <a:latin typeface="Courier New" panose="02070309020205020404" pitchFamily="49" charset="0"/>
                <a:cs typeface="Courier New" panose="02070309020205020404" pitchFamily="49" charset="0"/>
              </a:rPr>
              <a:t>out</a:t>
            </a:r>
            <a:r>
              <a:rPr lang="en-GB" sz="1600" dirty="0" err="1" smtClean="0">
                <a:solidFill>
                  <a:srgbClr val="E6E6FA"/>
                </a:solidFill>
                <a:latin typeface="Courier New" panose="02070309020205020404" pitchFamily="49" charset="0"/>
                <a:cs typeface="Courier New" panose="02070309020205020404" pitchFamily="49" charset="0"/>
              </a:rPr>
              <a:t>.</a:t>
            </a:r>
            <a:r>
              <a:rPr lang="en-GB" sz="1600" dirty="0" err="1" smtClean="0">
                <a:solidFill>
                  <a:srgbClr val="A7EC21"/>
                </a:solidFill>
                <a:latin typeface="Courier New" panose="02070309020205020404" pitchFamily="49" charset="0"/>
                <a:cs typeface="Courier New" panose="02070309020205020404" pitchFamily="49" charset="0"/>
              </a:rPr>
              <a:t>println</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17C6A3"/>
                </a:solidFill>
                <a:latin typeface="Courier New" panose="02070309020205020404" pitchFamily="49" charset="0"/>
                <a:cs typeface="Courier New" panose="02070309020205020404" pitchFamily="49" charset="0"/>
              </a:rPr>
              <a:t>"Test 2"</a:t>
            </a:r>
            <a:r>
              <a:rPr lang="en-GB" sz="1600" dirty="0">
                <a:solidFill>
                  <a:srgbClr val="F9FAF4"/>
                </a:solidFill>
                <a:latin typeface="Courier New" panose="02070309020205020404" pitchFamily="49" charset="0"/>
                <a:cs typeface="Courier New" panose="02070309020205020404" pitchFamily="49" charset="0"/>
              </a:rPr>
              <a:t>)</a:t>
            </a:r>
            <a:r>
              <a:rPr lang="en-GB" sz="1600" dirty="0">
                <a:solidFill>
                  <a:srgbClr val="E6E6FA"/>
                </a:solidFill>
                <a:latin typeface="Courier New" panose="02070309020205020404" pitchFamily="49" charset="0"/>
                <a:cs typeface="Courier New" panose="02070309020205020404" pitchFamily="49" charset="0"/>
              </a:rPr>
              <a:t>;</a:t>
            </a:r>
          </a:p>
          <a:p>
            <a:r>
              <a:rPr lang="en-GB" sz="1600" dirty="0">
                <a:solidFill>
                  <a:srgbClr val="F9FAF4"/>
                </a:solidFill>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7245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1_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Presentation1" id="{C5C7238E-223C-4228-B6AA-06CFE18DF3F8}" vid="{87935238-5F45-4D71-B7B6-803430E2629B}"/>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QALA Slide Deck Template</Template>
  <TotalTime>2687</TotalTime>
  <Words>2455</Words>
  <Application>Microsoft Office PowerPoint</Application>
  <PresentationFormat>Widescreen</PresentationFormat>
  <Paragraphs>446</Paragraphs>
  <Slides>30</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Consolas</vt:lpstr>
      <vt:lpstr>Courier New</vt:lpstr>
      <vt:lpstr>Segoe UI</vt:lpstr>
      <vt:lpstr>QAC_Powerpoint_Template</vt:lpstr>
      <vt:lpstr>1_QAC_Powerpoint_Template</vt:lpstr>
      <vt:lpstr>Automated Testing </vt:lpstr>
      <vt:lpstr>Contents</vt:lpstr>
      <vt:lpstr>Course objectives</vt:lpstr>
      <vt:lpstr>What is JUnit, and why do we use it?</vt:lpstr>
      <vt:lpstr>Annotations</vt:lpstr>
      <vt:lpstr>Annotations - @Test</vt:lpstr>
      <vt:lpstr>Annotations - @BeforeClass</vt:lpstr>
      <vt:lpstr>Annotations - @AfterClass</vt:lpstr>
      <vt:lpstr>Annotations - @Before</vt:lpstr>
      <vt:lpstr>Annotations - @After</vt:lpstr>
      <vt:lpstr>Annotations - @Ignore</vt:lpstr>
      <vt:lpstr>Annotations - Others</vt:lpstr>
      <vt:lpstr>Order of execution</vt:lpstr>
      <vt:lpstr>Practice Activity</vt:lpstr>
      <vt:lpstr>Asserts</vt:lpstr>
      <vt:lpstr>Asserts – assertEquals</vt:lpstr>
      <vt:lpstr>Asserts – assertEquals Overloads</vt:lpstr>
      <vt:lpstr>Asserts – assertTrue &amp; assertFalse</vt:lpstr>
      <vt:lpstr>Asserts – assertNull &amp; assertNotNull</vt:lpstr>
      <vt:lpstr>Asserts – assertSame &amp; assertNotSame </vt:lpstr>
      <vt:lpstr>Asserts – fail</vt:lpstr>
      <vt:lpstr>loggers</vt:lpstr>
      <vt:lpstr>Loggers – Log Level</vt:lpstr>
      <vt:lpstr>Loggers – Log Level Cont.</vt:lpstr>
      <vt:lpstr>Loggers – Log Level Cont.</vt:lpstr>
      <vt:lpstr>Practice Activity</vt:lpstr>
      <vt:lpstr>JUNIT CORE</vt:lpstr>
      <vt:lpstr>Practice Activity</vt:lpstr>
      <vt:lpstr>Course Objectives - Summary</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Template and Guide</dc:title>
  <dc:creator>Admin</dc:creator>
  <cp:lastModifiedBy>Admin</cp:lastModifiedBy>
  <cp:revision>57</cp:revision>
  <dcterms:created xsi:type="dcterms:W3CDTF">2019-03-11T14:38:52Z</dcterms:created>
  <dcterms:modified xsi:type="dcterms:W3CDTF">2019-03-19T13:13:50Z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