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  <p:sldMasterId id="2147483722" r:id="rId2"/>
  </p:sldMasterIdLst>
  <p:notesMasterIdLst>
    <p:notesMasterId r:id="rId22"/>
  </p:notesMasterIdLst>
  <p:handoutMasterIdLst>
    <p:handoutMasterId r:id="rId23"/>
  </p:handoutMasterIdLst>
  <p:sldIdLst>
    <p:sldId id="613" r:id="rId3"/>
    <p:sldId id="616" r:id="rId4"/>
    <p:sldId id="620" r:id="rId5"/>
    <p:sldId id="614" r:id="rId6"/>
    <p:sldId id="623" r:id="rId7"/>
    <p:sldId id="624" r:id="rId8"/>
    <p:sldId id="625" r:id="rId9"/>
    <p:sldId id="628" r:id="rId10"/>
    <p:sldId id="617" r:id="rId11"/>
    <p:sldId id="636" r:id="rId12"/>
    <p:sldId id="641" r:id="rId13"/>
    <p:sldId id="637" r:id="rId14"/>
    <p:sldId id="642" r:id="rId15"/>
    <p:sldId id="638" r:id="rId16"/>
    <p:sldId id="632" r:id="rId17"/>
    <p:sldId id="640" r:id="rId18"/>
    <p:sldId id="639" r:id="rId19"/>
    <p:sldId id="621" r:id="rId20"/>
    <p:sldId id="622" r:id="rId21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44421E5-8C9D-41E9-AFBB-8C11CF393209}">
          <p14:sldIdLst>
            <p14:sldId id="613"/>
            <p14:sldId id="616"/>
            <p14:sldId id="620"/>
          </p14:sldIdLst>
        </p14:section>
        <p14:section name="Module Content" id="{A6FDE0C4-84BE-42D7-848D-DD4C749D3461}">
          <p14:sldIdLst>
            <p14:sldId id="614"/>
            <p14:sldId id="623"/>
            <p14:sldId id="624"/>
            <p14:sldId id="625"/>
            <p14:sldId id="628"/>
            <p14:sldId id="617"/>
            <p14:sldId id="636"/>
            <p14:sldId id="641"/>
            <p14:sldId id="637"/>
            <p14:sldId id="642"/>
            <p14:sldId id="638"/>
            <p14:sldId id="632"/>
            <p14:sldId id="640"/>
            <p14:sldId id="639"/>
          </p14:sldIdLst>
        </p14:section>
        <p14:section name="Closing" id="{3719EFA2-E7BE-4AEF-A9F2-1BE58A454288}">
          <p14:sldIdLst>
            <p14:sldId id="621"/>
            <p14:sldId id="6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5AAB"/>
    <a:srgbClr val="00519C"/>
    <a:srgbClr val="B9CDE5"/>
    <a:srgbClr val="555454"/>
    <a:srgbClr val="004F9F"/>
    <a:srgbClr val="0070C0"/>
    <a:srgbClr val="0070AB"/>
    <a:srgbClr val="FF70C0"/>
    <a:srgbClr val="DF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467" autoAdjust="0"/>
  </p:normalViewPr>
  <p:slideViewPr>
    <p:cSldViewPr snapToGrid="0">
      <p:cViewPr varScale="1">
        <p:scale>
          <a:sx n="57" d="100"/>
          <a:sy n="57" d="100"/>
        </p:scale>
        <p:origin x="126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2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020"/>
    </p:cViewPr>
  </p:sorterViewPr>
  <p:notesViewPr>
    <p:cSldViewPr snapToGrid="0">
      <p:cViewPr varScale="1">
        <p:scale>
          <a:sx n="80" d="100"/>
          <a:sy n="80" d="100"/>
        </p:scale>
        <p:origin x="4014" y="96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3440999" y="9570802"/>
            <a:ext cx="2944813" cy="26527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/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793163" algn="r"/>
              </a:tabLst>
              <a:defRPr lang="en-GB" sz="1000" kern="12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GB" dirty="0"/>
              <a:t>CONTINUED </a:t>
            </a:r>
            <a:fld id="{993982D2-741D-4BC6-8F8E-84F7C8891268}" type="slidenum">
              <a:rPr smtClean="0"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1450" y="428625"/>
            <a:ext cx="7200900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4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6788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4791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POM, defined</a:t>
            </a:r>
            <a:r>
              <a:rPr lang="en-GB" baseline="0" dirty="0" smtClean="0"/>
              <a:t> set of standards, dependency management system, logic for executing plugin goals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412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8072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0478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If you are struggling with an error regarding Maven, and cannot root cause analysis the issue, sometimes deleting the .m2</a:t>
            </a:r>
            <a:r>
              <a:rPr lang="en-GB" baseline="0" dirty="0" smtClean="0"/>
              <a:t> folder and getting Maven to re-download it’s dependencies can often remedy the issue.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1977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9941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8793163" algn="r"/>
              </a:tabLst>
              <a:defRPr/>
            </a:pPr>
            <a:r>
              <a:rPr kumimoji="0" lang="en-GB" sz="1000" b="0" i="0" u="none" strike="noStrike" kern="1200" cap="all" spc="30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CONTINUED </a:t>
            </a:r>
            <a:fld id="{993982D2-741D-4BC6-8F8E-84F7C8891268}" type="slidenum">
              <a:rPr kumimoji="0" lang="en-GB" sz="1000" b="0" i="0" u="none" strike="noStrike" kern="1200" cap="all" spc="30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8793163" algn="r"/>
                </a:tabLst>
                <a:defRPr/>
              </a:pPr>
              <a:t>19</a:t>
            </a:fld>
            <a:endParaRPr kumimoji="0" lang="en-GB" sz="1000" b="0" i="0" u="none" strike="noStrike" kern="1200" cap="all" spc="30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257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0.svg"/><Relationship Id="rId5" Type="http://schemas.openxmlformats.org/officeDocument/2006/relationships/image" Target="../media/image4.png"/><Relationship Id="rId4" Type="http://schemas.openxmlformats.org/officeDocument/2006/relationships/image" Target="../media/image40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843C51-1A86-43AC-90FF-753193699D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57" y="4892480"/>
            <a:ext cx="2736886" cy="15281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843C51-1A86-43AC-90FF-753193699D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57" y="4892480"/>
            <a:ext cx="2736886" cy="152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1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9D69AC-E55E-4C63-886D-2C6E114D50FA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867988"/>
            <a:ext cx="11404800" cy="4223571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B26B1B-6084-4F48-855A-EC3AE077BE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29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AFD521-EA8D-4218-A32B-F63CDAE55847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867989"/>
            <a:ext cx="11404800" cy="422357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783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A58C53-8D2B-4C42-82D0-0CFE760D0C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05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8E1925-2EB8-4DBD-8C31-18781C0ADE21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669502"/>
            <a:ext cx="5580000" cy="4422058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669502"/>
            <a:ext cx="5580000" cy="4422058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545562"/>
            <a:ext cx="45719" cy="45450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CBC70A-E0D3-4F6F-B9DA-2C2194247B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40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96A16A-1E7C-48B8-A377-C11744595A10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692182"/>
            <a:ext cx="5580000" cy="4412205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692182"/>
            <a:ext cx="5580000" cy="4412205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47423"/>
            <a:ext cx="9126000" cy="114376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D04857-E508-492C-8F1A-DF14596E4D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160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-1" y="0"/>
            <a:ext cx="5447921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chemeClr val="accent1"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b="0" baseline="0">
                <a:solidFill>
                  <a:schemeClr val="bg1"/>
                </a:solidFill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237658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solidFill>
                  <a:schemeClr val="tx1"/>
                </a:solidFill>
                <a:latin typeface="+mn-lt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74DA80-C262-4FA0-BB4E-80A403D9C1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59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3CBE30-71A1-498E-BF62-2CE067098F5B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00" y="1867988"/>
            <a:ext cx="11404800" cy="4249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/>
          <a:lstStyle/>
          <a:p>
            <a:fld id="{F04D3F15-92C0-49FC-8491-DAF66FED00E0}" type="datetimeFigureOut">
              <a:rPr lang="en-GB" smtClean="0"/>
              <a:pPr/>
              <a:t>20/03/2019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86308" y="6307672"/>
            <a:ext cx="646611" cy="274320"/>
          </a:xfrm>
          <a:prstGeom prst="rect">
            <a:avLst/>
          </a:prstGeom>
        </p:spPr>
        <p:txBody>
          <a:bodyPr/>
          <a:lstStyle/>
          <a:p>
            <a:fld id="{FD0BDA38-AAFC-4277-BD9B-E3CDD8FD956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F511BA-E702-473C-9556-05E49752C1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038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ctice_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D5EAA3-9874-4102-B22A-BBB607B88B48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CA47E-00EE-4B68-8A31-10F5659E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B00AAE2E-A1A9-495E-B275-5C5B4CBC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/>
          <a:lstStyle/>
          <a:p>
            <a:fld id="{F04D3F15-92C0-49FC-8491-DAF66FED00E0}" type="datetimeFigureOut">
              <a:rPr lang="en-GB" smtClean="0"/>
              <a:pPr/>
              <a:t>20/03/2019</a:t>
            </a:fld>
            <a:endParaRPr lang="en-GB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03B1C35-ED49-46CF-812A-6E292F8C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B357DF8-E9A9-4910-9E6F-3DD45609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6308" y="6307672"/>
            <a:ext cx="646611" cy="274320"/>
          </a:xfrm>
          <a:prstGeom prst="rect">
            <a:avLst/>
          </a:prstGeom>
        </p:spPr>
        <p:txBody>
          <a:bodyPr/>
          <a:lstStyle/>
          <a:p>
            <a:fld id="{FD0BDA38-AAFC-4277-BD9B-E3CDD8FD956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79CF59-9082-40F5-BAF0-9A27C8CC06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  <p:pic>
        <p:nvPicPr>
          <p:cNvPr id="8" name="Picture 5" descr="Single gear">
            <a:extLst>
              <a:ext uri="{FF2B5EF4-FFF2-40B4-BE49-F238E27FC236}">
                <a16:creationId xmlns:a16="http://schemas.microsoft.com/office/drawing/2014/main" id="{4E15BC41-4B19-4994-A823-0D1640BD5B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1419" y="2117821"/>
            <a:ext cx="724526" cy="782652"/>
          </a:xfrm>
          <a:prstGeom prst="rect">
            <a:avLst/>
          </a:prstGeom>
        </p:spPr>
      </p:pic>
      <p:pic>
        <p:nvPicPr>
          <p:cNvPr id="9" name="Picture 6" descr="Users">
            <a:extLst>
              <a:ext uri="{FF2B5EF4-FFF2-40B4-BE49-F238E27FC236}">
                <a16:creationId xmlns:a16="http://schemas.microsoft.com/office/drawing/2014/main" id="{3CD9ECEF-9E1D-4C43-9703-0B1A5779B7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1419" y="4573493"/>
            <a:ext cx="724526" cy="72452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7A4A56-2CC2-4CEB-840A-1A5AEF54F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669" y="1867988"/>
            <a:ext cx="10206131" cy="4249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05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9D69AC-E55E-4C63-886D-2C6E114D50FA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867988"/>
            <a:ext cx="11404800" cy="4223571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B26B1B-6084-4F48-855A-EC3AE077BE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AFD521-EA8D-4218-A32B-F63CDAE55847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867989"/>
            <a:ext cx="11404800" cy="422357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783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A58C53-8D2B-4C42-82D0-0CFE760D0C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8E1925-2EB8-4DBD-8C31-18781C0ADE21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669502"/>
            <a:ext cx="5580000" cy="4422058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669502"/>
            <a:ext cx="5580000" cy="4422058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545562"/>
            <a:ext cx="45719" cy="45450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CBC70A-E0D3-4F6F-B9DA-2C2194247B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96A16A-1E7C-48B8-A377-C11744595A10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692182"/>
            <a:ext cx="5580000" cy="4412205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692182"/>
            <a:ext cx="5580000" cy="4412205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47423"/>
            <a:ext cx="9126000" cy="114376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D04857-E508-492C-8F1A-DF14596E4D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-1" y="0"/>
            <a:ext cx="5447921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chemeClr val="accent1"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74DA80-C262-4FA0-BB4E-80A403D9C1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ctice_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D5EAA3-9874-4102-B22A-BBB607B88B48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CA47E-00EE-4B68-8A31-10F5659E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B00AAE2E-A1A9-495E-B275-5C5B4CBC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/>
          <a:lstStyle/>
          <a:p>
            <a:fld id="{F04D3F15-92C0-49FC-8491-DAF66FED00E0}" type="datetimeFigureOut">
              <a:rPr lang="en-GB" smtClean="0"/>
              <a:pPr/>
              <a:t>20/03/2019</a:t>
            </a:fld>
            <a:endParaRPr lang="en-GB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03B1C35-ED49-46CF-812A-6E292F8C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B357DF8-E9A9-4910-9E6F-3DD45609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6308" y="6307672"/>
            <a:ext cx="646611" cy="274320"/>
          </a:xfrm>
          <a:prstGeom prst="rect">
            <a:avLst/>
          </a:prstGeom>
        </p:spPr>
        <p:txBody>
          <a:bodyPr/>
          <a:lstStyle/>
          <a:p>
            <a:fld id="{FD0BDA38-AAFC-4277-BD9B-E3CDD8FD956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79CF59-9082-40F5-BAF0-9A27C8CC06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  <p:pic>
        <p:nvPicPr>
          <p:cNvPr id="8" name="Picture 5" descr="Single gear">
            <a:extLst>
              <a:ext uri="{FF2B5EF4-FFF2-40B4-BE49-F238E27FC236}">
                <a16:creationId xmlns:a16="http://schemas.microsoft.com/office/drawing/2014/main" id="{4E15BC41-4B19-4994-A823-0D1640BD5B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1419" y="2117821"/>
            <a:ext cx="724526" cy="782652"/>
          </a:xfrm>
          <a:prstGeom prst="rect">
            <a:avLst/>
          </a:prstGeom>
        </p:spPr>
      </p:pic>
      <p:pic>
        <p:nvPicPr>
          <p:cNvPr id="9" name="Picture 6" descr="Users">
            <a:extLst>
              <a:ext uri="{FF2B5EF4-FFF2-40B4-BE49-F238E27FC236}">
                <a16:creationId xmlns:a16="http://schemas.microsoft.com/office/drawing/2014/main" id="{3CD9ECEF-9E1D-4C43-9703-0B1A5779B7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1419" y="4573493"/>
            <a:ext cx="724526" cy="72452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7A4A56-2CC2-4CEB-840A-1A5AEF54F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669" y="1867988"/>
            <a:ext cx="10206131" cy="4249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9F3FD-D08C-4198-8469-6D87A1084FB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Thank you for listening.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F010EDF-E2D4-4F3C-B939-A68A20FD3F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Any 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29E3FC-62F5-4E48-ACC4-30CB99D44D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57" y="4892480"/>
            <a:ext cx="2736886" cy="152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5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570416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911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  <p:sldLayoutId id="2147483720" r:id="rId8"/>
    <p:sldLayoutId id="2147483721" r:id="rId9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4800" b="1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85738" indent="-185738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b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22300" indent="-1651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073150" indent="-1587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524000" indent="-1524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974850" indent="-1460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570416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911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8364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4800" b="1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85738" indent="-185738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b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22300" indent="-1651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073150" indent="-1587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524000" indent="-1524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974850" indent="-1460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charset="0"/>
                <a:cs typeface="Arial" charset="0"/>
              </a:rPr>
              <a:t>Maven</a:t>
            </a:r>
            <a:br>
              <a:rPr lang="en-US" dirty="0" smtClean="0">
                <a:latin typeface="Arial" charset="0"/>
                <a:cs typeface="Arial" charset="0"/>
              </a:rPr>
            </a:b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03E11-6CE9-4331-BF52-CB1310D79A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 smtClean="0"/>
              <a:t>Module 1 </a:t>
            </a:r>
            <a:r>
              <a:rPr lang="en-GB" noProof="0" smtClean="0"/>
              <a:t>– </a:t>
            </a:r>
            <a:r>
              <a:rPr lang="en-GB" noProof="0" smtClean="0"/>
              <a:t>MAVEN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52306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766953-1A35-4514-BB17-84E050C97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POM File – Quick Example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E891536-C6D6-481A-A2D5-3D620F7C8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62855" y="2989270"/>
            <a:ext cx="5542878" cy="883059"/>
          </a:xfrm>
        </p:spPr>
        <p:txBody>
          <a:bodyPr/>
          <a:lstStyle/>
          <a:p>
            <a:r>
              <a:rPr lang="en-GB" dirty="0" smtClean="0"/>
              <a:t>To create a new maven project, you will need to select the Maven Project option from the New Project wizard</a:t>
            </a:r>
            <a:r>
              <a:rPr lang="en-GB" dirty="0"/>
              <a:t>.</a:t>
            </a:r>
            <a:endParaRPr lang="en-GB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208809" y="265564"/>
            <a:ext cx="5039428" cy="1286054"/>
            <a:chOff x="1208809" y="265564"/>
            <a:chExt cx="5039428" cy="128605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8809" y="265564"/>
              <a:ext cx="5039428" cy="12860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5909683" y="265564"/>
              <a:ext cx="338554" cy="400110"/>
            </a:xfrm>
            <a:prstGeom prst="rect">
              <a:avLst/>
            </a:prstGeom>
            <a:solidFill>
              <a:srgbClr val="B9CDE5"/>
            </a:solidFill>
          </p:spPr>
          <p:txBody>
            <a:bodyPr wrap="none" rtlCol="0">
              <a:spAutoFit/>
            </a:bodyPr>
            <a:lstStyle/>
            <a:p>
              <a:r>
                <a:rPr lang="en-GB" sz="20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8809" y="1792572"/>
            <a:ext cx="5039428" cy="4696480"/>
            <a:chOff x="1208809" y="1792572"/>
            <a:chExt cx="5039428" cy="469648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8809" y="1792572"/>
              <a:ext cx="5039428" cy="4696480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5909683" y="1792572"/>
              <a:ext cx="338554" cy="400110"/>
            </a:xfrm>
            <a:prstGeom prst="rect">
              <a:avLst/>
            </a:prstGeom>
            <a:solidFill>
              <a:srgbClr val="B9CDE5"/>
            </a:solidFill>
          </p:spPr>
          <p:txBody>
            <a:bodyPr wrap="none" rtlCol="0">
              <a:spAutoFit/>
            </a:bodyPr>
            <a:lstStyle/>
            <a:p>
              <a:r>
                <a:rPr lang="en-GB" sz="20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836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766953-1A35-4514-BB17-84E050C97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POM File – Quick </a:t>
            </a:r>
            <a:r>
              <a:rPr lang="en-GB" dirty="0" smtClean="0"/>
              <a:t>Example Cont.</a:t>
            </a:r>
            <a:endParaRPr lang="en-GB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E891536-C6D6-481A-A2D5-3D620F7C8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49122" y="2388550"/>
            <a:ext cx="5542878" cy="1129708"/>
          </a:xfrm>
        </p:spPr>
        <p:txBody>
          <a:bodyPr/>
          <a:lstStyle/>
          <a:p>
            <a:r>
              <a:rPr lang="en-GB" dirty="0" smtClean="0"/>
              <a:t>Inside the Package Explorer there is a pom.xml file.</a:t>
            </a:r>
          </a:p>
          <a:p>
            <a:r>
              <a:rPr lang="en-GB" dirty="0" smtClean="0"/>
              <a:t>Opening this file, then opening the pom.xml tab opens the xml view of the file.</a:t>
            </a:r>
            <a:endParaRPr lang="en-GB" dirty="0"/>
          </a:p>
        </p:txBody>
      </p:sp>
      <p:grpSp>
        <p:nvGrpSpPr>
          <p:cNvPr id="13" name="Group 12"/>
          <p:cNvGrpSpPr/>
          <p:nvPr/>
        </p:nvGrpSpPr>
        <p:grpSpPr>
          <a:xfrm>
            <a:off x="972317" y="1114951"/>
            <a:ext cx="5542878" cy="2903413"/>
            <a:chOff x="972317" y="1114951"/>
            <a:chExt cx="5542878" cy="290341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317" y="1114952"/>
              <a:ext cx="5542878" cy="290341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176641" y="1114951"/>
              <a:ext cx="338554" cy="400110"/>
            </a:xfrm>
            <a:prstGeom prst="rect">
              <a:avLst/>
            </a:prstGeom>
            <a:solidFill>
              <a:srgbClr val="B9CDE5"/>
            </a:solidFill>
          </p:spPr>
          <p:txBody>
            <a:bodyPr wrap="none" rtlCol="0">
              <a:spAutoFit/>
            </a:bodyPr>
            <a:lstStyle/>
            <a:p>
              <a:r>
                <a:rPr lang="en-GB" sz="20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72317" y="4280187"/>
            <a:ext cx="5542878" cy="511669"/>
            <a:chOff x="972317" y="4280187"/>
            <a:chExt cx="5542878" cy="51166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317" y="4280187"/>
              <a:ext cx="5204324" cy="51166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176641" y="4322603"/>
              <a:ext cx="338554" cy="400110"/>
            </a:xfrm>
            <a:prstGeom prst="rect">
              <a:avLst/>
            </a:prstGeom>
            <a:solidFill>
              <a:srgbClr val="B9CDE5"/>
            </a:solidFill>
          </p:spPr>
          <p:txBody>
            <a:bodyPr wrap="none" rtlCol="0">
              <a:spAutoFit/>
            </a:bodyPr>
            <a:lstStyle/>
            <a:p>
              <a:r>
                <a:rPr lang="en-GB" sz="20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548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766953-1A35-4514-BB17-84E050C97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POM File – Quick Example Cont.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E891536-C6D6-481A-A2D5-3D620F7C8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15163" y="2838133"/>
            <a:ext cx="5129850" cy="1185333"/>
          </a:xfrm>
        </p:spPr>
        <p:txBody>
          <a:bodyPr/>
          <a:lstStyle/>
          <a:p>
            <a:r>
              <a:rPr lang="en-GB" dirty="0" smtClean="0"/>
              <a:t>Navigating to the </a:t>
            </a:r>
            <a:r>
              <a:rPr lang="en-GB" dirty="0"/>
              <a:t>web address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mvnrepository.com</a:t>
            </a:r>
            <a:r>
              <a:rPr lang="en-GB" dirty="0" smtClean="0"/>
              <a:t> will allow you to search for any dependency you require. Copying the code from the website…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33" y="176337"/>
            <a:ext cx="6030530" cy="5885796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60635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766953-1A35-4514-BB17-84E050C97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POM File – Quick Example Cont.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E891536-C6D6-481A-A2D5-3D620F7C8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04950" y="2980527"/>
            <a:ext cx="4899183" cy="900545"/>
          </a:xfrm>
        </p:spPr>
        <p:txBody>
          <a:bodyPr/>
          <a:lstStyle/>
          <a:p>
            <a:r>
              <a:rPr lang="en-GB" dirty="0"/>
              <a:t>…and pasting it in to the pom.xml file will allow you to begin using that repository.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49" y="308183"/>
            <a:ext cx="6032601" cy="5770883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36496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766953-1A35-4514-BB17-84E050C97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POM File – Quick Example Cont.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E891536-C6D6-481A-A2D5-3D620F7C8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36073" y="5598485"/>
            <a:ext cx="10820399" cy="900545"/>
          </a:xfrm>
        </p:spPr>
        <p:txBody>
          <a:bodyPr/>
          <a:lstStyle/>
          <a:p>
            <a:r>
              <a:rPr lang="en-GB" dirty="0" smtClean="0"/>
              <a:t>This will ensure that your project is able to use and access the dependencies within your code.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33" y="159328"/>
            <a:ext cx="5085812" cy="5156942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748" y="528273"/>
            <a:ext cx="5796123" cy="2902527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8E891536-C6D6-481A-A2D5-3D620F7C8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12748" y="3823855"/>
            <a:ext cx="5796123" cy="1774630"/>
          </a:xfrm>
        </p:spPr>
        <p:txBody>
          <a:bodyPr/>
          <a:lstStyle/>
          <a:p>
            <a:r>
              <a:rPr lang="en-GB" dirty="0" smtClean="0"/>
              <a:t>Right click your project, Maven -&gt; Update Project…</a:t>
            </a:r>
          </a:p>
          <a:p>
            <a:r>
              <a:rPr lang="en-GB" dirty="0" smtClean="0"/>
              <a:t>Right click your project, Run As -&gt; Maven install</a:t>
            </a:r>
          </a:p>
          <a:p>
            <a:r>
              <a:rPr lang="en-GB" dirty="0"/>
              <a:t>These two commands allow your project to see the maven dependencies, and updates the .m2 folder</a:t>
            </a:r>
          </a:p>
        </p:txBody>
      </p:sp>
    </p:spTree>
    <p:extLst>
      <p:ext uri="{BB962C8B-B14F-4D97-AF65-F5344CB8AC3E}">
        <p14:creationId xmlns:p14="http://schemas.microsoft.com/office/powerpoint/2010/main" val="426807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91536-C6D6-481A-A2D5-3D620F7C8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The .m2 folder is a hidden folder that holds </a:t>
            </a:r>
            <a:r>
              <a:rPr lang="en-GB" dirty="0"/>
              <a:t>all of the local copies of various </a:t>
            </a:r>
            <a:r>
              <a:rPr lang="en-GB" dirty="0" smtClean="0"/>
              <a:t>Maven </a:t>
            </a:r>
            <a:r>
              <a:rPr lang="en-GB" dirty="0"/>
              <a:t>artifacts, either caches of artifacts pulled down from remote repositories, such as Maven Central, or artifacts built by your local maven builds. </a:t>
            </a:r>
          </a:p>
          <a:p>
            <a:endParaRPr lang="en-GB" dirty="0"/>
          </a:p>
          <a:p>
            <a:r>
              <a:rPr lang="en-GB" dirty="0" smtClean="0"/>
              <a:t>It is created when you run </a:t>
            </a:r>
            <a:r>
              <a:rPr lang="en-GB" i="1" dirty="0" smtClean="0"/>
              <a:t>any </a:t>
            </a:r>
            <a:r>
              <a:rPr lang="en-GB" dirty="0" smtClean="0"/>
              <a:t>Maven command for the first time. It is populated when you do a ‘Maven install’, downloading required dependencies stated in the pom.xml.</a:t>
            </a:r>
          </a:p>
          <a:p>
            <a:endParaRPr lang="en-GB" dirty="0" smtClean="0"/>
          </a:p>
          <a:p>
            <a:r>
              <a:rPr lang="en-GB" dirty="0" smtClean="0"/>
              <a:t>It is typically located in ‘C:\users\&lt;currentUser&gt;\.m2’</a:t>
            </a:r>
          </a:p>
          <a:p>
            <a:endParaRPr lang="en-GB" dirty="0" smtClean="0"/>
          </a:p>
          <a:p>
            <a:r>
              <a:rPr lang="en-GB" dirty="0" smtClean="0"/>
              <a:t>The folder is labelled .m2 as it is a hidden folder (denoted by the .), and is the second version of maven (m2).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F2388-FFAC-44FF-9163-07C9B005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.m2 Folder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0336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766953-1A35-4514-BB17-84E050C97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 lifecycle</a:t>
            </a:r>
            <a:endParaRPr lang="en-GB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8E891536-C6D6-481A-A2D5-3D620F7C8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80328" y="349200"/>
            <a:ext cx="7174605" cy="5746800"/>
          </a:xfrm>
        </p:spPr>
        <p:txBody>
          <a:bodyPr/>
          <a:lstStyle/>
          <a:p>
            <a:r>
              <a:rPr lang="en-GB" dirty="0" smtClean="0"/>
              <a:t>The Maven Lifecycle defines the sequence of phases, which define the order in which the goals are to be executed.</a:t>
            </a:r>
          </a:p>
          <a:p>
            <a:r>
              <a:rPr lang="en-GB" dirty="0" smtClean="0"/>
              <a:t>Each phase represents a stage in the lifecycle:</a:t>
            </a:r>
          </a:p>
          <a:p>
            <a:pPr lvl="1"/>
            <a:r>
              <a:rPr lang="en-GB" b="1" dirty="0" smtClean="0"/>
              <a:t>Compile: </a:t>
            </a:r>
            <a:r>
              <a:rPr lang="en-GB" dirty="0" smtClean="0"/>
              <a:t>Source code compilation is done.</a:t>
            </a:r>
          </a:p>
          <a:p>
            <a:pPr lvl="1"/>
            <a:r>
              <a:rPr lang="en-GB" b="1" dirty="0" smtClean="0"/>
              <a:t>Test: </a:t>
            </a:r>
            <a:r>
              <a:rPr lang="en-GB" dirty="0" smtClean="0"/>
              <a:t>Tests the compiled source code suitable for testing framework.</a:t>
            </a:r>
          </a:p>
          <a:p>
            <a:pPr lvl="1"/>
            <a:r>
              <a:rPr lang="en-GB" b="1" dirty="0" smtClean="0"/>
              <a:t>Package: </a:t>
            </a:r>
            <a:r>
              <a:rPr lang="en-GB" dirty="0" smtClean="0"/>
              <a:t>This phase creates the JAR/WAR package as mentioned in the packaging in the POM.xml: 	</a:t>
            </a:r>
            <a:r>
              <a:rPr lang="en-GB" b="1" dirty="0" smtClean="0"/>
              <a:t>&lt;packaging&gt;jar&lt;/packaging&gt;</a:t>
            </a:r>
          </a:p>
          <a:p>
            <a:pPr lvl="1"/>
            <a:r>
              <a:rPr lang="en-GB" b="1" dirty="0" smtClean="0"/>
              <a:t>Verify: </a:t>
            </a:r>
            <a:r>
              <a:rPr lang="en-GB" dirty="0" smtClean="0"/>
              <a:t>validates if the project is correct and if all necessary information is available.</a:t>
            </a:r>
          </a:p>
          <a:p>
            <a:pPr lvl="1"/>
            <a:r>
              <a:rPr lang="en-GB" b="1" dirty="0" smtClean="0"/>
              <a:t>Install: </a:t>
            </a:r>
            <a:r>
              <a:rPr lang="en-GB" dirty="0" smtClean="0"/>
              <a:t>installs the package in local/remote Maven repository/</a:t>
            </a:r>
          </a:p>
          <a:p>
            <a:pPr lvl="1"/>
            <a:r>
              <a:rPr lang="en-GB" b="1" dirty="0" smtClean="0"/>
              <a:t>Deploy: </a:t>
            </a:r>
            <a:r>
              <a:rPr lang="en-GB" dirty="0" smtClean="0"/>
              <a:t>Copies the final package to the remote repository/</a:t>
            </a:r>
            <a:endParaRPr lang="en-GB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39" y="129343"/>
            <a:ext cx="3639128" cy="657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8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91536-C6D6-481A-A2D5-3D620F7C8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Maven uses co-ordinates to uniquely identify individual </a:t>
            </a:r>
            <a:r>
              <a:rPr lang="en-GB" dirty="0" smtClean="0"/>
              <a:t>artifacts </a:t>
            </a:r>
            <a:r>
              <a:rPr lang="en-GB" dirty="0"/>
              <a:t>for your projects. </a:t>
            </a:r>
          </a:p>
          <a:p>
            <a:pPr lvl="1"/>
            <a:r>
              <a:rPr lang="en-GB" dirty="0" smtClean="0"/>
              <a:t>Repositories </a:t>
            </a:r>
            <a:r>
              <a:rPr lang="en-GB" dirty="0"/>
              <a:t>are organised by the identifiers – when a project is installed it becomes available to all other local projects (adding it as a dependency will enable usage</a:t>
            </a:r>
            <a:r>
              <a:rPr lang="en-GB" dirty="0" smtClean="0"/>
              <a:t>).</a:t>
            </a:r>
            <a:endParaRPr lang="en-GB" dirty="0"/>
          </a:p>
          <a:p>
            <a:r>
              <a:rPr lang="en-GB" dirty="0"/>
              <a:t>Maven repositories will store </a:t>
            </a:r>
            <a:r>
              <a:rPr lang="en-GB" dirty="0" smtClean="0"/>
              <a:t>artefacts </a:t>
            </a:r>
            <a:r>
              <a:rPr lang="en-GB" dirty="0"/>
              <a:t>in the following directory structure: </a:t>
            </a:r>
          </a:p>
          <a:p>
            <a:pPr lvl="1"/>
            <a:r>
              <a:rPr lang="en-GB" dirty="0" smtClean="0"/>
              <a:t>/&lt;</a:t>
            </a:r>
            <a:r>
              <a:rPr lang="en-GB" dirty="0" err="1"/>
              <a:t>groupId</a:t>
            </a:r>
            <a:r>
              <a:rPr lang="en-GB" dirty="0"/>
              <a:t>&gt;/&lt;artifactId&gt;/&lt;version&gt;/&lt;artifactId&gt;-&lt;version&gt;.&lt;packaging&gt; </a:t>
            </a:r>
          </a:p>
          <a:p>
            <a:r>
              <a:rPr lang="en-GB" dirty="0"/>
              <a:t>So for an artifact with the co-ordinates: </a:t>
            </a:r>
          </a:p>
          <a:p>
            <a:pPr lvl="1"/>
            <a:r>
              <a:rPr lang="en-GB" dirty="0" smtClean="0"/>
              <a:t>org.apache.commons:commons-email:1.1 </a:t>
            </a:r>
            <a:endParaRPr lang="en-GB" dirty="0"/>
          </a:p>
          <a:p>
            <a:r>
              <a:rPr lang="en-GB" dirty="0"/>
              <a:t>The directory structure would be: </a:t>
            </a:r>
          </a:p>
          <a:p>
            <a:pPr lvl="1"/>
            <a:r>
              <a:rPr lang="en-GB" dirty="0" smtClean="0"/>
              <a:t>/org/</a:t>
            </a:r>
            <a:r>
              <a:rPr lang="en-GB" dirty="0" err="1" smtClean="0"/>
              <a:t>apche</a:t>
            </a:r>
            <a:r>
              <a:rPr lang="en-GB" dirty="0" smtClean="0"/>
              <a:t>/commons/commons-email/1.1/comons-email-1.1.jar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F2388-FFAC-44FF-9163-07C9B005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Co-ordinates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3964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E12776-944A-4A8C-9DD8-794D96B194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b="1" dirty="0" smtClean="0"/>
              <a:t>Describe </a:t>
            </a:r>
            <a:r>
              <a:rPr lang="en-GB" b="1" dirty="0"/>
              <a:t>what Maven is and how to install </a:t>
            </a:r>
            <a:r>
              <a:rPr lang="en-GB" b="1" dirty="0" smtClean="0"/>
              <a:t>it.</a:t>
            </a:r>
          </a:p>
          <a:p>
            <a:pPr lvl="1"/>
            <a:r>
              <a:rPr lang="en-GB" dirty="0" smtClean="0"/>
              <a:t>A </a:t>
            </a:r>
            <a:r>
              <a:rPr lang="en-GB" dirty="0"/>
              <a:t>build automation tool used for Java-based </a:t>
            </a:r>
            <a:r>
              <a:rPr lang="en-GB" dirty="0" smtClean="0"/>
              <a:t>projects.</a:t>
            </a:r>
            <a:endParaRPr lang="en-GB" dirty="0"/>
          </a:p>
          <a:p>
            <a:r>
              <a:rPr lang="en-GB" b="1" dirty="0" smtClean="0"/>
              <a:t>Discuss </a:t>
            </a:r>
            <a:r>
              <a:rPr lang="en-GB" b="1" dirty="0"/>
              <a:t>it’s features and </a:t>
            </a:r>
            <a:r>
              <a:rPr lang="en-GB" b="1" dirty="0" smtClean="0"/>
              <a:t>capabilities.</a:t>
            </a:r>
          </a:p>
          <a:p>
            <a:pPr lvl="1"/>
            <a:r>
              <a:rPr lang="en-GB" dirty="0"/>
              <a:t>POM, defined set of standards, dependency management system, logic for executing plugin </a:t>
            </a:r>
            <a:r>
              <a:rPr lang="en-GB" dirty="0" smtClean="0"/>
              <a:t>goals.</a:t>
            </a:r>
            <a:endParaRPr lang="en-GB" dirty="0"/>
          </a:p>
          <a:p>
            <a:r>
              <a:rPr lang="en-GB" b="1" dirty="0" smtClean="0"/>
              <a:t>Explain </a:t>
            </a:r>
            <a:r>
              <a:rPr lang="en-GB" b="1" dirty="0"/>
              <a:t>the POM file and how to use </a:t>
            </a:r>
            <a:r>
              <a:rPr lang="en-GB" b="1" dirty="0" smtClean="0"/>
              <a:t>it.</a:t>
            </a:r>
          </a:p>
          <a:p>
            <a:pPr lvl="1"/>
            <a:r>
              <a:rPr lang="en-GB" dirty="0"/>
              <a:t>The Project Object Model (POM) is an XML file that contains information about the </a:t>
            </a:r>
            <a:r>
              <a:rPr lang="en-GB" dirty="0" smtClean="0"/>
              <a:t>project.</a:t>
            </a:r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4B8502-D4E1-4830-ADC6-5FC11FA4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Objectives - Summary</a:t>
            </a:r>
          </a:p>
        </p:txBody>
      </p:sp>
    </p:spTree>
    <p:extLst>
      <p:ext uri="{BB962C8B-B14F-4D97-AF65-F5344CB8AC3E}">
        <p14:creationId xmlns:p14="http://schemas.microsoft.com/office/powerpoint/2010/main" val="1689932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59558"/>
            <a:ext cx="10364400" cy="2556000"/>
          </a:xfrm>
        </p:spPr>
        <p:txBody>
          <a:bodyPr/>
          <a:lstStyle/>
          <a:p>
            <a:r>
              <a:rPr lang="en-GB" b="1" dirty="0"/>
              <a:t>Thank you.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382192"/>
            <a:ext cx="10364400" cy="439200"/>
          </a:xfrm>
        </p:spPr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129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D5D03-DE3E-4C1F-9E09-CC2AE944590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 smtClean="0"/>
              <a:t>Features and capabilities</a:t>
            </a:r>
          </a:p>
          <a:p>
            <a:r>
              <a:rPr lang="en-GB" dirty="0" smtClean="0"/>
              <a:t>Convention &gt; Configuration</a:t>
            </a:r>
          </a:p>
          <a:p>
            <a:r>
              <a:rPr lang="en-GB" dirty="0" smtClean="0"/>
              <a:t>The POM file</a:t>
            </a:r>
          </a:p>
          <a:p>
            <a:r>
              <a:rPr lang="en-GB" dirty="0" smtClean="0"/>
              <a:t>.m2 folder</a:t>
            </a:r>
            <a:endParaRPr lang="en-GB" dirty="0"/>
          </a:p>
          <a:p>
            <a:r>
              <a:rPr lang="en-GB" dirty="0"/>
              <a:t>Build </a:t>
            </a:r>
            <a:r>
              <a:rPr lang="en-GB" dirty="0" smtClean="0"/>
              <a:t>lifecycle</a:t>
            </a:r>
          </a:p>
          <a:p>
            <a:r>
              <a:rPr lang="en-GB" dirty="0" smtClean="0"/>
              <a:t>Co-ordinates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0C50E6-F62B-4930-9998-6F7CD0FB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447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5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EE0707-9043-42D1-B7E2-7648D54559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Describe what Maven is and how to install it.</a:t>
            </a:r>
          </a:p>
          <a:p>
            <a:r>
              <a:rPr lang="en-GB" dirty="0" smtClean="0"/>
              <a:t>Discuss it’s features and capabilities.</a:t>
            </a:r>
          </a:p>
          <a:p>
            <a:r>
              <a:rPr lang="en-GB" dirty="0" smtClean="0"/>
              <a:t>Explain the POM file and how to use it.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0F38E9-F214-4AFD-8AA1-F81789DA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35798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91536-C6D6-481A-A2D5-3D620F7C8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Maven is a </a:t>
            </a:r>
            <a:r>
              <a:rPr lang="en-GB" b="1" dirty="0"/>
              <a:t>build automation </a:t>
            </a:r>
            <a:r>
              <a:rPr lang="en-GB" b="1" dirty="0" smtClean="0"/>
              <a:t>tool and dependency manager </a:t>
            </a:r>
            <a:r>
              <a:rPr lang="en-GB" dirty="0"/>
              <a:t>used for Java-based </a:t>
            </a:r>
            <a:r>
              <a:rPr lang="en-GB" dirty="0" smtClean="0"/>
              <a:t>projects.</a:t>
            </a:r>
            <a:endParaRPr lang="en-GB" dirty="0"/>
          </a:p>
          <a:p>
            <a:pPr lvl="1"/>
            <a:r>
              <a:rPr lang="en-GB" dirty="0" smtClean="0"/>
              <a:t>Can </a:t>
            </a:r>
            <a:r>
              <a:rPr lang="en-GB" dirty="0"/>
              <a:t>also be used to build and manage projects written in C#, Ruby, Scala and </a:t>
            </a:r>
            <a:r>
              <a:rPr lang="en-GB" dirty="0" smtClean="0"/>
              <a:t>others.</a:t>
            </a:r>
            <a:endParaRPr lang="en-GB" dirty="0"/>
          </a:p>
          <a:p>
            <a:r>
              <a:rPr lang="en-GB" dirty="0"/>
              <a:t>The primary functions of Maven are: </a:t>
            </a:r>
          </a:p>
          <a:p>
            <a:pPr lvl="1"/>
            <a:r>
              <a:rPr lang="en-GB" dirty="0" smtClean="0"/>
              <a:t>Describing </a:t>
            </a:r>
            <a:r>
              <a:rPr lang="en-GB" dirty="0"/>
              <a:t>how software is built (by way of Project Object Model</a:t>
            </a:r>
            <a:r>
              <a:rPr lang="en-GB" dirty="0" smtClean="0"/>
              <a:t>).</a:t>
            </a:r>
            <a:endParaRPr lang="en-GB" dirty="0"/>
          </a:p>
          <a:p>
            <a:pPr lvl="1"/>
            <a:r>
              <a:rPr lang="en-GB" dirty="0" smtClean="0"/>
              <a:t>Describing </a:t>
            </a:r>
            <a:r>
              <a:rPr lang="en-GB" dirty="0"/>
              <a:t>and managing any </a:t>
            </a:r>
            <a:r>
              <a:rPr lang="en-GB" dirty="0" smtClean="0"/>
              <a:t>dependencies.</a:t>
            </a:r>
            <a:endParaRPr lang="en-GB" dirty="0"/>
          </a:p>
          <a:p>
            <a:r>
              <a:rPr lang="en-GB" dirty="0"/>
              <a:t>Maven is ‘opinionated</a:t>
            </a:r>
            <a:r>
              <a:rPr lang="en-GB" dirty="0" smtClean="0"/>
              <a:t>’.</a:t>
            </a:r>
            <a:endParaRPr lang="en-GB" dirty="0"/>
          </a:p>
          <a:p>
            <a:pPr lvl="1"/>
            <a:r>
              <a:rPr lang="en-GB" dirty="0" smtClean="0"/>
              <a:t>It </a:t>
            </a:r>
            <a:r>
              <a:rPr lang="en-GB" dirty="0"/>
              <a:t>has a defined life-cycle and a set of common plugins that know how to build and assemble </a:t>
            </a:r>
            <a:r>
              <a:rPr lang="en-GB" dirty="0" smtClean="0"/>
              <a:t>software.</a:t>
            </a:r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F2388-FFAC-44FF-9163-07C9B005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6970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91536-C6D6-481A-A2D5-3D620F7C8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Maven as a project management tool includes the following key components: </a:t>
            </a:r>
          </a:p>
          <a:p>
            <a:pPr lvl="1"/>
            <a:r>
              <a:rPr lang="en-GB" b="1" dirty="0" smtClean="0"/>
              <a:t>A </a:t>
            </a:r>
            <a:r>
              <a:rPr lang="en-GB" b="1" dirty="0"/>
              <a:t>Project Object Model (POM) </a:t>
            </a:r>
          </a:p>
          <a:p>
            <a:pPr lvl="2"/>
            <a:r>
              <a:rPr lang="en-GB" dirty="0" smtClean="0"/>
              <a:t>An </a:t>
            </a:r>
            <a:r>
              <a:rPr lang="en-GB" dirty="0"/>
              <a:t>XML file that contains information about the project and the configuration </a:t>
            </a:r>
            <a:r>
              <a:rPr lang="en-GB" dirty="0" smtClean="0"/>
              <a:t>details </a:t>
            </a:r>
            <a:r>
              <a:rPr lang="en-GB" dirty="0"/>
              <a:t>used to build the </a:t>
            </a:r>
            <a:r>
              <a:rPr lang="en-GB" dirty="0" smtClean="0"/>
              <a:t>project.</a:t>
            </a:r>
            <a:endParaRPr lang="en-GB" dirty="0"/>
          </a:p>
          <a:p>
            <a:endParaRPr lang="en-GB" dirty="0" smtClean="0"/>
          </a:p>
          <a:p>
            <a:pPr lvl="1"/>
            <a:r>
              <a:rPr lang="en-GB" b="1" dirty="0" smtClean="0"/>
              <a:t>Defined </a:t>
            </a:r>
            <a:r>
              <a:rPr lang="en-GB" b="1" dirty="0"/>
              <a:t>set of standards </a:t>
            </a:r>
            <a:endParaRPr lang="en-GB" dirty="0"/>
          </a:p>
          <a:p>
            <a:pPr lvl="2"/>
            <a:r>
              <a:rPr lang="en-GB" dirty="0" smtClean="0"/>
              <a:t>This </a:t>
            </a:r>
            <a:r>
              <a:rPr lang="en-GB" dirty="0"/>
              <a:t>can include a common interface, life-cycle, a standard repository format </a:t>
            </a:r>
            <a:r>
              <a:rPr lang="en-GB" dirty="0" smtClean="0"/>
              <a:t>and </a:t>
            </a:r>
            <a:r>
              <a:rPr lang="en-GB" dirty="0"/>
              <a:t>standard directory layout (Maven will assume a number of default directory structures for source code, resources, classes, </a:t>
            </a:r>
            <a:r>
              <a:rPr lang="en-GB" dirty="0" smtClean="0"/>
              <a:t>etc.).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F2388-FFAC-44FF-9163-07C9B005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 and Capabilities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4650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91536-C6D6-481A-A2D5-3D620F7C8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1"/>
            <a:r>
              <a:rPr lang="en-GB" b="1" dirty="0" smtClean="0"/>
              <a:t>Dependency </a:t>
            </a:r>
            <a:r>
              <a:rPr lang="en-GB" b="1" dirty="0"/>
              <a:t>management system </a:t>
            </a:r>
            <a:endParaRPr lang="en-GB" dirty="0"/>
          </a:p>
          <a:p>
            <a:pPr lvl="2"/>
            <a:r>
              <a:rPr lang="en-GB" dirty="0" smtClean="0"/>
              <a:t>Retrieving </a:t>
            </a:r>
            <a:r>
              <a:rPr lang="en-GB" dirty="0"/>
              <a:t>dependencies and plugins (referred to as </a:t>
            </a:r>
            <a:r>
              <a:rPr lang="en-GB" dirty="0" smtClean="0"/>
              <a:t>‘artefacts’) </a:t>
            </a:r>
            <a:r>
              <a:rPr lang="en-GB" dirty="0"/>
              <a:t>from the </a:t>
            </a:r>
            <a:r>
              <a:rPr lang="en-GB" dirty="0" smtClean="0"/>
              <a:t>remote </a:t>
            </a:r>
            <a:r>
              <a:rPr lang="en-GB" dirty="0"/>
              <a:t>Maven repository. The base Maven download only provides minimal functionality, extra components are pulled down as and when </a:t>
            </a:r>
            <a:r>
              <a:rPr lang="en-GB" dirty="0" smtClean="0"/>
              <a:t>necessary.</a:t>
            </a:r>
          </a:p>
          <a:p>
            <a:pPr lvl="2"/>
            <a:endParaRPr lang="en-GB" dirty="0"/>
          </a:p>
          <a:p>
            <a:pPr lvl="1"/>
            <a:r>
              <a:rPr lang="en-GB" b="1" dirty="0" smtClean="0"/>
              <a:t>Logic </a:t>
            </a:r>
            <a:r>
              <a:rPr lang="en-GB" b="1" dirty="0"/>
              <a:t>for executing plugin goals </a:t>
            </a:r>
            <a:endParaRPr lang="en-GB" dirty="0"/>
          </a:p>
          <a:p>
            <a:pPr lvl="2"/>
            <a:r>
              <a:rPr lang="en-GB" dirty="0" smtClean="0"/>
              <a:t>Logic </a:t>
            </a:r>
            <a:r>
              <a:rPr lang="en-GB" dirty="0"/>
              <a:t>for executing plugin goals - “in order to achieve x goal, I require y </a:t>
            </a:r>
            <a:r>
              <a:rPr lang="en-GB" dirty="0" smtClean="0"/>
              <a:t>plugin </a:t>
            </a:r>
            <a:r>
              <a:rPr lang="en-GB" dirty="0"/>
              <a:t>which has a dependency on z plugin</a:t>
            </a:r>
            <a:r>
              <a:rPr lang="en-GB" dirty="0" smtClean="0"/>
              <a:t>”.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F2388-FFAC-44FF-9163-07C9B005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 and Capabilities Cont.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256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91536-C6D6-481A-A2D5-3D620F7C8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Maven values “Convention over Configuration</a:t>
            </a:r>
            <a:r>
              <a:rPr lang="en-GB" dirty="0" smtClean="0"/>
              <a:t>”, </a:t>
            </a:r>
            <a:r>
              <a:rPr lang="en-GB" dirty="0"/>
              <a:t>which means developers are not required to create build process themselves</a:t>
            </a:r>
            <a:r>
              <a:rPr lang="en-GB" dirty="0" smtClean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Developers do not have to mention each and every configuration detail. Maven provides sensible default </a:t>
            </a:r>
            <a:r>
              <a:rPr lang="en-GB" dirty="0" smtClean="0"/>
              <a:t>behaviour </a:t>
            </a:r>
            <a:r>
              <a:rPr lang="en-GB" dirty="0"/>
              <a:t>for projects</a:t>
            </a:r>
            <a:r>
              <a:rPr lang="en-GB" dirty="0" smtClean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When a Maven project is created, Maven creates default project structure. Developer is only required to place files accordingly and he/she need not to define any configuration in </a:t>
            </a:r>
            <a:r>
              <a:rPr lang="en-GB" dirty="0" smtClean="0"/>
              <a:t>pom.xml.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Much of the project management and build related tasks are maintained by Maven </a:t>
            </a:r>
            <a:r>
              <a:rPr lang="en-GB" dirty="0" smtClean="0"/>
              <a:t>plugins, meaning Developers </a:t>
            </a:r>
            <a:r>
              <a:rPr lang="en-GB" dirty="0"/>
              <a:t>can build any given Maven project without the need to understand how the individual plugins work.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F2388-FFAC-44FF-9163-07C9B005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Convention &gt; Configuration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57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91536-C6D6-481A-A2D5-3D620F7C8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The Project Object Model (POM) is an XML file that contains information about the project and </a:t>
            </a:r>
            <a:r>
              <a:rPr lang="en-GB" dirty="0" smtClean="0"/>
              <a:t>the </a:t>
            </a:r>
            <a:r>
              <a:rPr lang="en-GB" dirty="0"/>
              <a:t>configuration details used to build the </a:t>
            </a:r>
            <a:r>
              <a:rPr lang="en-GB" dirty="0" smtClean="0"/>
              <a:t>projects.</a:t>
            </a:r>
            <a:endParaRPr lang="en-GB" dirty="0"/>
          </a:p>
          <a:p>
            <a:r>
              <a:rPr lang="en-GB" dirty="0"/>
              <a:t>In its simplest form, the POM must contain: 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project root, top-level containing all underlying </a:t>
            </a:r>
            <a:r>
              <a:rPr lang="en-GB" dirty="0" smtClean="0"/>
              <a:t>code.</a:t>
            </a:r>
            <a:endParaRPr lang="en-GB" dirty="0"/>
          </a:p>
          <a:p>
            <a:pPr lvl="1"/>
            <a:r>
              <a:rPr lang="en-GB" dirty="0" smtClean="0"/>
              <a:t>The </a:t>
            </a:r>
            <a:r>
              <a:rPr lang="en-GB" dirty="0"/>
              <a:t>version of the model – typically 4.0.0 for new Maven </a:t>
            </a:r>
            <a:r>
              <a:rPr lang="en-GB" dirty="0" smtClean="0"/>
              <a:t>builds.</a:t>
            </a:r>
            <a:endParaRPr lang="en-GB" dirty="0"/>
          </a:p>
          <a:p>
            <a:pPr lvl="1"/>
            <a:r>
              <a:rPr lang="en-GB" dirty="0" smtClean="0"/>
              <a:t>The </a:t>
            </a:r>
            <a:r>
              <a:rPr lang="en-GB" dirty="0"/>
              <a:t>ID of the group for the product (conventionally reversed domain – e.g. com. </a:t>
            </a:r>
            <a:r>
              <a:rPr lang="en-GB" dirty="0" err="1"/>
              <a:t>sonatype</a:t>
            </a:r>
            <a:r>
              <a:rPr lang="en-GB" dirty="0"/>
              <a:t> or </a:t>
            </a:r>
            <a:r>
              <a:rPr lang="en-GB" dirty="0" err="1"/>
              <a:t>org.apache</a:t>
            </a:r>
            <a:r>
              <a:rPr lang="en-GB" dirty="0" smtClean="0"/>
              <a:t>).</a:t>
            </a:r>
            <a:endParaRPr lang="en-GB" dirty="0"/>
          </a:p>
          <a:p>
            <a:pPr lvl="1"/>
            <a:r>
              <a:rPr lang="en-GB" dirty="0" smtClean="0"/>
              <a:t>An artefact </a:t>
            </a:r>
            <a:r>
              <a:rPr lang="en-GB" dirty="0"/>
              <a:t>ID – a unique identifier for the group that represents a single </a:t>
            </a:r>
            <a:r>
              <a:rPr lang="en-GB" dirty="0" smtClean="0"/>
              <a:t>projects.</a:t>
            </a:r>
            <a:endParaRPr lang="en-GB" dirty="0"/>
          </a:p>
          <a:p>
            <a:pPr lvl="1"/>
            <a:r>
              <a:rPr lang="en-GB" dirty="0" smtClean="0"/>
              <a:t>A </a:t>
            </a:r>
            <a:r>
              <a:rPr lang="en-GB" dirty="0"/>
              <a:t>‘version’ number for specific release of a </a:t>
            </a:r>
            <a:r>
              <a:rPr lang="en-GB" dirty="0" smtClean="0"/>
              <a:t>project.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F2388-FFAC-44FF-9163-07C9B005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POM 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871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766953-1A35-4514-BB17-84E050C97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</a:t>
            </a:r>
            <a:r>
              <a:rPr lang="en-GB" dirty="0" err="1" smtClean="0"/>
              <a:t>pom</a:t>
            </a:r>
            <a:r>
              <a:rPr lang="en-GB" dirty="0" smtClean="0"/>
              <a:t> file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71" y="3135727"/>
            <a:ext cx="10502657" cy="2819506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E891536-C6D6-481A-A2D5-3D620F7C8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7200" y="502019"/>
            <a:ext cx="11404800" cy="4223571"/>
          </a:xfrm>
        </p:spPr>
        <p:txBody>
          <a:bodyPr/>
          <a:lstStyle/>
          <a:p>
            <a:r>
              <a:rPr lang="en-GB" dirty="0"/>
              <a:t>The POM file is formatted in an XML </a:t>
            </a:r>
            <a:r>
              <a:rPr lang="en-GB" dirty="0" smtClean="0"/>
              <a:t>file.</a:t>
            </a:r>
            <a:endParaRPr lang="en-GB" dirty="0"/>
          </a:p>
          <a:p>
            <a:pPr lvl="1"/>
            <a:r>
              <a:rPr lang="en-GB" dirty="0" smtClean="0"/>
              <a:t>Everything </a:t>
            </a:r>
            <a:r>
              <a:rPr lang="en-GB" dirty="0"/>
              <a:t>is encased in </a:t>
            </a:r>
            <a:r>
              <a:rPr lang="en-GB" dirty="0" smtClean="0"/>
              <a:t>tags.</a:t>
            </a:r>
            <a:endParaRPr lang="en-GB" dirty="0"/>
          </a:p>
          <a:p>
            <a:pPr lvl="1"/>
            <a:r>
              <a:rPr lang="en-GB" dirty="0" smtClean="0"/>
              <a:t>Each </a:t>
            </a:r>
            <a:r>
              <a:rPr lang="en-GB" dirty="0"/>
              <a:t>tag needs an opening and closing tag – similar to </a:t>
            </a:r>
            <a:r>
              <a:rPr lang="en-GB" dirty="0" smtClean="0"/>
              <a:t>HTML.</a:t>
            </a:r>
            <a:endParaRPr lang="en-GB" dirty="0"/>
          </a:p>
          <a:p>
            <a:pPr lvl="1"/>
            <a:r>
              <a:rPr lang="en-GB" dirty="0" smtClean="0"/>
              <a:t>Within </a:t>
            </a:r>
            <a:r>
              <a:rPr lang="en-GB" dirty="0"/>
              <a:t>the tags is where the information on a project will be </a:t>
            </a:r>
            <a:r>
              <a:rPr lang="en-GB" dirty="0" smtClean="0"/>
              <a:t>held.</a:t>
            </a:r>
            <a:endParaRPr lang="en-GB" dirty="0"/>
          </a:p>
          <a:p>
            <a:r>
              <a:rPr lang="en-GB" dirty="0"/>
              <a:t>For example</a:t>
            </a:r>
            <a:r>
              <a:rPr lang="en-GB" dirty="0" smtClean="0"/>
              <a:t>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580494"/>
      </p:ext>
    </p:extLst>
  </p:cSld>
  <p:clrMapOvr>
    <a:masterClrMapping/>
  </p:clrMapOvr>
</p:sld>
</file>

<file path=ppt/theme/theme1.xml><?xml version="1.0" encoding="utf-8"?>
<a:theme xmlns:a="http://schemas.openxmlformats.org/drawingml/2006/main" name="QAC_Powerpoint_Template">
  <a:themeElements>
    <a:clrScheme name="Custom 1">
      <a:dk1>
        <a:srgbClr val="565759"/>
      </a:dk1>
      <a:lt1>
        <a:srgbClr val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QALA Slide Deck Template" id="{77B112E8-EF96-43CB-A690-E23779E59FD6}" vid="{8481B56C-5037-489B-AC44-E4143A60F620}"/>
    </a:ext>
  </a:extLst>
</a:theme>
</file>

<file path=ppt/theme/theme2.xml><?xml version="1.0" encoding="utf-8"?>
<a:theme xmlns:a="http://schemas.openxmlformats.org/drawingml/2006/main" name="1_QAC_Powerpoint_Template">
  <a:themeElements>
    <a:clrScheme name="Custom 1">
      <a:dk1>
        <a:srgbClr val="565759"/>
      </a:dk1>
      <a:lt1>
        <a:srgbClr val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C5C7238E-223C-4228-B6AA-06CFE18DF3F8}" vid="{87935238-5F45-4D71-B7B6-803430E2629B}"/>
    </a:ext>
  </a:extLst>
</a:theme>
</file>

<file path=ppt/theme/theme3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QALA Slide Deck Template</Template>
  <TotalTime>235</TotalTime>
  <Words>1174</Words>
  <Application>Microsoft Office PowerPoint</Application>
  <PresentationFormat>Widescreen</PresentationFormat>
  <Paragraphs>119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Segoe UI</vt:lpstr>
      <vt:lpstr>QAC_Powerpoint_Template</vt:lpstr>
      <vt:lpstr>1_QAC_Powerpoint_Template</vt:lpstr>
      <vt:lpstr>Maven </vt:lpstr>
      <vt:lpstr>Contents</vt:lpstr>
      <vt:lpstr>Course objectives</vt:lpstr>
      <vt:lpstr>Introduction</vt:lpstr>
      <vt:lpstr>Features and Capabilities</vt:lpstr>
      <vt:lpstr>Features and Capabilities Cont.</vt:lpstr>
      <vt:lpstr>Convention &gt; Configuration</vt:lpstr>
      <vt:lpstr>The POM File</vt:lpstr>
      <vt:lpstr>Example pom file</vt:lpstr>
      <vt:lpstr>The POM File – Quick Example</vt:lpstr>
      <vt:lpstr>The POM File – Quick Example Cont.</vt:lpstr>
      <vt:lpstr>The POM File – Quick Example Cont.</vt:lpstr>
      <vt:lpstr>The POM File – Quick Example Cont.</vt:lpstr>
      <vt:lpstr>The POM File – Quick Example Cont.</vt:lpstr>
      <vt:lpstr>.m2 Folder</vt:lpstr>
      <vt:lpstr>Build lifecycle</vt:lpstr>
      <vt:lpstr>Co-ordinates</vt:lpstr>
      <vt:lpstr>Course Objectives - Summary</vt:lpstr>
      <vt:lpstr>Thank you.</vt:lpstr>
    </vt:vector>
  </TitlesOfParts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Deck Template and Guide</dc:title>
  <dc:creator>Admin</dc:creator>
  <cp:lastModifiedBy>Admin</cp:lastModifiedBy>
  <cp:revision>24</cp:revision>
  <dcterms:created xsi:type="dcterms:W3CDTF">2019-03-11T14:38:52Z</dcterms:created>
  <dcterms:modified xsi:type="dcterms:W3CDTF">2019-03-20T10:03:11Z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