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14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794500" cy="9921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000" b="0" strike="noStrike" spc="-1">
                <a:solidFill>
                  <a:srgbClr val="565759"/>
                </a:solidFill>
                <a:latin typeface="Segoe UI"/>
              </a:rPr>
              <a:t>Click to move the slide</a:t>
            </a: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29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29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29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863DEF0-C41C-4D7C-BC1E-C905402A851B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The following examples were created using the Babel online REPL found here: </a:t>
            </a:r>
            <a:r>
              <a:rPr lang="en-GB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https://babeljs.io/repl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lang="en-GB" sz="1000" b="0" strike="noStrike" cap="all" spc="299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44DE65C4-E4AB-43E6-AD1D-534542A600CC}" type="slidenum">
              <a:rPr lang="en-GB" sz="1000" b="0" strike="noStrike" cap="all" spc="299">
                <a:solidFill>
                  <a:srgbClr val="000000"/>
                </a:solidFill>
                <a:latin typeface="Segoe UI"/>
                <a:ea typeface="+mn-ea"/>
              </a:rPr>
              <a:t>5</a:t>
            </a:fld>
            <a:endParaRPr lang="en-GB" sz="10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1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0D3D59"/>
                </a:solidFill>
                <a:latin typeface="Arial"/>
              </a:rPr>
              <a:t>Insert module title</a:t>
            </a:r>
            <a:endParaRPr lang="en-GB" sz="6000" b="0" strike="noStrike" spc="-1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4727520" y="4892400"/>
            <a:ext cx="2736360" cy="15278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565759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600" b="0" strike="noStrike" spc="-1">
                <a:solidFill>
                  <a:srgbClr val="565759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565759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b="0" strike="noStrike" spc="-1">
                <a:solidFill>
                  <a:srgbClr val="565759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565759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565759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565759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47520" cy="6857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565759"/>
                </a:solidFill>
                <a:latin typeface="Segoe UI"/>
              </a:rPr>
              <a:t>Use images from the photography folder from the Central Repository&gt;image library on CWS</a:t>
            </a:r>
            <a:endParaRPr lang="en-GB" sz="10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447880" y="0"/>
            <a:ext cx="6743880" cy="685764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834160" y="2733120"/>
            <a:ext cx="5963040" cy="37429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834160" y="1921320"/>
            <a:ext cx="5973120" cy="6260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400" b="1" strike="noStrike" cap="all" spc="-1">
                <a:solidFill>
                  <a:srgbClr val="FFFFFF"/>
                </a:solidFill>
                <a:latin typeface="Calibri"/>
              </a:rPr>
              <a:t>Course times/ objectives/summary</a:t>
            </a:r>
            <a:endParaRPr lang="en-GB" sz="44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1760" cy="15444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14000" y="1868040"/>
            <a:ext cx="11404440" cy="4223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Click to edit Master text styles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1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Second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2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Third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3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Fourth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4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Fifth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14000" y="124920"/>
            <a:ext cx="9125640" cy="1153080"/>
          </a:xfrm>
          <a:prstGeom prst="rect">
            <a:avLst/>
          </a:prstGeom>
        </p:spPr>
        <p:txBody>
          <a:bodyPr anchor="b">
            <a:normAutofit fontScale="64000"/>
          </a:bodyPr>
          <a:lstStyle/>
          <a:p>
            <a:pPr>
              <a:lnSpc>
                <a:spcPct val="100000"/>
              </a:lnSpc>
            </a:pPr>
            <a:r>
              <a:rPr lang="en-GB" sz="4800" b="1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en-GB" sz="48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9061560" y="640332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0397AFF-DD0A-476C-B533-32C80EA39178}" type="slidenum">
              <a:rPr lang="en-GB" sz="1000" b="0" strike="noStrike" spc="-1">
                <a:solidFill>
                  <a:srgbClr val="008FD0"/>
                </a:solidFill>
                <a:latin typeface="Arial"/>
              </a:rPr>
              <a:t>‹#›</a:t>
            </a:fld>
            <a:endParaRPr lang="en-GB" sz="1000" b="0" strike="noStrike" spc="-1">
              <a:latin typeface="Arial"/>
            </a:endParaRPr>
          </a:p>
        </p:txBody>
      </p:sp>
      <p:pic>
        <p:nvPicPr>
          <p:cNvPr id="83" name="Picture 7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15444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14000" y="1669680"/>
            <a:ext cx="5579640" cy="4421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Click to edit Master text styles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1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Second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2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Third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3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Fourth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4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Fifth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061560" y="640332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DD9619A-D32A-49F7-AA42-02A7F7F98EB5}" type="slidenum">
              <a:rPr lang="en-GB" sz="1000" b="0" strike="noStrike" spc="-1">
                <a:solidFill>
                  <a:srgbClr val="008FD0"/>
                </a:solidFill>
                <a:latin typeface="Arial"/>
              </a:rPr>
              <a:t>‹#›</a:t>
            </a:fld>
            <a:endParaRPr lang="en-GB" sz="10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06400" y="1669680"/>
            <a:ext cx="5579640" cy="4421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Click to edit Master text styles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1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Second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2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Third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3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Fourth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185760" lvl="4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Arial"/>
              </a:rPr>
              <a:t>Fifth level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6077880" y="1545480"/>
            <a:ext cx="45360" cy="4544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6"/>
          <p:cNvSpPr>
            <a:spLocks noGrp="1"/>
          </p:cNvSpPr>
          <p:nvPr>
            <p:ph type="title"/>
          </p:nvPr>
        </p:nvSpPr>
        <p:spPr>
          <a:xfrm>
            <a:off x="414000" y="124920"/>
            <a:ext cx="9125640" cy="1153080"/>
          </a:xfrm>
          <a:prstGeom prst="rect">
            <a:avLst/>
          </a:prstGeom>
        </p:spPr>
        <p:txBody>
          <a:bodyPr anchor="b">
            <a:normAutofit fontScale="64000"/>
          </a:bodyPr>
          <a:lstStyle/>
          <a:p>
            <a:pPr>
              <a:lnSpc>
                <a:spcPct val="100000"/>
              </a:lnSpc>
            </a:pPr>
            <a:r>
              <a:rPr lang="en-GB" sz="4800" b="1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en-GB" sz="4800" b="0" strike="noStrike" spc="-1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126" name="Picture 10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785880" cy="688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41200" y="349200"/>
            <a:ext cx="8214840" cy="6123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565759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565759"/>
                </a:solidFill>
                <a:latin typeface="Calibri"/>
              </a:rPr>
              <a:t>Click to add diagram, smart art, table, video etc.</a:t>
            </a: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 rot="16200000">
            <a:off x="-3117240" y="3283560"/>
            <a:ext cx="7019640" cy="2948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trike="noStrike" cap="all" spc="299">
                <a:solidFill>
                  <a:srgbClr val="FFFFFF"/>
                </a:solidFill>
                <a:latin typeface="Calibri"/>
              </a:rPr>
              <a:t>Diagram title goes here</a:t>
            </a:r>
            <a:endParaRPr lang="en-GB" sz="18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9571320" y="1753200"/>
            <a:ext cx="2387520" cy="4719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565759"/>
                </a:solidFill>
                <a:latin typeface="Calibri"/>
              </a:rPr>
              <a:t>Information for the main diagram, smart art, table or video to be added here if needed. </a:t>
            </a:r>
          </a:p>
        </p:txBody>
      </p:sp>
      <p:sp>
        <p:nvSpPr>
          <p:cNvPr id="167" name="CustomShape 5"/>
          <p:cNvSpPr/>
          <p:nvPr/>
        </p:nvSpPr>
        <p:spPr>
          <a:xfrm>
            <a:off x="9061560" y="649296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C6062F-0AE8-4B51-9F32-0AF9893C7471}" type="slidenum">
              <a:rPr lang="en-GB" sz="1000" b="0" strike="noStrike" spc="-1">
                <a:solidFill>
                  <a:srgbClr val="008FD0"/>
                </a:solidFill>
                <a:latin typeface="Arial"/>
              </a:rPr>
              <a:t>‹#›</a:t>
            </a:fld>
            <a:endParaRPr lang="en-GB" sz="1000" b="0" strike="noStrike" spc="-1">
              <a:latin typeface="Aria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0"/>
            <a:ext cx="12191760" cy="15444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414000" y="0"/>
            <a:ext cx="9125640" cy="12909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800" b="1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en-GB" sz="48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/>
          </p:nvPr>
        </p:nvSpPr>
        <p:spPr>
          <a:xfrm>
            <a:off x="274320" y="6307560"/>
            <a:ext cx="2742840" cy="273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0D44BDB-3339-4F49-AB84-FD24B1EA06AA}" type="datetime">
              <a:rPr lang="en-GB" sz="1000" b="0" strike="noStrike" spc="-1">
                <a:solidFill>
                  <a:srgbClr val="565759"/>
                </a:solidFill>
                <a:latin typeface="Segoe UI"/>
              </a:rPr>
              <a:t>29/07/2019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/>
          </p:nvPr>
        </p:nvSpPr>
        <p:spPr>
          <a:xfrm>
            <a:off x="3489840" y="6307560"/>
            <a:ext cx="5211720" cy="273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/>
          </p:nvPr>
        </p:nvSpPr>
        <p:spPr>
          <a:xfrm>
            <a:off x="11286360" y="6307560"/>
            <a:ext cx="646200" cy="273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E9501E4-791A-4B24-AE41-81E9F05B7874}" type="slidenum">
              <a:rPr lang="en-GB" sz="1000" b="0" strike="noStrike" spc="-1">
                <a:solidFill>
                  <a:srgbClr val="565759"/>
                </a:solidFill>
                <a:latin typeface="Segoe UI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  <p:pic>
        <p:nvPicPr>
          <p:cNvPr id="210" name="Picture 6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  <p:pic>
        <p:nvPicPr>
          <p:cNvPr id="211" name="Picture 5"/>
          <p:cNvPicPr/>
          <p:nvPr/>
        </p:nvPicPr>
        <p:blipFill>
          <a:blip r:embed="rId15"/>
          <a:stretch/>
        </p:blipFill>
        <p:spPr>
          <a:xfrm>
            <a:off x="531360" y="2117880"/>
            <a:ext cx="724320" cy="782280"/>
          </a:xfrm>
          <a:prstGeom prst="rect">
            <a:avLst/>
          </a:prstGeom>
          <a:ln>
            <a:noFill/>
          </a:ln>
        </p:spPr>
      </p:pic>
      <p:pic>
        <p:nvPicPr>
          <p:cNvPr id="212" name="Picture 6"/>
          <p:cNvPicPr/>
          <p:nvPr/>
        </p:nvPicPr>
        <p:blipFill>
          <a:blip r:embed="rId16"/>
          <a:stretch/>
        </p:blipFill>
        <p:spPr>
          <a:xfrm>
            <a:off x="531360" y="4573440"/>
            <a:ext cx="724320" cy="724320"/>
          </a:xfrm>
          <a:prstGeom prst="rect">
            <a:avLst/>
          </a:prstGeom>
          <a:ln>
            <a:noFill/>
          </a:ln>
        </p:spPr>
      </p:pic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1612800" y="1868040"/>
            <a:ext cx="10205640" cy="4248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Calibri"/>
              </a:rPr>
              <a:t>Click to edit Master text styles</a:t>
            </a:r>
          </a:p>
          <a:p>
            <a:pPr marL="622440" lvl="1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565759"/>
                </a:solidFill>
                <a:latin typeface="Calibri"/>
              </a:rPr>
              <a:t>Second level</a:t>
            </a:r>
          </a:p>
          <a:p>
            <a:pPr marL="1073160" lvl="2" indent="-158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600" b="0" strike="noStrike" spc="-1">
                <a:solidFill>
                  <a:srgbClr val="565759"/>
                </a:solidFill>
                <a:latin typeface="Calibri"/>
              </a:rPr>
              <a:t>Third level</a:t>
            </a:r>
          </a:p>
          <a:p>
            <a:pPr marL="1523880" lvl="3" indent="-151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600" b="0" strike="noStrike" spc="-1">
                <a:solidFill>
                  <a:srgbClr val="565759"/>
                </a:solidFill>
                <a:latin typeface="Calibri"/>
              </a:rPr>
              <a:t>Fourth level</a:t>
            </a:r>
          </a:p>
          <a:p>
            <a:pPr marL="1974960" lvl="4" indent="-145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400" b="0" strike="noStrike" spc="-1">
                <a:solidFill>
                  <a:srgbClr val="565759"/>
                </a:solidFill>
                <a:latin typeface="Calibri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0D3D59"/>
                </a:solidFill>
                <a:latin typeface="Arial"/>
              </a:rPr>
              <a:t>Thank you for listening.</a:t>
            </a:r>
            <a:endParaRPr lang="en-GB" sz="6000" b="0" strike="noStrike" spc="-1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251" name="Picture 4"/>
          <p:cNvPicPr/>
          <p:nvPr/>
        </p:nvPicPr>
        <p:blipFill>
          <a:blip r:embed="rId14"/>
          <a:stretch/>
        </p:blipFill>
        <p:spPr>
          <a:xfrm>
            <a:off x="4727520" y="4892400"/>
            <a:ext cx="2736360" cy="1527840"/>
          </a:xfrm>
          <a:prstGeom prst="rect">
            <a:avLst/>
          </a:prstGeom>
          <a:ln>
            <a:noFill/>
          </a:ln>
        </p:spPr>
      </p:pic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565759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600" b="0" strike="noStrike" spc="-1">
                <a:solidFill>
                  <a:srgbClr val="565759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565759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b="0" strike="noStrike" spc="-1">
                <a:solidFill>
                  <a:srgbClr val="565759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565759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565759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565759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914400" y="1063440"/>
            <a:ext cx="10364040" cy="255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0D3D59"/>
                </a:solidFill>
                <a:latin typeface="Arial"/>
              </a:rPr>
              <a:t>JSX</a:t>
            </a:r>
            <a:endParaRPr lang="en-GB" sz="6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914400" y="3886200"/>
            <a:ext cx="10364040" cy="43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lang="en-GB" sz="2000" b="0" strike="noStrike" cap="all" spc="299">
                <a:solidFill>
                  <a:srgbClr val="005AAB"/>
                </a:solidFill>
                <a:latin typeface="Arial"/>
              </a:rPr>
              <a:t>React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834160" y="2733120"/>
            <a:ext cx="5963040" cy="3742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What is JSX?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Why do we use JSX?</a:t>
            </a:r>
            <a:endParaRPr lang="en-GB" sz="1800" b="0" strike="noStrike" spc="-1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5834160" y="1921320"/>
            <a:ext cx="5973120" cy="62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400" b="1" strike="noStrike" cap="all" spc="-1">
                <a:solidFill>
                  <a:srgbClr val="FFFFFF"/>
                </a:solidFill>
                <a:latin typeface="Calibri"/>
              </a:rPr>
              <a:t>Contents page</a:t>
            </a:r>
            <a:endParaRPr lang="en-GB" sz="44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 dirty="0">
                <a:solidFill>
                  <a:srgbClr val="565759"/>
                </a:solidFill>
                <a:latin typeface="Calibri"/>
              </a:rPr>
              <a:t>Discuss what JSX is.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 dirty="0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lang="en-GB" sz="1800" b="0" strike="noStrike" spc="-1" dirty="0">
                <a:solidFill>
                  <a:srgbClr val="565759"/>
                </a:solidFill>
                <a:latin typeface="Calibri"/>
              </a:rPr>
              <a:t>Explore how we use it in React.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 dirty="0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 dirty="0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800" b="1" strike="noStrike" spc="-1">
                <a:solidFill>
                  <a:srgbClr val="FFFFFF"/>
                </a:solidFill>
                <a:latin typeface="Calibri"/>
              </a:rPr>
              <a:t>Course objectives</a:t>
            </a:r>
            <a:endParaRPr lang="en-GB" sz="4800" b="0" strike="noStrike" spc="-1">
              <a:solidFill>
                <a:srgbClr val="565759"/>
              </a:solidFill>
              <a:latin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14000" y="1669680"/>
            <a:ext cx="5579640" cy="44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JavaScript Syntax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A type of JavaScript that allows HTML inside of it, </a:t>
            </a:r>
            <a:r>
              <a:rPr lang="en-GB" spc="-1" dirty="0">
                <a:latin typeface="Calibri" panose="020F0502020204030204" pitchFamily="34" charset="0"/>
              </a:rPr>
              <a:t>JSX adds HTML syntax to our React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This HTML is then automatically converted into the JavaScript representation of that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Saves a lot of time and aids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alibri" panose="020F0502020204030204" pitchFamily="34" charset="0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 panose="020B0604020202020204" pitchFamily="34" charset="0"/>
              <a:buChar char="•"/>
            </a:pPr>
            <a:r>
              <a:rPr lang="en-GB" sz="1800" b="0" strike="noStrike" spc="-1" dirty="0" smtClean="0">
                <a:latin typeface="Calibri" panose="020F0502020204030204" pitchFamily="34" charset="0"/>
              </a:rPr>
              <a:t>You </a:t>
            </a:r>
            <a:r>
              <a:rPr lang="en-GB" sz="1800" b="0" strike="noStrike" spc="-1" dirty="0">
                <a:latin typeface="Calibri" panose="020F0502020204030204" pitchFamily="34" charset="0"/>
              </a:rPr>
              <a:t>can write React without JSX, however it is easier and more elegant to use it</a:t>
            </a:r>
            <a:r>
              <a:rPr lang="en-GB" sz="1800" b="0" strike="noStrike" spc="-1" dirty="0" smtClean="0">
                <a:latin typeface="Calibri" panose="020F0502020204030204" pitchFamily="34" charset="0"/>
              </a:rPr>
              <a:t>. </a:t>
            </a:r>
            <a:r>
              <a:rPr lang="en-GB" dirty="0" smtClean="0">
                <a:latin typeface="Calibri" panose="020F0502020204030204" pitchFamily="34" charset="0"/>
              </a:rPr>
              <a:t>Is not required, but highly recommended.</a:t>
            </a:r>
            <a:endParaRPr lang="en-GB" sz="18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800" b="1" strike="noStrike" spc="-1">
                <a:solidFill>
                  <a:srgbClr val="FFFFFF"/>
                </a:solidFill>
                <a:latin typeface="Calibri"/>
              </a:rPr>
              <a:t>What is JSX?</a:t>
            </a:r>
            <a:endParaRPr lang="en-GB" sz="4800" b="0" strike="noStrike" spc="-1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5" name="Picture 2" descr="Image result for js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086" y="3444324"/>
            <a:ext cx="3234396" cy="12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 rot="16200000">
            <a:off x="-3117240" y="3283560"/>
            <a:ext cx="7019640" cy="29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trike="noStrike" cap="all" spc="299">
                <a:solidFill>
                  <a:srgbClr val="FFFFFF"/>
                </a:solidFill>
                <a:latin typeface="Calibri"/>
              </a:rPr>
              <a:t>JSX Example</a:t>
            </a:r>
            <a:endParaRPr lang="en-GB" sz="18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612120" y="872280"/>
            <a:ext cx="53290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994320" y="855720"/>
            <a:ext cx="53290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TextShape 4"/>
          <p:cNvSpPr txBox="1"/>
          <p:nvPr/>
        </p:nvSpPr>
        <p:spPr>
          <a:xfrm>
            <a:off x="1512000" y="855720"/>
            <a:ext cx="9072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3215" y="872280"/>
            <a:ext cx="7389091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FilmRequest.js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Enter your API Key for OMDB Here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updateApiKey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Enter the name of the film you are searching for here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updateTitle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Do not click this button until the fields above are correctly filled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makeRequest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Click 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Rated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Genre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Plot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Poster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914400" y="1063440"/>
            <a:ext cx="10364040" cy="255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0D3D59"/>
                </a:solidFill>
                <a:latin typeface="Arial"/>
              </a:rPr>
              <a:t>Thank you for listening.</a:t>
            </a:r>
            <a:endParaRPr lang="en-GB" sz="6000" b="0" strike="noStrike" spc="-1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914400" y="3886200"/>
            <a:ext cx="10364040" cy="43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132</TotalTime>
  <Words>257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Calibri</vt:lpstr>
      <vt:lpstr>Consolas</vt:lpstr>
      <vt:lpstr>DejaVu Sans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subject/>
  <dc:creator>Ian</dc:creator>
  <dc:description/>
  <cp:lastModifiedBy>Admin</cp:lastModifiedBy>
  <cp:revision>18</cp:revision>
  <dcterms:created xsi:type="dcterms:W3CDTF">2019-03-27T09:39:23Z</dcterms:created>
  <dcterms:modified xsi:type="dcterms:W3CDTF">2019-07-29T10:12:16Z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10</vt:i4>
  </property>
  <property fmtid="{D5CDD505-2E9C-101B-9397-08002B2CF9AE}" pid="14" name="category">
    <vt:lpwstr>Chapter</vt:lpwstr>
  </property>
</Properties>
</file>