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2"/>
  </p:notesMasterIdLst>
  <p:handoutMasterIdLst>
    <p:handoutMasterId r:id="rId13"/>
  </p:handoutMasterIdLst>
  <p:sldIdLst>
    <p:sldId id="613" r:id="rId2"/>
    <p:sldId id="616" r:id="rId3"/>
    <p:sldId id="620" r:id="rId4"/>
    <p:sldId id="621" r:id="rId5"/>
    <p:sldId id="627" r:id="rId6"/>
    <p:sldId id="626" r:id="rId7"/>
    <p:sldId id="624" r:id="rId8"/>
    <p:sldId id="628" r:id="rId9"/>
    <p:sldId id="629" r:id="rId10"/>
    <p:sldId id="619" r:id="rId11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02DA7A0-FFDB-450F-8D0A-99CD9D726E3F}">
          <p14:sldIdLst>
            <p14:sldId id="613"/>
            <p14:sldId id="616"/>
            <p14:sldId id="620"/>
          </p14:sldIdLst>
        </p14:section>
        <p14:section name="What is Babel" id="{56708826-06B3-41F5-BFBE-940371BA75E0}">
          <p14:sldIdLst>
            <p14:sldId id="621"/>
          </p14:sldIdLst>
        </p14:section>
        <p14:section name="In Action" id="{A75ECDE2-9CB5-421C-8091-E4BBEA3197C7}">
          <p14:sldIdLst>
            <p14:sldId id="627"/>
            <p14:sldId id="626"/>
          </p14:sldIdLst>
        </p14:section>
        <p14:section name="Usage in React" id="{CD917AFC-0BB3-476D-92F7-076266FB198D}">
          <p14:sldIdLst>
            <p14:sldId id="624"/>
            <p14:sldId id="628"/>
            <p14:sldId id="629"/>
            <p14:sldId id="6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AAB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8954" autoAdjust="0"/>
  </p:normalViewPr>
  <p:slideViewPr>
    <p:cSldViewPr snapToGrid="0">
      <p:cViewPr varScale="1">
        <p:scale>
          <a:sx n="105" d="100"/>
          <a:sy n="105" d="100"/>
        </p:scale>
        <p:origin x="67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rep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following examples were created using the Babel online REPL found here: </a:t>
            </a:r>
            <a:r>
              <a:rPr lang="en-GB" dirty="0">
                <a:hlinkClick r:id="rId3"/>
              </a:rPr>
              <a:t>https://babeljs.io/repl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537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55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27/03/2019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repl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Babel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Slide deck styling and structure</a:t>
            </a:r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C14CD82-2D19-4316-8DD3-299A5F33A3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What is Babel?</a:t>
            </a:r>
          </a:p>
          <a:p>
            <a:r>
              <a:rPr lang="en-GB" dirty="0"/>
              <a:t>Babel in Action</a:t>
            </a:r>
          </a:p>
          <a:p>
            <a:r>
              <a:rPr lang="en-GB" dirty="0"/>
              <a:t>Usage in React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page</a:t>
            </a:r>
          </a:p>
        </p:txBody>
      </p:sp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Discuss what Babel is.</a:t>
            </a:r>
          </a:p>
          <a:p>
            <a:endParaRPr lang="en-GB" dirty="0"/>
          </a:p>
          <a:p>
            <a:r>
              <a:rPr lang="en-GB" dirty="0"/>
              <a:t>Explore how Babel converts ES6 into compatible ES5.</a:t>
            </a:r>
          </a:p>
          <a:p>
            <a:endParaRPr lang="en-GB" dirty="0"/>
          </a:p>
          <a:p>
            <a:r>
              <a:rPr lang="en-GB" dirty="0"/>
              <a:t>Explore how we use it in React.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579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765C7-276A-4B28-9D2E-DFC5ADD9D18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Babel is a highly configurable JavaScript </a:t>
            </a:r>
            <a:r>
              <a:rPr lang="en-GB" b="1" dirty="0"/>
              <a:t>compiler</a:t>
            </a:r>
            <a:r>
              <a:rPr lang="en-GB" dirty="0"/>
              <a:t> and </a:t>
            </a:r>
            <a:r>
              <a:rPr lang="en-GB" b="1" dirty="0" err="1"/>
              <a:t>transpiler</a:t>
            </a:r>
            <a:r>
              <a:rPr lang="en-GB" b="1" dirty="0"/>
              <a:t>.</a:t>
            </a:r>
          </a:p>
          <a:p>
            <a:endParaRPr lang="en-GB" b="1" dirty="0"/>
          </a:p>
          <a:p>
            <a:r>
              <a:rPr lang="en-GB" dirty="0"/>
              <a:t>It is used to convert a preferred programming language into compatible ES5 JavaScript.</a:t>
            </a:r>
          </a:p>
          <a:p>
            <a:endParaRPr lang="en-GB" dirty="0"/>
          </a:p>
          <a:p>
            <a:r>
              <a:rPr lang="en-GB" dirty="0"/>
              <a:t>Commonly used to convert ES6+ code to ES5.</a:t>
            </a:r>
          </a:p>
          <a:p>
            <a:endParaRPr lang="en-GB" dirty="0"/>
          </a:p>
          <a:p>
            <a:r>
              <a:rPr lang="en-GB" dirty="0"/>
              <a:t>Babel lets us make our code compatible with a wider range of browsers and environments.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B70E9B-F905-4281-9998-BC2FB931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Babel?</a:t>
            </a:r>
          </a:p>
        </p:txBody>
      </p:sp>
      <p:pic>
        <p:nvPicPr>
          <p:cNvPr id="1026" name="Picture 2" descr="Image result for babel logo">
            <a:extLst>
              <a:ext uri="{FF2B5EF4-FFF2-40B4-BE49-F238E27FC236}">
                <a16:creationId xmlns:a16="http://schemas.microsoft.com/office/drawing/2014/main" id="{02094190-2CCC-4E9B-A497-1309A500C680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5" y="2614231"/>
            <a:ext cx="5580063" cy="25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9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C4C3E3-A4AC-4EC2-90F4-4D7A7818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Babel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1DB2B7-45F6-4302-AAD8-E66BF6B90233}"/>
              </a:ext>
            </a:extLst>
          </p:cNvPr>
          <p:cNvSpPr txBox="1">
            <a:spLocks/>
          </p:cNvSpPr>
          <p:nvPr/>
        </p:nvSpPr>
        <p:spPr>
          <a:xfrm>
            <a:off x="994320" y="1217971"/>
            <a:ext cx="5329379" cy="442205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anchor="ctr"/>
          <a:lstStyle>
            <a:lvl1pPr marL="185738" indent="-185738" algn="l" defTabSz="914400" rtl="0" eaLnBrk="1" latinLnBrk="0" hangingPunct="1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Font typeface="Arial" panose="020B0604020202020204" pitchFamily="34" charset="0"/>
              <a:buChar char="›"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2300" indent="-165100" algn="l" defTabSz="914400" rtl="0" eaLnBrk="1" latinLnBrk="0" hangingPunct="1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Font typeface="Arial" panose="020B0604020202020204" pitchFamily="34" charset="0"/>
              <a:buChar char="›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073150" indent="-158750" algn="l" defTabSz="914400" rtl="0" eaLnBrk="1" latinLnBrk="0" hangingPunct="1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Font typeface="Arial" panose="020B0604020202020204" pitchFamily="34" charset="0"/>
              <a:buChar char="›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524000" indent="-152400" algn="l" defTabSz="914400" rtl="0" eaLnBrk="1" latinLnBrk="0" hangingPunct="1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Font typeface="Arial" panose="020B0604020202020204" pitchFamily="34" charset="0"/>
              <a:buChar char="›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974850" indent="-146050" algn="l" defTabSz="914400" rtl="0" eaLnBrk="1" latinLnBrk="0" hangingPunct="1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Font typeface="Arial" panose="020B0604020202020204" pitchFamily="34" charset="0"/>
              <a:buChar char="›"/>
              <a:defRPr sz="1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Defining variables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GB" dirty="0" err="1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Destructuring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...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Arrow Functions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myFunc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'example'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1518EF-128A-4748-88E8-147257651282}"/>
              </a:ext>
            </a:extLst>
          </p:cNvPr>
          <p:cNvSpPr txBox="1">
            <a:spLocks/>
          </p:cNvSpPr>
          <p:nvPr/>
        </p:nvSpPr>
        <p:spPr>
          <a:xfrm>
            <a:off x="6612000" y="1217971"/>
            <a:ext cx="5335201" cy="442205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anchor="ctr"/>
          <a:lstStyle>
            <a:lvl1pPr marL="185738" indent="-185738" algn="l" defTabSz="914400" rtl="0" eaLnBrk="1" latinLnBrk="0" hangingPunct="1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Font typeface="Arial" panose="020B0604020202020204" pitchFamily="34" charset="0"/>
              <a:buChar char="›"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2300" indent="-165100" algn="l" defTabSz="914400" rtl="0" eaLnBrk="1" latinLnBrk="0" hangingPunct="1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Font typeface="Arial" panose="020B0604020202020204" pitchFamily="34" charset="0"/>
              <a:buChar char="›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073150" indent="-158750" algn="l" defTabSz="914400" rtl="0" eaLnBrk="1" latinLnBrk="0" hangingPunct="1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Font typeface="Arial" panose="020B0604020202020204" pitchFamily="34" charset="0"/>
              <a:buChar char="›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524000" indent="-152400" algn="l" defTabSz="914400" rtl="0" eaLnBrk="1" latinLnBrk="0" hangingPunct="1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Font typeface="Arial" panose="020B0604020202020204" pitchFamily="34" charset="0"/>
              <a:buChar char="›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974850" indent="-146050" algn="l" defTabSz="914400" rtl="0" eaLnBrk="1" latinLnBrk="0" hangingPunct="1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Font typeface="Arial" panose="020B0604020202020204" pitchFamily="34" charset="0"/>
              <a:buChar char="›"/>
              <a:defRPr sz="1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Defining variables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GB" dirty="0" err="1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Destructuring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Arrow Functions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myFunc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myFunc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"example"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F4795F-B59D-4B1D-BBC5-D50879A01FB5}"/>
              </a:ext>
            </a:extLst>
          </p:cNvPr>
          <p:cNvSpPr txBox="1">
            <a:spLocks/>
          </p:cNvSpPr>
          <p:nvPr/>
        </p:nvSpPr>
        <p:spPr>
          <a:xfrm>
            <a:off x="6612001" y="872318"/>
            <a:ext cx="5329378" cy="34565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Calibri" panose="020F0502020204030204" pitchFamily="34" charset="0"/>
              </a:defRPr>
            </a:lvl2pPr>
            <a:lvl3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Calibri" panose="020F0502020204030204" pitchFamily="34" charset="0"/>
              </a:defRPr>
            </a:lvl3pPr>
            <a:lvl4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Calibri" panose="020F0502020204030204" pitchFamily="34" charset="0"/>
              </a:defRPr>
            </a:lvl4pPr>
            <a:lvl5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GB" b="1" dirty="0"/>
              <a:t>ES5 Equivalent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772165-287B-403F-84C8-FD288157949D}"/>
              </a:ext>
            </a:extLst>
          </p:cNvPr>
          <p:cNvSpPr txBox="1">
            <a:spLocks/>
          </p:cNvSpPr>
          <p:nvPr/>
        </p:nvSpPr>
        <p:spPr>
          <a:xfrm>
            <a:off x="994321" y="855844"/>
            <a:ext cx="5329378" cy="34565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Calibri" panose="020F0502020204030204" pitchFamily="34" charset="0"/>
              </a:defRPr>
            </a:lvl2pPr>
            <a:lvl3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Calibri" panose="020F0502020204030204" pitchFamily="34" charset="0"/>
              </a:defRPr>
            </a:lvl3pPr>
            <a:lvl4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Calibri" panose="020F0502020204030204" pitchFamily="34" charset="0"/>
              </a:defRPr>
            </a:lvl4pPr>
            <a:lvl5pPr marL="0" indent="0" algn="l" defTabSz="914400" rtl="0" eaLnBrk="1" latinLnBrk="0" hangingPunct="1"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GB" b="1" dirty="0"/>
              <a:t>ES6</a:t>
            </a:r>
          </a:p>
        </p:txBody>
      </p:sp>
    </p:spTree>
    <p:extLst>
      <p:ext uri="{BB962C8B-B14F-4D97-AF65-F5344CB8AC3E}">
        <p14:creationId xmlns:p14="http://schemas.microsoft.com/office/powerpoint/2010/main" val="355769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0403AB-225E-4F4E-9DE6-D42E693C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Babel Example 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3804F-D252-4F7B-B2ED-3D8A1C1C48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A more complex example.</a:t>
            </a:r>
          </a:p>
          <a:p>
            <a:r>
              <a:rPr lang="en-GB" dirty="0"/>
              <a:t>Babel lets us write code using the much more concise syntax of ES6.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AE876-2551-4DA2-B899-51B1C314B542}"/>
              </a:ext>
            </a:extLst>
          </p:cNvPr>
          <p:cNvSpPr txBox="1">
            <a:spLocks/>
          </p:cNvSpPr>
          <p:nvPr/>
        </p:nvSpPr>
        <p:spPr>
          <a:xfrm>
            <a:off x="1342896" y="1464859"/>
            <a:ext cx="7985760" cy="442205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anchor="ctr"/>
          <a:lstStyle>
            <a:lvl1pPr marL="185738" indent="-185738" algn="l" defTabSz="914400" rtl="0" eaLnBrk="1" latinLnBrk="0" hangingPunct="1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Font typeface="Arial" panose="020B0604020202020204" pitchFamily="34" charset="0"/>
              <a:buChar char="›"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2300" indent="-165100" algn="l" defTabSz="914400" rtl="0" eaLnBrk="1" latinLnBrk="0" hangingPunct="1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Font typeface="Arial" panose="020B0604020202020204" pitchFamily="34" charset="0"/>
              <a:buChar char="›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073150" indent="-158750" algn="l" defTabSz="914400" rtl="0" eaLnBrk="1" latinLnBrk="0" hangingPunct="1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Font typeface="Arial" panose="020B0604020202020204" pitchFamily="34" charset="0"/>
              <a:buChar char="›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524000" indent="-152400" algn="l" defTabSz="914400" rtl="0" eaLnBrk="1" latinLnBrk="0" hangingPunct="1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Font typeface="Arial" panose="020B0604020202020204" pitchFamily="34" charset="0"/>
              <a:buChar char="›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974850" indent="-146050" algn="l" defTabSz="914400" rtl="0" eaLnBrk="1" latinLnBrk="0" hangingPunct="1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Font typeface="Arial" panose="020B0604020202020204" pitchFamily="34" charset="0"/>
              <a:buChar char="›"/>
              <a:defRPr sz="1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ES5 equivalent</a:t>
            </a:r>
            <a:endParaRPr lang="en-GB" sz="1600" dirty="0">
              <a:solidFill>
                <a:srgbClr val="569CD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toStringArray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toStringArray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_key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_key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_key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 {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_key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_key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5B6AE1-A474-4C2E-9BE7-67D66D81D92E}"/>
              </a:ext>
            </a:extLst>
          </p:cNvPr>
          <p:cNvSpPr txBox="1">
            <a:spLocks/>
          </p:cNvSpPr>
          <p:nvPr/>
        </p:nvSpPr>
        <p:spPr>
          <a:xfrm>
            <a:off x="1342896" y="294427"/>
            <a:ext cx="7985760" cy="101316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anchor="ctr"/>
          <a:lstStyle>
            <a:lvl1pPr marL="185738" indent="-185738" algn="l" defTabSz="914400" rtl="0" eaLnBrk="1" latinLnBrk="0" hangingPunct="1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Font typeface="Arial" panose="020B0604020202020204" pitchFamily="34" charset="0"/>
              <a:buChar char="›"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2300" indent="-165100" algn="l" defTabSz="914400" rtl="0" eaLnBrk="1" latinLnBrk="0" hangingPunct="1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Font typeface="Arial" panose="020B0604020202020204" pitchFamily="34" charset="0"/>
              <a:buChar char="›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073150" indent="-158750" algn="l" defTabSz="914400" rtl="0" eaLnBrk="1" latinLnBrk="0" hangingPunct="1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Font typeface="Arial" panose="020B0604020202020204" pitchFamily="34" charset="0"/>
              <a:buChar char="›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524000" indent="-152400" algn="l" defTabSz="914400" rtl="0" eaLnBrk="1" latinLnBrk="0" hangingPunct="1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Font typeface="Arial" panose="020B0604020202020204" pitchFamily="34" charset="0"/>
              <a:buChar char="›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974850" indent="-146050" algn="l" defTabSz="914400" rtl="0" eaLnBrk="1" latinLnBrk="0" hangingPunct="1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Font typeface="Arial" panose="020B0604020202020204" pitchFamily="34" charset="0"/>
              <a:buChar char="›"/>
              <a:defRPr sz="1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ES6</a:t>
            </a:r>
            <a:endParaRPr lang="en-GB" sz="1600" dirty="0">
              <a:solidFill>
                <a:srgbClr val="569CD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toStringArray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(...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GB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40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39AB75-8779-4C9E-A324-FF08B933AF0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anchor="ctr"/>
          <a:lstStyle/>
          <a:p>
            <a:r>
              <a:rPr lang="en-GB" dirty="0"/>
              <a:t>React uses Babel to convert the ES6</a:t>
            </a:r>
            <a:r>
              <a:rPr lang="en-GB" b="1" dirty="0"/>
              <a:t> </a:t>
            </a:r>
            <a:r>
              <a:rPr lang="en-GB" dirty="0"/>
              <a:t>code you write into an ES5 equivalent the browser uses.</a:t>
            </a:r>
          </a:p>
          <a:p>
            <a:endParaRPr lang="en-GB" dirty="0"/>
          </a:p>
          <a:p>
            <a:r>
              <a:rPr lang="en-GB" dirty="0"/>
              <a:t>It also uses a Babel plugin to convert JSX into JavaScript.</a:t>
            </a:r>
          </a:p>
          <a:p>
            <a:endParaRPr lang="en-GB" dirty="0"/>
          </a:p>
          <a:p>
            <a:r>
              <a:rPr lang="en-GB" dirty="0"/>
              <a:t>This process happens automatically behind the scenes.</a:t>
            </a:r>
          </a:p>
          <a:p>
            <a:pPr lvl="1"/>
            <a:r>
              <a:rPr lang="en-GB" dirty="0"/>
              <a:t>It’s important to know it happens just in case something goes wrong.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04476-D3BA-43A1-B43E-C7770A92D51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solidFill>
            <a:schemeClr val="bg2">
              <a:lumMod val="10000"/>
            </a:schemeClr>
          </a:solidFill>
        </p:spPr>
        <p:txBody>
          <a:bodyPr anchor="ctr"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ES6 arrow function and JSX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TestComp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Hello, world!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ES5 equivalent from Babel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TestComp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TestComp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"div"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"Hello, world!"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204591-CE20-42DE-86AD-40183424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in React</a:t>
            </a:r>
          </a:p>
        </p:txBody>
      </p:sp>
    </p:spTree>
    <p:extLst>
      <p:ext uri="{BB962C8B-B14F-4D97-AF65-F5344CB8AC3E}">
        <p14:creationId xmlns:p14="http://schemas.microsoft.com/office/powerpoint/2010/main" val="313802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49882D-A30A-4DD0-8EC2-6F6683C0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Activity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E2304-7A40-4722-9BA3-40E81C634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Directions</a:t>
            </a:r>
          </a:p>
          <a:p>
            <a:pPr lvl="1"/>
            <a:r>
              <a:rPr lang="en-GB" dirty="0"/>
              <a:t>Time: 15 minutes.</a:t>
            </a:r>
          </a:p>
          <a:p>
            <a:pPr lvl="2"/>
            <a:r>
              <a:rPr lang="en-GB" sz="1800" dirty="0"/>
              <a:t>Experiment with the Babel REPL: </a:t>
            </a:r>
            <a:r>
              <a:rPr lang="en-GB" sz="1800" dirty="0">
                <a:hlinkClick r:id="rId2"/>
              </a:rPr>
              <a:t>https://babeljs.io/repl</a:t>
            </a:r>
            <a:r>
              <a:rPr lang="en-GB" sz="1800" dirty="0"/>
              <a:t>.</a:t>
            </a:r>
          </a:p>
          <a:p>
            <a:pPr lvl="2"/>
            <a:r>
              <a:rPr lang="en-GB" sz="1800" dirty="0"/>
              <a:t>Try using the syntax you know of ES6, React, and JSX.</a:t>
            </a:r>
          </a:p>
          <a:p>
            <a:pPr lvl="3"/>
            <a:r>
              <a:rPr lang="en-GB" sz="1800" dirty="0"/>
              <a:t>What is Babel creating for React common syntax? Components, event bindings, etc.</a:t>
            </a:r>
          </a:p>
          <a:p>
            <a:endParaRPr lang="en-GB" dirty="0"/>
          </a:p>
          <a:p>
            <a:r>
              <a:rPr lang="en-GB" dirty="0"/>
              <a:t>Debrief</a:t>
            </a:r>
          </a:p>
          <a:p>
            <a:pPr lvl="1"/>
            <a:r>
              <a:rPr lang="en-GB" dirty="0"/>
              <a:t>Discuss the differences you’ve found.</a:t>
            </a:r>
          </a:p>
        </p:txBody>
      </p:sp>
    </p:spTree>
    <p:extLst>
      <p:ext uri="{BB962C8B-B14F-4D97-AF65-F5344CB8AC3E}">
        <p14:creationId xmlns:p14="http://schemas.microsoft.com/office/powerpoint/2010/main" val="171271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AE52E-5A04-4CDD-854E-59E3D5E8FC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Discuss what Babel is.</a:t>
            </a:r>
          </a:p>
          <a:p>
            <a:pPr lvl="1"/>
            <a:r>
              <a:rPr lang="en-GB" dirty="0"/>
              <a:t>Babel is a highly customisable compiler and </a:t>
            </a:r>
            <a:r>
              <a:rPr lang="en-GB" dirty="0" err="1"/>
              <a:t>transpiler</a:t>
            </a:r>
            <a:r>
              <a:rPr lang="en-GB" dirty="0"/>
              <a:t> in common use today.</a:t>
            </a:r>
          </a:p>
          <a:p>
            <a:r>
              <a:rPr lang="en-GB" b="1" dirty="0"/>
              <a:t>Explore how Babel converts ES6 into </a:t>
            </a:r>
            <a:r>
              <a:rPr lang="en-GB" b="1" dirty="0" err="1"/>
              <a:t>compatable</a:t>
            </a:r>
            <a:r>
              <a:rPr lang="en-GB" b="1" dirty="0"/>
              <a:t> ES5.</a:t>
            </a:r>
          </a:p>
          <a:p>
            <a:pPr lvl="1"/>
            <a:r>
              <a:rPr lang="en-GB" dirty="0"/>
              <a:t>Babel can be used to convert the extended syntax of ES6 into ES5. </a:t>
            </a:r>
          </a:p>
          <a:p>
            <a:pPr lvl="1"/>
            <a:r>
              <a:rPr lang="en-GB" dirty="0"/>
              <a:t>This lets you write more concise code with additional features while still supporting older browsers and environments.</a:t>
            </a:r>
          </a:p>
          <a:p>
            <a:r>
              <a:rPr lang="en-GB" b="1" dirty="0"/>
              <a:t>Explore how we use it in React.</a:t>
            </a:r>
          </a:p>
          <a:p>
            <a:pPr lvl="1"/>
            <a:r>
              <a:rPr lang="en-GB" dirty="0"/>
              <a:t>In addition to the above, React uses Babel to convert JSX into its JavaScript equivalent.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C76FE9-FB65-4147-936C-C03F3EE1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94908320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101</TotalTime>
  <Words>470</Words>
  <Application>Microsoft Office PowerPoint</Application>
  <PresentationFormat>Widescreen</PresentationFormat>
  <Paragraphs>104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Segoe UI</vt:lpstr>
      <vt:lpstr>QAC_Powerpoint_Template</vt:lpstr>
      <vt:lpstr>Babel</vt:lpstr>
      <vt:lpstr>Contents page</vt:lpstr>
      <vt:lpstr>Course objectives</vt:lpstr>
      <vt:lpstr>What is Babel?</vt:lpstr>
      <vt:lpstr>Babel Example</vt:lpstr>
      <vt:lpstr>Babel Example CONT.</vt:lpstr>
      <vt:lpstr>Usage in React</vt:lpstr>
      <vt:lpstr>Practice Activity</vt:lpstr>
      <vt:lpstr>Summary</vt:lpstr>
      <vt:lpstr>Thank you for listening.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creator>Ian</dc:creator>
  <cp:lastModifiedBy>Ian</cp:lastModifiedBy>
  <cp:revision>13</cp:revision>
  <dcterms:created xsi:type="dcterms:W3CDTF">2019-03-27T09:39:23Z</dcterms:created>
  <dcterms:modified xsi:type="dcterms:W3CDTF">2019-03-27T11:20:41Z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