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8"/>
  </p:notesMasterIdLst>
  <p:handoutMasterIdLst>
    <p:handoutMasterId r:id="rId19"/>
  </p:handoutMasterIdLst>
  <p:sldIdLst>
    <p:sldId id="613" r:id="rId2"/>
    <p:sldId id="616" r:id="rId3"/>
    <p:sldId id="620" r:id="rId4"/>
    <p:sldId id="614" r:id="rId5"/>
    <p:sldId id="617" r:id="rId6"/>
    <p:sldId id="628" r:id="rId7"/>
    <p:sldId id="622" r:id="rId8"/>
    <p:sldId id="629" r:id="rId9"/>
    <p:sldId id="621" r:id="rId10"/>
    <p:sldId id="623" r:id="rId11"/>
    <p:sldId id="624" r:id="rId12"/>
    <p:sldId id="625" r:id="rId13"/>
    <p:sldId id="627" r:id="rId14"/>
    <p:sldId id="618" r:id="rId15"/>
    <p:sldId id="630" r:id="rId16"/>
    <p:sldId id="619" r:id="rId1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AAB"/>
    <a:srgbClr val="00519C"/>
    <a:srgbClr val="B9CDE5"/>
    <a:srgbClr val="555454"/>
    <a:srgbClr val="004F9F"/>
    <a:srgbClr val="0070C0"/>
    <a:srgbClr val="0070AB"/>
    <a:srgbClr val="FF70C0"/>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8954" autoAdjust="0"/>
  </p:normalViewPr>
  <p:slideViewPr>
    <p:cSldViewPr snapToGrid="0">
      <p:cViewPr varScale="1">
        <p:scale>
          <a:sx n="78" d="100"/>
          <a:sy n="78" d="100"/>
        </p:scale>
        <p:origin x="835" y="62"/>
      </p:cViewPr>
      <p:guideLst>
        <p:guide orient="horz" pos="2160"/>
        <p:guide pos="3840"/>
      </p:guideLst>
    </p:cSldViewPr>
  </p:slideViewPr>
  <p:outlineViewPr>
    <p:cViewPr>
      <p:scale>
        <a:sx n="33" d="100"/>
        <a:sy n="33" d="100"/>
      </p:scale>
      <p:origin x="0" y="-4296"/>
    </p:cViewPr>
  </p:outlineViewPr>
  <p:notesTextViewPr>
    <p:cViewPr>
      <p:scale>
        <a:sx n="3" d="2"/>
        <a:sy n="3" d="2"/>
      </p:scale>
      <p:origin x="0" y="0"/>
    </p:cViewPr>
  </p:notesTextViewPr>
  <p:sorterViewPr>
    <p:cViewPr>
      <p:scale>
        <a:sx n="66" d="100"/>
        <a:sy n="66" d="100"/>
      </p:scale>
      <p:origin x="0" y="-1020"/>
    </p:cViewPr>
  </p:sorterViewPr>
  <p:notesViewPr>
    <p:cSldViewPr snapToGrid="0">
      <p:cViewPr varScale="1">
        <p:scale>
          <a:sx n="80" d="100"/>
          <a:sy n="80" d="100"/>
        </p:scale>
        <p:origin x="4014"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95298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417125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Trainer note – if not already,</a:t>
            </a:r>
            <a:r>
              <a:rPr lang="en-GB" baseline="0" dirty="0" smtClean="0"/>
              <a:t> discuss the idea of passing props into the list item components on the previous page to get them to render something different, ask delegates to think what this would look like.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7</a:t>
            </a:fld>
            <a:endParaRPr dirty="0"/>
          </a:p>
        </p:txBody>
      </p:sp>
    </p:spTree>
    <p:extLst>
      <p:ext uri="{BB962C8B-B14F-4D97-AF65-F5344CB8AC3E}">
        <p14:creationId xmlns:p14="http://schemas.microsoft.com/office/powerpoint/2010/main" val="3626882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3438821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Expect a question</a:t>
            </a:r>
            <a:r>
              <a:rPr lang="en-GB" baseline="0" dirty="0" smtClean="0"/>
              <a:t> about props here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392501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16</a:t>
            </a:fld>
            <a:endParaRPr dirty="0"/>
          </a:p>
        </p:txBody>
      </p:sp>
    </p:spTree>
    <p:extLst>
      <p:ext uri="{BB962C8B-B14F-4D97-AF65-F5344CB8AC3E}">
        <p14:creationId xmlns:p14="http://schemas.microsoft.com/office/powerpoint/2010/main" val="1151358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dirty="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29/07/2019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err="1" smtClean="0">
                <a:latin typeface="Arial" charset="0"/>
                <a:cs typeface="Arial" charset="0"/>
              </a:rPr>
              <a:t>ReactJS</a:t>
            </a:r>
            <a:endParaRPr lang="en-US" dirty="0">
              <a:latin typeface="Arial" charset="0"/>
              <a:cs typeface="Arial" charset="0"/>
            </a:endParaRP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dirty="0" smtClean="0"/>
              <a:t>Components</a:t>
            </a:r>
            <a:endParaRPr lang="en-GB" noProof="0" dirty="0"/>
          </a:p>
        </p:txBody>
      </p:sp>
    </p:spTree>
    <p:extLst>
      <p:ext uri="{BB962C8B-B14F-4D97-AF65-F5344CB8AC3E}">
        <p14:creationId xmlns:p14="http://schemas.microsoft.com/office/powerpoint/2010/main" val="16523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smtClean="0"/>
              <a:t>Class Component declaration example</a:t>
            </a:r>
            <a:endParaRPr lang="en-GB" dirty="0"/>
          </a:p>
        </p:txBody>
      </p:sp>
      <p:sp>
        <p:nvSpPr>
          <p:cNvPr id="4" name="Text Placeholder 3">
            <a:extLst>
              <a:ext uri="{FF2B5EF4-FFF2-40B4-BE49-F238E27FC236}">
                <a16:creationId xmlns:a16="http://schemas.microsoft.com/office/drawing/2014/main" id="{79D56E63-8910-4A29-869E-41F0AA594A82}"/>
              </a:ext>
            </a:extLst>
          </p:cNvPr>
          <p:cNvSpPr>
            <a:spLocks noGrp="1"/>
          </p:cNvSpPr>
          <p:nvPr>
            <p:ph type="body" sz="quarter" idx="17"/>
          </p:nvPr>
        </p:nvSpPr>
        <p:spPr>
          <a:xfrm>
            <a:off x="9291032" y="1638083"/>
            <a:ext cx="2590348" cy="3585433"/>
          </a:xfrm>
        </p:spPr>
        <p:txBody>
          <a:bodyPr/>
          <a:lstStyle/>
          <a:p>
            <a:pPr marL="285750" indent="-285750">
              <a:buFont typeface="Arial" panose="020B0604020202020204" pitchFamily="34" charset="0"/>
              <a:buChar char="•"/>
            </a:pPr>
            <a:r>
              <a:rPr lang="en-GB" dirty="0" smtClean="0"/>
              <a:t>Here we declare a component as a class</a:t>
            </a:r>
            <a:endParaRPr lang="en-GB" dirty="0"/>
          </a:p>
          <a:p>
            <a:pPr marL="285750" indent="-285750">
              <a:buFont typeface="Arial" panose="020B0604020202020204" pitchFamily="34" charset="0"/>
              <a:buChar char="•"/>
            </a:pPr>
            <a:r>
              <a:rPr lang="en-GB" dirty="0" smtClean="0"/>
              <a:t>Note that the new  class extends the Component class from the React library</a:t>
            </a:r>
          </a:p>
          <a:p>
            <a:pPr marL="285750" indent="-285750">
              <a:buFont typeface="Arial" panose="020B0604020202020204" pitchFamily="34" charset="0"/>
              <a:buChar char="•"/>
            </a:pPr>
            <a:r>
              <a:rPr lang="en-GB" dirty="0" smtClean="0"/>
              <a:t>We can see from the render function that this Component will display a table on the screen</a:t>
            </a:r>
            <a:endParaRPr lang="en-GB" dirty="0"/>
          </a:p>
        </p:txBody>
      </p:sp>
      <p:sp>
        <p:nvSpPr>
          <p:cNvPr id="2" name="TextBox 1"/>
          <p:cNvSpPr txBox="1"/>
          <p:nvPr/>
        </p:nvSpPr>
        <p:spPr>
          <a:xfrm>
            <a:off x="1916349" y="568910"/>
            <a:ext cx="6799634" cy="5016758"/>
          </a:xfrm>
          <a:prstGeom prst="rect">
            <a:avLst/>
          </a:prstGeom>
          <a:solidFill>
            <a:schemeClr val="bg2">
              <a:lumMod val="10000"/>
            </a:schemeClr>
          </a:solidFill>
        </p:spPr>
        <p:txBody>
          <a:bodyPr wrap="square" rtlCol="0">
            <a:spAutoFit/>
          </a:bodyPr>
          <a:lstStyle/>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import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React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Component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from </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'react'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export </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class</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4EC9B0"/>
                </a:solidFill>
                <a:latin typeface="Consolas" panose="020B0609020204030204" pitchFamily="49" charset="0"/>
                <a:ea typeface="Times New Roman" panose="02020603050405020304" pitchFamily="18" charset="0"/>
                <a:cs typeface="Times New Roman" panose="02020603050405020304" pitchFamily="18" charset="0"/>
              </a:rPr>
              <a:t>SubComponentClassMethod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extends</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Component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render</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table</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tr</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heading 1</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heading 2</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heading 3</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tr</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tr</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value 1</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value 2</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value 3</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tr</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table</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smtClean="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638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smtClean="0"/>
              <a:t>The second method of declaring a component is via a function</a:t>
            </a:r>
          </a:p>
          <a:p>
            <a:r>
              <a:rPr lang="en-GB" dirty="0" smtClean="0"/>
              <a:t>When declaring a component as a function it must:</a:t>
            </a:r>
          </a:p>
          <a:p>
            <a:pPr lvl="1"/>
            <a:r>
              <a:rPr lang="en-GB" dirty="0" smtClean="0"/>
              <a:t>Have a single argument called props</a:t>
            </a:r>
          </a:p>
          <a:p>
            <a:pPr lvl="1"/>
            <a:r>
              <a:rPr lang="en-GB" dirty="0" smtClean="0"/>
              <a:t>Return JSX elements</a:t>
            </a:r>
          </a:p>
          <a:p>
            <a:r>
              <a:rPr lang="en-GB" dirty="0" smtClean="0"/>
              <a:t>Function declarations are ideal for components which do not need much, if any logic, they are shorter, more concise, and therefore more clearly readable</a:t>
            </a: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normAutofit fontScale="90000"/>
          </a:bodyPr>
          <a:lstStyle/>
          <a:p>
            <a:r>
              <a:rPr lang="en-GB" dirty="0" smtClean="0"/>
              <a:t>How do we create a Component? Pt.2</a:t>
            </a:r>
            <a:endParaRPr lang="en-GB" dirty="0"/>
          </a:p>
        </p:txBody>
      </p:sp>
    </p:spTree>
    <p:extLst>
      <p:ext uri="{BB962C8B-B14F-4D97-AF65-F5344CB8AC3E}">
        <p14:creationId xmlns:p14="http://schemas.microsoft.com/office/powerpoint/2010/main" val="42420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smtClean="0"/>
              <a:t>Function Component declaration example</a:t>
            </a:r>
            <a:endParaRPr lang="en-GB" dirty="0"/>
          </a:p>
        </p:txBody>
      </p:sp>
      <p:sp>
        <p:nvSpPr>
          <p:cNvPr id="4" name="Text Placeholder 3">
            <a:extLst>
              <a:ext uri="{FF2B5EF4-FFF2-40B4-BE49-F238E27FC236}">
                <a16:creationId xmlns:a16="http://schemas.microsoft.com/office/drawing/2014/main" id="{79D56E63-8910-4A29-869E-41F0AA594A82}"/>
              </a:ext>
            </a:extLst>
          </p:cNvPr>
          <p:cNvSpPr>
            <a:spLocks noGrp="1"/>
          </p:cNvSpPr>
          <p:nvPr>
            <p:ph type="body" sz="quarter" idx="17"/>
          </p:nvPr>
        </p:nvSpPr>
        <p:spPr>
          <a:xfrm>
            <a:off x="9164573" y="962722"/>
            <a:ext cx="2590348" cy="4386937"/>
          </a:xfrm>
        </p:spPr>
        <p:txBody>
          <a:bodyPr/>
          <a:lstStyle/>
          <a:p>
            <a:pPr marL="285750" indent="-285750">
              <a:buFont typeface="Arial" panose="020B0604020202020204" pitchFamily="34" charset="0"/>
              <a:buChar char="•"/>
            </a:pPr>
            <a:r>
              <a:rPr lang="en-GB" dirty="0" smtClean="0"/>
              <a:t>Here we declare a component as a function</a:t>
            </a:r>
            <a:endParaRPr lang="en-GB" dirty="0"/>
          </a:p>
          <a:p>
            <a:pPr marL="285750" indent="-285750">
              <a:buFont typeface="Arial" panose="020B0604020202020204" pitchFamily="34" charset="0"/>
              <a:buChar char="•"/>
            </a:pPr>
            <a:r>
              <a:rPr lang="en-GB" dirty="0" smtClean="0"/>
              <a:t>Note that we do not need to import the Component class here</a:t>
            </a:r>
          </a:p>
          <a:p>
            <a:pPr marL="285750" indent="-285750">
              <a:buFont typeface="Arial" panose="020B0604020202020204" pitchFamily="34" charset="0"/>
              <a:buChar char="•"/>
            </a:pPr>
            <a:r>
              <a:rPr lang="en-GB" dirty="0" smtClean="0"/>
              <a:t>We can see that the function takes in the required argument of props, and returns JSX elements forming the same table as the class declaration example</a:t>
            </a:r>
            <a:endParaRPr lang="en-GB" dirty="0"/>
          </a:p>
        </p:txBody>
      </p:sp>
      <p:sp>
        <p:nvSpPr>
          <p:cNvPr id="2" name="TextBox 1"/>
          <p:cNvSpPr txBox="1"/>
          <p:nvPr/>
        </p:nvSpPr>
        <p:spPr>
          <a:xfrm>
            <a:off x="1673158" y="909378"/>
            <a:ext cx="6799634" cy="4524315"/>
          </a:xfrm>
          <a:prstGeom prst="rect">
            <a:avLst/>
          </a:prstGeom>
          <a:solidFill>
            <a:schemeClr val="bg2">
              <a:lumMod val="10000"/>
            </a:schemeClr>
          </a:solidFill>
        </p:spPr>
        <p:txBody>
          <a:bodyPr wrap="square" rtlCol="0">
            <a:spAutoFit/>
          </a:bodyPr>
          <a:lstStyle/>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import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React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from </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'react'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export </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SubComponentFunctionMethod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props</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table</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tr</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heading 1</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heading 2</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heading 3</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tr</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tr</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value 1</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value 2</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value 3</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tr</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table</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766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a:t>How do we use a declared component?</a:t>
            </a:r>
          </a:p>
        </p:txBody>
      </p:sp>
      <p:sp>
        <p:nvSpPr>
          <p:cNvPr id="6" name="TextBox 5"/>
          <p:cNvSpPr txBox="1"/>
          <p:nvPr/>
        </p:nvSpPr>
        <p:spPr>
          <a:xfrm>
            <a:off x="856035" y="879160"/>
            <a:ext cx="9075600" cy="4739759"/>
          </a:xfrm>
          <a:prstGeom prst="rect">
            <a:avLst/>
          </a:prstGeom>
          <a:solidFill>
            <a:srgbClr val="000000"/>
          </a:solidFill>
        </p:spPr>
        <p:txBody>
          <a:bodyPr wrap="square" rtlCol="0">
            <a:spAutoFit/>
          </a:bodyPr>
          <a:lstStyle/>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import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React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Component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from </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'react'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import {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SubComponentClassMethod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from </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'./components/</a:t>
            </a:r>
            <a:r>
              <a:rPr lang="en-GB" sz="16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SubComponentClassMethod</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class</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4EC9B0"/>
                </a:solidFill>
                <a:latin typeface="Consolas" panose="020B0609020204030204" pitchFamily="49" charset="0"/>
                <a:ea typeface="Times New Roman" panose="02020603050405020304" pitchFamily="18" charset="0"/>
                <a:cs typeface="Times New Roman" panose="02020603050405020304" pitchFamily="18" charset="0"/>
              </a:rPr>
              <a:t>App</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extends</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Component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render</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return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className</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"App"</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Class method component declaration:</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SubComponentClassMethod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smtClean="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export </a:t>
            </a:r>
            <a:r>
              <a:rPr lang="en-GB" sz="16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default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App</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endParaRPr lang="en-GB" sz="2000" dirty="0" smtClean="0">
              <a:latin typeface="Courier New" pitchFamily="49" charset="0"/>
              <a:cs typeface="Courier New" pitchFamily="49" charset="0"/>
            </a:endParaRPr>
          </a:p>
        </p:txBody>
      </p:sp>
      <p:sp>
        <p:nvSpPr>
          <p:cNvPr id="7"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10038640" y="1546698"/>
            <a:ext cx="2226486" cy="5311302"/>
          </a:xfrm>
        </p:spPr>
        <p:txBody>
          <a:bodyPr/>
          <a:lstStyle/>
          <a:p>
            <a:pPr marL="0" indent="0">
              <a:buNone/>
            </a:pPr>
            <a:r>
              <a:rPr lang="en-GB" dirty="0" smtClean="0"/>
              <a:t>There are two very simple steps to using a component we have declared, importing the component into the document we wish to use it in, and placing the name of the component in JSX tags</a:t>
            </a:r>
            <a:endParaRPr lang="en-GB" dirty="0"/>
          </a:p>
        </p:txBody>
      </p:sp>
    </p:spTree>
    <p:extLst>
      <p:ext uri="{BB962C8B-B14F-4D97-AF65-F5344CB8AC3E}">
        <p14:creationId xmlns:p14="http://schemas.microsoft.com/office/powerpoint/2010/main" val="373753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dirty="0"/>
              <a:t>Practice activities</a:t>
            </a:r>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14</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normAutofit/>
          </a:bodyPr>
          <a:lstStyle/>
          <a:p>
            <a:r>
              <a:rPr lang="en-GB" b="1" dirty="0" smtClean="0"/>
              <a:t>Activity:</a:t>
            </a:r>
          </a:p>
          <a:p>
            <a:pPr lvl="1"/>
            <a:r>
              <a:rPr lang="en-GB" dirty="0" smtClean="0"/>
              <a:t>Create two components, using both methods of declaring a component and have these display on the screen</a:t>
            </a:r>
          </a:p>
          <a:p>
            <a:pPr lvl="1"/>
            <a:r>
              <a:rPr lang="en-GB" dirty="0" smtClean="0"/>
              <a:t>Try to have these imitate the design from earlier, with a </a:t>
            </a:r>
            <a:r>
              <a:rPr lang="en-GB" dirty="0" err="1" smtClean="0"/>
              <a:t>navbar</a:t>
            </a:r>
            <a:r>
              <a:rPr lang="en-GB" dirty="0" smtClean="0"/>
              <a:t>, and page contents</a:t>
            </a:r>
            <a:endParaRPr lang="en-GB" dirty="0"/>
          </a:p>
          <a:p>
            <a:pPr lvl="1"/>
            <a:endParaRPr lang="en-GB" dirty="0"/>
          </a:p>
          <a:p>
            <a:endParaRPr lang="en-GB" dirty="0"/>
          </a:p>
          <a:p>
            <a:r>
              <a:rPr lang="en-GB" b="1" dirty="0" smtClean="0"/>
              <a:t>Debrief:</a:t>
            </a:r>
          </a:p>
          <a:p>
            <a:pPr lvl="1"/>
            <a:r>
              <a:rPr lang="en-GB" dirty="0" smtClean="0"/>
              <a:t>Work with the person next to you to ensure you both understand the process you undertook</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51250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342900" indent="-342900">
              <a:buFont typeface="+mj-lt"/>
              <a:buAutoNum type="arabicPeriod"/>
            </a:pPr>
            <a:r>
              <a:rPr lang="en-GB" dirty="0"/>
              <a:t>Component names should always begin with a </a:t>
            </a:r>
            <a:r>
              <a:rPr lang="en-GB" b="1" dirty="0"/>
              <a:t>Capital letter.</a:t>
            </a:r>
          </a:p>
          <a:p>
            <a:pPr marL="342900" indent="-342900">
              <a:buFont typeface="+mj-lt"/>
              <a:buAutoNum type="arabicPeriod"/>
            </a:pPr>
            <a:r>
              <a:rPr lang="en-GB" b="1" dirty="0" err="1"/>
              <a:t>React.Component</a:t>
            </a:r>
            <a:r>
              <a:rPr lang="en-GB" dirty="0"/>
              <a:t> is an abstract class in the </a:t>
            </a:r>
            <a:r>
              <a:rPr lang="en-GB" b="1" dirty="0"/>
              <a:t>React</a:t>
            </a:r>
            <a:r>
              <a:rPr lang="en-GB" dirty="0"/>
              <a:t> Package</a:t>
            </a:r>
          </a:p>
          <a:p>
            <a:pPr marL="342900" indent="-342900">
              <a:buFont typeface="+mj-lt"/>
              <a:buAutoNum type="arabicPeriod"/>
            </a:pPr>
            <a:r>
              <a:rPr lang="en-GB" dirty="0"/>
              <a:t>You then inherit from this class to create your own components.</a:t>
            </a:r>
          </a:p>
          <a:p>
            <a:pPr marL="342900" indent="-342900">
              <a:buFont typeface="+mj-lt"/>
              <a:buAutoNum type="arabicPeriod"/>
            </a:pPr>
            <a:r>
              <a:rPr lang="en-GB" dirty="0"/>
              <a:t>For each component you make, put it into a .</a:t>
            </a:r>
            <a:r>
              <a:rPr lang="en-GB" dirty="0" err="1"/>
              <a:t>js</a:t>
            </a:r>
            <a:r>
              <a:rPr lang="en-GB" dirty="0"/>
              <a:t> file named the same as the component, </a:t>
            </a:r>
            <a:r>
              <a:rPr lang="en-GB" b="1" dirty="0"/>
              <a:t>Capital</a:t>
            </a:r>
            <a:r>
              <a:rPr lang="en-GB" dirty="0"/>
              <a:t> </a:t>
            </a:r>
            <a:r>
              <a:rPr lang="en-GB" b="1" dirty="0"/>
              <a:t>Letter</a:t>
            </a:r>
            <a:r>
              <a:rPr lang="en-GB" dirty="0"/>
              <a:t>.</a:t>
            </a:r>
          </a:p>
          <a:p>
            <a:endParaRPr lang="en-GB" dirty="0"/>
          </a:p>
        </p:txBody>
      </p:sp>
      <p:sp>
        <p:nvSpPr>
          <p:cNvPr id="3" name="Title 2"/>
          <p:cNvSpPr>
            <a:spLocks noGrp="1"/>
          </p:cNvSpPr>
          <p:nvPr>
            <p:ph type="title"/>
          </p:nvPr>
        </p:nvSpPr>
        <p:spPr/>
        <p:txBody>
          <a:bodyPr/>
          <a:lstStyle/>
          <a:p>
            <a:r>
              <a:rPr lang="en-GB" dirty="0" smtClean="0"/>
              <a:t>Best Practices</a:t>
            </a:r>
            <a:endParaRPr lang="en-GB" dirty="0"/>
          </a:p>
        </p:txBody>
      </p:sp>
    </p:spTree>
    <p:extLst>
      <p:ext uri="{BB962C8B-B14F-4D97-AF65-F5344CB8AC3E}">
        <p14:creationId xmlns:p14="http://schemas.microsoft.com/office/powerpoint/2010/main" val="146455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69-2FC3-48ED-AE83-12225DBC2F4E}"/>
              </a:ext>
            </a:extLst>
          </p:cNvPr>
          <p:cNvSpPr>
            <a:spLocks noGrp="1"/>
          </p:cNvSpPr>
          <p:nvPr>
            <p:ph type="ctrTitle"/>
          </p:nvPr>
        </p:nvSpPr>
        <p:spPr/>
        <p:txBody>
          <a:bodyPr/>
          <a:lstStyle/>
          <a:p>
            <a:r>
              <a:rPr lang="en-GB" dirty="0" smtClean="0"/>
              <a:t>Thank you for listening</a:t>
            </a:r>
            <a:endParaRPr lang="en-GB" dirty="0"/>
          </a:p>
        </p:txBody>
      </p:sp>
      <p:sp>
        <p:nvSpPr>
          <p:cNvPr id="3" name="Subtitle 2">
            <a:extLst>
              <a:ext uri="{FF2B5EF4-FFF2-40B4-BE49-F238E27FC236}">
                <a16:creationId xmlns:a16="http://schemas.microsoft.com/office/drawing/2014/main" id="{A268246B-A580-417F-B1FB-3B4A1F27EC3C}"/>
              </a:ext>
            </a:extLst>
          </p:cNvPr>
          <p:cNvSpPr>
            <a:spLocks noGrp="1"/>
          </p:cNvSpPr>
          <p:nvPr>
            <p:ph type="subTitle" idx="1"/>
          </p:nvPr>
        </p:nvSpPr>
        <p:spPr/>
        <p:txBody>
          <a:bodyPr/>
          <a:lstStyle/>
          <a:p>
            <a:r>
              <a:rPr lang="en-GB" dirty="0" smtClean="0"/>
              <a:t>Any Questions?</a:t>
            </a:r>
            <a:endParaRPr lang="en-GB" dirty="0"/>
          </a:p>
        </p:txBody>
      </p:sp>
    </p:spTree>
    <p:extLst>
      <p:ext uri="{BB962C8B-B14F-4D97-AF65-F5344CB8AC3E}">
        <p14:creationId xmlns:p14="http://schemas.microsoft.com/office/powerpoint/2010/main" val="314588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smtClean="0"/>
              <a:t>What are Components?</a:t>
            </a:r>
            <a:endParaRPr lang="en-GB" dirty="0"/>
          </a:p>
          <a:p>
            <a:r>
              <a:rPr lang="en-GB" dirty="0" smtClean="0"/>
              <a:t>How do we know when to create them?</a:t>
            </a:r>
            <a:endParaRPr lang="en-GB" dirty="0"/>
          </a:p>
          <a:p>
            <a:r>
              <a:rPr lang="en-GB" dirty="0" smtClean="0"/>
              <a:t>Examples of Component use</a:t>
            </a:r>
            <a:endParaRPr lang="en-GB" dirty="0"/>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a:t>Contents page</a:t>
            </a:r>
          </a:p>
        </p:txBody>
      </p:sp>
      <p:pic>
        <p:nvPicPr>
          <p:cNvPr id="5" name="Picture Placeholder 4">
            <a:extLst>
              <a:ext uri="{FF2B5EF4-FFF2-40B4-BE49-F238E27FC236}">
                <a16:creationId xmlns:a16="http://schemas.microsoft.com/office/drawing/2014/main" id="{DDC64B43-3F65-44BB-B5D7-98AAB642C2A4}"/>
              </a:ext>
            </a:extLst>
          </p:cNvPr>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23533" r="23533"/>
          <a:stretch>
            <a:fillRect/>
          </a:stretch>
        </p:blipFill>
        <p:spPr>
          <a:prstGeom prst="rect">
            <a:avLst/>
          </a:prstGeom>
        </p:spPr>
      </p:pic>
    </p:spTree>
    <p:extLst>
      <p:ext uri="{BB962C8B-B14F-4D97-AF65-F5344CB8AC3E}">
        <p14:creationId xmlns:p14="http://schemas.microsoft.com/office/powerpoint/2010/main" val="37789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smtClean="0"/>
              <a:t>Describe what a Component is and why we use them</a:t>
            </a:r>
          </a:p>
          <a:p>
            <a:r>
              <a:rPr lang="en-GB" dirty="0" smtClean="0"/>
              <a:t>Discuss how we go about splitting a UI into Components</a:t>
            </a:r>
          </a:p>
          <a:p>
            <a:r>
              <a:rPr lang="en-GB" dirty="0" smtClean="0"/>
              <a:t>Create an example of Component use</a:t>
            </a:r>
            <a:endParaRPr lang="en-GB" dirty="0"/>
          </a:p>
          <a:p>
            <a:pPr marL="0" indent="0">
              <a:buNone/>
            </a:pPr>
            <a:endParaRPr lang="en-GB" dirty="0"/>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35798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smtClean="0"/>
              <a:t>Components are used to split a section of UI into a piece that is:</a:t>
            </a:r>
          </a:p>
          <a:p>
            <a:pPr lvl="1"/>
            <a:r>
              <a:rPr lang="en-GB" dirty="0" smtClean="0"/>
              <a:t>Independent</a:t>
            </a:r>
          </a:p>
          <a:p>
            <a:pPr lvl="1"/>
            <a:r>
              <a:rPr lang="en-GB" dirty="0" smtClean="0"/>
              <a:t>Re-usable</a:t>
            </a:r>
            <a:endParaRPr lang="en-GB" dirty="0"/>
          </a:p>
          <a:p>
            <a:pPr lvl="1"/>
            <a:endParaRPr lang="en-GB" dirty="0"/>
          </a:p>
          <a:p>
            <a:r>
              <a:rPr lang="en-GB" dirty="0" smtClean="0"/>
              <a:t>Takes data from our application and returns a series of react elements describing what should appear on the screen.</a:t>
            </a:r>
          </a:p>
          <a:p>
            <a:r>
              <a:rPr lang="en-GB" dirty="0"/>
              <a:t>Reacts entire design philosophy is about creating components, to then bring them together to create a website!</a:t>
            </a:r>
          </a:p>
          <a:p>
            <a:endParaRPr lang="en-GB" dirty="0"/>
          </a:p>
          <a:p>
            <a:pPr lvl="1"/>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smtClean="0"/>
              <a:t>What is a Component?</a:t>
            </a:r>
            <a:endParaRPr lang="en-GB" dirty="0"/>
          </a:p>
        </p:txBody>
      </p:sp>
    </p:spTree>
    <p:extLst>
      <p:ext uri="{BB962C8B-B14F-4D97-AF65-F5344CB8AC3E}">
        <p14:creationId xmlns:p14="http://schemas.microsoft.com/office/powerpoint/2010/main" val="254697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smtClean="0"/>
              <a:t>Splitting a page into Components</a:t>
            </a:r>
            <a:endParaRPr lang="en-GB" dirty="0"/>
          </a:p>
        </p:txBody>
      </p:sp>
      <p:sp>
        <p:nvSpPr>
          <p:cNvPr id="4" name="Text Placeholder 3">
            <a:extLst>
              <a:ext uri="{FF2B5EF4-FFF2-40B4-BE49-F238E27FC236}">
                <a16:creationId xmlns:a16="http://schemas.microsoft.com/office/drawing/2014/main" id="{79D56E63-8910-4A29-869E-41F0AA594A82}"/>
              </a:ext>
            </a:extLst>
          </p:cNvPr>
          <p:cNvSpPr>
            <a:spLocks noGrp="1"/>
          </p:cNvSpPr>
          <p:nvPr>
            <p:ph type="body" sz="quarter" idx="17"/>
          </p:nvPr>
        </p:nvSpPr>
        <p:spPr>
          <a:xfrm>
            <a:off x="1606181" y="3093395"/>
            <a:ext cx="2590348" cy="3410335"/>
          </a:xfrm>
        </p:spPr>
        <p:txBody>
          <a:bodyPr/>
          <a:lstStyle/>
          <a:p>
            <a:pPr marL="285750" indent="-285750">
              <a:buFont typeface="Arial" panose="020B0604020202020204" pitchFamily="34" charset="0"/>
              <a:buChar char="•"/>
            </a:pPr>
            <a:r>
              <a:rPr lang="en-GB" dirty="0" smtClean="0"/>
              <a:t>Here the </a:t>
            </a:r>
            <a:r>
              <a:rPr lang="en-GB" dirty="0" err="1" smtClean="0"/>
              <a:t>navbar</a:t>
            </a:r>
            <a:r>
              <a:rPr lang="en-GB" dirty="0" smtClean="0"/>
              <a:t> is its own component, as is the page contents</a:t>
            </a:r>
            <a:endParaRPr lang="en-GB" dirty="0"/>
          </a:p>
          <a:p>
            <a:pPr marL="285750" indent="-285750">
              <a:buFont typeface="Arial" panose="020B0604020202020204" pitchFamily="34" charset="0"/>
              <a:buChar char="•"/>
            </a:pPr>
            <a:r>
              <a:rPr lang="en-GB" dirty="0" smtClean="0"/>
              <a:t>Here the list is also made up of two components, a container and list item, this is so the list items can be repeated to create as many as will be needed</a:t>
            </a:r>
            <a:endParaRPr lang="en-GB"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259348" y="264959"/>
            <a:ext cx="5169197" cy="2907053"/>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4938491" y="2277863"/>
            <a:ext cx="5635232" cy="3169626"/>
          </a:xfrm>
          <a:prstGeom prst="rect">
            <a:avLst/>
          </a:prstGeom>
        </p:spPr>
      </p:pic>
      <p:sp>
        <p:nvSpPr>
          <p:cNvPr id="8" name="Text Placeholder 3">
            <a:extLst>
              <a:ext uri="{FF2B5EF4-FFF2-40B4-BE49-F238E27FC236}">
                <a16:creationId xmlns:a16="http://schemas.microsoft.com/office/drawing/2014/main" id="{79D56E63-8910-4A29-869E-41F0AA594A82}"/>
              </a:ext>
            </a:extLst>
          </p:cNvPr>
          <p:cNvSpPr txBox="1">
            <a:spLocks/>
          </p:cNvSpPr>
          <p:nvPr/>
        </p:nvSpPr>
        <p:spPr>
          <a:xfrm>
            <a:off x="7576939" y="560894"/>
            <a:ext cx="3483167" cy="1926076"/>
          </a:xfrm>
          <a:prstGeom prst="rect">
            <a:avLst/>
          </a:prstGeom>
        </p:spPr>
        <p:txBody>
          <a:bodyPr vert="horz" lIns="91440" tIns="45720" rIns="91440" bIns="45720" rtlCol="0" anchor="b" anchorCtr="0">
            <a:noAutofit/>
          </a:bodyPr>
          <a:lstStyle>
            <a:lvl1pPr marL="0" indent="0" algn="l" defTabSz="914400" rtl="0" eaLnBrk="1" latinLnBrk="0" hangingPunct="1">
              <a:spcBef>
                <a:spcPts val="1000"/>
              </a:spcBef>
              <a:spcAft>
                <a:spcPts val="800"/>
              </a:spcAft>
              <a:buClr>
                <a:schemeClr val="tx1"/>
              </a:buClr>
              <a:buFont typeface="Arial" panose="020B0604020202020204" pitchFamily="34" charset="0"/>
              <a:buNone/>
              <a:defRPr sz="1800" b="0" kern="1200" baseline="0">
                <a:solidFill>
                  <a:schemeClr val="tx1"/>
                </a:solidFill>
                <a:latin typeface="Calibri" panose="020F0502020204030204" pitchFamily="34" charset="0"/>
                <a:ea typeface="+mn-ea"/>
                <a:cs typeface="Calibri" panose="020F0502020204030204" pitchFamily="34" charset="0"/>
              </a:defRPr>
            </a:lvl1pPr>
            <a:lvl2pPr marL="0" indent="0" algn="l" defTabSz="914400" rtl="0" eaLnBrk="1" latinLnBrk="0" hangingPunct="1">
              <a:spcBef>
                <a:spcPts val="1000"/>
              </a:spcBef>
              <a:spcAft>
                <a:spcPts val="800"/>
              </a:spcAft>
              <a:buClr>
                <a:schemeClr val="tx1"/>
              </a:buClr>
              <a:buFont typeface="Arial" panose="020B0604020202020204" pitchFamily="34" charset="0"/>
              <a:buNone/>
              <a:defRPr sz="1800" kern="1200" baseline="0">
                <a:solidFill>
                  <a:schemeClr val="tx1"/>
                </a:solidFill>
                <a:latin typeface="Segoe UI" panose="020B0502040204020203" pitchFamily="34" charset="0"/>
                <a:ea typeface="+mn-ea"/>
                <a:cs typeface="Calibri" panose="020F0502020204030204" pitchFamily="34" charset="0"/>
              </a:defRPr>
            </a:lvl2pPr>
            <a:lvl3pPr marL="0" indent="0" algn="l" defTabSz="914400" rtl="0" eaLnBrk="1" latinLnBrk="0" hangingPunct="1">
              <a:spcBef>
                <a:spcPts val="1000"/>
              </a:spcBef>
              <a:spcAft>
                <a:spcPts val="800"/>
              </a:spcAft>
              <a:buClr>
                <a:schemeClr val="tx1"/>
              </a:buClr>
              <a:buFont typeface="Arial" panose="020B0604020202020204" pitchFamily="34" charset="0"/>
              <a:buNone/>
              <a:defRPr sz="1800" kern="1200" baseline="0">
                <a:solidFill>
                  <a:schemeClr val="tx1"/>
                </a:solidFill>
                <a:latin typeface="Segoe UI" panose="020B0502040204020203" pitchFamily="34" charset="0"/>
                <a:ea typeface="+mn-ea"/>
                <a:cs typeface="Calibri" panose="020F0502020204030204" pitchFamily="34" charset="0"/>
              </a:defRPr>
            </a:lvl3pPr>
            <a:lvl4pPr marL="0" indent="0" algn="l" defTabSz="914400" rtl="0" eaLnBrk="1" latinLnBrk="0" hangingPunct="1">
              <a:spcBef>
                <a:spcPts val="1000"/>
              </a:spcBef>
              <a:spcAft>
                <a:spcPts val="800"/>
              </a:spcAft>
              <a:buClr>
                <a:schemeClr val="tx1"/>
              </a:buClr>
              <a:buFont typeface="Arial" panose="020B0604020202020204" pitchFamily="34" charset="0"/>
              <a:buNone/>
              <a:defRPr sz="1800" kern="1200" baseline="0">
                <a:solidFill>
                  <a:schemeClr val="tx1"/>
                </a:solidFill>
                <a:latin typeface="Segoe UI" panose="020B0502040204020203" pitchFamily="34" charset="0"/>
                <a:ea typeface="+mn-ea"/>
                <a:cs typeface="Calibri" panose="020F0502020204030204" pitchFamily="34" charset="0"/>
              </a:defRPr>
            </a:lvl4pPr>
            <a:lvl5pPr marL="0" indent="0" algn="l" defTabSz="914400" rtl="0" eaLnBrk="1" latinLnBrk="0" hangingPunct="1">
              <a:spcBef>
                <a:spcPts val="1000"/>
              </a:spcBef>
              <a:spcAft>
                <a:spcPts val="800"/>
              </a:spcAft>
              <a:buClr>
                <a:schemeClr val="tx1"/>
              </a:buClr>
              <a:buFont typeface="Arial" panose="020B0604020202020204" pitchFamily="34" charset="0"/>
              <a:buNone/>
              <a:defRPr sz="1800" kern="1200" baseline="0">
                <a:solidFill>
                  <a:schemeClr val="tx1"/>
                </a:solidFill>
                <a:latin typeface="Segoe UI" panose="020B0502040204020203"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buFont typeface="Arial" panose="020B0604020202020204" pitchFamily="34" charset="0"/>
              <a:buChar char="•"/>
            </a:pPr>
            <a:r>
              <a:rPr lang="en-GB" dirty="0"/>
              <a:t>There are many ways to split a design into </a:t>
            </a:r>
            <a:r>
              <a:rPr lang="en-GB" dirty="0" smtClean="0"/>
              <a:t>components. This is primarily down to personal preference and there is no right answer</a:t>
            </a:r>
            <a:endParaRPr lang="en-GB" dirty="0"/>
          </a:p>
          <a:p>
            <a:pPr marL="285750" indent="-285750" fontAlgn="auto">
              <a:buFont typeface="Arial" panose="020B0604020202020204" pitchFamily="34" charset="0"/>
              <a:buChar char="•"/>
            </a:pPr>
            <a:endParaRPr lang="en-GB" dirty="0"/>
          </a:p>
        </p:txBody>
      </p:sp>
    </p:spTree>
    <p:extLst>
      <p:ext uri="{BB962C8B-B14F-4D97-AF65-F5344CB8AC3E}">
        <p14:creationId xmlns:p14="http://schemas.microsoft.com/office/powerpoint/2010/main" val="7358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Thinking in React</a:t>
            </a:r>
            <a:endParaRPr lang="en-GB" dirty="0"/>
          </a:p>
        </p:txBody>
      </p:sp>
      <p:pic>
        <p:nvPicPr>
          <p:cNvPr id="2" name="Picture 1"/>
          <p:cNvPicPr>
            <a:picLocks noChangeAspect="1"/>
          </p:cNvPicPr>
          <p:nvPr/>
        </p:nvPicPr>
        <p:blipFill rotWithShape="1">
          <a:blip r:embed="rId3"/>
          <a:srcRect b="17095"/>
          <a:stretch/>
        </p:blipFill>
        <p:spPr>
          <a:xfrm>
            <a:off x="3499108" y="1278360"/>
            <a:ext cx="4996500" cy="4813200"/>
          </a:xfrm>
          <a:prstGeom prst="rect">
            <a:avLst/>
          </a:prstGeom>
        </p:spPr>
      </p:pic>
    </p:spTree>
    <p:extLst>
      <p:ext uri="{BB962C8B-B14F-4D97-AF65-F5344CB8AC3E}">
        <p14:creationId xmlns:p14="http://schemas.microsoft.com/office/powerpoint/2010/main" val="635735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4483-D449-4C95-AD70-8A80DF59C5A5}"/>
              </a:ext>
            </a:extLst>
          </p:cNvPr>
          <p:cNvSpPr>
            <a:spLocks noGrp="1"/>
          </p:cNvSpPr>
          <p:nvPr>
            <p:ph type="title"/>
          </p:nvPr>
        </p:nvSpPr>
        <p:spPr/>
        <p:txBody>
          <a:bodyPr/>
          <a:lstStyle/>
          <a:p>
            <a:r>
              <a:rPr lang="en-GB" dirty="0"/>
              <a:t>Practice activities</a:t>
            </a:r>
          </a:p>
        </p:txBody>
      </p:sp>
      <p:sp>
        <p:nvSpPr>
          <p:cNvPr id="3" name="Slide Number Placeholder 2">
            <a:extLst>
              <a:ext uri="{FF2B5EF4-FFF2-40B4-BE49-F238E27FC236}">
                <a16:creationId xmlns:a16="http://schemas.microsoft.com/office/drawing/2014/main" id="{606D2752-4E78-4C63-87BE-57105C8DD384}"/>
              </a:ext>
            </a:extLst>
          </p:cNvPr>
          <p:cNvSpPr>
            <a:spLocks noGrp="1"/>
          </p:cNvSpPr>
          <p:nvPr>
            <p:ph type="sldNum" sz="quarter" idx="12"/>
          </p:nvPr>
        </p:nvSpPr>
        <p:spPr/>
        <p:txBody>
          <a:bodyPr/>
          <a:lstStyle/>
          <a:p>
            <a:fld id="{FD0BDA38-AAFC-4277-BD9B-E3CDD8FD9566}" type="slidenum">
              <a:rPr lang="en-GB" smtClean="0"/>
              <a:pPr/>
              <a:t>7</a:t>
            </a:fld>
            <a:endParaRPr lang="en-GB"/>
          </a:p>
        </p:txBody>
      </p:sp>
      <p:sp>
        <p:nvSpPr>
          <p:cNvPr id="4" name="Content Placeholder 3">
            <a:extLst>
              <a:ext uri="{FF2B5EF4-FFF2-40B4-BE49-F238E27FC236}">
                <a16:creationId xmlns:a16="http://schemas.microsoft.com/office/drawing/2014/main" id="{E2582D7C-2288-4123-A7C8-B48A69C6D4BF}"/>
              </a:ext>
            </a:extLst>
          </p:cNvPr>
          <p:cNvSpPr>
            <a:spLocks noGrp="1"/>
          </p:cNvSpPr>
          <p:nvPr>
            <p:ph idx="1"/>
          </p:nvPr>
        </p:nvSpPr>
        <p:spPr/>
        <p:txBody>
          <a:bodyPr/>
          <a:lstStyle/>
          <a:p>
            <a:r>
              <a:rPr lang="en-GB" b="1" dirty="0" smtClean="0"/>
              <a:t>Activity:</a:t>
            </a:r>
          </a:p>
          <a:p>
            <a:pPr lvl="1"/>
            <a:r>
              <a:rPr lang="en-GB" dirty="0" smtClean="0"/>
              <a:t>For the design on the previous slide, discuss other ways in which you could split this into components</a:t>
            </a:r>
          </a:p>
          <a:p>
            <a:pPr lvl="1"/>
            <a:r>
              <a:rPr lang="en-GB" dirty="0" smtClean="0"/>
              <a:t>Make notes or a quick diagram on how you may do this</a:t>
            </a:r>
            <a:endParaRPr lang="en-GB" dirty="0"/>
          </a:p>
          <a:p>
            <a:pPr lvl="1"/>
            <a:endParaRPr lang="en-GB" dirty="0"/>
          </a:p>
          <a:p>
            <a:pPr marL="0" indent="0">
              <a:buNone/>
            </a:pPr>
            <a:endParaRPr lang="en-GB" dirty="0"/>
          </a:p>
          <a:p>
            <a:r>
              <a:rPr lang="en-GB" b="1" dirty="0" smtClean="0"/>
              <a:t>Debrief:</a:t>
            </a:r>
            <a:endParaRPr lang="en-GB" dirty="0"/>
          </a:p>
          <a:p>
            <a:pPr lvl="1"/>
            <a:r>
              <a:rPr lang="en-GB" dirty="0" smtClean="0"/>
              <a:t>Share your ideas with the class and decide which may be the best solution to use</a:t>
            </a: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64228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Thinking in React</a:t>
            </a:r>
            <a:endParaRPr lang="en-GB" dirty="0"/>
          </a:p>
        </p:txBody>
      </p:sp>
      <p:pic>
        <p:nvPicPr>
          <p:cNvPr id="2" name="Picture 1"/>
          <p:cNvPicPr>
            <a:picLocks noChangeAspect="1"/>
          </p:cNvPicPr>
          <p:nvPr/>
        </p:nvPicPr>
        <p:blipFill rotWithShape="1">
          <a:blip r:embed="rId3">
            <a:clrChange>
              <a:clrFrom>
                <a:srgbClr val="BA7744"/>
              </a:clrFrom>
              <a:clrTo>
                <a:srgbClr val="BA7744">
                  <a:alpha val="0"/>
                </a:srgbClr>
              </a:clrTo>
            </a:clrChange>
            <a:lum bright="70000" contrast="-70000"/>
          </a:blip>
          <a:srcRect b="17095"/>
          <a:stretch/>
        </p:blipFill>
        <p:spPr>
          <a:xfrm>
            <a:off x="3499108" y="1278360"/>
            <a:ext cx="4996500" cy="4813200"/>
          </a:xfrm>
          <a:prstGeom prst="rect">
            <a:avLst/>
          </a:prstGeom>
        </p:spPr>
      </p:pic>
      <p:sp>
        <p:nvSpPr>
          <p:cNvPr id="3" name="Oval 2"/>
          <p:cNvSpPr/>
          <p:nvPr/>
        </p:nvSpPr>
        <p:spPr>
          <a:xfrm>
            <a:off x="3585248" y="1894111"/>
            <a:ext cx="587742" cy="58774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5" name="Oval 4"/>
          <p:cNvSpPr/>
          <p:nvPr/>
        </p:nvSpPr>
        <p:spPr>
          <a:xfrm>
            <a:off x="4302914" y="1896884"/>
            <a:ext cx="587742" cy="58774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6" name="Oval 5"/>
          <p:cNvSpPr/>
          <p:nvPr/>
        </p:nvSpPr>
        <p:spPr>
          <a:xfrm>
            <a:off x="5001188" y="1896882"/>
            <a:ext cx="587742" cy="58774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7" name="Oval 6"/>
          <p:cNvSpPr/>
          <p:nvPr/>
        </p:nvSpPr>
        <p:spPr>
          <a:xfrm>
            <a:off x="5716075" y="1896882"/>
            <a:ext cx="587742" cy="58774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8" name="Oval 7"/>
          <p:cNvSpPr/>
          <p:nvPr/>
        </p:nvSpPr>
        <p:spPr>
          <a:xfrm>
            <a:off x="6414339" y="1896885"/>
            <a:ext cx="587742" cy="58774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9" name="Oval 8"/>
          <p:cNvSpPr/>
          <p:nvPr/>
        </p:nvSpPr>
        <p:spPr>
          <a:xfrm>
            <a:off x="7112613" y="1896881"/>
            <a:ext cx="587742" cy="58774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0" name="Oval 9"/>
          <p:cNvSpPr/>
          <p:nvPr/>
        </p:nvSpPr>
        <p:spPr>
          <a:xfrm>
            <a:off x="7827509" y="1880258"/>
            <a:ext cx="587742" cy="58774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1" name="Rectangle 10"/>
          <p:cNvSpPr/>
          <p:nvPr/>
        </p:nvSpPr>
        <p:spPr>
          <a:xfrm>
            <a:off x="3499108" y="1762298"/>
            <a:ext cx="4996500" cy="847898"/>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2" name="Rectangle 11"/>
          <p:cNvSpPr/>
          <p:nvPr/>
        </p:nvSpPr>
        <p:spPr>
          <a:xfrm>
            <a:off x="3499108" y="3890356"/>
            <a:ext cx="1638157" cy="1645920"/>
          </a:xfrm>
          <a:prstGeom prst="rect">
            <a:avLst/>
          </a:prstGeom>
          <a:noFill/>
          <a:ln w="57150">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3" name="Rectangle 12"/>
          <p:cNvSpPr/>
          <p:nvPr/>
        </p:nvSpPr>
        <p:spPr>
          <a:xfrm>
            <a:off x="5164427" y="3893131"/>
            <a:ext cx="1638157" cy="1645920"/>
          </a:xfrm>
          <a:prstGeom prst="rect">
            <a:avLst/>
          </a:prstGeom>
          <a:noFill/>
          <a:ln w="57150">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4" name="Rectangle 13"/>
          <p:cNvSpPr/>
          <p:nvPr/>
        </p:nvSpPr>
        <p:spPr>
          <a:xfrm>
            <a:off x="6843591" y="3893130"/>
            <a:ext cx="1638157" cy="1645920"/>
          </a:xfrm>
          <a:prstGeom prst="rect">
            <a:avLst/>
          </a:prstGeom>
          <a:noFill/>
          <a:ln w="57150">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5" name="Rectangle 14"/>
          <p:cNvSpPr/>
          <p:nvPr/>
        </p:nvSpPr>
        <p:spPr>
          <a:xfrm>
            <a:off x="3485254" y="5588921"/>
            <a:ext cx="1638157" cy="1645920"/>
          </a:xfrm>
          <a:prstGeom prst="rect">
            <a:avLst/>
          </a:prstGeom>
          <a:noFill/>
          <a:ln w="57150">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6" name="Rectangle 15"/>
          <p:cNvSpPr/>
          <p:nvPr/>
        </p:nvSpPr>
        <p:spPr>
          <a:xfrm>
            <a:off x="5164423" y="5588921"/>
            <a:ext cx="1638157" cy="1645920"/>
          </a:xfrm>
          <a:prstGeom prst="rect">
            <a:avLst/>
          </a:prstGeom>
          <a:noFill/>
          <a:ln w="57150">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7" name="Rectangle 16"/>
          <p:cNvSpPr/>
          <p:nvPr/>
        </p:nvSpPr>
        <p:spPr>
          <a:xfrm>
            <a:off x="6843596" y="5588917"/>
            <a:ext cx="1638157" cy="1645920"/>
          </a:xfrm>
          <a:prstGeom prst="rect">
            <a:avLst/>
          </a:prstGeom>
          <a:noFill/>
          <a:ln w="57150">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8" name="Rectangle 17"/>
          <p:cNvSpPr/>
          <p:nvPr/>
        </p:nvSpPr>
        <p:spPr>
          <a:xfrm>
            <a:off x="4006735" y="2942704"/>
            <a:ext cx="615141" cy="458868"/>
          </a:xfrm>
          <a:prstGeom prst="rect">
            <a:avLst/>
          </a:prstGeom>
          <a:no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9" name="Rectangle 18"/>
          <p:cNvSpPr/>
          <p:nvPr/>
        </p:nvSpPr>
        <p:spPr>
          <a:xfrm>
            <a:off x="5655429" y="2962100"/>
            <a:ext cx="615141" cy="458868"/>
          </a:xfrm>
          <a:prstGeom prst="rect">
            <a:avLst/>
          </a:prstGeom>
          <a:no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0" name="Rectangle 19"/>
          <p:cNvSpPr/>
          <p:nvPr/>
        </p:nvSpPr>
        <p:spPr>
          <a:xfrm>
            <a:off x="7351220" y="2962104"/>
            <a:ext cx="615141" cy="458868"/>
          </a:xfrm>
          <a:prstGeom prst="rect">
            <a:avLst/>
          </a:prstGeom>
          <a:no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1" name="Rectangle 20"/>
          <p:cNvSpPr/>
          <p:nvPr/>
        </p:nvSpPr>
        <p:spPr>
          <a:xfrm>
            <a:off x="7002081" y="1344370"/>
            <a:ext cx="349139" cy="3680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2" name="Rectangle 21"/>
          <p:cNvSpPr/>
          <p:nvPr/>
        </p:nvSpPr>
        <p:spPr>
          <a:xfrm>
            <a:off x="7490809" y="1349626"/>
            <a:ext cx="349139" cy="3680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3" name="Rectangle 22"/>
          <p:cNvSpPr/>
          <p:nvPr/>
        </p:nvSpPr>
        <p:spPr>
          <a:xfrm>
            <a:off x="8005818" y="1349629"/>
            <a:ext cx="349139" cy="3680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4" name="Rectangle 23"/>
          <p:cNvSpPr/>
          <p:nvPr/>
        </p:nvSpPr>
        <p:spPr>
          <a:xfrm>
            <a:off x="3444241" y="1278360"/>
            <a:ext cx="5134493" cy="5956477"/>
          </a:xfrm>
          <a:prstGeom prst="rect">
            <a:avLst/>
          </a:prstGeom>
          <a:noFill/>
          <a:ln w="28575">
            <a:solidFill>
              <a:srgbClr val="FFFF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Tree>
    <p:extLst>
      <p:ext uri="{BB962C8B-B14F-4D97-AF65-F5344CB8AC3E}">
        <p14:creationId xmlns:p14="http://schemas.microsoft.com/office/powerpoint/2010/main" val="1032191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smtClean="0"/>
              <a:t>There are 2 main methods of creating a component, the first is to declare the component as a class</a:t>
            </a:r>
          </a:p>
          <a:p>
            <a:r>
              <a:rPr lang="en-GB" dirty="0" smtClean="0"/>
              <a:t>When declaring a component as a class it must:</a:t>
            </a:r>
          </a:p>
          <a:p>
            <a:pPr lvl="1"/>
            <a:r>
              <a:rPr lang="en-GB" dirty="0" smtClean="0"/>
              <a:t>Extend the Component class within the react library</a:t>
            </a:r>
          </a:p>
          <a:p>
            <a:pPr lvl="1"/>
            <a:r>
              <a:rPr lang="en-GB" dirty="0" smtClean="0"/>
              <a:t>Implement the render function which specifies which elements to place on the </a:t>
            </a:r>
            <a:r>
              <a:rPr lang="en-GB" dirty="0" smtClean="0"/>
              <a:t>page, a </a:t>
            </a:r>
            <a:r>
              <a:rPr lang="en-GB" dirty="0" smtClean="0"/>
              <a:t>component can only have </a:t>
            </a:r>
            <a:r>
              <a:rPr lang="en-GB" b="1" dirty="0" smtClean="0"/>
              <a:t>one </a:t>
            </a:r>
            <a:r>
              <a:rPr lang="en-GB" dirty="0" smtClean="0"/>
              <a:t>render function.</a:t>
            </a:r>
          </a:p>
          <a:p>
            <a:r>
              <a:rPr lang="en-GB" dirty="0" smtClean="0"/>
              <a:t>Class declarations can include functions to enhance functionality</a:t>
            </a: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smtClean="0"/>
              <a:t>How do we create a Component?</a:t>
            </a:r>
            <a:endParaRPr lang="en-GB" dirty="0"/>
          </a:p>
        </p:txBody>
      </p:sp>
    </p:spTree>
    <p:extLst>
      <p:ext uri="{BB962C8B-B14F-4D97-AF65-F5344CB8AC3E}">
        <p14:creationId xmlns:p14="http://schemas.microsoft.com/office/powerpoint/2010/main" val="1734936209"/>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4339</TotalTime>
  <Words>736</Words>
  <Application>Microsoft Office PowerPoint</Application>
  <PresentationFormat>Widescreen</PresentationFormat>
  <Paragraphs>136</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Courier New</vt:lpstr>
      <vt:lpstr>Segoe UI</vt:lpstr>
      <vt:lpstr>Times New Roman</vt:lpstr>
      <vt:lpstr>QAC_Powerpoint_Template</vt:lpstr>
      <vt:lpstr>ReactJS</vt:lpstr>
      <vt:lpstr>Contents page</vt:lpstr>
      <vt:lpstr>Course objectives</vt:lpstr>
      <vt:lpstr>What is a Component?</vt:lpstr>
      <vt:lpstr>Splitting a page into Components</vt:lpstr>
      <vt:lpstr>Thinking in React</vt:lpstr>
      <vt:lpstr>Practice activities</vt:lpstr>
      <vt:lpstr>Thinking in React</vt:lpstr>
      <vt:lpstr>How do we create a Component?</vt:lpstr>
      <vt:lpstr>Class Component declaration example</vt:lpstr>
      <vt:lpstr>How do we create a Component? Pt.2</vt:lpstr>
      <vt:lpstr>Function Component declaration example</vt:lpstr>
      <vt:lpstr>How do we use a declared component?</vt:lpstr>
      <vt:lpstr>Practice activities</vt:lpstr>
      <vt:lpstr>Best Practices</vt:lpstr>
      <vt:lpstr>Thank you for listening</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for the Digital Age.</dc:title>
  <dc:creator>Rente, Hugo</dc:creator>
  <cp:lastModifiedBy>Admin</cp:lastModifiedBy>
  <cp:revision>229</cp:revision>
  <dcterms:created xsi:type="dcterms:W3CDTF">2018-10-26T11:22:29Z</dcterms:created>
  <dcterms:modified xsi:type="dcterms:W3CDTF">2019-07-29T10:22:38Z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