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1" r:id="rId11"/>
    <p:sldId id="271" r:id="rId12"/>
    <p:sldId id="272" r:id="rId13"/>
    <p:sldId id="273" r:id="rId14"/>
    <p:sldId id="274" r:id="rId15"/>
    <p:sldId id="267" r:id="rId16"/>
    <p:sldId id="268" r:id="rId17"/>
    <p:sldId id="269" r:id="rId18"/>
    <p:sldId id="262" r:id="rId19"/>
    <p:sldId id="270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7E112-1D37-4969-B735-73FD25BD94F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0367-34EE-4BCA-9880-3B6D24D66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47DE8-CDBA-4FD4-819E-12FE2F316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6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47DE8-CDBA-4FD4-819E-12FE2F316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47DE8-CDBA-4FD4-819E-12FE2F316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0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47DE8-CDBA-4FD4-819E-12FE2F316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0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47DE8-CDBA-4FD4-819E-12FE2F316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90500" y="88900"/>
            <a:ext cx="8763000" cy="66167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0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OpenGL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What is OpenGL?</a:t>
            </a:r>
          </a:p>
          <a:p>
            <a:r>
              <a:rPr lang="en-US" sz="2400" dirty="0"/>
              <a:t>OpenGL has it origins in the earlier GL (“Graphics Library”) system which was invented by </a:t>
            </a:r>
            <a:r>
              <a:rPr lang="en-US" sz="2400" dirty="0">
                <a:solidFill>
                  <a:srgbClr val="FF0000"/>
                </a:solidFill>
              </a:rPr>
              <a:t>Silicon Graphics </a:t>
            </a:r>
            <a:r>
              <a:rPr lang="en-US" sz="2400" dirty="0" smtClean="0"/>
              <a:t> </a:t>
            </a:r>
            <a:r>
              <a:rPr lang="en-US" sz="2400" dirty="0"/>
              <a:t>for programming their high-performance </a:t>
            </a:r>
            <a:r>
              <a:rPr lang="en-US" sz="2400" dirty="0" err="1"/>
              <a:t>specialised</a:t>
            </a:r>
            <a:r>
              <a:rPr lang="en-US" sz="2400" dirty="0"/>
              <a:t> graphics workstations. </a:t>
            </a:r>
            <a:endParaRPr lang="en-US" sz="2400" dirty="0" smtClean="0"/>
          </a:p>
          <a:p>
            <a:r>
              <a:rPr lang="en-US" sz="2400" dirty="0"/>
              <a:t> OpenGL deﬁnes a </a:t>
            </a:r>
            <a:r>
              <a:rPr lang="en-US" sz="2400" dirty="0">
                <a:solidFill>
                  <a:srgbClr val="FF0000"/>
                </a:solidFill>
              </a:rPr>
              <a:t>set of functions </a:t>
            </a:r>
            <a:r>
              <a:rPr lang="en-US" sz="2400" dirty="0"/>
              <a:t>for doing computer graphics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APIs</a:t>
            </a:r>
            <a:r>
              <a:rPr lang="en-US" sz="2400" dirty="0" smtClean="0"/>
              <a:t> </a:t>
            </a:r>
            <a:r>
              <a:rPr lang="en-US" sz="2400" dirty="0"/>
              <a:t>are mechanisms that enable two software components to communicate with each other using a set of definitions and protocols. </a:t>
            </a:r>
            <a:endParaRPr lang="en-US" sz="2400" dirty="0" smtClean="0"/>
          </a:p>
          <a:p>
            <a:r>
              <a:rPr lang="en-US" sz="2400" dirty="0"/>
              <a:t>OpenGL programs are typically written in C and C++. </a:t>
            </a:r>
            <a:endParaRPr lang="en-US" sz="2400" dirty="0" smtClean="0"/>
          </a:p>
          <a:p>
            <a:r>
              <a:rPr lang="en-US" sz="2400" dirty="0" smtClean="0"/>
              <a:t>OpenGL is a “</a:t>
            </a:r>
            <a:r>
              <a:rPr lang="en-US" sz="2400" dirty="0" smtClean="0">
                <a:solidFill>
                  <a:srgbClr val="FF0000"/>
                </a:solidFill>
              </a:rPr>
              <a:t>platform </a:t>
            </a:r>
            <a:r>
              <a:rPr lang="en-US" sz="2400" dirty="0">
                <a:solidFill>
                  <a:srgbClr val="FF0000"/>
                </a:solidFill>
              </a:rPr>
              <a:t>independent" </a:t>
            </a:r>
            <a:r>
              <a:rPr lang="en-US" sz="2400" dirty="0"/>
              <a:t>means that the application can run in different operating environments.</a:t>
            </a:r>
            <a:endParaRPr lang="en-US" sz="2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5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keyboard function is called when the user types a character such as 'b' or 'A' or a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keyboard function has a parameter of </a:t>
            </a:r>
            <a:r>
              <a:rPr lang="en-US" dirty="0">
                <a:solidFill>
                  <a:srgbClr val="FF0000"/>
                </a:solidFill>
              </a:rPr>
              <a:t>type unsigned char</a:t>
            </a:r>
            <a:r>
              <a:rPr lang="en-US" dirty="0"/>
              <a:t> 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keyFunc</a:t>
            </a:r>
            <a:r>
              <a:rPr lang="en-US" dirty="0">
                <a:solidFill>
                  <a:schemeClr val="accent1"/>
                </a:solidFill>
              </a:rPr>
              <a:t>( unsigned 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x,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y )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It </a:t>
            </a:r>
            <a:r>
              <a:rPr lang="en-US" dirty="0"/>
              <a:t>also has two </a:t>
            </a:r>
            <a:r>
              <a:rPr lang="en-US" i="1" dirty="0" err="1"/>
              <a:t>int</a:t>
            </a:r>
            <a:r>
              <a:rPr lang="en-US" dirty="0"/>
              <a:t> parameters that give the location of the mouse when the key was pressed, in pixel coordinates with (0,0) at the upper left corner of the display area.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6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glutMouseFunc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mouseFunc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 — The mouse function is called both when the user presses and when the user releases a button on the mouse, with a parameter to tell which of these occurred. </a:t>
            </a:r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mouseFunc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button,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buttonState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/>
              <a:t>if (</a:t>
            </a:r>
            <a:r>
              <a:rPr lang="en-US" dirty="0" err="1"/>
              <a:t>buttonState</a:t>
            </a:r>
            <a:r>
              <a:rPr lang="en-US" dirty="0"/>
              <a:t> == GLUT_DOWN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// handle </a:t>
            </a:r>
            <a:r>
              <a:rPr lang="en-US" dirty="0" err="1"/>
              <a:t>mousePressed</a:t>
            </a:r>
            <a:r>
              <a:rPr lang="en-US" dirty="0"/>
              <a:t> </a:t>
            </a:r>
            <a:r>
              <a:rPr lang="en-US" dirty="0" smtClean="0"/>
              <a:t>event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else { // </a:t>
            </a:r>
            <a:r>
              <a:rPr lang="en-US" dirty="0" err="1"/>
              <a:t>buttonState</a:t>
            </a:r>
            <a:r>
              <a:rPr lang="en-US" dirty="0"/>
              <a:t> is GLUT_UP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// handle </a:t>
            </a:r>
            <a:r>
              <a:rPr lang="en-US" dirty="0" err="1"/>
              <a:t>mouseReleased</a:t>
            </a:r>
            <a:r>
              <a:rPr lang="en-US" dirty="0"/>
              <a:t> event</a:t>
            </a:r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glutCreateMenu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Creates top level menu that uses callback f( ) which is passed an integer value from the menu entry. Returns a unique menu </a:t>
            </a:r>
            <a:r>
              <a:rPr lang="en-US" dirty="0" smtClean="0"/>
              <a:t>identifier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glutAddMenuEntry</a:t>
            </a:r>
            <a:r>
              <a:rPr lang="en-US" dirty="0">
                <a:solidFill>
                  <a:srgbClr val="FF0000"/>
                </a:solidFill>
              </a:rPr>
              <a:t> (char *name,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value) </a:t>
            </a:r>
            <a:r>
              <a:rPr lang="en-US" dirty="0"/>
              <a:t>Adds entry to the current menu. Name is the entry name and value is returned to the menu </a:t>
            </a:r>
            <a:r>
              <a:rPr lang="en-US" dirty="0" smtClean="0"/>
              <a:t>callback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EX: </a:t>
            </a:r>
            <a:r>
              <a:rPr lang="en-US" dirty="0" err="1" smtClean="0">
                <a:solidFill>
                  <a:schemeClr val="accent1"/>
                </a:solidFill>
              </a:rPr>
              <a:t>glutAddMenuEntry</a:t>
            </a:r>
            <a:r>
              <a:rPr lang="en-US" dirty="0">
                <a:solidFill>
                  <a:schemeClr val="accent1"/>
                </a:solidFill>
              </a:rPr>
              <a:t>("DDA Algorithm", 1);</a:t>
            </a:r>
          </a:p>
        </p:txBody>
      </p:sp>
    </p:spTree>
    <p:extLst>
      <p:ext uri="{BB962C8B-B14F-4D97-AF65-F5344CB8AC3E}">
        <p14:creationId xmlns:p14="http://schemas.microsoft.com/office/powerpoint/2010/main" val="25709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glutAttachMenu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button) </a:t>
            </a:r>
          </a:p>
          <a:p>
            <a:pPr marL="0" indent="0">
              <a:buNone/>
            </a:pPr>
            <a:r>
              <a:rPr lang="en-US" sz="2400" dirty="0" smtClean="0"/>
              <a:t>Attaches </a:t>
            </a:r>
            <a:r>
              <a:rPr lang="en-US" sz="2400" dirty="0"/>
              <a:t>current menu to the specified mouse button. Button is GLUT_LEFT_BUTTON, </a:t>
            </a:r>
            <a:r>
              <a:rPr lang="en-US" sz="2400" dirty="0" smtClean="0"/>
              <a:t>GLUT_RIGHT_BUTTON or GLUT_MIDDLE_BUTTON.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void </a:t>
            </a:r>
            <a:r>
              <a:rPr lang="en-US" dirty="0" err="1">
                <a:solidFill>
                  <a:schemeClr val="accent2"/>
                </a:solidFill>
              </a:rPr>
              <a:t>glutAddSubMenu</a:t>
            </a:r>
            <a:r>
              <a:rPr lang="en-US" dirty="0">
                <a:solidFill>
                  <a:schemeClr val="accent2"/>
                </a:solidFill>
              </a:rPr>
              <a:t> (char *name,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menu)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400" dirty="0"/>
              <a:t>Adds a submenu entry name as the next entry in the current menu. The value of menu is the id of the submenu returned when the submenu was </a:t>
            </a:r>
            <a:r>
              <a:rPr lang="en-US" sz="2400" dirty="0" smtClean="0"/>
              <a:t>created.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660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glutCreateMenu</a:t>
            </a:r>
            <a:r>
              <a:rPr lang="en-US" dirty="0"/>
              <a:t>(</a:t>
            </a:r>
            <a:r>
              <a:rPr lang="en-US" dirty="0" err="1"/>
              <a:t>mymenu</a:t>
            </a:r>
            <a:r>
              <a:rPr lang="en-US" dirty="0"/>
              <a:t>); // single menu, no need for id</a:t>
            </a:r>
          </a:p>
          <a:p>
            <a:pPr marL="0" indent="0">
              <a:buNone/>
            </a:pPr>
            <a:r>
              <a:rPr lang="en-US" dirty="0" err="1"/>
              <a:t>glutAddMenuEntry</a:t>
            </a:r>
            <a:r>
              <a:rPr lang="en-US" dirty="0"/>
              <a:t>(“Clear Screen”, 1);</a:t>
            </a:r>
          </a:p>
          <a:p>
            <a:pPr marL="0" indent="0">
              <a:buNone/>
            </a:pPr>
            <a:r>
              <a:rPr lang="en-US" dirty="0" err="1"/>
              <a:t>glutAddMenuEntry</a:t>
            </a:r>
            <a:r>
              <a:rPr lang="en-US" dirty="0"/>
              <a:t>(“Exit”, 2);</a:t>
            </a:r>
          </a:p>
          <a:p>
            <a:pPr marL="0" indent="0">
              <a:buNone/>
            </a:pPr>
            <a:r>
              <a:rPr lang="en-US" dirty="0" err="1"/>
              <a:t>glutAttachMenu</a:t>
            </a:r>
            <a:r>
              <a:rPr lang="en-US" dirty="0"/>
              <a:t>(GLUT_RIGHT_BUTTON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Callback: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/>
              <a:t>mymenu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if(value </a:t>
            </a:r>
            <a:r>
              <a:rPr lang="en-US" dirty="0"/>
              <a:t>== 1)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glClear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 smtClean="0"/>
              <a:t>		if(value </a:t>
            </a:r>
            <a:r>
              <a:rPr lang="en-US" dirty="0"/>
              <a:t>== 2)</a:t>
            </a:r>
          </a:p>
          <a:p>
            <a:pPr marL="0" indent="0">
              <a:buNone/>
            </a:pPr>
            <a:r>
              <a:rPr lang="en-US" dirty="0" smtClean="0"/>
              <a:t>			exit(0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Line Drawing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/>
                  <a:t>The Cartesian slop-intercept equation for a straight line is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with ‘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’ representing slop and ‘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’ as the </a:t>
                </a:r>
                <a:r>
                  <a:rPr lang="en-US" dirty="0" smtClean="0"/>
                  <a:t>intercept.</a:t>
                </a:r>
              </a:p>
              <a:p>
                <a:pPr lvl="1" algn="just"/>
                <a:r>
                  <a:rPr lang="en-US" dirty="0" smtClean="0">
                    <a:ea typeface="+mn-lt"/>
                    <a:cs typeface="+mn-lt"/>
                  </a:rPr>
                  <a:t>Straight </a:t>
                </a:r>
                <a:r>
                  <a:rPr lang="en-US" dirty="0">
                    <a:ea typeface="+mn-lt"/>
                    <a:cs typeface="+mn-lt"/>
                  </a:rPr>
                  <a:t>line drawing algorithms are based on incremental methods</a:t>
                </a:r>
                <a:endParaRPr lang="en-US" dirty="0"/>
              </a:p>
              <a:p>
                <a:pPr algn="just"/>
                <a:r>
                  <a:rPr lang="en-US" dirty="0"/>
                  <a:t>It is possible to draw line using this equation but for efficiency purpose we use different line drawing algorithm.</a:t>
                </a:r>
              </a:p>
              <a:p>
                <a:pPr lvl="1" algn="just"/>
                <a:r>
                  <a:rPr lang="en-US" dirty="0"/>
                  <a:t>DDA Algorithm</a:t>
                </a:r>
              </a:p>
              <a:p>
                <a:pPr lvl="1" algn="just"/>
                <a:r>
                  <a:rPr lang="en-US" dirty="0" err="1"/>
                  <a:t>Bresenham’s</a:t>
                </a:r>
                <a:r>
                  <a:rPr lang="en-US" dirty="0"/>
                  <a:t> Line Algorithm</a:t>
                </a:r>
              </a:p>
              <a:p>
                <a:pPr algn="just"/>
                <a:r>
                  <a:rPr lang="en-US" dirty="0"/>
                  <a:t>We can also use this algorithm in parallel if we have more number of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r="-1159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F957-FB0E-4E71-ABCD-E9C82BB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Calibri"/>
                <a:cs typeface="Calibri"/>
              </a:rPr>
              <a:t>         DDA Algorithm</a:t>
            </a:r>
            <a:br>
              <a:rPr lang="en-US" sz="4400" dirty="0">
                <a:latin typeface="Calibri"/>
                <a:cs typeface="Calibri"/>
              </a:rPr>
            </a:br>
            <a:r>
              <a:rPr lang="en-US" sz="4400" dirty="0">
                <a:latin typeface="Calibri"/>
                <a:cs typeface="Calibri"/>
              </a:rPr>
              <a:t>     (Digital Differential Analyzer)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30971C2D-698C-4069-8F9B-D6BCF0864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017476"/>
            <a:ext cx="3619312" cy="17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DDA475B-6CBE-4A93-AA05-AD55C29761D3}"/>
                  </a:ext>
                </a:extLst>
              </p:cNvPr>
              <p:cNvSpPr txBox="1"/>
              <p:nvPr/>
            </p:nvSpPr>
            <p:spPr>
              <a:xfrm>
                <a:off x="509805" y="1690706"/>
                <a:ext cx="8634196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+mn-lt"/>
                    <a:cs typeface="+mn-lt"/>
                  </a:rPr>
                  <a:t>In any 2-Dimensional plane, if we connect two points (x0,y0)and (x1, y1), </a:t>
                </a:r>
              </a:p>
              <a:p>
                <a:r>
                  <a:rPr lang="en-US" sz="2800" dirty="0">
                    <a:ea typeface="+mn-lt"/>
                    <a:cs typeface="+mn-lt"/>
                  </a:rPr>
                  <a:t>    we get a line segment.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+mn-lt"/>
                    <a:cs typeface="+mn-lt"/>
                  </a:rPr>
                  <a:t>But in the case of computer graphics, we can not directly join any two coordinate point, for that, we should calculate intermediate points coordinates and put a pixel for each intermediate </a:t>
                </a:r>
                <a:r>
                  <a:rPr lang="en-US" sz="2800" dirty="0" smtClean="0">
                    <a:ea typeface="+mn-lt"/>
                    <a:cs typeface="+mn-lt"/>
                  </a:rPr>
                  <a:t>point.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DDA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scan conversion line drawing algorithm </a:t>
                </a:r>
                <a:r>
                  <a:rPr lang="en-US" sz="2800" dirty="0"/>
                  <a:t>based on calculating either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using line equation.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80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DA475B-6CBE-4A93-AA05-AD55C297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0" y="1690700"/>
                <a:ext cx="11512261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9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4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3100" y="41963"/>
            <a:ext cx="5257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Procedure for DDA line algorithm.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lineDDA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xb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yb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dx = </a:t>
            </a:r>
            <a:r>
              <a:rPr lang="en-US" dirty="0" err="1"/>
              <a:t>xb</a:t>
            </a:r>
            <a:r>
              <a:rPr lang="en-US" dirty="0"/>
              <a:t> – </a:t>
            </a:r>
            <a:r>
              <a:rPr lang="en-US" dirty="0" err="1"/>
              <a:t>xa</a:t>
            </a:r>
            <a:r>
              <a:rPr lang="en-US" dirty="0"/>
              <a:t>, </a:t>
            </a:r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yb</a:t>
            </a:r>
            <a:r>
              <a:rPr lang="en-US" dirty="0"/>
              <a:t> – </a:t>
            </a:r>
            <a:r>
              <a:rPr lang="en-US" dirty="0" err="1"/>
              <a:t>ya</a:t>
            </a:r>
            <a:r>
              <a:rPr lang="en-US" dirty="0"/>
              <a:t>, steps, k;</a:t>
            </a:r>
          </a:p>
          <a:p>
            <a:r>
              <a:rPr lang="en-US" dirty="0"/>
              <a:t>	float </a:t>
            </a:r>
            <a:r>
              <a:rPr lang="en-US" dirty="0" err="1"/>
              <a:t>xincrement</a:t>
            </a:r>
            <a:r>
              <a:rPr lang="en-US" dirty="0"/>
              <a:t>, </a:t>
            </a:r>
            <a:r>
              <a:rPr lang="en-US" dirty="0" err="1"/>
              <a:t>yincrement</a:t>
            </a:r>
            <a:r>
              <a:rPr lang="en-US" dirty="0"/>
              <a:t>, x = </a:t>
            </a:r>
            <a:r>
              <a:rPr lang="en-US" dirty="0" err="1"/>
              <a:t>xa</a:t>
            </a:r>
            <a:r>
              <a:rPr lang="en-US" dirty="0"/>
              <a:t>, y = </a:t>
            </a:r>
            <a:r>
              <a:rPr lang="en-US" dirty="0" err="1"/>
              <a:t>ya</a:t>
            </a:r>
            <a:r>
              <a:rPr lang="en-US" dirty="0"/>
              <a:t>;</a:t>
            </a:r>
          </a:p>
          <a:p>
            <a:r>
              <a:rPr lang="en-US" dirty="0"/>
              <a:t>	if (abs(dx)&gt;abs(</a:t>
            </a:r>
            <a:r>
              <a:rPr lang="en-US" dirty="0" err="1"/>
              <a:t>dy</a:t>
            </a:r>
            <a:r>
              <a:rPr lang="en-US" dirty="0"/>
              <a:t>))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Steps = abs (dx);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Steps = abs (</a:t>
            </a:r>
            <a:r>
              <a:rPr lang="en-US" dirty="0" err="1"/>
              <a:t>dy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xincrement</a:t>
            </a:r>
            <a:r>
              <a:rPr lang="en-US" dirty="0"/>
              <a:t> = dx/(float) steps;</a:t>
            </a:r>
          </a:p>
          <a:p>
            <a:r>
              <a:rPr lang="en-US" dirty="0"/>
              <a:t>	</a:t>
            </a:r>
            <a:r>
              <a:rPr lang="en-US" dirty="0" err="1"/>
              <a:t>yincrement</a:t>
            </a:r>
            <a:r>
              <a:rPr lang="en-US" dirty="0"/>
              <a:t> = </a:t>
            </a:r>
            <a:r>
              <a:rPr lang="en-US" dirty="0" err="1"/>
              <a:t>dy</a:t>
            </a:r>
            <a:r>
              <a:rPr lang="en-US" dirty="0"/>
              <a:t>/(float) steps;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</a:t>
            </a:r>
            <a:r>
              <a:rPr lang="en-US" dirty="0" err="1"/>
              <a:t>setpixel</a:t>
            </a:r>
            <a:r>
              <a:rPr lang="en-US" dirty="0"/>
              <a:t> (ROUND (x), ROUND (y));</a:t>
            </a:r>
          </a:p>
          <a:p>
            <a:r>
              <a:rPr lang="en-US" dirty="0"/>
              <a:t>	for(k=0;k&lt;</a:t>
            </a:r>
            <a:r>
              <a:rPr lang="en-US" dirty="0" err="1"/>
              <a:t>steps;k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x += </a:t>
            </a:r>
            <a:r>
              <a:rPr lang="en-US" dirty="0" err="1"/>
              <a:t>xincrement</a:t>
            </a:r>
            <a:r>
              <a:rPr lang="en-US" dirty="0"/>
              <a:t>;</a:t>
            </a:r>
          </a:p>
          <a:p>
            <a:r>
              <a:rPr lang="en-US" dirty="0"/>
              <a:t>		y += </a:t>
            </a:r>
            <a:r>
              <a:rPr lang="en-US" dirty="0" err="1"/>
              <a:t>yincrement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setpixel</a:t>
            </a:r>
            <a:r>
              <a:rPr lang="en-US" dirty="0"/>
              <a:t> (ROUND (x), ROUND (y));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32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World Window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rectangular window in world coordinates, </a:t>
            </a:r>
            <a:r>
              <a:rPr lang="en-US" sz="2800" dirty="0" smtClean="0"/>
              <a:t>spec</a:t>
            </a:r>
          </a:p>
          <a:p>
            <a:r>
              <a:rPr lang="en-US" sz="2800" dirty="0"/>
              <a:t>For 2D drawing,</a:t>
            </a:r>
            <a:r>
              <a:rPr lang="en-US" sz="2800" b="1" dirty="0"/>
              <a:t>gluOrtho2D()</a:t>
            </a:r>
            <a:r>
              <a:rPr lang="en-US" sz="2800" dirty="0"/>
              <a:t> -- set world window</a:t>
            </a:r>
          </a:p>
          <a:p>
            <a:r>
              <a:rPr lang="en-US" sz="2800" dirty="0"/>
              <a:t>Example: </a:t>
            </a:r>
            <a:endParaRPr lang="en-US" sz="2800" dirty="0" smtClean="0"/>
          </a:p>
          <a:p>
            <a:r>
              <a:rPr lang="en-US" sz="2800" dirty="0" err="1" smtClean="0"/>
              <a:t>glMatrixMode</a:t>
            </a:r>
            <a:r>
              <a:rPr lang="en-US" sz="2800" dirty="0" smtClean="0"/>
              <a:t> </a:t>
            </a:r>
            <a:r>
              <a:rPr lang="en-US" sz="2800" dirty="0"/>
              <a:t>( GL_PROJECTION </a:t>
            </a:r>
            <a:r>
              <a:rPr lang="en-US" sz="2800" dirty="0" smtClean="0"/>
              <a:t>);//specifies </a:t>
            </a:r>
            <a:r>
              <a:rPr lang="en-US" sz="2800" dirty="0"/>
              <a:t>which matrix is the current matrix.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glLoadIdentity</a:t>
            </a:r>
            <a:r>
              <a:rPr lang="en-US" sz="2800" dirty="0" smtClean="0"/>
              <a:t>();//</a:t>
            </a:r>
            <a:r>
              <a:rPr lang="en-US" sz="2800" dirty="0"/>
              <a:t> replaces the current matrix with the identity matrix. 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gluOrtho2D( 0.0, 2.0, 0.0, 1.0 );</a:t>
            </a:r>
          </a:p>
        </p:txBody>
      </p:sp>
    </p:spTree>
    <p:extLst>
      <p:ext uri="{BB962C8B-B14F-4D97-AF65-F5344CB8AC3E}">
        <p14:creationId xmlns:p14="http://schemas.microsoft.com/office/powerpoint/2010/main" val="137900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en-IN" dirty="0"/>
                  <a:t>Input the two line endpoints and store the left endpoint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  <a:endParaRPr lang="en-US" dirty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IN" dirty="0"/>
                  <a:t>Load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into the frame buffer; that is, plot the first point.</a:t>
                </a:r>
                <a:endParaRPr lang="en-US" dirty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IN" dirty="0"/>
                  <a:t>Calculate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and obtain the starting value for the decision parameter as</a:t>
                </a:r>
                <a:endParaRPr lang="en-US" dirty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en-IN" dirty="0"/>
                  <a:t>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along the line,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, perform the following test: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N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the next point to plot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and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N" dirty="0"/>
                  <a:t>	Otherwise, the next point to plot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 algn="just">
                  <a:buFont typeface="+mj-lt"/>
                  <a:buAutoNum type="arabicPeriod" startAt="5"/>
                </a:pPr>
                <a:r>
                  <a:rPr lang="en-IN" dirty="0"/>
                  <a:t>Repeat step-4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times.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OpenGL-Related Libraries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A number of libraries exist to allow you to simplify your programming tasks, including the following:</a:t>
            </a:r>
          </a:p>
          <a:p>
            <a:pPr marL="0" indent="0">
              <a:buNone/>
            </a:pPr>
            <a:r>
              <a:rPr lang="en-US" sz="2200" b="1" dirty="0"/>
              <a:t>GLUT</a:t>
            </a:r>
          </a:p>
          <a:p>
            <a:r>
              <a:rPr lang="en-US" sz="2200" dirty="0"/>
              <a:t>The OpenGL Utility Toolkit (GLUT) is a library of utilities for OpenGL programs, which primarily perform system-level I/O with the host operating system. </a:t>
            </a:r>
          </a:p>
          <a:p>
            <a:r>
              <a:rPr lang="en-US" sz="2200" dirty="0"/>
              <a:t> All GLUT function names start with “glut”.</a:t>
            </a:r>
          </a:p>
          <a:p>
            <a:pPr marL="0" indent="0">
              <a:buNone/>
            </a:pPr>
            <a:r>
              <a:rPr lang="en-US" sz="2200" b="1" dirty="0"/>
              <a:t>GLU</a:t>
            </a:r>
          </a:p>
          <a:p>
            <a:r>
              <a:rPr lang="en-US" sz="2200" dirty="0"/>
              <a:t> GLU provides functions for drawing more complex primitives than those of OpenGL, such as curves and surfaces, and also functions to help specify 3D views of scenes. </a:t>
            </a:r>
          </a:p>
          <a:p>
            <a:r>
              <a:rPr lang="en-US" sz="2200" dirty="0"/>
              <a:t>All GLU function names start with “</a:t>
            </a:r>
            <a:r>
              <a:rPr lang="en-US" sz="2200" dirty="0" err="1"/>
              <a:t>glu</a:t>
            </a:r>
            <a:r>
              <a:rPr lang="en-US" sz="2200" dirty="0" smtClean="0"/>
              <a:t>”.</a:t>
            </a:r>
          </a:p>
          <a:p>
            <a:r>
              <a:rPr lang="en-US" sz="2400" b="1" dirty="0"/>
              <a:t>Core OpenGL (GL)</a:t>
            </a:r>
            <a:r>
              <a:rPr lang="en-US" sz="2400" dirty="0"/>
              <a:t>: consists of hundreds of commands, which begin with a prefix "</a:t>
            </a:r>
            <a:r>
              <a:rPr lang="en-US" sz="2400" dirty="0" err="1"/>
              <a:t>gl</a:t>
            </a:r>
            <a:r>
              <a:rPr lang="en-US" sz="2400" dirty="0"/>
              <a:t>" (e.g., </a:t>
            </a:r>
            <a:r>
              <a:rPr lang="en-US" sz="2400" dirty="0" err="1"/>
              <a:t>glColor</a:t>
            </a:r>
            <a:r>
              <a:rPr lang="en-US" sz="2400" dirty="0"/>
              <a:t>, </a:t>
            </a:r>
            <a:r>
              <a:rPr lang="en-US" sz="2400" dirty="0" err="1"/>
              <a:t>glVertex</a:t>
            </a:r>
            <a:r>
              <a:rPr lang="en-US" sz="2400" dirty="0"/>
              <a:t>, </a:t>
            </a:r>
            <a:r>
              <a:rPr lang="en-US" sz="2400" dirty="0" err="1"/>
              <a:t>glTranslate</a:t>
            </a:r>
            <a:r>
              <a:rPr lang="en-US" sz="2400" dirty="0"/>
              <a:t>, </a:t>
            </a:r>
            <a:r>
              <a:rPr lang="en-US" sz="2400" dirty="0" err="1"/>
              <a:t>glRotate</a:t>
            </a:r>
            <a:r>
              <a:rPr lang="en-US" sz="2400" dirty="0"/>
              <a:t>). The Core OpenGL models an object via a set of geometric primitives such as point, line and polygon.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39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Cohen-Sutherland Line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47" y="1577430"/>
            <a:ext cx="8188779" cy="49885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algorithm immediately removes the lines which are lying totally outside the window.</a:t>
            </a:r>
          </a:p>
          <a:p>
            <a:r>
              <a:rPr lang="en-US" sz="2400" dirty="0" smtClean="0"/>
              <a:t>This algorithm divides the plane in nine parts and assign the binary number to each part.</a:t>
            </a:r>
          </a:p>
          <a:p>
            <a:r>
              <a:rPr lang="en-US" sz="2400" dirty="0"/>
              <a:t>The central part is the viewing region or window</a:t>
            </a:r>
            <a:r>
              <a:rPr lang="en-US" sz="2400" dirty="0" smtClean="0"/>
              <a:t>, </a:t>
            </a:r>
            <a:r>
              <a:rPr lang="en-US" sz="2400" dirty="0"/>
              <a:t>all the lines which lie within this region are completely visible. </a:t>
            </a:r>
          </a:p>
          <a:p>
            <a:r>
              <a:rPr lang="en-US" sz="2400" dirty="0" smtClean="0"/>
              <a:t>4 Bit binary code-</a:t>
            </a:r>
            <a:r>
              <a:rPr lang="en-US" sz="2400" dirty="0" err="1" smtClean="0"/>
              <a:t>Outcode</a:t>
            </a:r>
            <a:endParaRPr lang="en-US" sz="2400" dirty="0" smtClean="0"/>
          </a:p>
          <a:p>
            <a:r>
              <a:rPr lang="en-US" sz="2400" dirty="0" smtClean="0"/>
              <a:t>Line inside window then display</a:t>
            </a:r>
          </a:p>
          <a:p>
            <a:pPr marL="0" indent="0">
              <a:buNone/>
            </a:pPr>
            <a:r>
              <a:rPr lang="en-US" sz="2400" dirty="0" smtClean="0"/>
              <a:t>directly without clipping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3211324" cy="259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DB761-48EE-457E-B1BC-FA5308C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877"/>
            <a:ext cx="7886700" cy="1325563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rgbClr val="273239"/>
                </a:solidFill>
                <a:effectLst/>
                <a:latin typeface="sofia-pro"/>
              </a:rPr>
              <a:t>Cohen–Sutherland Line Clipping Algorithm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750C1F-51F9-44A9-AF0C-77434C71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114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are three possible cases for any given line. </a:t>
            </a:r>
          </a:p>
          <a:p>
            <a:pPr fontAlgn="base"/>
            <a:r>
              <a:rPr lang="en-US" sz="2800" b="1" dirty="0"/>
              <a:t>Line inside the window</a:t>
            </a:r>
            <a:r>
              <a:rPr lang="en-US" sz="2800" dirty="0"/>
              <a:t>: Not Clipped</a:t>
            </a:r>
          </a:p>
          <a:p>
            <a:pPr fontAlgn="base"/>
            <a:r>
              <a:rPr lang="en-US" sz="2800" b="1" dirty="0"/>
              <a:t>Lines outside the window </a:t>
            </a:r>
            <a:r>
              <a:rPr lang="en-US" sz="2800" dirty="0"/>
              <a:t>: Take AND operation of the end points of the line. If answer of AND operation is non zero means line is outside the window and hence discard those lines.</a:t>
            </a:r>
          </a:p>
          <a:p>
            <a:pPr fontAlgn="base"/>
            <a:r>
              <a:rPr lang="en-US" sz="2800" b="1" dirty="0"/>
              <a:t>Partially inside the window </a:t>
            </a:r>
            <a:r>
              <a:rPr lang="en-US" sz="2800" dirty="0"/>
              <a:t>:Lines for which AND operation of the end coordinate is ZERO. These are defined as partially visible lines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38B7B3-74C5-4521-8A9A-829F5BD7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724400"/>
            <a:ext cx="2766437" cy="25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27CE2-9A6B-4C29-96C0-ABEEA0A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273239"/>
                </a:solidFill>
                <a:latin typeface="urw-din"/>
              </a:rPr>
              <a:t>Pseudocode-Cohen Sutherland Algorithm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2B873D-C355-40B5-A31A-DEAF56B8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33" y="1199213"/>
            <a:ext cx="8660567" cy="497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Step 1 : Assign a region code for two endpoints of given line.</a:t>
            </a:r>
          </a:p>
          <a:p>
            <a:pPr marL="0" indent="0">
              <a:buNone/>
            </a:pPr>
            <a:r>
              <a:rPr lang="en-US" sz="2000" dirty="0"/>
              <a:t>Step 2 : If both endpoints have a region code 0000 then given line is completely inside.</a:t>
            </a:r>
          </a:p>
          <a:p>
            <a:pPr marL="0" indent="0">
              <a:buNone/>
            </a:pPr>
            <a:r>
              <a:rPr lang="en-US" sz="2000" dirty="0"/>
              <a:t>Step 3 : Else, perform the logical AND operation for both region codes.</a:t>
            </a:r>
          </a:p>
          <a:p>
            <a:pPr marL="0" indent="0">
              <a:buNone/>
            </a:pPr>
            <a:r>
              <a:rPr lang="en-US" sz="2000" dirty="0"/>
              <a:t>  	 Step 3.1 : If the result is not 0000, then given line is completely outside.</a:t>
            </a:r>
          </a:p>
          <a:p>
            <a:pPr marL="0" indent="0">
              <a:buNone/>
            </a:pPr>
            <a:r>
              <a:rPr lang="en-US" sz="2000" dirty="0"/>
              <a:t>	 Step 3.2 : Else line is partially inside.</a:t>
            </a:r>
          </a:p>
          <a:p>
            <a:pPr marL="0" indent="0">
              <a:buNone/>
            </a:pPr>
            <a:r>
              <a:rPr lang="en-US" sz="2000" dirty="0"/>
              <a:t>		Step 3.2.1 : Choose an endpoint of the line that is outside the given rectangle.</a:t>
            </a:r>
          </a:p>
          <a:p>
            <a:pPr marL="0" indent="0">
              <a:buNone/>
            </a:pPr>
            <a:r>
              <a:rPr lang="en-US" sz="2000" dirty="0"/>
              <a:t>		Step 3.2.2 : Find the intersection point of the rectangular boundary </a:t>
            </a:r>
          </a:p>
          <a:p>
            <a:pPr marL="0" indent="0">
              <a:buNone/>
            </a:pPr>
            <a:r>
              <a:rPr lang="en-US" sz="2000" dirty="0"/>
              <a:t>		Step 3.2.3 : Replace endpoint with the intersection point  and update the region code.</a:t>
            </a:r>
          </a:p>
          <a:p>
            <a:pPr marL="0" indent="0">
              <a:buNone/>
            </a:pPr>
            <a:r>
              <a:rPr lang="en-US" sz="2000" dirty="0"/>
              <a:t>		Step 3.2.4 : Repeat step 2 until we find a clipped line either trivially accepted or rejected.</a:t>
            </a:r>
          </a:p>
          <a:p>
            <a:pPr marL="0" indent="0">
              <a:buNone/>
            </a:pPr>
            <a:r>
              <a:rPr lang="en-US" sz="2000" dirty="0"/>
              <a:t> Step 4 : Repeat step 1 for other lines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13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831273"/>
            <a:ext cx="4800600" cy="5798127"/>
          </a:xfrm>
        </p:spPr>
        <p:txBody>
          <a:bodyPr>
            <a:normAutofit lnSpcReduction="10000"/>
          </a:bodyPr>
          <a:lstStyle/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/>
              <a:t>Core OpenGL (GL)</a:t>
            </a:r>
            <a:r>
              <a:rPr lang="en-US" sz="1800" dirty="0"/>
              <a:t>: consists of hundreds of commands, which begin with a prefix "</a:t>
            </a:r>
            <a:r>
              <a:rPr lang="en-US" sz="1800" dirty="0" err="1"/>
              <a:t>gl</a:t>
            </a:r>
            <a:r>
              <a:rPr lang="en-US" sz="1800" dirty="0"/>
              <a:t>" (e.g., </a:t>
            </a:r>
            <a:r>
              <a:rPr lang="en-US" sz="1800" dirty="0" err="1"/>
              <a:t>glColor</a:t>
            </a:r>
            <a:r>
              <a:rPr lang="en-US" sz="1800" dirty="0"/>
              <a:t>, </a:t>
            </a:r>
            <a:r>
              <a:rPr lang="en-US" sz="1800" dirty="0" err="1"/>
              <a:t>glVertex</a:t>
            </a:r>
            <a:r>
              <a:rPr lang="en-US" sz="1800" dirty="0"/>
              <a:t>, </a:t>
            </a:r>
            <a:r>
              <a:rPr lang="en-US" sz="1800" dirty="0" err="1"/>
              <a:t>glTranslate</a:t>
            </a:r>
            <a:r>
              <a:rPr lang="en-US" sz="1800" dirty="0"/>
              <a:t>, </a:t>
            </a:r>
            <a:r>
              <a:rPr lang="en-US" sz="1800" dirty="0" err="1"/>
              <a:t>glRotate</a:t>
            </a:r>
            <a:r>
              <a:rPr lang="en-US" sz="1800" dirty="0"/>
              <a:t>). The Core OpenGL models an object via a set of geometric primitives such as point, line and polygon.</a:t>
            </a:r>
          </a:p>
          <a:p>
            <a:endParaRPr lang="en-US" sz="1800" dirty="0"/>
          </a:p>
          <a:p>
            <a:r>
              <a:rPr lang="en-US" sz="1800" b="1" dirty="0" smtClean="0"/>
              <a:t>OpenGL </a:t>
            </a:r>
            <a:r>
              <a:rPr lang="en-US" sz="1800" b="1" dirty="0"/>
              <a:t>Command </a:t>
            </a:r>
            <a:r>
              <a:rPr lang="en-US" sz="1800" b="1" dirty="0" err="1" smtClean="0"/>
              <a:t>datatypes</a:t>
            </a:r>
            <a:endParaRPr lang="en-US" sz="1800" b="1" dirty="0"/>
          </a:p>
          <a:p>
            <a:pPr lvl="0"/>
            <a:r>
              <a:rPr lang="en-US" sz="1800" dirty="0"/>
              <a:t>`f' float</a:t>
            </a:r>
          </a:p>
          <a:p>
            <a:pPr lvl="0"/>
            <a:r>
              <a:rPr lang="en-US" sz="1800" dirty="0"/>
              <a:t>`d' double float</a:t>
            </a:r>
          </a:p>
          <a:p>
            <a:pPr lvl="0"/>
            <a:r>
              <a:rPr lang="en-US" sz="1800" dirty="0"/>
              <a:t>`s' signed short integer</a:t>
            </a:r>
          </a:p>
          <a:p>
            <a:pPr lvl="0"/>
            <a:r>
              <a:rPr lang="en-US" sz="1800" dirty="0"/>
              <a:t>`i' signed integer</a:t>
            </a:r>
          </a:p>
          <a:p>
            <a:pPr lvl="0"/>
            <a:r>
              <a:rPr lang="en-US" sz="1800" dirty="0"/>
              <a:t>`b' character</a:t>
            </a:r>
          </a:p>
          <a:p>
            <a:pPr lvl="0"/>
            <a:r>
              <a:rPr lang="en-US" sz="1800" dirty="0"/>
              <a:t>`</a:t>
            </a:r>
            <a:r>
              <a:rPr lang="en-US" sz="1800" dirty="0" err="1"/>
              <a:t>ub</a:t>
            </a:r>
            <a:r>
              <a:rPr lang="en-US" sz="1800" dirty="0"/>
              <a:t>' unsigned character</a:t>
            </a:r>
          </a:p>
          <a:p>
            <a:pPr lvl="0"/>
            <a:r>
              <a:rPr lang="en-US" sz="1800" dirty="0"/>
              <a:t>`us' unsigned short integer</a:t>
            </a:r>
          </a:p>
          <a:p>
            <a:pPr lvl="0"/>
            <a:r>
              <a:rPr lang="en-US" sz="1800" dirty="0"/>
              <a:t>`</a:t>
            </a:r>
            <a:r>
              <a:rPr lang="en-US" sz="1800" dirty="0" err="1"/>
              <a:t>ui</a:t>
            </a:r>
            <a:r>
              <a:rPr lang="en-US" sz="1800" dirty="0"/>
              <a:t>' unsigned integer</a:t>
            </a:r>
          </a:p>
          <a:p>
            <a:r>
              <a:rPr lang="en-US" sz="1600" dirty="0"/>
              <a:t> </a:t>
            </a:r>
            <a:endParaRPr lang="en-US" sz="1600" b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73" y="1295400"/>
            <a:ext cx="367645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12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OpenGL Primitives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60358" cy="3870652"/>
          </a:xfrm>
        </p:spPr>
      </p:pic>
    </p:spTree>
    <p:extLst>
      <p:ext uri="{BB962C8B-B14F-4D97-AF65-F5344CB8AC3E}">
        <p14:creationId xmlns:p14="http://schemas.microsoft.com/office/powerpoint/2010/main" val="28363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457F64-7C0D-4A19-9C20-50C253C6FE17}"/>
              </a:ext>
            </a:extLst>
          </p:cNvPr>
          <p:cNvSpPr txBox="1">
            <a:spLocks/>
          </p:cNvSpPr>
          <p:nvPr/>
        </p:nvSpPr>
        <p:spPr>
          <a:xfrm>
            <a:off x="669214" y="448014"/>
            <a:ext cx="7805585" cy="5994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Kharabeesh Font" panose="01000000000000000000" pitchFamily="2" charset="-78"/>
                <a:cs typeface="Kharabeesh Font" panose="01000000000000000000" pitchFamily="2" charset="-78"/>
              </a:rPr>
              <a:t>Creating a GLUT Display Window</a:t>
            </a:r>
            <a:endParaRPr lang="en-US" sz="3600" dirty="0">
              <a:latin typeface="Kharabeesh Font" panose="01000000000000000000" pitchFamily="2" charset="-78"/>
              <a:cs typeface="Kharabeesh Font" panose="010000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78AF-5882-46E4-AB86-8303EA5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0948-5EF8-4FA9-A9AD-186BABFE92F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98AD1CF2-F3AA-4F2A-8742-F7662A4B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8094"/>
              </p:ext>
            </p:extLst>
          </p:nvPr>
        </p:nvGraphicFramePr>
        <p:xfrm>
          <a:off x="481018" y="1219200"/>
          <a:ext cx="8181976" cy="539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0988">
                  <a:extLst>
                    <a:ext uri="{9D8B030D-6E8A-4147-A177-3AD203B41FA5}">
                      <a16:colId xmlns="" xmlns:a16="http://schemas.microsoft.com/office/drawing/2014/main" val="4024833684"/>
                    </a:ext>
                  </a:extLst>
                </a:gridCol>
                <a:gridCol w="4090988">
                  <a:extLst>
                    <a:ext uri="{9D8B030D-6E8A-4147-A177-3AD203B41FA5}">
                      <a16:colId xmlns="" xmlns:a16="http://schemas.microsoft.com/office/drawing/2014/main" val="4050324596"/>
                    </a:ext>
                  </a:extLst>
                </a:gridCol>
              </a:tblGrid>
              <a:tr h="2268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Function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94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glutInit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(&amp;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argc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argv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An initialization function.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2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glutInitWindowPosition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xTopLeft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yTopLeft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 first of these functions gives the integer, screen-coordinate position for the</a:t>
                      </a:r>
                    </a:p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top-left corner of the display window, relative to the top-left corner of the screen. The default position is (−1, −1). 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74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glutInitWindowSize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dwWidth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dwHeight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Width and height for the display window in positive integer pixel dimensions.</a:t>
                      </a:r>
                    </a:p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 default size is 300 by 300.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2478713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glutCreateWindow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("Title of Display Window");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This function creates the display window, with the specified size and position, and assigns a title.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936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457F64-7C0D-4A19-9C20-50C253C6FE17}"/>
              </a:ext>
            </a:extLst>
          </p:cNvPr>
          <p:cNvSpPr txBox="1">
            <a:spLocks/>
          </p:cNvSpPr>
          <p:nvPr/>
        </p:nvSpPr>
        <p:spPr>
          <a:xfrm>
            <a:off x="655359" y="152936"/>
            <a:ext cx="7805585" cy="5994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Kharabeesh Font" panose="01000000000000000000" pitchFamily="2" charset="-78"/>
                <a:cs typeface="Kharabeesh Font" panose="01000000000000000000" pitchFamily="2" charset="-78"/>
              </a:rPr>
              <a:t>Setting the GLUT Display-Window Mode and </a:t>
            </a:r>
            <a:r>
              <a:rPr lang="en-GB" sz="3600" dirty="0" err="1">
                <a:latin typeface="Kharabeesh Font" panose="01000000000000000000" pitchFamily="2" charset="-78"/>
                <a:cs typeface="Kharabeesh Font" panose="01000000000000000000" pitchFamily="2" charset="-78"/>
              </a:rPr>
              <a:t>Color</a:t>
            </a:r>
            <a:endParaRPr lang="en-US" sz="3600" dirty="0">
              <a:latin typeface="Kharabeesh Font" panose="01000000000000000000" pitchFamily="2" charset="-78"/>
              <a:cs typeface="Kharabeesh Font" panose="010000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78AF-5882-46E4-AB86-8303EA5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0948-5EF8-4FA9-A9AD-186BABFE92F8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9362B7C-496A-4157-89DB-F48F3D165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59254"/>
              </p:ext>
            </p:extLst>
          </p:nvPr>
        </p:nvGraphicFramePr>
        <p:xfrm>
          <a:off x="562573" y="752430"/>
          <a:ext cx="8181976" cy="5885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0988">
                  <a:extLst>
                    <a:ext uri="{9D8B030D-6E8A-4147-A177-3AD203B41FA5}">
                      <a16:colId xmlns="" xmlns:a16="http://schemas.microsoft.com/office/drawing/2014/main" val="4024833684"/>
                    </a:ext>
                  </a:extLst>
                </a:gridCol>
                <a:gridCol w="4090988">
                  <a:extLst>
                    <a:ext uri="{9D8B030D-6E8A-4147-A177-3AD203B41FA5}">
                      <a16:colId xmlns="" xmlns:a16="http://schemas.microsoft.com/office/drawing/2014/main" val="4050324596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Function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949114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glutInitDisplayMode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(GLUT_SINGLE | GLUT_RGB);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We use this function to choose a </a:t>
                      </a:r>
                      <a:r>
                        <a:rPr lang="en-GB" sz="18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mode (RGB or index) and different buffer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combinations, and the selected parameters are combined with the logical </a:t>
                      </a:r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operation. The default mode is single buffering and the RGB (or RGBA) </a:t>
                      </a:r>
                      <a:r>
                        <a:rPr lang="en-GB" sz="18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endParaRPr lang="en-GB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Mode.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22464"/>
                  </a:ext>
                </a:extLst>
              </a:tr>
              <a:tr h="91286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glClearColor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(red, green, blue, alpha);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 background </a:t>
                      </a:r>
                      <a:r>
                        <a:rPr lang="en-GB" sz="18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for the display window is chosen in RGB mode with this OpenGL routine.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748420"/>
                  </a:ext>
                </a:extLst>
              </a:tr>
              <a:tr h="146612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glClearIndex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(index);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In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-index mode, we set the display-window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 with this function. Where parameter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is assigned an integer value corresponding to a position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within the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 table.</a:t>
                      </a:r>
                      <a:endParaRPr lang="en-GB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332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457F64-7C0D-4A19-9C20-50C253C6FE17}"/>
              </a:ext>
            </a:extLst>
          </p:cNvPr>
          <p:cNvSpPr txBox="1">
            <a:spLocks/>
          </p:cNvSpPr>
          <p:nvPr/>
        </p:nvSpPr>
        <p:spPr>
          <a:xfrm>
            <a:off x="669214" y="448014"/>
            <a:ext cx="7805585" cy="5994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Kharabeesh Font" panose="01000000000000000000" pitchFamily="2" charset="-78"/>
                <a:cs typeface="Kharabeesh Font" panose="01000000000000000000" pitchFamily="2" charset="-78"/>
              </a:rPr>
              <a:t>GLUT Display-Window Identifier</a:t>
            </a:r>
            <a:endParaRPr lang="en-US" sz="3600" dirty="0">
              <a:latin typeface="Kharabeesh Font" panose="01000000000000000000" pitchFamily="2" charset="-78"/>
              <a:cs typeface="Kharabeesh Font" panose="010000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78AF-5882-46E4-AB86-8303EA5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0948-5EF8-4FA9-A9AD-186BABFE92F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9362B7C-496A-4157-89DB-F48F3D165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74994"/>
              </p:ext>
            </p:extLst>
          </p:nvPr>
        </p:nvGraphicFramePr>
        <p:xfrm>
          <a:off x="481018" y="1371600"/>
          <a:ext cx="8181976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0988">
                  <a:extLst>
                    <a:ext uri="{9D8B030D-6E8A-4147-A177-3AD203B41FA5}">
                      <a16:colId xmlns="" xmlns:a16="http://schemas.microsoft.com/office/drawing/2014/main" val="4024833684"/>
                    </a:ext>
                  </a:extLst>
                </a:gridCol>
                <a:gridCol w="4090988">
                  <a:extLst>
                    <a:ext uri="{9D8B030D-6E8A-4147-A177-3AD203B41FA5}">
                      <a16:colId xmlns="" xmlns:a16="http://schemas.microsoft.com/office/drawing/2014/main" val="4050324596"/>
                    </a:ext>
                  </a:extLst>
                </a:gridCol>
              </a:tblGrid>
              <a:tr h="4149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Function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949114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windowID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glutCreateWindow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("A Display Window");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Multiple display windows can be created for an application, and each is assigned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 positive-integer </a:t>
                      </a:r>
                      <a:r>
                        <a:rPr lang="en-GB" sz="20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display-window identifier, </a:t>
                      </a:r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starting with the value 1 for the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first window that is created. 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Once we have saved the integer display-window identifier in variable name </a:t>
                      </a:r>
                      <a:r>
                        <a:rPr lang="en-GB" sz="20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windowID</a:t>
                      </a:r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we can use the identifier number to change display parameters or to delete the display window.</a:t>
                      </a: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2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1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457F64-7C0D-4A19-9C20-50C253C6FE17}"/>
              </a:ext>
            </a:extLst>
          </p:cNvPr>
          <p:cNvSpPr txBox="1">
            <a:spLocks/>
          </p:cNvSpPr>
          <p:nvPr/>
        </p:nvSpPr>
        <p:spPr>
          <a:xfrm>
            <a:off x="669214" y="448014"/>
            <a:ext cx="7805585" cy="5994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Kharabeesh Font" panose="01000000000000000000" pitchFamily="2" charset="-78"/>
                <a:cs typeface="Kharabeesh Font" panose="01000000000000000000" pitchFamily="2" charset="-78"/>
              </a:rPr>
              <a:t>Relocating and Resizing a GLUT Display Window</a:t>
            </a:r>
            <a:endParaRPr lang="en-US" sz="3600" dirty="0">
              <a:latin typeface="Kharabeesh Font" panose="01000000000000000000" pitchFamily="2" charset="-78"/>
              <a:cs typeface="Kharabeesh Font" panose="010000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78AF-5882-46E4-AB86-8303EA5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0948-5EF8-4FA9-A9AD-186BABFE92F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6696EB2-67D4-4FAF-BE94-DAF99634FA65}"/>
              </a:ext>
            </a:extLst>
          </p:cNvPr>
          <p:cNvGraphicFramePr>
            <a:graphicFrameLocks noGrp="1"/>
          </p:cNvGraphicFramePr>
          <p:nvPr/>
        </p:nvGraphicFramePr>
        <p:xfrm>
          <a:off x="481013" y="2247900"/>
          <a:ext cx="8181976" cy="3162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0988">
                  <a:extLst>
                    <a:ext uri="{9D8B030D-6E8A-4147-A177-3AD203B41FA5}">
                      <a16:colId xmlns="" xmlns:a16="http://schemas.microsoft.com/office/drawing/2014/main" val="4024833684"/>
                    </a:ext>
                  </a:extLst>
                </a:gridCol>
                <a:gridCol w="4090988">
                  <a:extLst>
                    <a:ext uri="{9D8B030D-6E8A-4147-A177-3AD203B41FA5}">
                      <a16:colId xmlns="" xmlns:a16="http://schemas.microsoft.com/office/drawing/2014/main" val="4050324596"/>
                    </a:ext>
                  </a:extLst>
                </a:gridCol>
              </a:tblGrid>
              <a:tr h="4149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Function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949114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glutPositionWindow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xNewTopLeft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yNewTopLeft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reset the screen location for the current display window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22464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glutReshapeWindow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dwNewWidth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dwNewHeight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reset the size of the current display window</a:t>
                      </a:r>
                      <a:endParaRPr lang="en-GB" sz="24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8871062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glutFullScreen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 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expand the current display window to fill the screen</a:t>
                      </a:r>
                      <a:endParaRPr lang="en-GB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564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42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457F64-7C0D-4A19-9C20-50C253C6FE17}"/>
              </a:ext>
            </a:extLst>
          </p:cNvPr>
          <p:cNvSpPr txBox="1">
            <a:spLocks/>
          </p:cNvSpPr>
          <p:nvPr/>
        </p:nvSpPr>
        <p:spPr>
          <a:xfrm>
            <a:off x="669214" y="448014"/>
            <a:ext cx="7805585" cy="5994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400" dirty="0">
                <a:latin typeface="Kharabeesh Font" panose="01000000000000000000" pitchFamily="2" charset="-78"/>
                <a:cs typeface="Kharabeesh Font" panose="01000000000000000000" pitchFamily="2" charset="-78"/>
              </a:rPr>
              <a:t>Viewing Graphics Objects in a GLUT Display Window</a:t>
            </a:r>
            <a:endParaRPr lang="en-US" sz="3400" dirty="0">
              <a:latin typeface="Kharabeesh Font" panose="01000000000000000000" pitchFamily="2" charset="-78"/>
              <a:cs typeface="Kharabeesh Font" panose="010000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78AF-5882-46E4-AB86-8303EA5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0948-5EF8-4FA9-A9AD-186BABFE92F8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6696EB2-67D4-4FAF-BE94-DAF99634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3592"/>
              </p:ext>
            </p:extLst>
          </p:nvPr>
        </p:nvGraphicFramePr>
        <p:xfrm>
          <a:off x="481018" y="1600200"/>
          <a:ext cx="8181976" cy="451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0988">
                  <a:extLst>
                    <a:ext uri="{9D8B030D-6E8A-4147-A177-3AD203B41FA5}">
                      <a16:colId xmlns="" xmlns:a16="http://schemas.microsoft.com/office/drawing/2014/main" val="4024833684"/>
                    </a:ext>
                  </a:extLst>
                </a:gridCol>
                <a:gridCol w="4090988">
                  <a:extLst>
                    <a:ext uri="{9D8B030D-6E8A-4147-A177-3AD203B41FA5}">
                      <a16:colId xmlns="" xmlns:a16="http://schemas.microsoft.com/office/drawing/2014/main" val="4050324596"/>
                    </a:ext>
                  </a:extLst>
                </a:gridCol>
              </a:tblGrid>
              <a:tr h="4149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Function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68580" marR="6858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949114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glutDisplayFunc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pictureDescrip</a:t>
                      </a:r>
                      <a:r>
                        <a:rPr lang="en-GB" sz="1800" b="1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After we have created a display window and selected its position, size, </a:t>
                      </a:r>
                      <a:r>
                        <a:rPr lang="en-GB" sz="20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, and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other characteristics, we indicate what is to be shown in that window. 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If more than one display window has been created, we first designate the one we want as the current display window. </a:t>
                      </a:r>
                    </a:p>
                    <a:p>
                      <a:r>
                        <a:rPr lang="en-GB" sz="20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Courier New" panose="02070309020205020404" pitchFamily="49" charset="0"/>
                        </a:rPr>
                        <a:t>Then we invoke the following function to assign something to that window.</a:t>
                      </a:r>
                      <a:endParaRPr lang="en-GB" sz="24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2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3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1308</Words>
  <Application>Microsoft Office PowerPoint</Application>
  <PresentationFormat>On-screen Show (4:3)</PresentationFormat>
  <Paragraphs>212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OpenGL </vt:lpstr>
      <vt:lpstr>OpenGL-Related Libraries </vt:lpstr>
      <vt:lpstr>PowerPoint Presentation</vt:lpstr>
      <vt:lpstr>OpenGL Primitives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Keyboard Callbacks</vt:lpstr>
      <vt:lpstr>Mouse Callback</vt:lpstr>
      <vt:lpstr>Menus</vt:lpstr>
      <vt:lpstr>Menus</vt:lpstr>
      <vt:lpstr>Menus</vt:lpstr>
      <vt:lpstr>Line Drawing Algorithms</vt:lpstr>
      <vt:lpstr>         DDA Algorithm      (Digital Differential Analyzer)</vt:lpstr>
      <vt:lpstr>PowerPoint Presentation</vt:lpstr>
      <vt:lpstr>PowerPoint Presentation</vt:lpstr>
      <vt:lpstr>Bresenham’s Line Algorithm</vt:lpstr>
      <vt:lpstr>PowerPoint Presentation</vt:lpstr>
      <vt:lpstr>Cohen-Sutherland Line Clipping</vt:lpstr>
      <vt:lpstr>Cohen–Sutherland Line Clipping Algorithm</vt:lpstr>
      <vt:lpstr>Pseudocode-Cohen Sutherland Algorithm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OpenGL </dc:title>
  <dc:creator>admin</dc:creator>
  <cp:lastModifiedBy>admin</cp:lastModifiedBy>
  <cp:revision>15</cp:revision>
  <dcterms:created xsi:type="dcterms:W3CDTF">2006-08-16T00:00:00Z</dcterms:created>
  <dcterms:modified xsi:type="dcterms:W3CDTF">2022-10-12T18:35:12Z</dcterms:modified>
</cp:coreProperties>
</file>