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74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63C5-8EDA-403F-94F7-49309D3D525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B7D4-26C7-4735-ADB4-239AAF6C3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00564" y="2198396"/>
            <a:ext cx="7912273" cy="2705803"/>
            <a:chOff x="157617" y="1228796"/>
            <a:chExt cx="7912273" cy="2705803"/>
          </a:xfrm>
        </p:grpSpPr>
        <p:pic>
          <p:nvPicPr>
            <p:cNvPr id="1028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1937644" y="2691622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https://1.bp.blogspot.com/-osjh6QV2PeQ/WSF-uqX6QLI/AAAAAAAAERM/n2JNwIMXteQkE7z4R5d_yEPjXjrOo-_XgCLcB/s1600/three%2Bmics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7" t="18998" r="9017" b="47075"/>
            <a:stretch/>
          </p:blipFill>
          <p:spPr bwMode="auto">
            <a:xfrm rot="19280149">
              <a:off x="5809013" y="2071121"/>
              <a:ext cx="978242" cy="7159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94336" y="1228796"/>
              <a:ext cx="195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3-Port Mic (Mono)</a:t>
              </a:r>
              <a:endParaRPr lang="en-US" b="1" dirty="0"/>
            </a:p>
          </p:txBody>
        </p:sp>
        <p:pic>
          <p:nvPicPr>
            <p:cNvPr id="1026" name="Picture 2" descr="https://1.bp.blogspot.com/-osjh6QV2PeQ/WSF-uqX6QLI/AAAAAAAAERM/n2JNwIMXteQkE7z4R5d_yEPjXjrOo-_XgCLcB/s1600/three%2Bmic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43" b="59927" l="1649" r="307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" t="7567" r="67260" b="39590"/>
            <a:stretch/>
          </p:blipFill>
          <p:spPr bwMode="auto">
            <a:xfrm>
              <a:off x="609600" y="1948934"/>
              <a:ext cx="1367759" cy="120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 16"/>
            <p:cNvSpPr/>
            <p:nvPr/>
          </p:nvSpPr>
          <p:spPr>
            <a:xfrm>
              <a:off x="1264906" y="1685161"/>
              <a:ext cx="1096496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4132" y="3214935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617" y="3429000"/>
              <a:ext cx="1985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Right (w/V+ Bias)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733" y="3657600"/>
              <a:ext cx="1893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Left (w/V+ Bias)</a:t>
              </a:r>
              <a:endParaRPr lang="en-US" sz="1200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110831" y="3352800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110831" y="3429000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110831" y="3530600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22859" y="1244226"/>
              <a:ext cx="1771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Stereo Lapel Mic</a:t>
              </a:r>
              <a:endParaRPr lang="en-US" b="1" dirty="0"/>
            </a:p>
          </p:txBody>
        </p:sp>
        <p:pic>
          <p:nvPicPr>
            <p:cNvPr id="35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4498108" y="2642679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Freeform 35"/>
            <p:cNvSpPr/>
            <p:nvPr/>
          </p:nvSpPr>
          <p:spPr>
            <a:xfrm>
              <a:off x="3841016" y="1640143"/>
              <a:ext cx="1096496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69528" y="1244226"/>
              <a:ext cx="1811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Stereo Line-Level</a:t>
              </a:r>
              <a:endParaRPr lang="en-US" b="1" dirty="0"/>
            </a:p>
          </p:txBody>
        </p:sp>
        <p:pic>
          <p:nvPicPr>
            <p:cNvPr id="39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18900000">
              <a:off x="3161611" y="2134877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023580" y="3172462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57033" y="3386527"/>
              <a:ext cx="93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Right Audio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8147" y="3615127"/>
              <a:ext cx="843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Left Audio</a:t>
              </a:r>
              <a:endParaRPr lang="en-US" sz="12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0279" y="3310327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660279" y="3386527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660279" y="3488127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7145050" y="2671254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Freeform 46"/>
            <p:cNvSpPr/>
            <p:nvPr/>
          </p:nvSpPr>
          <p:spPr>
            <a:xfrm>
              <a:off x="6572250" y="1668718"/>
              <a:ext cx="1012204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60812" y="3162937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4920" y="3377002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Out</a:t>
              </a:r>
              <a:endParaRPr 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9791" y="3605602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V+ Bias</a:t>
              </a:r>
              <a:endParaRPr lang="en-US" sz="12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297511" y="3300802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297511" y="3377002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297511" y="3478602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Functionality of Mic Jack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00564" y="2198396"/>
            <a:ext cx="7912273" cy="2705803"/>
            <a:chOff x="157617" y="1228796"/>
            <a:chExt cx="7912273" cy="2705803"/>
          </a:xfrm>
        </p:grpSpPr>
        <p:pic>
          <p:nvPicPr>
            <p:cNvPr id="1028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1937644" y="2691622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https://1.bp.blogspot.com/-osjh6QV2PeQ/WSF-uqX6QLI/AAAAAAAAERM/n2JNwIMXteQkE7z4R5d_yEPjXjrOo-_XgCLcB/s1600/three%2Bmics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7" t="18998" r="9017" b="47075"/>
            <a:stretch/>
          </p:blipFill>
          <p:spPr bwMode="auto">
            <a:xfrm rot="19280149">
              <a:off x="5809013" y="2071121"/>
              <a:ext cx="978242" cy="7159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94336" y="1228796"/>
              <a:ext cx="195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3-Port Mic (Mono)</a:t>
              </a:r>
              <a:endParaRPr lang="en-US" b="1" dirty="0"/>
            </a:p>
          </p:txBody>
        </p:sp>
        <p:pic>
          <p:nvPicPr>
            <p:cNvPr id="1026" name="Picture 2" descr="https://1.bp.blogspot.com/-osjh6QV2PeQ/WSF-uqX6QLI/AAAAAAAAERM/n2JNwIMXteQkE7z4R5d_yEPjXjrOo-_XgCLcB/s1600/three%2Bmic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43" b="59927" l="1649" r="307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" t="7567" r="67260" b="39590"/>
            <a:stretch/>
          </p:blipFill>
          <p:spPr bwMode="auto">
            <a:xfrm>
              <a:off x="609600" y="1948934"/>
              <a:ext cx="1367759" cy="120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 16"/>
            <p:cNvSpPr/>
            <p:nvPr/>
          </p:nvSpPr>
          <p:spPr>
            <a:xfrm>
              <a:off x="1264906" y="1685161"/>
              <a:ext cx="1096496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4132" y="3214935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617" y="3429000"/>
              <a:ext cx="1985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Right (w/V+ Bias)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733" y="3657600"/>
              <a:ext cx="1893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Left (w/V+ Bias)</a:t>
              </a:r>
              <a:endParaRPr lang="en-US" sz="1200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110831" y="3352800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110831" y="3429000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110831" y="3530600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22859" y="1244226"/>
              <a:ext cx="1771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Stereo Lapel Mic</a:t>
              </a:r>
              <a:endParaRPr lang="en-US" b="1" dirty="0"/>
            </a:p>
          </p:txBody>
        </p:sp>
        <p:pic>
          <p:nvPicPr>
            <p:cNvPr id="35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4498108" y="2642679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Freeform 35"/>
            <p:cNvSpPr/>
            <p:nvPr/>
          </p:nvSpPr>
          <p:spPr>
            <a:xfrm>
              <a:off x="3841016" y="1640143"/>
              <a:ext cx="1096496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93328" y="1244226"/>
              <a:ext cx="1763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 Line-Level</a:t>
              </a:r>
              <a:endParaRPr lang="en-US" b="1" dirty="0"/>
            </a:p>
          </p:txBody>
        </p:sp>
        <p:pic>
          <p:nvPicPr>
            <p:cNvPr id="39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18900000">
              <a:off x="3161611" y="2134877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023580" y="3172462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57033" y="3386527"/>
              <a:ext cx="93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Right Audio</a:t>
              </a:r>
              <a:endParaRPr lang="en-US" sz="1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8147" y="3615127"/>
              <a:ext cx="843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Left Audio</a:t>
              </a:r>
              <a:endParaRPr lang="en-US" sz="1200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0279" y="3310327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660279" y="3386527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660279" y="3488127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7145050" y="2671254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Freeform 46"/>
            <p:cNvSpPr/>
            <p:nvPr/>
          </p:nvSpPr>
          <p:spPr>
            <a:xfrm>
              <a:off x="6572250" y="1668718"/>
              <a:ext cx="1012204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60812" y="3162937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4920" y="3377002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Out</a:t>
              </a:r>
              <a:endParaRPr 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9791" y="3605602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V+ Bias</a:t>
              </a:r>
              <a:endParaRPr lang="en-US" sz="12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297511" y="3300802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297511" y="3377002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297511" y="3478602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Functionality of Mic Jack</a:t>
            </a:r>
            <a:br>
              <a:rPr lang="en-US" dirty="0" smtClean="0"/>
            </a:br>
            <a:r>
              <a:rPr lang="en-US" dirty="0" err="1" smtClean="0"/>
              <a:t>Tympan</a:t>
            </a:r>
            <a:r>
              <a:rPr lang="en-US" dirty="0" smtClean="0"/>
              <a:t> Rev A and Rev B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362700" y="2066925"/>
            <a:ext cx="2124075" cy="283727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347189" y="2066925"/>
            <a:ext cx="2124075" cy="283727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1" idx="3"/>
            <a:endCxn id="41" idx="1"/>
          </p:cNvCxnSpPr>
          <p:nvPr/>
        </p:nvCxnSpPr>
        <p:spPr>
          <a:xfrm flipH="1">
            <a:off x="4099980" y="4494627"/>
            <a:ext cx="9350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5648" y="2213111"/>
            <a:ext cx="7821157" cy="2705803"/>
            <a:chOff x="248733" y="1228796"/>
            <a:chExt cx="7821157" cy="2705803"/>
          </a:xfrm>
        </p:grpSpPr>
        <p:pic>
          <p:nvPicPr>
            <p:cNvPr id="5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1937644" y="2691622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s://1.bp.blogspot.com/-osjh6QV2PeQ/WSF-uqX6QLI/AAAAAAAAERM/n2JNwIMXteQkE7z4R5d_yEPjXjrOo-_XgCLcB/s1600/three%2Bmics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7" t="18998" r="9017" b="47075"/>
            <a:stretch/>
          </p:blipFill>
          <p:spPr bwMode="auto">
            <a:xfrm rot="19280149">
              <a:off x="5809013" y="2071121"/>
              <a:ext cx="978242" cy="7159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94336" y="1228796"/>
              <a:ext cx="195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3-Port Mic (Mono)</a:t>
              </a:r>
              <a:endParaRPr lang="en-US" b="1" dirty="0"/>
            </a:p>
          </p:txBody>
        </p:sp>
        <p:pic>
          <p:nvPicPr>
            <p:cNvPr id="8" name="Picture 2" descr="https://1.bp.blogspot.com/-osjh6QV2PeQ/WSF-uqX6QLI/AAAAAAAAERM/n2JNwIMXteQkE7z4R5d_yEPjXjrOo-_XgCLcB/s1600/three%2Bmics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43" b="59927" l="1649" r="3074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" t="7567" r="67260" b="39590"/>
            <a:stretch/>
          </p:blipFill>
          <p:spPr bwMode="auto">
            <a:xfrm>
              <a:off x="609600" y="1948934"/>
              <a:ext cx="1367759" cy="120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8"/>
            <p:cNvSpPr/>
            <p:nvPr/>
          </p:nvSpPr>
          <p:spPr>
            <a:xfrm>
              <a:off x="1264906" y="1685161"/>
              <a:ext cx="1096496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4132" y="3214935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2885" y="3429000"/>
              <a:ext cx="7697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(Unused)</a:t>
              </a:r>
              <a:endParaRPr lang="en-US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733" y="3657600"/>
              <a:ext cx="1893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Left (w/V+ Bias)</a:t>
              </a:r>
              <a:endParaRPr lang="en-US" sz="1200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110831" y="3352800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110831" y="3429000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110831" y="3530600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84759" y="124422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 Lapel Mic</a:t>
              </a:r>
              <a:endParaRPr lang="en-US" b="1" dirty="0"/>
            </a:p>
          </p:txBody>
        </p:sp>
        <p:pic>
          <p:nvPicPr>
            <p:cNvPr id="17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4498108" y="2642679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reeform 17"/>
            <p:cNvSpPr/>
            <p:nvPr/>
          </p:nvSpPr>
          <p:spPr>
            <a:xfrm>
              <a:off x="3841016" y="1640143"/>
              <a:ext cx="1096496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9528" y="1244226"/>
              <a:ext cx="1811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Stereo Line-Level</a:t>
              </a:r>
              <a:endParaRPr lang="en-US" b="1" dirty="0"/>
            </a:p>
          </p:txBody>
        </p:sp>
        <p:pic>
          <p:nvPicPr>
            <p:cNvPr id="20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18900000">
              <a:off x="3161611" y="2134877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023580" y="3172462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57033" y="3386527"/>
              <a:ext cx="935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Right Audio</a:t>
              </a:r>
              <a:endParaRPr lang="en-US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48147" y="3615127"/>
              <a:ext cx="843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Left Audio</a:t>
              </a:r>
              <a:endParaRPr lang="en-US" sz="12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660279" y="3310327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660279" y="3386527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660279" y="3488127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7145050" y="2671254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Freeform 27"/>
            <p:cNvSpPr/>
            <p:nvPr/>
          </p:nvSpPr>
          <p:spPr>
            <a:xfrm>
              <a:off x="6572250" y="1668718"/>
              <a:ext cx="1012204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60812" y="3162937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4920" y="3377002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Out</a:t>
              </a:r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79791" y="3605602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V+ Bias</a:t>
              </a:r>
              <a:endParaRPr lang="en-US" sz="1200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297511" y="3300802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297511" y="3377002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297511" y="3478602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Functionality After </a:t>
            </a:r>
            <a:r>
              <a:rPr lang="en-US" dirty="0" err="1" smtClean="0"/>
              <a:t>Tympan</a:t>
            </a:r>
            <a:r>
              <a:rPr lang="en-US" dirty="0" smtClean="0"/>
              <a:t> Re-Design to Rev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for </a:t>
            </a:r>
            <a:r>
              <a:rPr lang="en-US" dirty="0" err="1" smtClean="0"/>
              <a:t>Endevco</a:t>
            </a:r>
            <a:r>
              <a:rPr lang="en-US" dirty="0" smtClean="0"/>
              <a:t> 3-Wire Mic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774077" y="2213111"/>
            <a:ext cx="2260877" cy="2653805"/>
            <a:chOff x="6155928" y="2213111"/>
            <a:chExt cx="2260877" cy="2653805"/>
          </a:xfrm>
        </p:grpSpPr>
        <p:pic>
          <p:nvPicPr>
            <p:cNvPr id="5" name="Picture 4" descr="https://1.bp.blogspot.com/-osjh6QV2PeQ/WSF-uqX6QLI/AAAAAAAAERM/n2JNwIMXteQkE7z4R5d_yEPjXjrOo-_XgCLcB/s1600/three%2Bmics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7" t="18998" r="9017" b="47075"/>
            <a:stretch/>
          </p:blipFill>
          <p:spPr bwMode="auto">
            <a:xfrm rot="19280149">
              <a:off x="6155928" y="3055436"/>
              <a:ext cx="978242" cy="71593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441251" y="2213111"/>
              <a:ext cx="195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3-Port Mic (Mono)</a:t>
              </a:r>
              <a:endParaRPr lang="en-US" b="1" dirty="0"/>
            </a:p>
          </p:txBody>
        </p:sp>
        <p:pic>
          <p:nvPicPr>
            <p:cNvPr id="26" name="Picture 4" descr="Image result for 1/8&quot; stereo jack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81250" l="13600" r="98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1" t="14350" r="18029" b="12313"/>
            <a:stretch/>
          </p:blipFill>
          <p:spPr bwMode="auto">
            <a:xfrm rot="2700000" flipH="1">
              <a:off x="7491965" y="3655569"/>
              <a:ext cx="1090234" cy="759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26"/>
            <p:cNvSpPr/>
            <p:nvPr/>
          </p:nvSpPr>
          <p:spPr>
            <a:xfrm>
              <a:off x="6919165" y="2653033"/>
              <a:ext cx="1012204" cy="959185"/>
            </a:xfrm>
            <a:custGeom>
              <a:avLst/>
              <a:gdLst>
                <a:gd name="connsiteX0" fmla="*/ 0 w 899032"/>
                <a:gd name="connsiteY0" fmla="*/ 382824 h 513452"/>
                <a:gd name="connsiteX1" fmla="*/ 61472 w 899032"/>
                <a:gd name="connsiteY1" fmla="*/ 290615 h 513452"/>
                <a:gd name="connsiteX2" fmla="*/ 307361 w 899032"/>
                <a:gd name="connsiteY2" fmla="*/ 37042 h 513452"/>
                <a:gd name="connsiteX3" fmla="*/ 645458 w 899032"/>
                <a:gd name="connsiteY3" fmla="*/ 52410 h 513452"/>
                <a:gd name="connsiteX4" fmla="*/ 899032 w 899032"/>
                <a:gd name="connsiteY4" fmla="*/ 513452 h 513452"/>
                <a:gd name="connsiteX0" fmla="*/ 0 w 899032"/>
                <a:gd name="connsiteY0" fmla="*/ 382824 h 513452"/>
                <a:gd name="connsiteX1" fmla="*/ 307361 w 899032"/>
                <a:gd name="connsiteY1" fmla="*/ 37042 h 513452"/>
                <a:gd name="connsiteX2" fmla="*/ 645458 w 899032"/>
                <a:gd name="connsiteY2" fmla="*/ 52410 h 513452"/>
                <a:gd name="connsiteX3" fmla="*/ 899032 w 899032"/>
                <a:gd name="connsiteY3" fmla="*/ 513452 h 513452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937241"/>
                <a:gd name="connsiteY0" fmla="*/ 483263 h 524991"/>
                <a:gd name="connsiteX1" fmla="*/ 345570 w 937241"/>
                <a:gd name="connsiteY1" fmla="*/ 48581 h 524991"/>
                <a:gd name="connsiteX2" fmla="*/ 683667 w 937241"/>
                <a:gd name="connsiteY2" fmla="*/ 63949 h 524991"/>
                <a:gd name="connsiteX3" fmla="*/ 937241 w 937241"/>
                <a:gd name="connsiteY3" fmla="*/ 524991 h 524991"/>
                <a:gd name="connsiteX0" fmla="*/ 0 w 1080524"/>
                <a:gd name="connsiteY0" fmla="*/ 510153 h 970981"/>
                <a:gd name="connsiteX1" fmla="*/ 345570 w 1080524"/>
                <a:gd name="connsiteY1" fmla="*/ 75471 h 970981"/>
                <a:gd name="connsiteX2" fmla="*/ 683667 w 1080524"/>
                <a:gd name="connsiteY2" fmla="*/ 90839 h 970981"/>
                <a:gd name="connsiteX3" fmla="*/ 1080524 w 1080524"/>
                <a:gd name="connsiteY3" fmla="*/ 970981 h 970981"/>
                <a:gd name="connsiteX0" fmla="*/ 0 w 1109181"/>
                <a:gd name="connsiteY0" fmla="*/ 520026 h 1123729"/>
                <a:gd name="connsiteX1" fmla="*/ 345570 w 1109181"/>
                <a:gd name="connsiteY1" fmla="*/ 85344 h 1123729"/>
                <a:gd name="connsiteX2" fmla="*/ 683667 w 1109181"/>
                <a:gd name="connsiteY2" fmla="*/ 100712 h 1123729"/>
                <a:gd name="connsiteX3" fmla="*/ 1109181 w 1109181"/>
                <a:gd name="connsiteY3" fmla="*/ 1123729 h 1123729"/>
                <a:gd name="connsiteX0" fmla="*/ 0 w 1099629"/>
                <a:gd name="connsiteY0" fmla="*/ 383300 h 1117095"/>
                <a:gd name="connsiteX1" fmla="*/ 336018 w 1099629"/>
                <a:gd name="connsiteY1" fmla="*/ 78710 h 1117095"/>
                <a:gd name="connsiteX2" fmla="*/ 674115 w 1099629"/>
                <a:gd name="connsiteY2" fmla="*/ 94078 h 1117095"/>
                <a:gd name="connsiteX3" fmla="*/ 1099629 w 1099629"/>
                <a:gd name="connsiteY3" fmla="*/ 1117095 h 1117095"/>
                <a:gd name="connsiteX0" fmla="*/ 0 w 1099629"/>
                <a:gd name="connsiteY0" fmla="*/ 405384 h 1139179"/>
                <a:gd name="connsiteX1" fmla="*/ 288257 w 1099629"/>
                <a:gd name="connsiteY1" fmla="*/ 55545 h 1139179"/>
                <a:gd name="connsiteX2" fmla="*/ 674115 w 1099629"/>
                <a:gd name="connsiteY2" fmla="*/ 116162 h 1139179"/>
                <a:gd name="connsiteX3" fmla="*/ 1099629 w 1099629"/>
                <a:gd name="connsiteY3" fmla="*/ 1139179 h 11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629" h="1139179">
                  <a:moveTo>
                    <a:pt x="0" y="405384"/>
                  </a:moveTo>
                  <a:cubicBezTo>
                    <a:pt x="73587" y="292071"/>
                    <a:pt x="175904" y="103749"/>
                    <a:pt x="288257" y="55545"/>
                  </a:cubicBezTo>
                  <a:cubicBezTo>
                    <a:pt x="400610" y="7341"/>
                    <a:pt x="538886" y="-64444"/>
                    <a:pt x="674115" y="116162"/>
                  </a:cubicBezTo>
                  <a:cubicBezTo>
                    <a:pt x="809344" y="296768"/>
                    <a:pt x="1022148" y="948359"/>
                    <a:pt x="1099629" y="113917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07727" y="4147252"/>
              <a:ext cx="6685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Ground</a:t>
              </a:r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61835" y="4361317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Mic Audio Out</a:t>
              </a:r>
              <a:endParaRPr lang="en-US" sz="1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26706" y="4589917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V+ Bias</a:t>
              </a:r>
              <a:endParaRPr lang="en-US" sz="12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44426" y="4285117"/>
              <a:ext cx="397419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644426" y="4361317"/>
              <a:ext cx="425994" cy="1385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644426" y="4462917"/>
              <a:ext cx="470444" cy="24464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488532" y="5334000"/>
            <a:ext cx="3945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Element: EK-23024</a:t>
            </a:r>
          </a:p>
          <a:p>
            <a:r>
              <a:rPr lang="en-US" dirty="0" smtClean="0"/>
              <a:t>Element w/Cable: </a:t>
            </a:r>
            <a:r>
              <a:rPr lang="en-US" dirty="0" err="1" smtClean="0"/>
              <a:t>Digikey</a:t>
            </a:r>
            <a:r>
              <a:rPr lang="en-US" dirty="0" smtClean="0"/>
              <a:t> EK-23024-P07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01949" y="3132625"/>
            <a:ext cx="2299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V+ Bias (Tip)</a:t>
            </a:r>
          </a:p>
          <a:p>
            <a:r>
              <a:rPr lang="en-US" dirty="0" smtClean="0"/>
              <a:t>White: Output (Ring)</a:t>
            </a:r>
          </a:p>
          <a:p>
            <a:r>
              <a:rPr lang="en-US" dirty="0" smtClean="0"/>
              <a:t>Black: Ground (Sleeve)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175</Words>
  <Application>Microsoft Office PowerPoint</Application>
  <PresentationFormat>On-screen Show (4:3)</PresentationFormat>
  <Paragraphs>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Desired Functionality of Mic Jack</vt:lpstr>
      <vt:lpstr>Actual Functionality of Mic Jack Tympan Rev A and Rev B</vt:lpstr>
      <vt:lpstr>Expected Functionality After Tympan Re-Design to Rev C</vt:lpstr>
      <vt:lpstr>Wiring for Endevco 3-Wire Mic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6</cp:revision>
  <dcterms:created xsi:type="dcterms:W3CDTF">2017-06-01T18:57:31Z</dcterms:created>
  <dcterms:modified xsi:type="dcterms:W3CDTF">2017-08-28T14:08:46Z</dcterms:modified>
</cp:coreProperties>
</file>