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2" r:id="rId3"/>
    <p:sldId id="258" r:id="rId4"/>
    <p:sldId id="260" r:id="rId5"/>
    <p:sldId id="263" r:id="rId6"/>
    <p:sldId id="257" r:id="rId7"/>
    <p:sldId id="259" r:id="rId8"/>
    <p:sldId id="26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33"/>
    <p:restoredTop sz="50000"/>
  </p:normalViewPr>
  <p:slideViewPr>
    <p:cSldViewPr snapToGrid="0" snapToObjects="1">
      <p:cViewPr varScale="1">
        <p:scale>
          <a:sx n="76" d="100"/>
          <a:sy n="76" d="100"/>
        </p:scale>
        <p:origin x="352"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97DF8A-028F-A541-A314-C4436FA815C3}" type="datetimeFigureOut">
              <a:rPr lang="en-US" smtClean="0"/>
              <a:t>9/27/16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D4ED47-937B-C84E-9793-1C2BC8C8F06B}" type="slidenum">
              <a:rPr lang="en-US" smtClean="0"/>
              <a:t>‹#›</a:t>
            </a:fld>
            <a:endParaRPr lang="en-US"/>
          </a:p>
        </p:txBody>
      </p:sp>
    </p:spTree>
    <p:extLst>
      <p:ext uri="{BB962C8B-B14F-4D97-AF65-F5344CB8AC3E}">
        <p14:creationId xmlns:p14="http://schemas.microsoft.com/office/powerpoint/2010/main" val="11813621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D4ED47-937B-C84E-9793-1C2BC8C8F06B}" type="slidenum">
              <a:rPr lang="en-US" smtClean="0"/>
              <a:t>1</a:t>
            </a:fld>
            <a:endParaRPr lang="en-US"/>
          </a:p>
        </p:txBody>
      </p:sp>
    </p:spTree>
    <p:extLst>
      <p:ext uri="{BB962C8B-B14F-4D97-AF65-F5344CB8AC3E}">
        <p14:creationId xmlns:p14="http://schemas.microsoft.com/office/powerpoint/2010/main" val="1380937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Clustering</a:t>
            </a:r>
            <a:r>
              <a:rPr lang="en-US" baseline="0" dirty="0" smtClean="0"/>
              <a:t> infection</a:t>
            </a:r>
            <a:endParaRPr lang="en-US" dirty="0"/>
          </a:p>
        </p:txBody>
      </p:sp>
      <p:sp>
        <p:nvSpPr>
          <p:cNvPr id="4" name="Slide Number Placeholder 3"/>
          <p:cNvSpPr>
            <a:spLocks noGrp="1"/>
          </p:cNvSpPr>
          <p:nvPr>
            <p:ph type="sldNum" sz="quarter" idx="10"/>
          </p:nvPr>
        </p:nvSpPr>
        <p:spPr/>
        <p:txBody>
          <a:bodyPr/>
          <a:lstStyle/>
          <a:p>
            <a:fld id="{29D4ED47-937B-C84E-9793-1C2BC8C8F06B}" type="slidenum">
              <a:rPr lang="en-US" smtClean="0"/>
              <a:t>3</a:t>
            </a:fld>
            <a:endParaRPr lang="en-US"/>
          </a:p>
        </p:txBody>
      </p:sp>
    </p:spTree>
    <p:extLst>
      <p:ext uri="{BB962C8B-B14F-4D97-AF65-F5344CB8AC3E}">
        <p14:creationId xmlns:p14="http://schemas.microsoft.com/office/powerpoint/2010/main" val="1295100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spot represent a cell. </a:t>
            </a:r>
          </a:p>
          <a:p>
            <a:r>
              <a:rPr lang="en-US" baseline="0" dirty="0" smtClean="0"/>
              <a:t>Red spot: Heath cell</a:t>
            </a:r>
          </a:p>
          <a:p>
            <a:r>
              <a:rPr lang="en-US" baseline="0" dirty="0" smtClean="0"/>
              <a:t>Green spot: infected cell</a:t>
            </a:r>
          </a:p>
          <a:p>
            <a:r>
              <a:rPr lang="en-US" baseline="0" dirty="0" smtClean="0"/>
              <a:t>Black spot: Dead cell</a:t>
            </a:r>
            <a:endParaRPr lang="en-US" dirty="0"/>
          </a:p>
        </p:txBody>
      </p:sp>
      <p:sp>
        <p:nvSpPr>
          <p:cNvPr id="4" name="Slide Number Placeholder 3"/>
          <p:cNvSpPr>
            <a:spLocks noGrp="1"/>
          </p:cNvSpPr>
          <p:nvPr>
            <p:ph type="sldNum" sz="quarter" idx="10"/>
          </p:nvPr>
        </p:nvSpPr>
        <p:spPr/>
        <p:txBody>
          <a:bodyPr/>
          <a:lstStyle/>
          <a:p>
            <a:fld id="{29D4ED47-937B-C84E-9793-1C2BC8C8F06B}" type="slidenum">
              <a:rPr lang="en-US" smtClean="0"/>
              <a:t>6</a:t>
            </a:fld>
            <a:endParaRPr lang="en-US"/>
          </a:p>
        </p:txBody>
      </p:sp>
    </p:spTree>
    <p:extLst>
      <p:ext uri="{BB962C8B-B14F-4D97-AF65-F5344CB8AC3E}">
        <p14:creationId xmlns:p14="http://schemas.microsoft.com/office/powerpoint/2010/main" val="272666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D4ED47-937B-C84E-9793-1C2BC8C8F06B}" type="slidenum">
              <a:rPr lang="en-US" smtClean="0"/>
              <a:t>7</a:t>
            </a:fld>
            <a:endParaRPr lang="en-US"/>
          </a:p>
        </p:txBody>
      </p:sp>
    </p:spTree>
    <p:extLst>
      <p:ext uri="{BB962C8B-B14F-4D97-AF65-F5344CB8AC3E}">
        <p14:creationId xmlns:p14="http://schemas.microsoft.com/office/powerpoint/2010/main" val="2886693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D4ED47-937B-C84E-9793-1C2BC8C8F06B}" type="slidenum">
              <a:rPr lang="en-US" smtClean="0"/>
              <a:t>8</a:t>
            </a:fld>
            <a:endParaRPr lang="en-US"/>
          </a:p>
        </p:txBody>
      </p:sp>
    </p:spTree>
    <p:extLst>
      <p:ext uri="{BB962C8B-B14F-4D97-AF65-F5344CB8AC3E}">
        <p14:creationId xmlns:p14="http://schemas.microsoft.com/office/powerpoint/2010/main" val="46029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A042B0-5508-8A40-9A09-F8377543C8AB}" type="datetimeFigureOut">
              <a:rPr lang="en-US" smtClean="0"/>
              <a:pPr/>
              <a:t>9/27/16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74BE6F-4675-E040-83E7-950933BE75D0}" type="slidenum">
              <a:rPr lang="en-US" smtClean="0"/>
              <a:pPr/>
              <a:t>‹#›</a:t>
            </a:fld>
            <a:endParaRPr lang="en-US" dirty="0"/>
          </a:p>
        </p:txBody>
      </p:sp>
    </p:spTree>
    <p:extLst>
      <p:ext uri="{BB962C8B-B14F-4D97-AF65-F5344CB8AC3E}">
        <p14:creationId xmlns:p14="http://schemas.microsoft.com/office/powerpoint/2010/main" val="994528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A042B0-5508-8A40-9A09-F8377543C8AB}" type="datetimeFigureOut">
              <a:rPr lang="en-US" smtClean="0"/>
              <a:pPr/>
              <a:t>9/27/16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74BE6F-4675-E040-83E7-950933BE75D0}" type="slidenum">
              <a:rPr lang="en-US" smtClean="0"/>
              <a:pPr/>
              <a:t>‹#›</a:t>
            </a:fld>
            <a:endParaRPr lang="en-US" dirty="0"/>
          </a:p>
        </p:txBody>
      </p:sp>
    </p:spTree>
    <p:extLst>
      <p:ext uri="{BB962C8B-B14F-4D97-AF65-F5344CB8AC3E}">
        <p14:creationId xmlns:p14="http://schemas.microsoft.com/office/powerpoint/2010/main" val="343390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A042B0-5508-8A40-9A09-F8377543C8AB}" type="datetimeFigureOut">
              <a:rPr lang="en-US" smtClean="0"/>
              <a:pPr/>
              <a:t>9/27/16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74BE6F-4675-E040-83E7-950933BE75D0}" type="slidenum">
              <a:rPr lang="en-US" smtClean="0"/>
              <a:pPr/>
              <a:t>‹#›</a:t>
            </a:fld>
            <a:endParaRPr lang="en-US" dirty="0"/>
          </a:p>
        </p:txBody>
      </p:sp>
    </p:spTree>
    <p:extLst>
      <p:ext uri="{BB962C8B-B14F-4D97-AF65-F5344CB8AC3E}">
        <p14:creationId xmlns:p14="http://schemas.microsoft.com/office/powerpoint/2010/main" val="138095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A042B0-5508-8A40-9A09-F8377543C8AB}" type="datetimeFigureOut">
              <a:rPr lang="en-US" smtClean="0"/>
              <a:pPr/>
              <a:t>9/27/16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74BE6F-4675-E040-83E7-950933BE75D0}" type="slidenum">
              <a:rPr lang="en-US" smtClean="0"/>
              <a:pPr/>
              <a:t>‹#›</a:t>
            </a:fld>
            <a:endParaRPr lang="en-US" dirty="0"/>
          </a:p>
        </p:txBody>
      </p:sp>
    </p:spTree>
    <p:extLst>
      <p:ext uri="{BB962C8B-B14F-4D97-AF65-F5344CB8AC3E}">
        <p14:creationId xmlns:p14="http://schemas.microsoft.com/office/powerpoint/2010/main" val="279106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A042B0-5508-8A40-9A09-F8377543C8AB}" type="datetimeFigureOut">
              <a:rPr lang="en-US" smtClean="0"/>
              <a:pPr/>
              <a:t>9/27/16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74BE6F-4675-E040-83E7-950933BE75D0}" type="slidenum">
              <a:rPr lang="en-US" smtClean="0"/>
              <a:pPr/>
              <a:t>‹#›</a:t>
            </a:fld>
            <a:endParaRPr lang="en-US" dirty="0"/>
          </a:p>
        </p:txBody>
      </p:sp>
    </p:spTree>
    <p:extLst>
      <p:ext uri="{BB962C8B-B14F-4D97-AF65-F5344CB8AC3E}">
        <p14:creationId xmlns:p14="http://schemas.microsoft.com/office/powerpoint/2010/main" val="1863487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A042B0-5508-8A40-9A09-F8377543C8AB}" type="datetimeFigureOut">
              <a:rPr lang="en-US" smtClean="0"/>
              <a:pPr/>
              <a:t>9/27/16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74BE6F-4675-E040-83E7-950933BE75D0}" type="slidenum">
              <a:rPr lang="en-US" smtClean="0"/>
              <a:pPr/>
              <a:t>‹#›</a:t>
            </a:fld>
            <a:endParaRPr lang="en-US" dirty="0"/>
          </a:p>
        </p:txBody>
      </p:sp>
    </p:spTree>
    <p:extLst>
      <p:ext uri="{BB962C8B-B14F-4D97-AF65-F5344CB8AC3E}">
        <p14:creationId xmlns:p14="http://schemas.microsoft.com/office/powerpoint/2010/main" val="151469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A042B0-5508-8A40-9A09-F8377543C8AB}" type="datetimeFigureOut">
              <a:rPr lang="en-US" smtClean="0"/>
              <a:pPr/>
              <a:t>9/27/16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374BE6F-4675-E040-83E7-950933BE75D0}" type="slidenum">
              <a:rPr lang="en-US" smtClean="0"/>
              <a:pPr/>
              <a:t>‹#›</a:t>
            </a:fld>
            <a:endParaRPr lang="en-US" dirty="0"/>
          </a:p>
        </p:txBody>
      </p:sp>
    </p:spTree>
    <p:extLst>
      <p:ext uri="{BB962C8B-B14F-4D97-AF65-F5344CB8AC3E}">
        <p14:creationId xmlns:p14="http://schemas.microsoft.com/office/powerpoint/2010/main" val="99329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A042B0-5508-8A40-9A09-F8377543C8AB}" type="datetimeFigureOut">
              <a:rPr lang="en-US" smtClean="0"/>
              <a:pPr/>
              <a:t>9/27/16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374BE6F-4675-E040-83E7-950933BE75D0}" type="slidenum">
              <a:rPr lang="en-US" smtClean="0"/>
              <a:pPr/>
              <a:t>‹#›</a:t>
            </a:fld>
            <a:endParaRPr lang="en-US" dirty="0"/>
          </a:p>
        </p:txBody>
      </p:sp>
    </p:spTree>
    <p:extLst>
      <p:ext uri="{BB962C8B-B14F-4D97-AF65-F5344CB8AC3E}">
        <p14:creationId xmlns:p14="http://schemas.microsoft.com/office/powerpoint/2010/main" val="231124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042B0-5508-8A40-9A09-F8377543C8AB}" type="datetimeFigureOut">
              <a:rPr lang="en-US" smtClean="0"/>
              <a:pPr/>
              <a:t>9/27/16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374BE6F-4675-E040-83E7-950933BE75D0}" type="slidenum">
              <a:rPr lang="en-US" smtClean="0"/>
              <a:pPr/>
              <a:t>‹#›</a:t>
            </a:fld>
            <a:endParaRPr lang="en-US" dirty="0"/>
          </a:p>
        </p:txBody>
      </p:sp>
    </p:spTree>
    <p:extLst>
      <p:ext uri="{BB962C8B-B14F-4D97-AF65-F5344CB8AC3E}">
        <p14:creationId xmlns:p14="http://schemas.microsoft.com/office/powerpoint/2010/main" val="355028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A042B0-5508-8A40-9A09-F8377543C8AB}" type="datetimeFigureOut">
              <a:rPr lang="en-US" smtClean="0"/>
              <a:pPr/>
              <a:t>9/27/16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74BE6F-4675-E040-83E7-950933BE75D0}" type="slidenum">
              <a:rPr lang="en-US" smtClean="0"/>
              <a:pPr/>
              <a:t>‹#›</a:t>
            </a:fld>
            <a:endParaRPr lang="en-US" dirty="0"/>
          </a:p>
        </p:txBody>
      </p:sp>
    </p:spTree>
    <p:extLst>
      <p:ext uri="{BB962C8B-B14F-4D97-AF65-F5344CB8AC3E}">
        <p14:creationId xmlns:p14="http://schemas.microsoft.com/office/powerpoint/2010/main" val="3882347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A042B0-5508-8A40-9A09-F8377543C8AB}" type="datetimeFigureOut">
              <a:rPr lang="en-US" smtClean="0"/>
              <a:pPr/>
              <a:t>9/27/16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74BE6F-4675-E040-83E7-950933BE75D0}" type="slidenum">
              <a:rPr lang="en-US" smtClean="0"/>
              <a:pPr/>
              <a:t>‹#›</a:t>
            </a:fld>
            <a:endParaRPr lang="en-US" dirty="0"/>
          </a:p>
        </p:txBody>
      </p:sp>
    </p:spTree>
    <p:extLst>
      <p:ext uri="{BB962C8B-B14F-4D97-AF65-F5344CB8AC3E}">
        <p14:creationId xmlns:p14="http://schemas.microsoft.com/office/powerpoint/2010/main" val="42547209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042B0-5508-8A40-9A09-F8377543C8AB}" type="datetimeFigureOut">
              <a:rPr lang="en-US" smtClean="0"/>
              <a:pPr/>
              <a:t>9/27/16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4BE6F-4675-E040-83E7-950933BE75D0}" type="slidenum">
              <a:rPr lang="en-US" smtClean="0"/>
              <a:pPr/>
              <a:t>‹#›</a:t>
            </a:fld>
            <a:endParaRPr lang="en-US" dirty="0"/>
          </a:p>
        </p:txBody>
      </p:sp>
    </p:spTree>
    <p:extLst>
      <p:ext uri="{BB962C8B-B14F-4D97-AF65-F5344CB8AC3E}">
        <p14:creationId xmlns:p14="http://schemas.microsoft.com/office/powerpoint/2010/main" val="599313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image" Target="../media/image13.jpeg"/><Relationship Id="rId8" Type="http://schemas.openxmlformats.org/officeDocument/2006/relationships/image" Target="../media/image14.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47138" y="1927400"/>
            <a:ext cx="7849725" cy="1503681"/>
          </a:xfrm>
          <a:prstGeom prst="rect">
            <a:avLst/>
          </a:prstGeom>
        </p:spPr>
      </p:pic>
      <p:sp>
        <p:nvSpPr>
          <p:cNvPr id="5" name="Rectangle 4"/>
          <p:cNvSpPr/>
          <p:nvPr/>
        </p:nvSpPr>
        <p:spPr>
          <a:xfrm>
            <a:off x="647138" y="3711595"/>
            <a:ext cx="8267506" cy="646331"/>
          </a:xfrm>
          <a:prstGeom prst="rect">
            <a:avLst/>
          </a:prstGeom>
        </p:spPr>
        <p:txBody>
          <a:bodyPr wrap="square">
            <a:spAutoFit/>
          </a:bodyPr>
          <a:lstStyle/>
          <a:p>
            <a:r>
              <a:rPr lang="en-US" dirty="0" err="1" smtClean="0"/>
              <a:t>Graw</a:t>
            </a:r>
            <a:r>
              <a:rPr lang="en-US" dirty="0" smtClean="0"/>
              <a:t> </a:t>
            </a:r>
            <a:r>
              <a:rPr lang="en-US" dirty="0"/>
              <a:t>F, </a:t>
            </a:r>
            <a:r>
              <a:rPr lang="en-US" dirty="0" err="1"/>
              <a:t>Perelson</a:t>
            </a:r>
            <a:r>
              <a:rPr lang="en-US" dirty="0"/>
              <a:t> AS (2013) Spatial Aspects of HIV Infection. Mathematical Methods and Models in Biomedicine: Springer. pp. 3-31.</a:t>
            </a:r>
          </a:p>
        </p:txBody>
      </p:sp>
      <p:sp>
        <p:nvSpPr>
          <p:cNvPr id="10" name="Rectangle 9"/>
          <p:cNvSpPr/>
          <p:nvPr/>
        </p:nvSpPr>
        <p:spPr>
          <a:xfrm>
            <a:off x="647138" y="1849846"/>
            <a:ext cx="7919490" cy="26670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2" name="Rectangle 1"/>
          <p:cNvSpPr/>
          <p:nvPr/>
        </p:nvSpPr>
        <p:spPr>
          <a:xfrm>
            <a:off x="865898" y="706549"/>
            <a:ext cx="7630965" cy="461665"/>
          </a:xfrm>
          <a:prstGeom prst="rect">
            <a:avLst/>
          </a:prstGeom>
        </p:spPr>
        <p:txBody>
          <a:bodyPr wrap="none">
            <a:spAutoFit/>
          </a:bodyPr>
          <a:lstStyle/>
          <a:p>
            <a:r>
              <a:rPr lang="en-US" sz="2400" b="1" dirty="0"/>
              <a:t>Two hypothesis</a:t>
            </a:r>
            <a:r>
              <a:rPr lang="en-US" sz="2400" b="1" dirty="0" smtClean="0"/>
              <a:t>: Cell-to-cell transmission vs. diffusing viral</a:t>
            </a:r>
            <a:endParaRPr lang="en-US" sz="2400" b="1" dirty="0"/>
          </a:p>
        </p:txBody>
      </p:sp>
    </p:spTree>
    <p:extLst>
      <p:ext uri="{BB962C8B-B14F-4D97-AF65-F5344CB8AC3E}">
        <p14:creationId xmlns:p14="http://schemas.microsoft.com/office/powerpoint/2010/main" val="2367131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3265" y="1922884"/>
            <a:ext cx="7742483" cy="3785652"/>
          </a:xfrm>
          <a:prstGeom prst="rect">
            <a:avLst/>
          </a:prstGeom>
          <a:ln>
            <a:solidFill>
              <a:schemeClr val="tx1"/>
            </a:solidFill>
          </a:ln>
        </p:spPr>
        <p:txBody>
          <a:bodyPr wrap="square">
            <a:spAutoFit/>
          </a:bodyPr>
          <a:lstStyle/>
          <a:p>
            <a:r>
              <a:rPr lang="en-US" sz="2400" b="1" dirty="0" smtClean="0"/>
              <a:t>Cell-to-cell transmission model:</a:t>
            </a:r>
          </a:p>
          <a:p>
            <a:endParaRPr lang="en-US" sz="2400" b="1" dirty="0"/>
          </a:p>
          <a:p>
            <a:pPr marL="457200" indent="-457200">
              <a:buAutoNum type="arabicPeriod"/>
            </a:pPr>
            <a:r>
              <a:rPr lang="en-US" sz="2400" b="1" dirty="0" smtClean="0"/>
              <a:t>The infection of a new cell requires one of the neighbors is infected already</a:t>
            </a:r>
          </a:p>
          <a:p>
            <a:pPr marL="457200" indent="-457200">
              <a:buAutoNum type="arabicPeriod"/>
            </a:pPr>
            <a:r>
              <a:rPr lang="en-US" sz="2400" b="1" dirty="0" smtClean="0"/>
              <a:t>100 by 100 cell array, and suppose all the cells are fixed. </a:t>
            </a:r>
          </a:p>
          <a:p>
            <a:pPr marL="457200" indent="-457200">
              <a:buAutoNum type="arabicPeriod"/>
            </a:pPr>
            <a:endParaRPr lang="en-US" sz="2400" b="1" dirty="0" smtClean="0"/>
          </a:p>
          <a:p>
            <a:endParaRPr lang="en-US" sz="2400" b="1" dirty="0"/>
          </a:p>
          <a:p>
            <a:r>
              <a:rPr lang="en-US" sz="2400" b="1" i="1" dirty="0" smtClean="0"/>
              <a:t>Simulation results are shown in the next two slides:</a:t>
            </a:r>
          </a:p>
          <a:p>
            <a:pPr marL="342900" indent="-342900">
              <a:buFont typeface="Arial"/>
              <a:buChar char="•"/>
            </a:pPr>
            <a:r>
              <a:rPr lang="en-US" sz="2400" b="1" dirty="0" smtClean="0"/>
              <a:t>Clustering infection can be observed. </a:t>
            </a:r>
          </a:p>
          <a:p>
            <a:endParaRPr lang="en-US" sz="2400" b="1" dirty="0"/>
          </a:p>
        </p:txBody>
      </p:sp>
    </p:spTree>
    <p:extLst>
      <p:ext uri="{BB962C8B-B14F-4D97-AF65-F5344CB8AC3E}">
        <p14:creationId xmlns:p14="http://schemas.microsoft.com/office/powerpoint/2010/main" val="112867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2c10.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530" y="476023"/>
            <a:ext cx="2743200" cy="2743200"/>
          </a:xfrm>
          <a:prstGeom prst="rect">
            <a:avLst/>
          </a:prstGeom>
        </p:spPr>
      </p:pic>
      <p:pic>
        <p:nvPicPr>
          <p:cNvPr id="3" name="Picture 2" descr="c2c20.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1464" y="476023"/>
            <a:ext cx="2743200" cy="2743200"/>
          </a:xfrm>
          <a:prstGeom prst="rect">
            <a:avLst/>
          </a:prstGeom>
        </p:spPr>
      </p:pic>
      <p:pic>
        <p:nvPicPr>
          <p:cNvPr id="4" name="Picture 3" descr="c2c30.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136" y="476023"/>
            <a:ext cx="2743200" cy="2743200"/>
          </a:xfrm>
          <a:prstGeom prst="rect">
            <a:avLst/>
          </a:prstGeom>
        </p:spPr>
      </p:pic>
      <p:pic>
        <p:nvPicPr>
          <p:cNvPr id="5" name="Picture 4" descr="c2c40.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530" y="3821101"/>
            <a:ext cx="2743200" cy="2743200"/>
          </a:xfrm>
          <a:prstGeom prst="rect">
            <a:avLst/>
          </a:prstGeom>
        </p:spPr>
      </p:pic>
      <p:pic>
        <p:nvPicPr>
          <p:cNvPr id="6" name="Picture 5" descr="c2c50.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1464" y="3821101"/>
            <a:ext cx="2743200" cy="2743200"/>
          </a:xfrm>
          <a:prstGeom prst="rect">
            <a:avLst/>
          </a:prstGeom>
        </p:spPr>
      </p:pic>
      <p:pic>
        <p:nvPicPr>
          <p:cNvPr id="7" name="Picture 6" descr="c2c60.jpe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9136" y="3821101"/>
            <a:ext cx="2743200" cy="2743200"/>
          </a:xfrm>
          <a:prstGeom prst="rect">
            <a:avLst/>
          </a:prstGeom>
        </p:spPr>
      </p:pic>
      <p:sp>
        <p:nvSpPr>
          <p:cNvPr id="8" name="Rectangle 7"/>
          <p:cNvSpPr/>
          <p:nvPr/>
        </p:nvSpPr>
        <p:spPr>
          <a:xfrm>
            <a:off x="1111927" y="13157"/>
            <a:ext cx="941747" cy="369332"/>
          </a:xfrm>
          <a:prstGeom prst="rect">
            <a:avLst/>
          </a:prstGeom>
        </p:spPr>
        <p:txBody>
          <a:bodyPr wrap="none">
            <a:spAutoFit/>
          </a:bodyPr>
          <a:lstStyle/>
          <a:p>
            <a:r>
              <a:rPr lang="en-US" b="1" dirty="0">
                <a:solidFill>
                  <a:srgbClr val="0000FF"/>
                </a:solidFill>
              </a:rPr>
              <a:t>t = 10 pi</a:t>
            </a:r>
          </a:p>
        </p:txBody>
      </p:sp>
      <p:sp>
        <p:nvSpPr>
          <p:cNvPr id="9" name="Rectangle 8"/>
          <p:cNvSpPr/>
          <p:nvPr/>
        </p:nvSpPr>
        <p:spPr>
          <a:xfrm>
            <a:off x="4112405" y="13157"/>
            <a:ext cx="950764" cy="369332"/>
          </a:xfrm>
          <a:prstGeom prst="rect">
            <a:avLst/>
          </a:prstGeom>
        </p:spPr>
        <p:txBody>
          <a:bodyPr wrap="none">
            <a:spAutoFit/>
          </a:bodyPr>
          <a:lstStyle/>
          <a:p>
            <a:r>
              <a:rPr lang="en-US" b="1" dirty="0">
                <a:solidFill>
                  <a:srgbClr val="0000FF"/>
                </a:solidFill>
              </a:rPr>
              <a:t>t = </a:t>
            </a:r>
            <a:r>
              <a:rPr lang="en-US" b="1" dirty="0" smtClean="0">
                <a:solidFill>
                  <a:srgbClr val="0000FF"/>
                </a:solidFill>
              </a:rPr>
              <a:t>20 </a:t>
            </a:r>
            <a:r>
              <a:rPr lang="en-US" b="1" dirty="0">
                <a:solidFill>
                  <a:srgbClr val="0000FF"/>
                </a:solidFill>
              </a:rPr>
              <a:t>pi</a:t>
            </a:r>
          </a:p>
        </p:txBody>
      </p:sp>
      <p:sp>
        <p:nvSpPr>
          <p:cNvPr id="10" name="Rectangle 9"/>
          <p:cNvSpPr/>
          <p:nvPr/>
        </p:nvSpPr>
        <p:spPr>
          <a:xfrm>
            <a:off x="6920446" y="32203"/>
            <a:ext cx="950764" cy="369332"/>
          </a:xfrm>
          <a:prstGeom prst="rect">
            <a:avLst/>
          </a:prstGeom>
        </p:spPr>
        <p:txBody>
          <a:bodyPr wrap="none">
            <a:spAutoFit/>
          </a:bodyPr>
          <a:lstStyle/>
          <a:p>
            <a:r>
              <a:rPr lang="en-US" b="1" dirty="0">
                <a:solidFill>
                  <a:srgbClr val="0000FF"/>
                </a:solidFill>
              </a:rPr>
              <a:t>t = 3</a:t>
            </a:r>
            <a:r>
              <a:rPr lang="en-US" b="1" dirty="0" smtClean="0">
                <a:solidFill>
                  <a:srgbClr val="0000FF"/>
                </a:solidFill>
              </a:rPr>
              <a:t>0 </a:t>
            </a:r>
            <a:r>
              <a:rPr lang="en-US" b="1" dirty="0">
                <a:solidFill>
                  <a:srgbClr val="0000FF"/>
                </a:solidFill>
              </a:rPr>
              <a:t>pi</a:t>
            </a:r>
          </a:p>
        </p:txBody>
      </p:sp>
      <p:sp>
        <p:nvSpPr>
          <p:cNvPr id="14" name="Rectangle 13"/>
          <p:cNvSpPr/>
          <p:nvPr/>
        </p:nvSpPr>
        <p:spPr>
          <a:xfrm>
            <a:off x="1111927" y="3387306"/>
            <a:ext cx="950764" cy="369332"/>
          </a:xfrm>
          <a:prstGeom prst="rect">
            <a:avLst/>
          </a:prstGeom>
        </p:spPr>
        <p:txBody>
          <a:bodyPr wrap="none">
            <a:spAutoFit/>
          </a:bodyPr>
          <a:lstStyle/>
          <a:p>
            <a:r>
              <a:rPr lang="en-US" b="1" dirty="0">
                <a:solidFill>
                  <a:srgbClr val="0000FF"/>
                </a:solidFill>
              </a:rPr>
              <a:t>t = </a:t>
            </a:r>
            <a:r>
              <a:rPr lang="en-US" b="1" dirty="0" smtClean="0">
                <a:solidFill>
                  <a:srgbClr val="0000FF"/>
                </a:solidFill>
              </a:rPr>
              <a:t>40 </a:t>
            </a:r>
            <a:r>
              <a:rPr lang="en-US" b="1" dirty="0">
                <a:solidFill>
                  <a:srgbClr val="0000FF"/>
                </a:solidFill>
              </a:rPr>
              <a:t>pi</a:t>
            </a:r>
          </a:p>
        </p:txBody>
      </p:sp>
      <p:sp>
        <p:nvSpPr>
          <p:cNvPr id="15" name="Rectangle 14"/>
          <p:cNvSpPr/>
          <p:nvPr/>
        </p:nvSpPr>
        <p:spPr>
          <a:xfrm>
            <a:off x="4112405" y="3387306"/>
            <a:ext cx="950764" cy="369332"/>
          </a:xfrm>
          <a:prstGeom prst="rect">
            <a:avLst/>
          </a:prstGeom>
        </p:spPr>
        <p:txBody>
          <a:bodyPr wrap="none">
            <a:spAutoFit/>
          </a:bodyPr>
          <a:lstStyle/>
          <a:p>
            <a:r>
              <a:rPr lang="en-US" b="1" dirty="0">
                <a:solidFill>
                  <a:srgbClr val="0000FF"/>
                </a:solidFill>
              </a:rPr>
              <a:t>t = 5</a:t>
            </a:r>
            <a:r>
              <a:rPr lang="en-US" b="1" dirty="0" smtClean="0">
                <a:solidFill>
                  <a:srgbClr val="0000FF"/>
                </a:solidFill>
              </a:rPr>
              <a:t>0 </a:t>
            </a:r>
            <a:r>
              <a:rPr lang="en-US" b="1" dirty="0">
                <a:solidFill>
                  <a:srgbClr val="0000FF"/>
                </a:solidFill>
              </a:rPr>
              <a:t>pi</a:t>
            </a:r>
          </a:p>
        </p:txBody>
      </p:sp>
      <p:sp>
        <p:nvSpPr>
          <p:cNvPr id="16" name="Rectangle 15"/>
          <p:cNvSpPr/>
          <p:nvPr/>
        </p:nvSpPr>
        <p:spPr>
          <a:xfrm>
            <a:off x="6920446" y="3406352"/>
            <a:ext cx="950764" cy="369332"/>
          </a:xfrm>
          <a:prstGeom prst="rect">
            <a:avLst/>
          </a:prstGeom>
        </p:spPr>
        <p:txBody>
          <a:bodyPr wrap="none">
            <a:spAutoFit/>
          </a:bodyPr>
          <a:lstStyle/>
          <a:p>
            <a:r>
              <a:rPr lang="en-US" b="1" dirty="0">
                <a:solidFill>
                  <a:srgbClr val="0000FF"/>
                </a:solidFill>
              </a:rPr>
              <a:t>t = </a:t>
            </a:r>
            <a:r>
              <a:rPr lang="en-US" b="1" dirty="0" smtClean="0">
                <a:solidFill>
                  <a:srgbClr val="0000FF"/>
                </a:solidFill>
              </a:rPr>
              <a:t>60 </a:t>
            </a:r>
            <a:r>
              <a:rPr lang="en-US" b="1" dirty="0">
                <a:solidFill>
                  <a:srgbClr val="0000FF"/>
                </a:solidFill>
              </a:rPr>
              <a:t>pi</a:t>
            </a:r>
          </a:p>
        </p:txBody>
      </p:sp>
      <p:sp>
        <p:nvSpPr>
          <p:cNvPr id="17" name="Rectangle 16"/>
          <p:cNvSpPr/>
          <p:nvPr/>
        </p:nvSpPr>
        <p:spPr>
          <a:xfrm>
            <a:off x="7035908" y="5976796"/>
            <a:ext cx="1729534" cy="646331"/>
          </a:xfrm>
          <a:prstGeom prst="rect">
            <a:avLst/>
          </a:prstGeom>
          <a:solidFill>
            <a:schemeClr val="bg1">
              <a:alpha val="73000"/>
            </a:schemeClr>
          </a:solidFill>
        </p:spPr>
        <p:txBody>
          <a:bodyPr wrap="square">
            <a:spAutoFit/>
          </a:bodyPr>
          <a:lstStyle/>
          <a:p>
            <a:r>
              <a:rPr lang="en-US" sz="1200" dirty="0" smtClean="0">
                <a:solidFill>
                  <a:srgbClr val="0000FF"/>
                </a:solidFill>
              </a:rPr>
              <a:t>Red </a:t>
            </a:r>
            <a:r>
              <a:rPr lang="en-US" sz="1200" dirty="0">
                <a:solidFill>
                  <a:srgbClr val="0000FF"/>
                </a:solidFill>
              </a:rPr>
              <a:t>spot: </a:t>
            </a:r>
            <a:r>
              <a:rPr lang="en-US" sz="1200" dirty="0" err="1" smtClean="0">
                <a:solidFill>
                  <a:srgbClr val="0000FF"/>
                </a:solidFill>
              </a:rPr>
              <a:t>Heathy</a:t>
            </a:r>
            <a:r>
              <a:rPr lang="en-US" sz="1200" dirty="0" smtClean="0">
                <a:solidFill>
                  <a:srgbClr val="0000FF"/>
                </a:solidFill>
              </a:rPr>
              <a:t> </a:t>
            </a:r>
            <a:r>
              <a:rPr lang="en-US" sz="1200" dirty="0">
                <a:solidFill>
                  <a:srgbClr val="0000FF"/>
                </a:solidFill>
              </a:rPr>
              <a:t>cell</a:t>
            </a:r>
          </a:p>
          <a:p>
            <a:r>
              <a:rPr lang="en-US" sz="1200" dirty="0">
                <a:solidFill>
                  <a:srgbClr val="0000FF"/>
                </a:solidFill>
              </a:rPr>
              <a:t>Green spot: infected cell</a:t>
            </a:r>
          </a:p>
          <a:p>
            <a:r>
              <a:rPr lang="en-US" sz="1200" dirty="0">
                <a:solidFill>
                  <a:srgbClr val="0000FF"/>
                </a:solidFill>
              </a:rPr>
              <a:t>Black spot: Dead cell</a:t>
            </a:r>
          </a:p>
        </p:txBody>
      </p:sp>
      <p:sp>
        <p:nvSpPr>
          <p:cNvPr id="18" name="Rectangle 17"/>
          <p:cNvSpPr/>
          <p:nvPr/>
        </p:nvSpPr>
        <p:spPr>
          <a:xfrm>
            <a:off x="320328" y="482329"/>
            <a:ext cx="1501416" cy="461665"/>
          </a:xfrm>
          <a:prstGeom prst="rect">
            <a:avLst/>
          </a:prstGeom>
          <a:solidFill>
            <a:schemeClr val="bg1">
              <a:alpha val="76000"/>
            </a:schemeClr>
          </a:solidFill>
        </p:spPr>
        <p:txBody>
          <a:bodyPr wrap="square">
            <a:spAutoFit/>
          </a:bodyPr>
          <a:lstStyle/>
          <a:p>
            <a:pPr algn="ctr"/>
            <a:r>
              <a:rPr lang="en-US" sz="1200" dirty="0" smtClean="0">
                <a:solidFill>
                  <a:srgbClr val="0000FF"/>
                </a:solidFill>
              </a:rPr>
              <a:t>100 by 100 cell grids</a:t>
            </a:r>
          </a:p>
          <a:p>
            <a:pPr algn="ctr"/>
            <a:r>
              <a:rPr lang="en-US" sz="1200" dirty="0" err="1" smtClean="0">
                <a:solidFill>
                  <a:srgbClr val="0000FF"/>
                </a:solidFill>
              </a:rPr>
              <a:t>Moi</a:t>
            </a:r>
            <a:r>
              <a:rPr lang="en-US" sz="1200" dirty="0" smtClean="0">
                <a:solidFill>
                  <a:srgbClr val="0000FF"/>
                </a:solidFill>
              </a:rPr>
              <a:t> = 0.1</a:t>
            </a:r>
            <a:endParaRPr lang="en-US" sz="1200" dirty="0">
              <a:solidFill>
                <a:srgbClr val="0000FF"/>
              </a:solidFill>
            </a:endParaRPr>
          </a:p>
        </p:txBody>
      </p:sp>
      <p:sp>
        <p:nvSpPr>
          <p:cNvPr id="11" name="Rectangle 10"/>
          <p:cNvSpPr/>
          <p:nvPr/>
        </p:nvSpPr>
        <p:spPr>
          <a:xfrm>
            <a:off x="235825" y="6450184"/>
            <a:ext cx="2049472" cy="369332"/>
          </a:xfrm>
          <a:prstGeom prst="rect">
            <a:avLst/>
          </a:prstGeom>
        </p:spPr>
        <p:txBody>
          <a:bodyPr wrap="none">
            <a:spAutoFit/>
          </a:bodyPr>
          <a:lstStyle/>
          <a:p>
            <a:r>
              <a:rPr lang="en-US" b="1" dirty="0"/>
              <a:t>Clustering infection</a:t>
            </a:r>
          </a:p>
        </p:txBody>
      </p:sp>
    </p:spTree>
    <p:extLst>
      <p:ext uri="{BB962C8B-B14F-4D97-AF65-F5344CB8AC3E}">
        <p14:creationId xmlns:p14="http://schemas.microsoft.com/office/powerpoint/2010/main" val="3923839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2c_frac.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96" y="738491"/>
            <a:ext cx="7315200" cy="5486400"/>
          </a:xfrm>
          <a:prstGeom prst="rect">
            <a:avLst/>
          </a:prstGeom>
        </p:spPr>
      </p:pic>
      <p:sp>
        <p:nvSpPr>
          <p:cNvPr id="3" name="Rectangle 2"/>
          <p:cNvSpPr/>
          <p:nvPr/>
        </p:nvSpPr>
        <p:spPr>
          <a:xfrm>
            <a:off x="4211096" y="6075008"/>
            <a:ext cx="1132341" cy="369332"/>
          </a:xfrm>
          <a:prstGeom prst="rect">
            <a:avLst/>
          </a:prstGeom>
        </p:spPr>
        <p:txBody>
          <a:bodyPr wrap="none">
            <a:spAutoFit/>
          </a:bodyPr>
          <a:lstStyle/>
          <a:p>
            <a:r>
              <a:rPr lang="en-US" dirty="0"/>
              <a:t>Time (</a:t>
            </a:r>
            <a:r>
              <a:rPr lang="en-US" dirty="0" err="1"/>
              <a:t>p.i</a:t>
            </a:r>
            <a:r>
              <a:rPr lang="en-US" dirty="0"/>
              <a:t>.)</a:t>
            </a:r>
          </a:p>
        </p:txBody>
      </p:sp>
      <p:sp>
        <p:nvSpPr>
          <p:cNvPr id="4" name="Rectangle 3"/>
          <p:cNvSpPr/>
          <p:nvPr/>
        </p:nvSpPr>
        <p:spPr>
          <a:xfrm rot="16200000">
            <a:off x="345324" y="3097456"/>
            <a:ext cx="1801507" cy="369332"/>
          </a:xfrm>
          <a:prstGeom prst="rect">
            <a:avLst/>
          </a:prstGeom>
        </p:spPr>
        <p:txBody>
          <a:bodyPr wrap="none">
            <a:spAutoFit/>
          </a:bodyPr>
          <a:lstStyle/>
          <a:p>
            <a:r>
              <a:rPr lang="en-US" dirty="0" smtClean="0"/>
              <a:t>Infection fraction</a:t>
            </a:r>
            <a:endParaRPr lang="en-US" dirty="0"/>
          </a:p>
        </p:txBody>
      </p:sp>
    </p:spTree>
    <p:extLst>
      <p:ext uri="{BB962C8B-B14F-4D97-AF65-F5344CB8AC3E}">
        <p14:creationId xmlns:p14="http://schemas.microsoft.com/office/powerpoint/2010/main" val="554904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7228" y="1409776"/>
            <a:ext cx="8002274" cy="4154983"/>
          </a:xfrm>
          <a:prstGeom prst="rect">
            <a:avLst/>
          </a:prstGeom>
          <a:ln>
            <a:solidFill>
              <a:srgbClr val="000000"/>
            </a:solidFill>
          </a:ln>
        </p:spPr>
        <p:txBody>
          <a:bodyPr wrap="square">
            <a:spAutoFit/>
          </a:bodyPr>
          <a:lstStyle/>
          <a:p>
            <a:r>
              <a:rPr lang="en-US" sz="2400" b="1" dirty="0" smtClean="0"/>
              <a:t>Diffusing viral model:</a:t>
            </a:r>
          </a:p>
          <a:p>
            <a:endParaRPr lang="en-US" sz="2400" b="1" dirty="0"/>
          </a:p>
          <a:p>
            <a:pPr marL="457200" indent="-457200">
              <a:buAutoNum type="arabicPeriod"/>
            </a:pPr>
            <a:r>
              <a:rPr lang="en-US" sz="2400" b="1" dirty="0" smtClean="0"/>
              <a:t>The new infection requires the virus and the cell are in the same spot</a:t>
            </a:r>
          </a:p>
          <a:p>
            <a:pPr marL="457200" indent="-457200">
              <a:buFontTx/>
              <a:buAutoNum type="arabicPeriod"/>
            </a:pPr>
            <a:r>
              <a:rPr lang="en-US" sz="2400" b="1" dirty="0" smtClean="0"/>
              <a:t>The virus can randomly diffuse </a:t>
            </a:r>
            <a:r>
              <a:rPr lang="en-US" sz="2400" b="1" dirty="0"/>
              <a:t>in this </a:t>
            </a:r>
            <a:r>
              <a:rPr lang="en-US" sz="2400" b="1" dirty="0" smtClean="0"/>
              <a:t>100 by 100 cell arrays</a:t>
            </a:r>
          </a:p>
          <a:p>
            <a:pPr marL="457200" indent="-457200">
              <a:buFontTx/>
              <a:buAutoNum type="arabicPeriod"/>
            </a:pPr>
            <a:r>
              <a:rPr lang="en-US" sz="2400" b="1" dirty="0" smtClean="0"/>
              <a:t>Also suppose all the cells are fixed</a:t>
            </a:r>
          </a:p>
          <a:p>
            <a:endParaRPr lang="en-US" sz="2400" b="1" dirty="0"/>
          </a:p>
          <a:p>
            <a:r>
              <a:rPr lang="en-US" sz="2400" b="1" i="1" dirty="0" smtClean="0"/>
              <a:t>Simulation results are shown in the next two slides.</a:t>
            </a:r>
          </a:p>
          <a:p>
            <a:pPr marL="342900" indent="-342900">
              <a:buFont typeface="Arial"/>
              <a:buChar char="•"/>
            </a:pPr>
            <a:r>
              <a:rPr lang="en-US" sz="2400" b="1" dirty="0" smtClean="0"/>
              <a:t>Randomly distributed infection </a:t>
            </a:r>
            <a:r>
              <a:rPr lang="en-US" sz="2400" b="1" dirty="0"/>
              <a:t>can be observed. </a:t>
            </a:r>
            <a:endParaRPr lang="en-US" sz="2400" b="1" dirty="0" smtClean="0"/>
          </a:p>
          <a:p>
            <a:endParaRPr lang="en-US" sz="2400" b="1" dirty="0"/>
          </a:p>
        </p:txBody>
      </p:sp>
    </p:spTree>
    <p:extLst>
      <p:ext uri="{BB962C8B-B14F-4D97-AF65-F5344CB8AC3E}">
        <p14:creationId xmlns:p14="http://schemas.microsoft.com/office/powerpoint/2010/main" val="1385884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10.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086" y="587390"/>
            <a:ext cx="2743200" cy="2743200"/>
          </a:xfrm>
          <a:prstGeom prst="rect">
            <a:avLst/>
          </a:prstGeom>
        </p:spPr>
      </p:pic>
      <p:pic>
        <p:nvPicPr>
          <p:cNvPr id="6" name="Picture 5" descr="s20.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4615" y="587390"/>
            <a:ext cx="2743200" cy="2743200"/>
          </a:xfrm>
          <a:prstGeom prst="rect">
            <a:avLst/>
          </a:prstGeom>
        </p:spPr>
      </p:pic>
      <p:pic>
        <p:nvPicPr>
          <p:cNvPr id="7" name="Picture 6" descr="s30.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059" y="587390"/>
            <a:ext cx="2743200" cy="2743200"/>
          </a:xfrm>
          <a:prstGeom prst="rect">
            <a:avLst/>
          </a:prstGeom>
        </p:spPr>
      </p:pic>
      <p:pic>
        <p:nvPicPr>
          <p:cNvPr id="8" name="Picture 7" descr="s40.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086" y="3886793"/>
            <a:ext cx="2743200" cy="2743200"/>
          </a:xfrm>
          <a:prstGeom prst="rect">
            <a:avLst/>
          </a:prstGeom>
        </p:spPr>
      </p:pic>
      <p:pic>
        <p:nvPicPr>
          <p:cNvPr id="9" name="Picture 8" descr="s50.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4615" y="3886793"/>
            <a:ext cx="2743200" cy="2743200"/>
          </a:xfrm>
          <a:prstGeom prst="rect">
            <a:avLst/>
          </a:prstGeom>
        </p:spPr>
      </p:pic>
      <p:pic>
        <p:nvPicPr>
          <p:cNvPr id="10" name="Picture 9" descr="s60.jpe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4059" y="3886793"/>
            <a:ext cx="2743200" cy="2743200"/>
          </a:xfrm>
          <a:prstGeom prst="rect">
            <a:avLst/>
          </a:prstGeom>
        </p:spPr>
      </p:pic>
      <p:sp>
        <p:nvSpPr>
          <p:cNvPr id="13" name="Rectangle 12"/>
          <p:cNvSpPr/>
          <p:nvPr/>
        </p:nvSpPr>
        <p:spPr>
          <a:xfrm>
            <a:off x="1111927" y="13157"/>
            <a:ext cx="941747" cy="369332"/>
          </a:xfrm>
          <a:prstGeom prst="rect">
            <a:avLst/>
          </a:prstGeom>
        </p:spPr>
        <p:txBody>
          <a:bodyPr wrap="none">
            <a:spAutoFit/>
          </a:bodyPr>
          <a:lstStyle/>
          <a:p>
            <a:r>
              <a:rPr lang="en-US" b="1" dirty="0">
                <a:solidFill>
                  <a:srgbClr val="0000FF"/>
                </a:solidFill>
              </a:rPr>
              <a:t>t = 10 pi</a:t>
            </a:r>
          </a:p>
        </p:txBody>
      </p:sp>
      <p:sp>
        <p:nvSpPr>
          <p:cNvPr id="14" name="Rectangle 13"/>
          <p:cNvSpPr/>
          <p:nvPr/>
        </p:nvSpPr>
        <p:spPr>
          <a:xfrm>
            <a:off x="4112405" y="13157"/>
            <a:ext cx="950764" cy="369332"/>
          </a:xfrm>
          <a:prstGeom prst="rect">
            <a:avLst/>
          </a:prstGeom>
        </p:spPr>
        <p:txBody>
          <a:bodyPr wrap="none">
            <a:spAutoFit/>
          </a:bodyPr>
          <a:lstStyle/>
          <a:p>
            <a:r>
              <a:rPr lang="en-US" b="1" dirty="0">
                <a:solidFill>
                  <a:srgbClr val="0000FF"/>
                </a:solidFill>
              </a:rPr>
              <a:t>t = </a:t>
            </a:r>
            <a:r>
              <a:rPr lang="en-US" b="1" dirty="0" smtClean="0">
                <a:solidFill>
                  <a:srgbClr val="0000FF"/>
                </a:solidFill>
              </a:rPr>
              <a:t>20 </a:t>
            </a:r>
            <a:r>
              <a:rPr lang="en-US" b="1" dirty="0">
                <a:solidFill>
                  <a:srgbClr val="0000FF"/>
                </a:solidFill>
              </a:rPr>
              <a:t>pi</a:t>
            </a:r>
          </a:p>
        </p:txBody>
      </p:sp>
      <p:sp>
        <p:nvSpPr>
          <p:cNvPr id="15" name="Rectangle 14"/>
          <p:cNvSpPr/>
          <p:nvPr/>
        </p:nvSpPr>
        <p:spPr>
          <a:xfrm>
            <a:off x="6920446" y="32203"/>
            <a:ext cx="950764" cy="369332"/>
          </a:xfrm>
          <a:prstGeom prst="rect">
            <a:avLst/>
          </a:prstGeom>
        </p:spPr>
        <p:txBody>
          <a:bodyPr wrap="none">
            <a:spAutoFit/>
          </a:bodyPr>
          <a:lstStyle/>
          <a:p>
            <a:r>
              <a:rPr lang="en-US" b="1" dirty="0">
                <a:solidFill>
                  <a:srgbClr val="0000FF"/>
                </a:solidFill>
              </a:rPr>
              <a:t>t = 3</a:t>
            </a:r>
            <a:r>
              <a:rPr lang="en-US" b="1" dirty="0" smtClean="0">
                <a:solidFill>
                  <a:srgbClr val="0000FF"/>
                </a:solidFill>
              </a:rPr>
              <a:t>0 </a:t>
            </a:r>
            <a:r>
              <a:rPr lang="en-US" b="1" dirty="0">
                <a:solidFill>
                  <a:srgbClr val="0000FF"/>
                </a:solidFill>
              </a:rPr>
              <a:t>pi</a:t>
            </a:r>
          </a:p>
        </p:txBody>
      </p:sp>
      <p:sp>
        <p:nvSpPr>
          <p:cNvPr id="16" name="Rectangle 15"/>
          <p:cNvSpPr/>
          <p:nvPr/>
        </p:nvSpPr>
        <p:spPr>
          <a:xfrm>
            <a:off x="1111927" y="3387306"/>
            <a:ext cx="950764" cy="369332"/>
          </a:xfrm>
          <a:prstGeom prst="rect">
            <a:avLst/>
          </a:prstGeom>
        </p:spPr>
        <p:txBody>
          <a:bodyPr wrap="none">
            <a:spAutoFit/>
          </a:bodyPr>
          <a:lstStyle/>
          <a:p>
            <a:r>
              <a:rPr lang="en-US" b="1" dirty="0">
                <a:solidFill>
                  <a:srgbClr val="0000FF"/>
                </a:solidFill>
              </a:rPr>
              <a:t>t = </a:t>
            </a:r>
            <a:r>
              <a:rPr lang="en-US" b="1" dirty="0" smtClean="0">
                <a:solidFill>
                  <a:srgbClr val="0000FF"/>
                </a:solidFill>
              </a:rPr>
              <a:t>40 </a:t>
            </a:r>
            <a:r>
              <a:rPr lang="en-US" b="1" dirty="0">
                <a:solidFill>
                  <a:srgbClr val="0000FF"/>
                </a:solidFill>
              </a:rPr>
              <a:t>pi</a:t>
            </a:r>
          </a:p>
        </p:txBody>
      </p:sp>
      <p:sp>
        <p:nvSpPr>
          <p:cNvPr id="17" name="Rectangle 16"/>
          <p:cNvSpPr/>
          <p:nvPr/>
        </p:nvSpPr>
        <p:spPr>
          <a:xfrm>
            <a:off x="4112405" y="3387306"/>
            <a:ext cx="950764" cy="369332"/>
          </a:xfrm>
          <a:prstGeom prst="rect">
            <a:avLst/>
          </a:prstGeom>
        </p:spPr>
        <p:txBody>
          <a:bodyPr wrap="none">
            <a:spAutoFit/>
          </a:bodyPr>
          <a:lstStyle/>
          <a:p>
            <a:r>
              <a:rPr lang="en-US" b="1" dirty="0">
                <a:solidFill>
                  <a:srgbClr val="0000FF"/>
                </a:solidFill>
              </a:rPr>
              <a:t>t = 5</a:t>
            </a:r>
            <a:r>
              <a:rPr lang="en-US" b="1" dirty="0" smtClean="0">
                <a:solidFill>
                  <a:srgbClr val="0000FF"/>
                </a:solidFill>
              </a:rPr>
              <a:t>0 </a:t>
            </a:r>
            <a:r>
              <a:rPr lang="en-US" b="1" dirty="0">
                <a:solidFill>
                  <a:srgbClr val="0000FF"/>
                </a:solidFill>
              </a:rPr>
              <a:t>pi</a:t>
            </a:r>
          </a:p>
        </p:txBody>
      </p:sp>
      <p:sp>
        <p:nvSpPr>
          <p:cNvPr id="18" name="Rectangle 17"/>
          <p:cNvSpPr/>
          <p:nvPr/>
        </p:nvSpPr>
        <p:spPr>
          <a:xfrm>
            <a:off x="6920446" y="3406352"/>
            <a:ext cx="950764" cy="369332"/>
          </a:xfrm>
          <a:prstGeom prst="rect">
            <a:avLst/>
          </a:prstGeom>
        </p:spPr>
        <p:txBody>
          <a:bodyPr wrap="none">
            <a:spAutoFit/>
          </a:bodyPr>
          <a:lstStyle/>
          <a:p>
            <a:r>
              <a:rPr lang="en-US" b="1" dirty="0">
                <a:solidFill>
                  <a:srgbClr val="0000FF"/>
                </a:solidFill>
              </a:rPr>
              <a:t>t = </a:t>
            </a:r>
            <a:r>
              <a:rPr lang="en-US" b="1" dirty="0" smtClean="0">
                <a:solidFill>
                  <a:srgbClr val="0000FF"/>
                </a:solidFill>
              </a:rPr>
              <a:t>60 </a:t>
            </a:r>
            <a:r>
              <a:rPr lang="en-US" b="1" dirty="0">
                <a:solidFill>
                  <a:srgbClr val="0000FF"/>
                </a:solidFill>
              </a:rPr>
              <a:t>pi</a:t>
            </a:r>
          </a:p>
        </p:txBody>
      </p:sp>
      <p:sp>
        <p:nvSpPr>
          <p:cNvPr id="19" name="Rectangle 18"/>
          <p:cNvSpPr/>
          <p:nvPr/>
        </p:nvSpPr>
        <p:spPr>
          <a:xfrm>
            <a:off x="6984592" y="5976796"/>
            <a:ext cx="1729534" cy="646331"/>
          </a:xfrm>
          <a:prstGeom prst="rect">
            <a:avLst/>
          </a:prstGeom>
          <a:solidFill>
            <a:schemeClr val="bg1">
              <a:alpha val="49000"/>
            </a:schemeClr>
          </a:solidFill>
        </p:spPr>
        <p:txBody>
          <a:bodyPr wrap="square">
            <a:spAutoFit/>
          </a:bodyPr>
          <a:lstStyle/>
          <a:p>
            <a:r>
              <a:rPr lang="en-US" sz="1200" dirty="0" smtClean="0">
                <a:solidFill>
                  <a:srgbClr val="0000FF"/>
                </a:solidFill>
              </a:rPr>
              <a:t>Red </a:t>
            </a:r>
            <a:r>
              <a:rPr lang="en-US" sz="1200" dirty="0">
                <a:solidFill>
                  <a:srgbClr val="0000FF"/>
                </a:solidFill>
              </a:rPr>
              <a:t>spot: </a:t>
            </a:r>
            <a:r>
              <a:rPr lang="en-US" sz="1200" dirty="0" err="1" smtClean="0">
                <a:solidFill>
                  <a:srgbClr val="0000FF"/>
                </a:solidFill>
              </a:rPr>
              <a:t>Heathy</a:t>
            </a:r>
            <a:r>
              <a:rPr lang="en-US" sz="1200" dirty="0" smtClean="0">
                <a:solidFill>
                  <a:srgbClr val="0000FF"/>
                </a:solidFill>
              </a:rPr>
              <a:t> </a:t>
            </a:r>
            <a:r>
              <a:rPr lang="en-US" sz="1200" dirty="0">
                <a:solidFill>
                  <a:srgbClr val="0000FF"/>
                </a:solidFill>
              </a:rPr>
              <a:t>cell</a:t>
            </a:r>
          </a:p>
          <a:p>
            <a:r>
              <a:rPr lang="en-US" sz="1200" dirty="0">
                <a:solidFill>
                  <a:srgbClr val="0000FF"/>
                </a:solidFill>
              </a:rPr>
              <a:t>Green spot: infected cell</a:t>
            </a:r>
          </a:p>
          <a:p>
            <a:r>
              <a:rPr lang="en-US" sz="1200" dirty="0">
                <a:solidFill>
                  <a:srgbClr val="0000FF"/>
                </a:solidFill>
              </a:rPr>
              <a:t>Black spot: Dead cell</a:t>
            </a:r>
          </a:p>
        </p:txBody>
      </p:sp>
      <p:sp>
        <p:nvSpPr>
          <p:cNvPr id="20" name="Rectangle 19"/>
          <p:cNvSpPr/>
          <p:nvPr/>
        </p:nvSpPr>
        <p:spPr>
          <a:xfrm>
            <a:off x="320328" y="587391"/>
            <a:ext cx="1591220" cy="461665"/>
          </a:xfrm>
          <a:prstGeom prst="rect">
            <a:avLst/>
          </a:prstGeom>
          <a:solidFill>
            <a:schemeClr val="bg1">
              <a:alpha val="49000"/>
            </a:schemeClr>
          </a:solidFill>
        </p:spPr>
        <p:txBody>
          <a:bodyPr wrap="square">
            <a:spAutoFit/>
          </a:bodyPr>
          <a:lstStyle/>
          <a:p>
            <a:pPr algn="ctr"/>
            <a:r>
              <a:rPr lang="en-US" sz="1200" dirty="0" smtClean="0">
                <a:solidFill>
                  <a:srgbClr val="0000FF"/>
                </a:solidFill>
              </a:rPr>
              <a:t>100 by 100 cell grids</a:t>
            </a:r>
          </a:p>
          <a:p>
            <a:pPr algn="ctr"/>
            <a:r>
              <a:rPr lang="en-US" sz="1200" dirty="0" err="1" smtClean="0">
                <a:solidFill>
                  <a:srgbClr val="0000FF"/>
                </a:solidFill>
              </a:rPr>
              <a:t>Moi</a:t>
            </a:r>
            <a:r>
              <a:rPr lang="en-US" sz="1200" dirty="0" smtClean="0">
                <a:solidFill>
                  <a:srgbClr val="0000FF"/>
                </a:solidFill>
              </a:rPr>
              <a:t> = 0.1</a:t>
            </a:r>
            <a:endParaRPr lang="en-US" sz="1200" dirty="0">
              <a:solidFill>
                <a:srgbClr val="0000FF"/>
              </a:solidFill>
            </a:endParaRPr>
          </a:p>
        </p:txBody>
      </p:sp>
    </p:spTree>
    <p:extLst>
      <p:ext uri="{BB962C8B-B14F-4D97-AF65-F5344CB8AC3E}">
        <p14:creationId xmlns:p14="http://schemas.microsoft.com/office/powerpoint/2010/main" val="1587632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ffusion_frac.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981" y="875898"/>
            <a:ext cx="7315200" cy="5486400"/>
          </a:xfrm>
          <a:prstGeom prst="rect">
            <a:avLst/>
          </a:prstGeom>
        </p:spPr>
      </p:pic>
      <p:sp>
        <p:nvSpPr>
          <p:cNvPr id="3" name="Rectangle 2"/>
          <p:cNvSpPr/>
          <p:nvPr/>
        </p:nvSpPr>
        <p:spPr>
          <a:xfrm>
            <a:off x="4211096" y="6177632"/>
            <a:ext cx="1132341" cy="369332"/>
          </a:xfrm>
          <a:prstGeom prst="rect">
            <a:avLst/>
          </a:prstGeom>
        </p:spPr>
        <p:txBody>
          <a:bodyPr wrap="none">
            <a:spAutoFit/>
          </a:bodyPr>
          <a:lstStyle/>
          <a:p>
            <a:r>
              <a:rPr lang="en-US" dirty="0"/>
              <a:t>Time (</a:t>
            </a:r>
            <a:r>
              <a:rPr lang="en-US" dirty="0" err="1"/>
              <a:t>p.i</a:t>
            </a:r>
            <a:r>
              <a:rPr lang="en-US" dirty="0"/>
              <a:t>.)</a:t>
            </a:r>
          </a:p>
        </p:txBody>
      </p:sp>
      <p:sp>
        <p:nvSpPr>
          <p:cNvPr id="4" name="Rectangle 3"/>
          <p:cNvSpPr/>
          <p:nvPr/>
        </p:nvSpPr>
        <p:spPr>
          <a:xfrm rot="16200000">
            <a:off x="345324" y="3097456"/>
            <a:ext cx="1801507" cy="369332"/>
          </a:xfrm>
          <a:prstGeom prst="rect">
            <a:avLst/>
          </a:prstGeom>
        </p:spPr>
        <p:txBody>
          <a:bodyPr wrap="none">
            <a:spAutoFit/>
          </a:bodyPr>
          <a:lstStyle/>
          <a:p>
            <a:r>
              <a:rPr lang="en-US" dirty="0" smtClean="0"/>
              <a:t>Infection fraction</a:t>
            </a:r>
            <a:endParaRPr lang="en-US" dirty="0"/>
          </a:p>
        </p:txBody>
      </p:sp>
      <p:sp>
        <p:nvSpPr>
          <p:cNvPr id="5" name="Rectangle 4"/>
          <p:cNvSpPr/>
          <p:nvPr/>
        </p:nvSpPr>
        <p:spPr>
          <a:xfrm>
            <a:off x="2534203" y="2196702"/>
            <a:ext cx="2229371" cy="369332"/>
          </a:xfrm>
          <a:prstGeom prst="rect">
            <a:avLst/>
          </a:prstGeom>
        </p:spPr>
        <p:txBody>
          <a:bodyPr wrap="none">
            <a:spAutoFit/>
          </a:bodyPr>
          <a:lstStyle/>
          <a:p>
            <a:r>
              <a:rPr lang="en-US" i="1" dirty="0"/>
              <a:t>Multi-round infection </a:t>
            </a:r>
          </a:p>
        </p:txBody>
      </p:sp>
    </p:spTree>
    <p:extLst>
      <p:ext uri="{BB962C8B-B14F-4D97-AF65-F5344CB8AC3E}">
        <p14:creationId xmlns:p14="http://schemas.microsoft.com/office/powerpoint/2010/main" val="3785386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4093" y="1356455"/>
            <a:ext cx="7235659" cy="3970318"/>
          </a:xfrm>
          <a:prstGeom prst="rect">
            <a:avLst/>
          </a:prstGeom>
        </p:spPr>
        <p:txBody>
          <a:bodyPr wrap="square">
            <a:spAutoFit/>
          </a:bodyPr>
          <a:lstStyle/>
          <a:p>
            <a:r>
              <a:rPr lang="en-US" dirty="0"/>
              <a:t>The goal of this study is to explore the infection pattern and dynamics </a:t>
            </a:r>
            <a:r>
              <a:rPr lang="en-US" dirty="0" smtClean="0"/>
              <a:t>of infection fraction in vitro with or without nucleotides.</a:t>
            </a:r>
          </a:p>
          <a:p>
            <a:endParaRPr lang="en-US" dirty="0"/>
          </a:p>
          <a:p>
            <a:r>
              <a:rPr lang="en-US" dirty="0" smtClean="0"/>
              <a:t>My </a:t>
            </a:r>
            <a:r>
              <a:rPr lang="en-US" dirty="0"/>
              <a:t>intracellular </a:t>
            </a:r>
            <a:r>
              <a:rPr lang="en-US" dirty="0" smtClean="0"/>
              <a:t>model can provide an infection probability parameter to the Cellular Automata (CA) model shown here. In this way, the two models are linked. </a:t>
            </a:r>
          </a:p>
          <a:p>
            <a:endParaRPr lang="en-US" dirty="0"/>
          </a:p>
          <a:p>
            <a:r>
              <a:rPr lang="en-US" dirty="0" smtClean="0"/>
              <a:t>Adding nucleotides will increase RT efficiency in my intracellular model and change the probability of individual infection. This parameter change will be reflected by using the CA model to show how the dynamics of infection fraction time courses changes correspondingly. </a:t>
            </a:r>
            <a:r>
              <a:rPr lang="en-US" dirty="0"/>
              <a:t>The experimental setting can directly measure the infection dynamics by using p24 antibodies. </a:t>
            </a:r>
          </a:p>
          <a:p>
            <a:endParaRPr lang="en-US" dirty="0"/>
          </a:p>
          <a:p>
            <a:endParaRPr lang="en-US" dirty="0"/>
          </a:p>
        </p:txBody>
      </p:sp>
      <p:sp>
        <p:nvSpPr>
          <p:cNvPr id="3" name="Rectangle 2"/>
          <p:cNvSpPr/>
          <p:nvPr/>
        </p:nvSpPr>
        <p:spPr>
          <a:xfrm>
            <a:off x="2286000" y="2967335"/>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892630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1613</TotalTime>
  <Words>385</Words>
  <Application>Microsoft Macintosh PowerPoint</Application>
  <PresentationFormat>On-screen Show (4:3)</PresentationFormat>
  <Paragraphs>61</Paragraphs>
  <Slides>8</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UCSD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Cheng</dc:creator>
  <cp:lastModifiedBy>Frank Cheng</cp:lastModifiedBy>
  <cp:revision>17</cp:revision>
  <dcterms:created xsi:type="dcterms:W3CDTF">2013-08-28T16:53:43Z</dcterms:created>
  <dcterms:modified xsi:type="dcterms:W3CDTF">2016-09-27T17:55:20Z</dcterms:modified>
</cp:coreProperties>
</file>