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64" r:id="rId6"/>
    <p:sldId id="261" r:id="rId7"/>
    <p:sldId id="262" r:id="rId8"/>
    <p:sldId id="260" r:id="rId9"/>
    <p:sldId id="267" r:id="rId10"/>
    <p:sldId id="263" r:id="rId11"/>
    <p:sldId id="265" r:id="rId12"/>
  </p:sldIdLst>
  <p:sldSz cx="6400800" cy="8640763"/>
  <p:notesSz cx="6858000" cy="9144000"/>
  <p:defaultTextStyle>
    <a:defPPr>
      <a:defRPr lang="en-US"/>
    </a:defPPr>
    <a:lvl1pPr marL="0" algn="l" defTabSz="410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0200" algn="l" defTabSz="410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20400" algn="l" defTabSz="410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30600" algn="l" defTabSz="410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40799" algn="l" defTabSz="410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50999" algn="l" defTabSz="410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61199" algn="l" defTabSz="410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71399" algn="l" defTabSz="410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81599" algn="l" defTabSz="410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4865F"/>
    <a:srgbClr val="519D7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3" autoAdjust="0"/>
    <p:restoredTop sz="83793" autoAdjust="0"/>
  </p:normalViewPr>
  <p:slideViewPr>
    <p:cSldViewPr snapToGrid="0" showGuides="1">
      <p:cViewPr>
        <p:scale>
          <a:sx n="185" d="100"/>
          <a:sy n="185" d="100"/>
        </p:scale>
        <p:origin x="-80" y="-608"/>
      </p:cViewPr>
      <p:guideLst>
        <p:guide orient="horz" pos="2722"/>
        <p:guide pos="20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zhangcheng:Dropbox:R:ODE:data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1"/>
          <c:tx>
            <c:strRef>
              <c:f>data.csv!$G$1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  <a:effectLst/>
          </c:spPr>
          <c:marker>
            <c:symbol val="circle"/>
            <c:size val="6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/>
            </c:spPr>
          </c:marker>
          <c:xVal>
            <c:numRef>
              <c:f>data.csv!$F$2:$F$62</c:f>
              <c:numCache>
                <c:formatCode>General</c:formatCode>
                <c:ptCount val="61"/>
                <c:pt idx="0">
                  <c:v>0.002</c:v>
                </c:pt>
                <c:pt idx="1">
                  <c:v>0.004</c:v>
                </c:pt>
                <c:pt idx="2">
                  <c:v>0.006</c:v>
                </c:pt>
                <c:pt idx="3">
                  <c:v>0.008</c:v>
                </c:pt>
                <c:pt idx="4">
                  <c:v>0.01</c:v>
                </c:pt>
                <c:pt idx="5">
                  <c:v>0.012</c:v>
                </c:pt>
                <c:pt idx="6">
                  <c:v>0.014</c:v>
                </c:pt>
                <c:pt idx="7">
                  <c:v>0.016</c:v>
                </c:pt>
                <c:pt idx="8">
                  <c:v>0.018</c:v>
                </c:pt>
                <c:pt idx="9">
                  <c:v>0.02</c:v>
                </c:pt>
                <c:pt idx="10">
                  <c:v>0.02</c:v>
                </c:pt>
                <c:pt idx="11">
                  <c:v>0.04</c:v>
                </c:pt>
                <c:pt idx="12">
                  <c:v>0.06</c:v>
                </c:pt>
                <c:pt idx="13">
                  <c:v>0.08</c:v>
                </c:pt>
                <c:pt idx="14">
                  <c:v>0.1</c:v>
                </c:pt>
                <c:pt idx="15">
                  <c:v>0.12</c:v>
                </c:pt>
                <c:pt idx="16">
                  <c:v>0.14</c:v>
                </c:pt>
                <c:pt idx="17">
                  <c:v>0.16</c:v>
                </c:pt>
                <c:pt idx="18">
                  <c:v>0.18</c:v>
                </c:pt>
                <c:pt idx="19">
                  <c:v>0.2</c:v>
                </c:pt>
                <c:pt idx="20">
                  <c:v>0.22</c:v>
                </c:pt>
                <c:pt idx="21">
                  <c:v>0.24</c:v>
                </c:pt>
                <c:pt idx="22">
                  <c:v>0.26</c:v>
                </c:pt>
                <c:pt idx="23">
                  <c:v>0.28</c:v>
                </c:pt>
                <c:pt idx="24">
                  <c:v>0.3</c:v>
                </c:pt>
                <c:pt idx="25">
                  <c:v>0.32</c:v>
                </c:pt>
                <c:pt idx="26">
                  <c:v>0.34</c:v>
                </c:pt>
                <c:pt idx="27">
                  <c:v>0.36</c:v>
                </c:pt>
                <c:pt idx="28">
                  <c:v>0.38</c:v>
                </c:pt>
                <c:pt idx="29">
                  <c:v>0.4</c:v>
                </c:pt>
                <c:pt idx="30">
                  <c:v>0.42</c:v>
                </c:pt>
                <c:pt idx="31">
                  <c:v>0.44</c:v>
                </c:pt>
                <c:pt idx="32">
                  <c:v>0.46</c:v>
                </c:pt>
                <c:pt idx="33">
                  <c:v>0.48</c:v>
                </c:pt>
                <c:pt idx="34">
                  <c:v>0.5</c:v>
                </c:pt>
                <c:pt idx="35">
                  <c:v>0.52</c:v>
                </c:pt>
                <c:pt idx="36">
                  <c:v>0.54</c:v>
                </c:pt>
                <c:pt idx="37">
                  <c:v>0.56</c:v>
                </c:pt>
                <c:pt idx="38">
                  <c:v>0.58</c:v>
                </c:pt>
                <c:pt idx="39">
                  <c:v>0.6</c:v>
                </c:pt>
                <c:pt idx="40">
                  <c:v>0.62</c:v>
                </c:pt>
                <c:pt idx="41">
                  <c:v>0.64</c:v>
                </c:pt>
                <c:pt idx="42">
                  <c:v>0.66</c:v>
                </c:pt>
                <c:pt idx="43">
                  <c:v>0.68</c:v>
                </c:pt>
                <c:pt idx="44">
                  <c:v>0.7</c:v>
                </c:pt>
                <c:pt idx="45">
                  <c:v>0.72</c:v>
                </c:pt>
                <c:pt idx="46">
                  <c:v>0.74</c:v>
                </c:pt>
                <c:pt idx="47">
                  <c:v>0.76</c:v>
                </c:pt>
                <c:pt idx="48">
                  <c:v>0.78</c:v>
                </c:pt>
                <c:pt idx="49">
                  <c:v>0.8</c:v>
                </c:pt>
                <c:pt idx="50">
                  <c:v>0.82</c:v>
                </c:pt>
                <c:pt idx="51">
                  <c:v>0.84</c:v>
                </c:pt>
                <c:pt idx="52">
                  <c:v>0.86</c:v>
                </c:pt>
                <c:pt idx="53">
                  <c:v>0.88</c:v>
                </c:pt>
                <c:pt idx="54">
                  <c:v>0.9</c:v>
                </c:pt>
                <c:pt idx="55">
                  <c:v>0.92</c:v>
                </c:pt>
                <c:pt idx="56">
                  <c:v>0.94</c:v>
                </c:pt>
                <c:pt idx="57">
                  <c:v>0.96</c:v>
                </c:pt>
                <c:pt idx="58">
                  <c:v>0.98</c:v>
                </c:pt>
                <c:pt idx="59">
                  <c:v>1.0</c:v>
                </c:pt>
              </c:numCache>
            </c:numRef>
          </c:xVal>
          <c:yVal>
            <c:numRef>
              <c:f>data.csv!$G$2:$G$62</c:f>
              <c:numCache>
                <c:formatCode>General</c:formatCode>
                <c:ptCount val="61"/>
                <c:pt idx="0">
                  <c:v>0.000261098867747891</c:v>
                </c:pt>
                <c:pt idx="1">
                  <c:v>0.00102971267949397</c:v>
                </c:pt>
                <c:pt idx="2">
                  <c:v>0.00228490954132581</c:v>
                </c:pt>
                <c:pt idx="3">
                  <c:v>0.00400709674706614</c:v>
                </c:pt>
                <c:pt idx="4">
                  <c:v>0.00617789452434465</c:v>
                </c:pt>
                <c:pt idx="5">
                  <c:v>0.00878002156718188</c:v>
                </c:pt>
                <c:pt idx="6">
                  <c:v>0.0117971956052499</c:v>
                </c:pt>
                <c:pt idx="7">
                  <c:v>0.0152140458059629</c:v>
                </c:pt>
                <c:pt idx="8">
                  <c:v>0.0190160289135318</c:v>
                </c:pt>
                <c:pt idx="9">
                  <c:v>0.0231893596900043</c:v>
                </c:pt>
                <c:pt idx="10">
                  <c:v>0.0231893596857516</c:v>
                </c:pt>
                <c:pt idx="11">
                  <c:v>0.0827412617861842</c:v>
                </c:pt>
                <c:pt idx="12">
                  <c:v>0.167957828131163</c:v>
                </c:pt>
                <c:pt idx="13">
                  <c:v>0.270801506915236</c:v>
                </c:pt>
                <c:pt idx="14">
                  <c:v>0.382881485686777</c:v>
                </c:pt>
                <c:pt idx="15">
                  <c:v>0.491613565752628</c:v>
                </c:pt>
                <c:pt idx="16">
                  <c:v>0.578017145416439</c:v>
                </c:pt>
                <c:pt idx="17">
                  <c:v>0.630824736010445</c:v>
                </c:pt>
                <c:pt idx="18">
                  <c:v>0.659070990933726</c:v>
                </c:pt>
                <c:pt idx="19">
                  <c:v>0.674802246019811</c:v>
                </c:pt>
                <c:pt idx="20">
                  <c:v>0.684401293691265</c:v>
                </c:pt>
                <c:pt idx="21">
                  <c:v>0.690755675386881</c:v>
                </c:pt>
                <c:pt idx="22">
                  <c:v>0.695236435415957</c:v>
                </c:pt>
                <c:pt idx="23">
                  <c:v>0.698552142325665</c:v>
                </c:pt>
                <c:pt idx="24">
                  <c:v>0.701099090420742</c:v>
                </c:pt>
                <c:pt idx="25">
                  <c:v>0.703114115998003</c:v>
                </c:pt>
                <c:pt idx="26">
                  <c:v>0.704746692591212</c:v>
                </c:pt>
                <c:pt idx="27">
                  <c:v>0.706095496593408</c:v>
                </c:pt>
                <c:pt idx="28">
                  <c:v>0.707228156247409</c:v>
                </c:pt>
                <c:pt idx="29">
                  <c:v>0.708192505058249</c:v>
                </c:pt>
                <c:pt idx="30">
                  <c:v>0.709023296606922</c:v>
                </c:pt>
                <c:pt idx="31">
                  <c:v>0.70974637051755</c:v>
                </c:pt>
                <c:pt idx="32">
                  <c:v>0.710381328189947</c:v>
                </c:pt>
                <c:pt idx="33">
                  <c:v>0.71094330194546</c:v>
                </c:pt>
                <c:pt idx="34">
                  <c:v>0.711444156602691</c:v>
                </c:pt>
                <c:pt idx="35">
                  <c:v>0.711893323814772</c:v>
                </c:pt>
                <c:pt idx="36">
                  <c:v>0.712298394002141</c:v>
                </c:pt>
                <c:pt idx="37">
                  <c:v>0.712665543747725</c:v>
                </c:pt>
                <c:pt idx="38">
                  <c:v>0.712999849874121</c:v>
                </c:pt>
                <c:pt idx="39">
                  <c:v>0.71330552312077</c:v>
                </c:pt>
                <c:pt idx="40">
                  <c:v>0.713586085199809</c:v>
                </c:pt>
                <c:pt idx="41">
                  <c:v>0.713844503716614</c:v>
                </c:pt>
                <c:pt idx="42">
                  <c:v>0.714083297271664</c:v>
                </c:pt>
                <c:pt idx="43">
                  <c:v>0.714304616670896</c:v>
                </c:pt>
                <c:pt idx="44">
                  <c:v>0.714510310100421</c:v>
                </c:pt>
                <c:pt idx="45">
                  <c:v>0.714701974114171</c:v>
                </c:pt>
                <c:pt idx="46">
                  <c:v>0.714880995298479</c:v>
                </c:pt>
                <c:pt idx="47">
                  <c:v>0.715048583426774</c:v>
                </c:pt>
                <c:pt idx="48">
                  <c:v>0.715205798903304</c:v>
                </c:pt>
                <c:pt idx="49">
                  <c:v>0.715353574925919</c:v>
                </c:pt>
                <c:pt idx="50">
                  <c:v>0.715492736208264</c:v>
                </c:pt>
                <c:pt idx="51">
                  <c:v>0.715624014142457</c:v>
                </c:pt>
                <c:pt idx="52">
                  <c:v>0.715748059684594</c:v>
                </c:pt>
                <c:pt idx="53">
                  <c:v>0.715865454069382</c:v>
                </c:pt>
                <c:pt idx="54">
                  <c:v>0.715976717919411</c:v>
                </c:pt>
                <c:pt idx="55">
                  <c:v>0.716082318936576</c:v>
                </c:pt>
                <c:pt idx="56">
                  <c:v>0.716182678435517</c:v>
                </c:pt>
                <c:pt idx="57">
                  <c:v>0.716278177063407</c:v>
                </c:pt>
                <c:pt idx="58">
                  <c:v>0.716369159354609</c:v>
                </c:pt>
                <c:pt idx="59">
                  <c:v>0.716455938189976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data.csv!$C$1</c:f>
              <c:strCache>
                <c:ptCount val="1"/>
                <c:pt idx="0">
                  <c:v>Hill fit</c:v>
                </c:pt>
              </c:strCache>
            </c:strRef>
          </c:tx>
          <c:spPr>
            <a:ln w="38100">
              <a:solidFill>
                <a:srgbClr val="000000"/>
              </a:solidFill>
            </a:ln>
          </c:spPr>
          <c:marker>
            <c:symbol val="none"/>
          </c:marker>
          <c:xVal>
            <c:numRef>
              <c:f>data.csv!$B$2:$B$62</c:f>
              <c:numCache>
                <c:formatCode>General</c:formatCode>
                <c:ptCount val="61"/>
                <c:pt idx="0">
                  <c:v>0.002</c:v>
                </c:pt>
                <c:pt idx="1">
                  <c:v>0.004</c:v>
                </c:pt>
                <c:pt idx="2">
                  <c:v>0.006</c:v>
                </c:pt>
                <c:pt idx="3">
                  <c:v>0.008</c:v>
                </c:pt>
                <c:pt idx="4">
                  <c:v>0.01</c:v>
                </c:pt>
                <c:pt idx="5">
                  <c:v>0.012</c:v>
                </c:pt>
                <c:pt idx="6">
                  <c:v>0.014</c:v>
                </c:pt>
                <c:pt idx="7">
                  <c:v>0.016</c:v>
                </c:pt>
                <c:pt idx="8">
                  <c:v>0.018</c:v>
                </c:pt>
                <c:pt idx="9">
                  <c:v>0.02</c:v>
                </c:pt>
                <c:pt idx="10">
                  <c:v>0.02</c:v>
                </c:pt>
                <c:pt idx="11">
                  <c:v>0.04</c:v>
                </c:pt>
                <c:pt idx="12">
                  <c:v>0.06</c:v>
                </c:pt>
                <c:pt idx="13">
                  <c:v>0.08</c:v>
                </c:pt>
                <c:pt idx="14">
                  <c:v>0.1</c:v>
                </c:pt>
                <c:pt idx="15">
                  <c:v>0.12</c:v>
                </c:pt>
                <c:pt idx="16">
                  <c:v>0.14</c:v>
                </c:pt>
                <c:pt idx="17">
                  <c:v>0.16</c:v>
                </c:pt>
                <c:pt idx="18">
                  <c:v>0.18</c:v>
                </c:pt>
                <c:pt idx="19">
                  <c:v>0.2</c:v>
                </c:pt>
                <c:pt idx="20">
                  <c:v>0.22</c:v>
                </c:pt>
                <c:pt idx="21">
                  <c:v>0.24</c:v>
                </c:pt>
                <c:pt idx="22">
                  <c:v>0.26</c:v>
                </c:pt>
                <c:pt idx="23">
                  <c:v>0.28</c:v>
                </c:pt>
                <c:pt idx="24">
                  <c:v>0.3</c:v>
                </c:pt>
                <c:pt idx="25">
                  <c:v>0.32</c:v>
                </c:pt>
                <c:pt idx="26">
                  <c:v>0.34</c:v>
                </c:pt>
                <c:pt idx="27">
                  <c:v>0.36</c:v>
                </c:pt>
                <c:pt idx="28">
                  <c:v>0.38</c:v>
                </c:pt>
                <c:pt idx="29">
                  <c:v>0.4</c:v>
                </c:pt>
                <c:pt idx="30">
                  <c:v>0.42</c:v>
                </c:pt>
                <c:pt idx="31">
                  <c:v>0.44</c:v>
                </c:pt>
                <c:pt idx="32">
                  <c:v>0.46</c:v>
                </c:pt>
                <c:pt idx="33">
                  <c:v>0.48</c:v>
                </c:pt>
                <c:pt idx="34">
                  <c:v>0.5</c:v>
                </c:pt>
                <c:pt idx="35">
                  <c:v>0.52</c:v>
                </c:pt>
                <c:pt idx="36">
                  <c:v>0.54</c:v>
                </c:pt>
                <c:pt idx="37">
                  <c:v>0.56</c:v>
                </c:pt>
                <c:pt idx="38">
                  <c:v>0.58</c:v>
                </c:pt>
                <c:pt idx="39">
                  <c:v>0.6</c:v>
                </c:pt>
                <c:pt idx="40">
                  <c:v>0.62</c:v>
                </c:pt>
                <c:pt idx="41">
                  <c:v>0.64</c:v>
                </c:pt>
                <c:pt idx="42">
                  <c:v>0.66</c:v>
                </c:pt>
                <c:pt idx="43">
                  <c:v>0.68</c:v>
                </c:pt>
                <c:pt idx="44">
                  <c:v>0.7</c:v>
                </c:pt>
                <c:pt idx="45">
                  <c:v>0.72</c:v>
                </c:pt>
                <c:pt idx="46">
                  <c:v>0.74</c:v>
                </c:pt>
                <c:pt idx="47">
                  <c:v>0.76</c:v>
                </c:pt>
                <c:pt idx="48">
                  <c:v>0.78</c:v>
                </c:pt>
                <c:pt idx="49">
                  <c:v>0.8</c:v>
                </c:pt>
                <c:pt idx="50">
                  <c:v>0.82</c:v>
                </c:pt>
                <c:pt idx="51">
                  <c:v>0.84</c:v>
                </c:pt>
                <c:pt idx="52">
                  <c:v>0.86</c:v>
                </c:pt>
                <c:pt idx="53">
                  <c:v>0.88</c:v>
                </c:pt>
                <c:pt idx="54">
                  <c:v>0.9</c:v>
                </c:pt>
                <c:pt idx="55">
                  <c:v>0.92</c:v>
                </c:pt>
                <c:pt idx="56">
                  <c:v>0.94</c:v>
                </c:pt>
                <c:pt idx="57">
                  <c:v>0.96</c:v>
                </c:pt>
                <c:pt idx="58">
                  <c:v>0.98</c:v>
                </c:pt>
                <c:pt idx="59">
                  <c:v>1.0</c:v>
                </c:pt>
              </c:numCache>
            </c:numRef>
          </c:xVal>
          <c:yVal>
            <c:numRef>
              <c:f>data.csv!$C$2:$C$62</c:f>
              <c:numCache>
                <c:formatCode>0.00E+00</c:formatCode>
                <c:ptCount val="61"/>
                <c:pt idx="0">
                  <c:v>4.42148022117347E-6</c:v>
                </c:pt>
                <c:pt idx="1">
                  <c:v>3.89751069005721E-5</c:v>
                </c:pt>
                <c:pt idx="2" formatCode="General">
                  <c:v>0.00013920565890165</c:v>
                </c:pt>
                <c:pt idx="3" formatCode="General">
                  <c:v>0.000343434130231414</c:v>
                </c:pt>
                <c:pt idx="4" formatCode="General">
                  <c:v>0.000691722470402081</c:v>
                </c:pt>
                <c:pt idx="5" formatCode="General">
                  <c:v>0.00122529069285295</c:v>
                </c:pt>
                <c:pt idx="6" formatCode="General">
                  <c:v>0.00198605719651476</c:v>
                </c:pt>
                <c:pt idx="7" formatCode="General">
                  <c:v>0.00301621083325545</c:v>
                </c:pt>
                <c:pt idx="8" formatCode="General">
                  <c:v>0.00435777807061218</c:v>
                </c:pt>
                <c:pt idx="9" formatCode="General">
                  <c:v>0.00605216906943507</c:v>
                </c:pt>
                <c:pt idx="10" formatCode="General">
                  <c:v>0.00605216906943508</c:v>
                </c:pt>
                <c:pt idx="11" formatCode="General">
                  <c:v>0.0500511329230962</c:v>
                </c:pt>
                <c:pt idx="12" formatCode="General">
                  <c:v>0.151580737673514</c:v>
                </c:pt>
                <c:pt idx="13" formatCode="General">
                  <c:v>0.285501088422758</c:v>
                </c:pt>
                <c:pt idx="14" formatCode="General">
                  <c:v>0.409740386911028</c:v>
                </c:pt>
                <c:pt idx="15" formatCode="General">
                  <c:v>0.503896335042328</c:v>
                </c:pt>
                <c:pt idx="16" formatCode="General">
                  <c:v>0.568805215048422</c:v>
                </c:pt>
                <c:pt idx="17" formatCode="General">
                  <c:v>0.612183523151089</c:v>
                </c:pt>
                <c:pt idx="18" formatCode="General">
                  <c:v>0.641206646051965</c:v>
                </c:pt>
                <c:pt idx="19" formatCode="General">
                  <c:v>0.660929486804148</c:v>
                </c:pt>
                <c:pt idx="20" formatCode="General">
                  <c:v>0.67461634530118</c:v>
                </c:pt>
                <c:pt idx="21" formatCode="General">
                  <c:v>0.68432735351853</c:v>
                </c:pt>
                <c:pt idx="22" formatCode="General">
                  <c:v>0.691366970642683</c:v>
                </c:pt>
                <c:pt idx="23" formatCode="General">
                  <c:v>0.69657321847266</c:v>
                </c:pt>
                <c:pt idx="24" formatCode="General">
                  <c:v>0.700494761954691</c:v>
                </c:pt>
                <c:pt idx="25" formatCode="General">
                  <c:v>0.703498167698949</c:v>
                </c:pt>
                <c:pt idx="26" formatCode="General">
                  <c:v>0.705833301883893</c:v>
                </c:pt>
                <c:pt idx="27" formatCode="General">
                  <c:v>0.707673778485224</c:v>
                </c:pt>
                <c:pt idx="28" formatCode="General">
                  <c:v>0.709142418412542</c:v>
                </c:pt>
                <c:pt idx="29" formatCode="General">
                  <c:v>0.710327574575453</c:v>
                </c:pt>
                <c:pt idx="30" formatCode="General">
                  <c:v>0.711293795734753</c:v>
                </c:pt>
                <c:pt idx="31" formatCode="General">
                  <c:v>0.712088918387781</c:v>
                </c:pt>
                <c:pt idx="32" formatCode="General">
                  <c:v>0.712748864368326</c:v>
                </c:pt>
                <c:pt idx="33" formatCode="General">
                  <c:v>0.713300939074259</c:v>
                </c:pt>
                <c:pt idx="34" formatCode="General">
                  <c:v>0.713766133446578</c:v>
                </c:pt>
                <c:pt idx="35" formatCode="General">
                  <c:v>0.714160753513764</c:v>
                </c:pt>
                <c:pt idx="36" formatCode="General">
                  <c:v>0.714497589286165</c:v>
                </c:pt>
                <c:pt idx="37" formatCode="General">
                  <c:v>0.714786763650556</c:v>
                </c:pt>
                <c:pt idx="38" formatCode="General">
                  <c:v>0.715036356037924</c:v>
                </c:pt>
                <c:pt idx="39" formatCode="General">
                  <c:v>0.715252865605853</c:v>
                </c:pt>
                <c:pt idx="40" formatCode="General">
                  <c:v>0.715441558737363</c:v>
                </c:pt>
                <c:pt idx="41" formatCode="General">
                  <c:v>0.715606732240017</c:v>
                </c:pt>
                <c:pt idx="42" formatCode="General">
                  <c:v>0.715751914484068</c:v>
                </c:pt>
                <c:pt idx="43" formatCode="General">
                  <c:v>0.715880020409974</c:v>
                </c:pt>
                <c:pt idx="44" formatCode="General">
                  <c:v>0.715993471934166</c:v>
                </c:pt>
                <c:pt idx="45" formatCode="General">
                  <c:v>0.716094292177612</c:v>
                </c:pt>
                <c:pt idx="46" formatCode="General">
                  <c:v>0.716184179729877</c:v>
                </c:pt>
                <c:pt idx="47" formatCode="General">
                  <c:v>0.71626456757</c:v>
                </c:pt>
                <c:pt idx="48" formatCode="General">
                  <c:v>0.716336670110121</c:v>
                </c:pt>
                <c:pt idx="49" formatCode="General">
                  <c:v>0.716401520981491</c:v>
                </c:pt>
                <c:pt idx="50" formatCode="General">
                  <c:v>0.716460003557552</c:v>
                </c:pt>
                <c:pt idx="51" formatCode="General">
                  <c:v>0.716512875743577</c:v>
                </c:pt>
                <c:pt idx="52" formatCode="General">
                  <c:v>0.716560790213539</c:v>
                </c:pt>
                <c:pt idx="53" formatCode="General">
                  <c:v>0.716604311011389</c:v>
                </c:pt>
                <c:pt idx="54" formatCode="General">
                  <c:v>0.716643927233578</c:v>
                </c:pt>
                <c:pt idx="55" formatCode="General">
                  <c:v>0.716680064356334</c:v>
                </c:pt>
                <c:pt idx="56" formatCode="General">
                  <c:v>0.716713093653113</c:v>
                </c:pt>
                <c:pt idx="57" formatCode="General">
                  <c:v>0.716743340056153</c:v>
                </c:pt>
                <c:pt idx="58" formatCode="General">
                  <c:v>0.716771088744835</c:v>
                </c:pt>
                <c:pt idx="59" formatCode="General">
                  <c:v>0.716796590687681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883640"/>
        <c:axId val="1887886904"/>
      </c:scatterChart>
      <c:valAx>
        <c:axId val="1887883640"/>
        <c:scaling>
          <c:orientation val="minMax"/>
          <c:max val="1.0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solidFill>
              <a:srgbClr val="000000"/>
            </a:solidFill>
          </a:ln>
        </c:spPr>
        <c:crossAx val="1887886904"/>
        <c:crosses val="autoZero"/>
        <c:crossBetween val="midCat"/>
        <c:majorUnit val="0.2"/>
      </c:valAx>
      <c:valAx>
        <c:axId val="188788690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>
            <a:solidFill>
              <a:srgbClr val="000000"/>
            </a:solidFill>
          </a:ln>
        </c:spPr>
        <c:crossAx val="1887883640"/>
        <c:crosses val="autoZero"/>
        <c:crossBetween val="midCat"/>
        <c:majorUnit val="0.2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69098184056633"/>
          <c:y val="0.375403203634029"/>
          <c:w val="0.219298245614035"/>
          <c:h val="0.225520960997009"/>
        </c:manualLayout>
      </c:layout>
      <c:overlay val="1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A4E7E-F650-714E-BA06-849E12597C72}" type="datetimeFigureOut">
              <a:rPr lang="en-US" smtClean="0"/>
              <a:t>3/5/14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0" y="685800"/>
            <a:ext cx="2540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9C10D-C0D9-4447-8867-3C8CD6E79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02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10200" algn="l" defTabSz="4102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20400" algn="l" defTabSz="4102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30600" algn="l" defTabSz="4102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40799" algn="l" defTabSz="4102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50999" algn="l" defTabSz="4102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61199" algn="l" defTabSz="4102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71399" algn="l" defTabSz="4102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81599" algn="l" defTabSz="4102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0" y="685800"/>
            <a:ext cx="2540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C10D-C0D9-4447-8867-3C8CD6E791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17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0" y="685800"/>
            <a:ext cx="2540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C10D-C0D9-4447-8867-3C8CD6E791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0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0" y="685800"/>
            <a:ext cx="2540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arenBoth"/>
            </a:pPr>
            <a:r>
              <a:rPr lang="en-US" sz="1200" dirty="0" smtClean="0">
                <a:latin typeface="Arial"/>
                <a:cs typeface="Arial"/>
              </a:rPr>
              <a:t>The proposed six-step model. Step 1, the TLR4-LPS dimmer (C) recruits MyD88 (M) forming a complex (CM</a:t>
            </a:r>
            <a:r>
              <a:rPr lang="en-US" sz="1200" baseline="-25000" dirty="0" smtClean="0">
                <a:latin typeface="Arial"/>
                <a:cs typeface="Arial"/>
              </a:rPr>
              <a:t>2</a:t>
            </a:r>
            <a:r>
              <a:rPr lang="en-US" sz="1200" dirty="0" smtClean="0">
                <a:latin typeface="Arial"/>
                <a:cs typeface="Arial"/>
              </a:rPr>
              <a:t>). Step 2, two CM</a:t>
            </a:r>
            <a:r>
              <a:rPr lang="en-US" sz="1200" baseline="-25000" dirty="0" smtClean="0">
                <a:latin typeface="Arial"/>
                <a:cs typeface="Arial"/>
              </a:rPr>
              <a:t>2</a:t>
            </a:r>
            <a:r>
              <a:rPr lang="en-US" sz="1200" dirty="0" smtClean="0">
                <a:latin typeface="Arial"/>
                <a:cs typeface="Arial"/>
              </a:rPr>
              <a:t> complex bind and form C</a:t>
            </a:r>
            <a:r>
              <a:rPr lang="en-US" sz="1200" baseline="-25000" dirty="0" smtClean="0">
                <a:latin typeface="Arial"/>
                <a:cs typeface="Arial"/>
              </a:rPr>
              <a:t>2</a:t>
            </a:r>
            <a:r>
              <a:rPr lang="en-US" sz="1200" dirty="0" smtClean="0">
                <a:latin typeface="Arial"/>
                <a:cs typeface="Arial"/>
              </a:rPr>
              <a:t>M</a:t>
            </a:r>
            <a:r>
              <a:rPr lang="en-US" sz="1200" baseline="-25000" dirty="0" smtClean="0">
                <a:latin typeface="Arial"/>
                <a:cs typeface="Arial"/>
              </a:rPr>
              <a:t>4</a:t>
            </a:r>
            <a:r>
              <a:rPr lang="en-US" sz="1200" dirty="0" smtClean="0">
                <a:latin typeface="Arial"/>
                <a:cs typeface="Arial"/>
              </a:rPr>
              <a:t>. Step 3, C</a:t>
            </a:r>
            <a:r>
              <a:rPr lang="en-US" sz="1200" baseline="-25000" dirty="0" smtClean="0">
                <a:latin typeface="Arial"/>
                <a:cs typeface="Arial"/>
              </a:rPr>
              <a:t>2</a:t>
            </a:r>
            <a:r>
              <a:rPr lang="en-US" sz="1200" dirty="0" smtClean="0">
                <a:latin typeface="Arial"/>
                <a:cs typeface="Arial"/>
              </a:rPr>
              <a:t>M</a:t>
            </a:r>
            <a:r>
              <a:rPr lang="en-US" sz="1200" baseline="-25000" dirty="0" smtClean="0">
                <a:latin typeface="Arial"/>
                <a:cs typeface="Arial"/>
              </a:rPr>
              <a:t>4</a:t>
            </a:r>
            <a:r>
              <a:rPr lang="en-US" sz="1200" dirty="0" smtClean="0">
                <a:latin typeface="Arial"/>
                <a:cs typeface="Arial"/>
              </a:rPr>
              <a:t> binds to CM</a:t>
            </a:r>
            <a:r>
              <a:rPr lang="en-US" sz="1200" baseline="-25000" dirty="0" smtClean="0">
                <a:latin typeface="Arial"/>
                <a:cs typeface="Arial"/>
              </a:rPr>
              <a:t>2 </a:t>
            </a:r>
            <a:r>
              <a:rPr lang="en-US" sz="1200" dirty="0" smtClean="0">
                <a:latin typeface="Arial"/>
                <a:cs typeface="Arial"/>
              </a:rPr>
              <a:t>forming C</a:t>
            </a:r>
            <a:r>
              <a:rPr lang="en-US" sz="1200" baseline="-25000" dirty="0" smtClean="0">
                <a:latin typeface="Arial"/>
                <a:cs typeface="Arial"/>
              </a:rPr>
              <a:t>3</a:t>
            </a:r>
            <a:r>
              <a:rPr lang="en-US" sz="1200" dirty="0" smtClean="0">
                <a:latin typeface="Arial"/>
                <a:cs typeface="Arial"/>
              </a:rPr>
              <a:t>M</a:t>
            </a:r>
            <a:r>
              <a:rPr lang="en-US" sz="1200" baseline="-25000" dirty="0" smtClean="0">
                <a:latin typeface="Arial"/>
                <a:cs typeface="Arial"/>
              </a:rPr>
              <a:t>6</a:t>
            </a:r>
            <a:r>
              <a:rPr lang="en-US" sz="1200" dirty="0" smtClean="0">
                <a:latin typeface="Arial"/>
                <a:cs typeface="Arial"/>
              </a:rPr>
              <a:t>. Step 4, In C</a:t>
            </a:r>
            <a:r>
              <a:rPr lang="en-US" sz="1200" baseline="-25000" dirty="0" smtClean="0">
                <a:latin typeface="Arial"/>
                <a:cs typeface="Arial"/>
              </a:rPr>
              <a:t>3</a:t>
            </a:r>
            <a:r>
              <a:rPr lang="en-US" sz="1200" dirty="0" smtClean="0">
                <a:latin typeface="Arial"/>
                <a:cs typeface="Arial"/>
              </a:rPr>
              <a:t>M</a:t>
            </a:r>
            <a:r>
              <a:rPr lang="en-US" sz="1200" baseline="-25000" dirty="0" smtClean="0">
                <a:latin typeface="Arial"/>
                <a:cs typeface="Arial"/>
              </a:rPr>
              <a:t>6</a:t>
            </a:r>
            <a:r>
              <a:rPr lang="en-US" sz="1200" dirty="0" smtClean="0">
                <a:latin typeface="Arial"/>
                <a:cs typeface="Arial"/>
              </a:rPr>
              <a:t> complex, six MyD88 molecules reach closely to form heximer (M</a:t>
            </a:r>
            <a:r>
              <a:rPr lang="en-US" sz="1200" baseline="-25000" dirty="0" smtClean="0">
                <a:latin typeface="Arial"/>
                <a:cs typeface="Arial"/>
              </a:rPr>
              <a:t>6</a:t>
            </a:r>
            <a:r>
              <a:rPr lang="en-US" sz="1200" dirty="0" smtClean="0">
                <a:latin typeface="Arial"/>
                <a:cs typeface="Arial"/>
              </a:rPr>
              <a:t>) and release TLR4 dimmer. M</a:t>
            </a:r>
            <a:r>
              <a:rPr lang="en-US" sz="1200" baseline="-25000" dirty="0" smtClean="0">
                <a:latin typeface="Arial"/>
                <a:cs typeface="Arial"/>
              </a:rPr>
              <a:t>6</a:t>
            </a:r>
            <a:r>
              <a:rPr lang="en-US" sz="1200" dirty="0" smtClean="0">
                <a:latin typeface="Arial"/>
                <a:cs typeface="Arial"/>
              </a:rPr>
              <a:t> can either disassociate to monomer (step 5) or continue to form Myddosome (step 6). The k</a:t>
            </a:r>
            <a:r>
              <a:rPr lang="en-US" sz="1200" baseline="-25000" dirty="0" smtClean="0">
                <a:latin typeface="Arial"/>
                <a:cs typeface="Arial"/>
              </a:rPr>
              <a:t>f</a:t>
            </a:r>
            <a:r>
              <a:rPr lang="en-US" sz="1200" dirty="0" smtClean="0">
                <a:latin typeface="Arial"/>
                <a:cs typeface="Arial"/>
              </a:rPr>
              <a:t> stands for the rate constant of the forward reactions, including binding and M</a:t>
            </a:r>
            <a:r>
              <a:rPr lang="en-US" sz="1200" baseline="-25000" dirty="0" smtClean="0">
                <a:latin typeface="Arial"/>
                <a:cs typeface="Arial"/>
              </a:rPr>
              <a:t>6</a:t>
            </a:r>
            <a:r>
              <a:rPr lang="en-US" sz="1200" dirty="0" smtClean="0">
                <a:latin typeface="Arial"/>
                <a:cs typeface="Arial"/>
              </a:rPr>
              <a:t> formation. Whereas the k</a:t>
            </a:r>
            <a:r>
              <a:rPr lang="en-US" sz="1200" baseline="-25000" dirty="0" smtClean="0">
                <a:latin typeface="Arial"/>
                <a:cs typeface="Arial"/>
              </a:rPr>
              <a:t>b</a:t>
            </a:r>
            <a:r>
              <a:rPr lang="en-US" sz="1200" dirty="0" smtClean="0">
                <a:latin typeface="Arial"/>
                <a:cs typeface="Arial"/>
              </a:rPr>
              <a:t> stands for the rate constants of the backward reactions, i.e. disassociation. </a:t>
            </a:r>
          </a:p>
          <a:p>
            <a:pPr marL="228600" indent="-228600">
              <a:buAutoNum type="alphaUcParenBoth"/>
            </a:pPr>
            <a:r>
              <a:rPr lang="en-US" sz="1200" dirty="0" smtClean="0">
                <a:latin typeface="Arial"/>
                <a:cs typeface="Arial"/>
              </a:rPr>
              <a:t>The fitted Hill constants are plotted to k</a:t>
            </a:r>
            <a:r>
              <a:rPr lang="en-US" sz="1200" baseline="-25000" dirty="0" smtClean="0">
                <a:latin typeface="Arial"/>
                <a:cs typeface="Arial"/>
              </a:rPr>
              <a:t>f</a:t>
            </a:r>
            <a:r>
              <a:rPr lang="en-US" sz="1200" dirty="0" smtClean="0">
                <a:latin typeface="Arial"/>
                <a:cs typeface="Arial"/>
              </a:rPr>
              <a:t>/k</a:t>
            </a:r>
            <a:r>
              <a:rPr lang="en-US" sz="1200" baseline="-25000" dirty="0" smtClean="0">
                <a:latin typeface="Arial"/>
                <a:cs typeface="Arial"/>
              </a:rPr>
              <a:t>b</a:t>
            </a:r>
            <a:r>
              <a:rPr lang="en-US" sz="1200" dirty="0" smtClean="0">
                <a:latin typeface="Arial"/>
                <a:cs typeface="Arial"/>
              </a:rPr>
              <a:t> in a range between 0 and 1.</a:t>
            </a:r>
          </a:p>
          <a:p>
            <a:pPr marL="228600" indent="-228600">
              <a:buAutoNum type="alphaUcParenBoth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C10D-C0D9-4447-8867-3C8CD6E791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31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0" y="685800"/>
            <a:ext cx="2540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Ligand-induced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C10D-C0D9-4447-8867-3C8CD6E791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9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0" y="685800"/>
            <a:ext cx="2540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C10D-C0D9-4447-8867-3C8CD6E791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96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2684239"/>
            <a:ext cx="5440680" cy="185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4896433"/>
            <a:ext cx="4480560" cy="22081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0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0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1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71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81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3/5/14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3/5/14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346032"/>
            <a:ext cx="1440180" cy="7372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346032"/>
            <a:ext cx="4213860" cy="7372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3/5/14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3/5/14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9" y="5552491"/>
            <a:ext cx="5440680" cy="1716152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9" y="3662325"/>
            <a:ext cx="5440680" cy="1890166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0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2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306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4079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5099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6119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7139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8159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3/5/14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2016179"/>
            <a:ext cx="2827020" cy="570250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2016179"/>
            <a:ext cx="2827020" cy="570250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3/5/14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934171"/>
            <a:ext cx="2828132" cy="80607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0200" indent="0">
              <a:buNone/>
              <a:defRPr sz="1800" b="1"/>
            </a:lvl2pPr>
            <a:lvl3pPr marL="820400" indent="0">
              <a:buNone/>
              <a:defRPr sz="1600" b="1"/>
            </a:lvl3pPr>
            <a:lvl4pPr marL="1230600" indent="0">
              <a:buNone/>
              <a:defRPr sz="1400" b="1"/>
            </a:lvl4pPr>
            <a:lvl5pPr marL="1640799" indent="0">
              <a:buNone/>
              <a:defRPr sz="1400" b="1"/>
            </a:lvl5pPr>
            <a:lvl6pPr marL="2050999" indent="0">
              <a:buNone/>
              <a:defRPr sz="1400" b="1"/>
            </a:lvl6pPr>
            <a:lvl7pPr marL="2461199" indent="0">
              <a:buNone/>
              <a:defRPr sz="1400" b="1"/>
            </a:lvl7pPr>
            <a:lvl8pPr marL="2871399" indent="0">
              <a:buNone/>
              <a:defRPr sz="1400" b="1"/>
            </a:lvl8pPr>
            <a:lvl9pPr marL="328159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" y="2740242"/>
            <a:ext cx="2828132" cy="497844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18" y="1934171"/>
            <a:ext cx="2829242" cy="80607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0200" indent="0">
              <a:buNone/>
              <a:defRPr sz="1800" b="1"/>
            </a:lvl2pPr>
            <a:lvl3pPr marL="820400" indent="0">
              <a:buNone/>
              <a:defRPr sz="1600" b="1"/>
            </a:lvl3pPr>
            <a:lvl4pPr marL="1230600" indent="0">
              <a:buNone/>
              <a:defRPr sz="1400" b="1"/>
            </a:lvl4pPr>
            <a:lvl5pPr marL="1640799" indent="0">
              <a:buNone/>
              <a:defRPr sz="1400" b="1"/>
            </a:lvl5pPr>
            <a:lvl6pPr marL="2050999" indent="0">
              <a:buNone/>
              <a:defRPr sz="1400" b="1"/>
            </a:lvl6pPr>
            <a:lvl7pPr marL="2461199" indent="0">
              <a:buNone/>
              <a:defRPr sz="1400" b="1"/>
            </a:lvl7pPr>
            <a:lvl8pPr marL="2871399" indent="0">
              <a:buNone/>
              <a:defRPr sz="1400" b="1"/>
            </a:lvl8pPr>
            <a:lvl9pPr marL="328159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18" y="2740242"/>
            <a:ext cx="2829242" cy="497844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3/5/14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3/5/14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3/5/14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1" y="344030"/>
            <a:ext cx="2105819" cy="146413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5" y="344031"/>
            <a:ext cx="3578225" cy="7374652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1" y="1808160"/>
            <a:ext cx="2105819" cy="5910523"/>
          </a:xfrm>
        </p:spPr>
        <p:txBody>
          <a:bodyPr/>
          <a:lstStyle>
            <a:lvl1pPr marL="0" indent="0">
              <a:buNone/>
              <a:defRPr sz="1300"/>
            </a:lvl1pPr>
            <a:lvl2pPr marL="410200" indent="0">
              <a:buNone/>
              <a:defRPr sz="1100"/>
            </a:lvl2pPr>
            <a:lvl3pPr marL="820400" indent="0">
              <a:buNone/>
              <a:defRPr sz="900"/>
            </a:lvl3pPr>
            <a:lvl4pPr marL="1230600" indent="0">
              <a:buNone/>
              <a:defRPr sz="800"/>
            </a:lvl4pPr>
            <a:lvl5pPr marL="1640799" indent="0">
              <a:buNone/>
              <a:defRPr sz="800"/>
            </a:lvl5pPr>
            <a:lvl6pPr marL="2050999" indent="0">
              <a:buNone/>
              <a:defRPr sz="800"/>
            </a:lvl6pPr>
            <a:lvl7pPr marL="2461199" indent="0">
              <a:buNone/>
              <a:defRPr sz="800"/>
            </a:lvl7pPr>
            <a:lvl8pPr marL="2871399" indent="0">
              <a:buNone/>
              <a:defRPr sz="800"/>
            </a:lvl8pPr>
            <a:lvl9pPr marL="328159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3/5/14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6048534"/>
            <a:ext cx="3840480" cy="71406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772068"/>
            <a:ext cx="3840480" cy="5184458"/>
          </a:xfrm>
        </p:spPr>
        <p:txBody>
          <a:bodyPr/>
          <a:lstStyle>
            <a:lvl1pPr marL="0" indent="0">
              <a:buNone/>
              <a:defRPr sz="2900"/>
            </a:lvl1pPr>
            <a:lvl2pPr marL="410200" indent="0">
              <a:buNone/>
              <a:defRPr sz="2500"/>
            </a:lvl2pPr>
            <a:lvl3pPr marL="820400" indent="0">
              <a:buNone/>
              <a:defRPr sz="2200"/>
            </a:lvl3pPr>
            <a:lvl4pPr marL="1230600" indent="0">
              <a:buNone/>
              <a:defRPr sz="1800"/>
            </a:lvl4pPr>
            <a:lvl5pPr marL="1640799" indent="0">
              <a:buNone/>
              <a:defRPr sz="1800"/>
            </a:lvl5pPr>
            <a:lvl6pPr marL="2050999" indent="0">
              <a:buNone/>
              <a:defRPr sz="1800"/>
            </a:lvl6pPr>
            <a:lvl7pPr marL="2461199" indent="0">
              <a:buNone/>
              <a:defRPr sz="1800"/>
            </a:lvl7pPr>
            <a:lvl8pPr marL="2871399" indent="0">
              <a:buNone/>
              <a:defRPr sz="1800"/>
            </a:lvl8pPr>
            <a:lvl9pPr marL="3281599" indent="0">
              <a:buNone/>
              <a:defRPr sz="1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6762598"/>
            <a:ext cx="3840480" cy="1014089"/>
          </a:xfrm>
        </p:spPr>
        <p:txBody>
          <a:bodyPr/>
          <a:lstStyle>
            <a:lvl1pPr marL="0" indent="0">
              <a:buNone/>
              <a:defRPr sz="1300"/>
            </a:lvl1pPr>
            <a:lvl2pPr marL="410200" indent="0">
              <a:buNone/>
              <a:defRPr sz="1100"/>
            </a:lvl2pPr>
            <a:lvl3pPr marL="820400" indent="0">
              <a:buNone/>
              <a:defRPr sz="900"/>
            </a:lvl3pPr>
            <a:lvl4pPr marL="1230600" indent="0">
              <a:buNone/>
              <a:defRPr sz="800"/>
            </a:lvl4pPr>
            <a:lvl5pPr marL="1640799" indent="0">
              <a:buNone/>
              <a:defRPr sz="800"/>
            </a:lvl5pPr>
            <a:lvl6pPr marL="2050999" indent="0">
              <a:buNone/>
              <a:defRPr sz="800"/>
            </a:lvl6pPr>
            <a:lvl7pPr marL="2461199" indent="0">
              <a:buNone/>
              <a:defRPr sz="800"/>
            </a:lvl7pPr>
            <a:lvl8pPr marL="2871399" indent="0">
              <a:buNone/>
              <a:defRPr sz="800"/>
            </a:lvl8pPr>
            <a:lvl9pPr marL="328159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3/5/14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346031"/>
            <a:ext cx="5760720" cy="1440127"/>
          </a:xfrm>
          <a:prstGeom prst="rect">
            <a:avLst/>
          </a:prstGeom>
        </p:spPr>
        <p:txBody>
          <a:bodyPr vert="horz" lIns="82040" tIns="41020" rIns="82040" bIns="410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2016179"/>
            <a:ext cx="5760720" cy="5702504"/>
          </a:xfrm>
          <a:prstGeom prst="rect">
            <a:avLst/>
          </a:prstGeom>
        </p:spPr>
        <p:txBody>
          <a:bodyPr vert="horz" lIns="82040" tIns="41020" rIns="82040" bIns="410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8008708"/>
            <a:ext cx="1493520" cy="460041"/>
          </a:xfrm>
          <a:prstGeom prst="rect">
            <a:avLst/>
          </a:prstGeom>
        </p:spPr>
        <p:txBody>
          <a:bodyPr vert="horz" lIns="82040" tIns="41020" rIns="82040" bIns="410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3/5/14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8008708"/>
            <a:ext cx="2026920" cy="460041"/>
          </a:xfrm>
          <a:prstGeom prst="rect">
            <a:avLst/>
          </a:prstGeom>
        </p:spPr>
        <p:txBody>
          <a:bodyPr vert="horz" lIns="82040" tIns="41020" rIns="82040" bIns="410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8008708"/>
            <a:ext cx="1493520" cy="460041"/>
          </a:xfrm>
          <a:prstGeom prst="rect">
            <a:avLst/>
          </a:prstGeom>
        </p:spPr>
        <p:txBody>
          <a:bodyPr vert="horz" lIns="82040" tIns="41020" rIns="82040" bIns="410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0200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7650" indent="-307650" algn="l" defTabSz="41020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6575" indent="-256375" algn="l" defTabSz="410200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5500" indent="-205100" algn="l" defTabSz="410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35699" indent="-205100" algn="l" defTabSz="410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45899" indent="-205100" algn="l" defTabSz="410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6099" indent="-205100" algn="l" defTabSz="410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66299" indent="-205100" algn="l" defTabSz="410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6499" indent="-205100" algn="l" defTabSz="410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86699" indent="-205100" algn="l" defTabSz="410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02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0200" algn="l" defTabSz="4102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0400" algn="l" defTabSz="4102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0600" algn="l" defTabSz="4102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0799" algn="l" defTabSz="4102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0999" algn="l" defTabSz="4102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1199" algn="l" defTabSz="4102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1399" algn="l" defTabSz="4102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1599" algn="l" defTabSz="4102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png"/><Relationship Id="rId9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tiff"/><Relationship Id="rId3" Type="http://schemas.openxmlformats.org/officeDocument/2006/relationships/image" Target="../media/image2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firf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67" y="3270348"/>
            <a:ext cx="2560320" cy="2392826"/>
          </a:xfrm>
          <a:prstGeom prst="rect">
            <a:avLst/>
          </a:prstGeom>
        </p:spPr>
      </p:pic>
      <p:sp>
        <p:nvSpPr>
          <p:cNvPr id="177" name="Rectangle 176"/>
          <p:cNvSpPr/>
          <p:nvPr/>
        </p:nvSpPr>
        <p:spPr>
          <a:xfrm>
            <a:off x="-15149" y="100771"/>
            <a:ext cx="306747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A</a:t>
            </a:r>
          </a:p>
        </p:txBody>
      </p:sp>
      <p:sp>
        <p:nvSpPr>
          <p:cNvPr id="3" name="Rectangle 2"/>
          <p:cNvSpPr/>
          <p:nvPr/>
        </p:nvSpPr>
        <p:spPr>
          <a:xfrm>
            <a:off x="5525203" y="8318604"/>
            <a:ext cx="832732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Figure 1</a:t>
            </a:r>
          </a:p>
        </p:txBody>
      </p:sp>
      <p:sp>
        <p:nvSpPr>
          <p:cNvPr id="355" name="Rectangle 354"/>
          <p:cNvSpPr/>
          <p:nvPr/>
        </p:nvSpPr>
        <p:spPr>
          <a:xfrm>
            <a:off x="508392" y="5499377"/>
            <a:ext cx="201905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da-DK" sz="800" dirty="0">
                <a:solidFill>
                  <a:srgbClr val="FF0000"/>
                </a:solidFill>
                <a:latin typeface="Arial"/>
                <a:cs typeface="Arial"/>
              </a:rPr>
              <a:t>Red</a:t>
            </a:r>
            <a:r>
              <a:rPr lang="da-DK" sz="800" dirty="0">
                <a:latin typeface="Arial"/>
                <a:cs typeface="Arial"/>
              </a:rPr>
              <a:t>:  100 ng/ml LPS;</a:t>
            </a:r>
            <a:r>
              <a:rPr lang="da-DK" sz="800" dirty="0">
                <a:solidFill>
                  <a:srgbClr val="0000FF"/>
                </a:solidFill>
                <a:latin typeface="Arial"/>
                <a:cs typeface="Arial"/>
              </a:rPr>
              <a:t> Blue</a:t>
            </a:r>
            <a:r>
              <a:rPr lang="da-DK" sz="800" dirty="0">
                <a:latin typeface="Arial"/>
                <a:cs typeface="Arial"/>
              </a:rPr>
              <a:t>:  1 ng/ml LPS 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56" name="Rectangle 355"/>
          <p:cNvSpPr/>
          <p:nvPr/>
        </p:nvSpPr>
        <p:spPr>
          <a:xfrm>
            <a:off x="3706795" y="5497238"/>
            <a:ext cx="201905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da-DK" sz="800" dirty="0">
                <a:solidFill>
                  <a:srgbClr val="FF0000"/>
                </a:solidFill>
                <a:latin typeface="Arial"/>
                <a:cs typeface="Arial"/>
              </a:rPr>
              <a:t>Red</a:t>
            </a:r>
            <a:r>
              <a:rPr lang="da-DK" sz="800" dirty="0">
                <a:latin typeface="Arial"/>
                <a:cs typeface="Arial"/>
              </a:rPr>
              <a:t>:  100 ng/ml LPS;</a:t>
            </a:r>
            <a:r>
              <a:rPr lang="da-DK" sz="800" dirty="0">
                <a:solidFill>
                  <a:srgbClr val="0000FF"/>
                </a:solidFill>
                <a:latin typeface="Arial"/>
                <a:cs typeface="Arial"/>
              </a:rPr>
              <a:t> Blue</a:t>
            </a:r>
            <a:r>
              <a:rPr lang="da-DK" sz="800" dirty="0">
                <a:latin typeface="Arial"/>
                <a:cs typeface="Arial"/>
              </a:rPr>
              <a:t>:  1 ng/ml LPS 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422" name="Rectangle 421"/>
          <p:cNvSpPr/>
          <p:nvPr/>
        </p:nvSpPr>
        <p:spPr>
          <a:xfrm>
            <a:off x="56817" y="3118385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C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3167703" y="3118385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D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99" name="Rounded Rectangle 198"/>
          <p:cNvSpPr>
            <a:spLocks noChangeAspect="1"/>
          </p:cNvSpPr>
          <p:nvPr/>
        </p:nvSpPr>
        <p:spPr>
          <a:xfrm>
            <a:off x="1582715" y="2387358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713019" y="2433121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</a:p>
        </p:txBody>
      </p:sp>
      <p:sp>
        <p:nvSpPr>
          <p:cNvPr id="191" name="Rounded Rectangle 190"/>
          <p:cNvSpPr>
            <a:spLocks noChangeAspect="1"/>
          </p:cNvSpPr>
          <p:nvPr/>
        </p:nvSpPr>
        <p:spPr>
          <a:xfrm>
            <a:off x="164719" y="1976212"/>
            <a:ext cx="1228954" cy="741104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321849" y="2192172"/>
            <a:ext cx="894767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IRF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sp>
        <p:nvSpPr>
          <p:cNvPr id="194" name="Rounded Rectangle 193"/>
          <p:cNvSpPr>
            <a:spLocks noChangeAspect="1"/>
          </p:cNvSpPr>
          <p:nvPr/>
        </p:nvSpPr>
        <p:spPr>
          <a:xfrm>
            <a:off x="1559008" y="1976213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725551" y="2006063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29360" y="2224244"/>
            <a:ext cx="364202" cy="224731"/>
            <a:chOff x="2576623" y="2807855"/>
            <a:chExt cx="390216" cy="257638"/>
          </a:xfrm>
        </p:grpSpPr>
        <p:sp>
          <p:nvSpPr>
            <p:cNvPr id="171" name="24-Point Star 170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169" name="Oval 4"/>
          <p:cNvSpPr>
            <a:spLocks noChangeArrowheads="1"/>
          </p:cNvSpPr>
          <p:nvPr/>
        </p:nvSpPr>
        <p:spPr bwMode="auto">
          <a:xfrm>
            <a:off x="2027833" y="2657227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70" name="Oval 5"/>
          <p:cNvSpPr>
            <a:spLocks noChangeArrowheads="1"/>
          </p:cNvSpPr>
          <p:nvPr/>
        </p:nvSpPr>
        <p:spPr bwMode="auto">
          <a:xfrm>
            <a:off x="2216442" y="2712528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47" name="Rounded Rectangle 146"/>
          <p:cNvSpPr>
            <a:spLocks noChangeAspect="1"/>
          </p:cNvSpPr>
          <p:nvPr/>
        </p:nvSpPr>
        <p:spPr>
          <a:xfrm>
            <a:off x="696050" y="1125108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034419" y="1219844"/>
            <a:ext cx="1012481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Arial"/>
                <a:cs typeface="Arial"/>
              </a:rPr>
              <a:t>TLR4 module</a:t>
            </a:r>
          </a:p>
        </p:txBody>
      </p:sp>
      <p:cxnSp>
        <p:nvCxnSpPr>
          <p:cNvPr id="158" name="Straight Arrow Connector 157"/>
          <p:cNvCxnSpPr/>
          <p:nvPr/>
        </p:nvCxnSpPr>
        <p:spPr>
          <a:xfrm flipH="1">
            <a:off x="785378" y="1684230"/>
            <a:ext cx="562379" cy="280059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429989" y="1684230"/>
            <a:ext cx="562379" cy="280059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279615" y="554004"/>
            <a:ext cx="544159" cy="563066"/>
            <a:chOff x="2925328" y="357827"/>
            <a:chExt cx="583027" cy="645514"/>
          </a:xfrm>
        </p:grpSpPr>
        <p:sp>
          <p:nvSpPr>
            <p:cNvPr id="145" name="Explosion 1 144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Snip Diagonal Corner Rectangle 183"/>
          <p:cNvSpPr/>
          <p:nvPr/>
        </p:nvSpPr>
        <p:spPr>
          <a:xfrm flipH="1">
            <a:off x="1578514" y="1494959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85" name="Rectangle 184"/>
          <p:cNvSpPr/>
          <p:nvPr/>
        </p:nvSpPr>
        <p:spPr>
          <a:xfrm flipH="1">
            <a:off x="1509083" y="1497497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87" name="Round Diagonal Corner Rectangle 186"/>
          <p:cNvSpPr/>
          <p:nvPr/>
        </p:nvSpPr>
        <p:spPr>
          <a:xfrm>
            <a:off x="1116791" y="1500623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1114308" y="1494959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grpSp>
        <p:nvGrpSpPr>
          <p:cNvPr id="163" name="Group 330"/>
          <p:cNvGrpSpPr/>
          <p:nvPr/>
        </p:nvGrpSpPr>
        <p:grpSpPr>
          <a:xfrm>
            <a:off x="632825" y="2596088"/>
            <a:ext cx="421085" cy="227520"/>
            <a:chOff x="5989643" y="9066183"/>
            <a:chExt cx="829235" cy="478245"/>
          </a:xfrm>
          <a:effectLst/>
        </p:grpSpPr>
        <p:sp>
          <p:nvSpPr>
            <p:cNvPr id="165" name="Oval 5"/>
            <p:cNvSpPr>
              <a:spLocks noChangeArrowheads="1"/>
            </p:cNvSpPr>
            <p:nvPr/>
          </p:nvSpPr>
          <p:spPr bwMode="auto">
            <a:xfrm flipH="1">
              <a:off x="6510131" y="9066183"/>
              <a:ext cx="308747" cy="232561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66" name="Oval 104"/>
            <p:cNvSpPr>
              <a:spLocks noChangeAspect="1" noChangeArrowheads="1"/>
            </p:cNvSpPr>
            <p:nvPr/>
          </p:nvSpPr>
          <p:spPr bwMode="auto">
            <a:xfrm>
              <a:off x="5989643" y="9237149"/>
              <a:ext cx="674862" cy="307279"/>
            </a:xfrm>
            <a:prstGeom prst="ellipse">
              <a:avLst/>
            </a:prstGeom>
            <a:solidFill>
              <a:srgbClr val="FFED4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700" b="1" dirty="0">
                  <a:latin typeface="Arial"/>
                  <a:cs typeface="Arial"/>
                </a:rPr>
                <a:t>IRF3n</a:t>
              </a:r>
            </a:p>
          </p:txBody>
        </p:sp>
      </p:grpSp>
      <p:sp>
        <p:nvSpPr>
          <p:cNvPr id="164" name="Rectangle 128"/>
          <p:cNvSpPr>
            <a:spLocks noChangeArrowheads="1"/>
          </p:cNvSpPr>
          <p:nvPr/>
        </p:nvSpPr>
        <p:spPr bwMode="auto">
          <a:xfrm>
            <a:off x="873452" y="2540634"/>
            <a:ext cx="220516" cy="1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40" tIns="41020" rIns="82040" bIns="41020">
            <a:prstTxWarp prst="textNoShape">
              <a:avLst/>
            </a:prstTxWarp>
            <a:spAutoFit/>
          </a:bodyPr>
          <a:lstStyle/>
          <a:p>
            <a:r>
              <a:rPr lang="en-US" sz="700" b="1" dirty="0" err="1">
                <a:latin typeface="Arial"/>
                <a:cs typeface="Arial"/>
              </a:rPr>
              <a:t>p</a:t>
            </a:r>
            <a:endParaRPr lang="en-US" sz="700" b="1" dirty="0"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05580" y="2665124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1742916" y="1684230"/>
            <a:ext cx="562379" cy="280059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0" name="Rectangle 419"/>
          <p:cNvSpPr/>
          <p:nvPr/>
        </p:nvSpPr>
        <p:spPr>
          <a:xfrm>
            <a:off x="3121378" y="100771"/>
            <a:ext cx="266699" cy="329062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B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3077902" y="810653"/>
            <a:ext cx="625856" cy="185407"/>
          </a:xfrm>
          <a:prstGeom prst="rect">
            <a:avLst/>
          </a:prstGeom>
          <a:noFill/>
        </p:spPr>
        <p:txBody>
          <a:bodyPr wrap="square" lIns="82013" tIns="41007" rIns="82013" bIns="41007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b="1" dirty="0">
                <a:latin typeface="Arial"/>
                <a:cs typeface="Arial"/>
              </a:rPr>
              <a:t>1 ng/ml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3077902" y="1066359"/>
            <a:ext cx="901904" cy="185407"/>
          </a:xfrm>
          <a:prstGeom prst="rect">
            <a:avLst/>
          </a:prstGeom>
          <a:noFill/>
        </p:spPr>
        <p:txBody>
          <a:bodyPr wrap="square" lIns="82013" tIns="41007" rIns="82013" bIns="41007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b="1" dirty="0">
                <a:latin typeface="Arial"/>
                <a:cs typeface="Arial"/>
              </a:rPr>
              <a:t>100ng/ml </a:t>
            </a:r>
          </a:p>
        </p:txBody>
      </p:sp>
      <p:sp>
        <p:nvSpPr>
          <p:cNvPr id="413" name="Rectangle 412"/>
          <p:cNvSpPr/>
          <p:nvPr/>
        </p:nvSpPr>
        <p:spPr>
          <a:xfrm>
            <a:off x="6015712" y="560209"/>
            <a:ext cx="370818" cy="221314"/>
          </a:xfrm>
          <a:prstGeom prst="rect">
            <a:avLst/>
          </a:prstGeom>
        </p:spPr>
        <p:txBody>
          <a:bodyPr wrap="none" lIns="82013" tIns="41007" rIns="82013" bIns="41007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min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6021790" y="896884"/>
            <a:ext cx="34521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IKK </a:t>
            </a:r>
            <a:endParaRPr lang="en-US" sz="800" b="1" dirty="0"/>
          </a:p>
        </p:txBody>
      </p:sp>
      <p:sp>
        <p:nvSpPr>
          <p:cNvPr id="383" name="Rectangle 382"/>
          <p:cNvSpPr/>
          <p:nvPr/>
        </p:nvSpPr>
        <p:spPr>
          <a:xfrm rot="16200000">
            <a:off x="3598894" y="621946"/>
            <a:ext cx="216978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0</a:t>
            </a:r>
          </a:p>
        </p:txBody>
      </p:sp>
      <p:sp>
        <p:nvSpPr>
          <p:cNvPr id="384" name="Rectangle 383"/>
          <p:cNvSpPr/>
          <p:nvPr/>
        </p:nvSpPr>
        <p:spPr>
          <a:xfrm rot="16200000">
            <a:off x="3698526" y="621946"/>
            <a:ext cx="216978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5</a:t>
            </a:r>
          </a:p>
        </p:txBody>
      </p:sp>
      <p:sp>
        <p:nvSpPr>
          <p:cNvPr id="385" name="Rectangle 384"/>
          <p:cNvSpPr/>
          <p:nvPr/>
        </p:nvSpPr>
        <p:spPr>
          <a:xfrm rot="16200000">
            <a:off x="3772508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15</a:t>
            </a:r>
          </a:p>
        </p:txBody>
      </p:sp>
      <p:sp>
        <p:nvSpPr>
          <p:cNvPr id="386" name="Rectangle 385"/>
          <p:cNvSpPr/>
          <p:nvPr/>
        </p:nvSpPr>
        <p:spPr>
          <a:xfrm rot="16200000">
            <a:off x="3872140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387" name="Rectangle 386"/>
          <p:cNvSpPr/>
          <p:nvPr/>
        </p:nvSpPr>
        <p:spPr>
          <a:xfrm rot="16200000">
            <a:off x="3971772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45</a:t>
            </a:r>
          </a:p>
        </p:txBody>
      </p:sp>
      <p:sp>
        <p:nvSpPr>
          <p:cNvPr id="388" name="Rectangle 387"/>
          <p:cNvSpPr/>
          <p:nvPr/>
        </p:nvSpPr>
        <p:spPr>
          <a:xfrm rot="16200000">
            <a:off x="4071404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60</a:t>
            </a:r>
          </a:p>
        </p:txBody>
      </p:sp>
      <p:sp>
        <p:nvSpPr>
          <p:cNvPr id="389" name="Rectangle 388"/>
          <p:cNvSpPr/>
          <p:nvPr/>
        </p:nvSpPr>
        <p:spPr>
          <a:xfrm rot="16200000">
            <a:off x="4171036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90</a:t>
            </a:r>
          </a:p>
        </p:txBody>
      </p:sp>
      <p:sp>
        <p:nvSpPr>
          <p:cNvPr id="390" name="Rectangle 389"/>
          <p:cNvSpPr/>
          <p:nvPr/>
        </p:nvSpPr>
        <p:spPr>
          <a:xfrm rot="16200000">
            <a:off x="4245020" y="575287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120</a:t>
            </a:r>
          </a:p>
        </p:txBody>
      </p:sp>
      <p:cxnSp>
        <p:nvCxnSpPr>
          <p:cNvPr id="382" name="Straight Connector 381"/>
          <p:cNvCxnSpPr/>
          <p:nvPr/>
        </p:nvCxnSpPr>
        <p:spPr>
          <a:xfrm flipV="1">
            <a:off x="3670303" y="578790"/>
            <a:ext cx="775096" cy="3889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1" name="Rectangle 400"/>
          <p:cNvSpPr/>
          <p:nvPr/>
        </p:nvSpPr>
        <p:spPr>
          <a:xfrm rot="16200000">
            <a:off x="5042075" y="575287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120</a:t>
            </a:r>
          </a:p>
        </p:txBody>
      </p:sp>
      <p:sp>
        <p:nvSpPr>
          <p:cNvPr id="403" name="Rectangle 402"/>
          <p:cNvSpPr/>
          <p:nvPr/>
        </p:nvSpPr>
        <p:spPr>
          <a:xfrm rot="16200000">
            <a:off x="5213923" y="621946"/>
            <a:ext cx="216978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0</a:t>
            </a:r>
          </a:p>
        </p:txBody>
      </p:sp>
      <p:cxnSp>
        <p:nvCxnSpPr>
          <p:cNvPr id="405" name="Straight Connector 404"/>
          <p:cNvCxnSpPr/>
          <p:nvPr/>
        </p:nvCxnSpPr>
        <p:spPr>
          <a:xfrm flipV="1">
            <a:off x="5266426" y="573952"/>
            <a:ext cx="775096" cy="3889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6" name="Rectangle 405"/>
          <p:cNvSpPr/>
          <p:nvPr/>
        </p:nvSpPr>
        <p:spPr>
          <a:xfrm rot="16200000">
            <a:off x="5292636" y="621946"/>
            <a:ext cx="216978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5</a:t>
            </a:r>
          </a:p>
        </p:txBody>
      </p:sp>
      <p:sp>
        <p:nvSpPr>
          <p:cNvPr id="407" name="Rectangle 406"/>
          <p:cNvSpPr/>
          <p:nvPr/>
        </p:nvSpPr>
        <p:spPr>
          <a:xfrm rot="16200000">
            <a:off x="5366618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15</a:t>
            </a:r>
          </a:p>
        </p:txBody>
      </p:sp>
      <p:sp>
        <p:nvSpPr>
          <p:cNvPr id="408" name="Rectangle 407"/>
          <p:cNvSpPr/>
          <p:nvPr/>
        </p:nvSpPr>
        <p:spPr>
          <a:xfrm rot="16200000">
            <a:off x="5466251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409" name="Rectangle 408"/>
          <p:cNvSpPr/>
          <p:nvPr/>
        </p:nvSpPr>
        <p:spPr>
          <a:xfrm rot="16200000">
            <a:off x="5565882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45</a:t>
            </a:r>
          </a:p>
        </p:txBody>
      </p:sp>
      <p:sp>
        <p:nvSpPr>
          <p:cNvPr id="410" name="Rectangle 409"/>
          <p:cNvSpPr/>
          <p:nvPr/>
        </p:nvSpPr>
        <p:spPr>
          <a:xfrm rot="16200000">
            <a:off x="5665515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60</a:t>
            </a:r>
          </a:p>
        </p:txBody>
      </p:sp>
      <p:sp>
        <p:nvSpPr>
          <p:cNvPr id="411" name="Rectangle 410"/>
          <p:cNvSpPr/>
          <p:nvPr/>
        </p:nvSpPr>
        <p:spPr>
          <a:xfrm rot="16200000">
            <a:off x="5765146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90</a:t>
            </a:r>
          </a:p>
        </p:txBody>
      </p:sp>
      <p:sp>
        <p:nvSpPr>
          <p:cNvPr id="412" name="Rectangle 411"/>
          <p:cNvSpPr/>
          <p:nvPr/>
        </p:nvSpPr>
        <p:spPr>
          <a:xfrm rot="16200000">
            <a:off x="5839131" y="575287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120</a:t>
            </a:r>
          </a:p>
        </p:txBody>
      </p:sp>
      <p:sp>
        <p:nvSpPr>
          <p:cNvPr id="414" name="Rectangle 413"/>
          <p:cNvSpPr/>
          <p:nvPr/>
        </p:nvSpPr>
        <p:spPr>
          <a:xfrm>
            <a:off x="3947086" y="415007"/>
            <a:ext cx="332395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WT</a:t>
            </a:r>
          </a:p>
        </p:txBody>
      </p:sp>
      <p:sp>
        <p:nvSpPr>
          <p:cNvPr id="392" name="Rectangle 391"/>
          <p:cNvSpPr/>
          <p:nvPr/>
        </p:nvSpPr>
        <p:spPr>
          <a:xfrm rot="16200000">
            <a:off x="4395949" y="621946"/>
            <a:ext cx="216978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0</a:t>
            </a:r>
          </a:p>
        </p:txBody>
      </p:sp>
      <p:cxnSp>
        <p:nvCxnSpPr>
          <p:cNvPr id="394" name="Straight Connector 393"/>
          <p:cNvCxnSpPr/>
          <p:nvPr/>
        </p:nvCxnSpPr>
        <p:spPr>
          <a:xfrm flipV="1">
            <a:off x="4476257" y="573952"/>
            <a:ext cx="775096" cy="3889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5" name="Rectangle 394"/>
          <p:cNvSpPr/>
          <p:nvPr/>
        </p:nvSpPr>
        <p:spPr>
          <a:xfrm rot="16200000">
            <a:off x="4495580" y="621946"/>
            <a:ext cx="216978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5</a:t>
            </a:r>
          </a:p>
        </p:txBody>
      </p:sp>
      <p:sp>
        <p:nvSpPr>
          <p:cNvPr id="396" name="Rectangle 395"/>
          <p:cNvSpPr/>
          <p:nvPr/>
        </p:nvSpPr>
        <p:spPr>
          <a:xfrm rot="16200000">
            <a:off x="4569564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15</a:t>
            </a:r>
          </a:p>
        </p:txBody>
      </p:sp>
      <p:sp>
        <p:nvSpPr>
          <p:cNvPr id="397" name="Rectangle 396"/>
          <p:cNvSpPr/>
          <p:nvPr/>
        </p:nvSpPr>
        <p:spPr>
          <a:xfrm rot="16200000">
            <a:off x="4669195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398" name="Rectangle 397"/>
          <p:cNvSpPr/>
          <p:nvPr/>
        </p:nvSpPr>
        <p:spPr>
          <a:xfrm rot="16200000">
            <a:off x="4768828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45</a:t>
            </a:r>
          </a:p>
        </p:txBody>
      </p:sp>
      <p:sp>
        <p:nvSpPr>
          <p:cNvPr id="399" name="Rectangle 398"/>
          <p:cNvSpPr/>
          <p:nvPr/>
        </p:nvSpPr>
        <p:spPr>
          <a:xfrm rot="16200000">
            <a:off x="4868459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60</a:t>
            </a:r>
          </a:p>
        </p:txBody>
      </p:sp>
      <p:sp>
        <p:nvSpPr>
          <p:cNvPr id="400" name="Rectangle 399"/>
          <p:cNvSpPr/>
          <p:nvPr/>
        </p:nvSpPr>
        <p:spPr>
          <a:xfrm rot="16200000">
            <a:off x="4968092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90</a:t>
            </a:r>
          </a:p>
        </p:txBody>
      </p:sp>
      <p:sp>
        <p:nvSpPr>
          <p:cNvPr id="415" name="Rectangle 414"/>
          <p:cNvSpPr/>
          <p:nvPr/>
        </p:nvSpPr>
        <p:spPr>
          <a:xfrm>
            <a:off x="4777105" y="395461"/>
            <a:ext cx="40499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</a:t>
            </a:r>
            <a:r>
              <a:rPr lang="en-US" sz="800" b="1" baseline="30000" dirty="0">
                <a:latin typeface="Arial"/>
                <a:cs typeface="Arial"/>
              </a:rPr>
              <a:t> - /-</a:t>
            </a:r>
          </a:p>
        </p:txBody>
      </p:sp>
      <p:sp>
        <p:nvSpPr>
          <p:cNvPr id="416" name="Rectangle 415"/>
          <p:cNvSpPr/>
          <p:nvPr/>
        </p:nvSpPr>
        <p:spPr>
          <a:xfrm>
            <a:off x="5474461" y="399755"/>
            <a:ext cx="593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</a:t>
            </a:r>
            <a:r>
              <a:rPr lang="en-US" sz="800" b="1" baseline="30000" dirty="0">
                <a:latin typeface="Arial"/>
                <a:cs typeface="Arial"/>
              </a:rPr>
              <a:t>- / - </a:t>
            </a:r>
          </a:p>
        </p:txBody>
      </p:sp>
      <p:sp>
        <p:nvSpPr>
          <p:cNvPr id="6" name="Rectangle 5"/>
          <p:cNvSpPr/>
          <p:nvPr/>
        </p:nvSpPr>
        <p:spPr>
          <a:xfrm>
            <a:off x="3077902" y="571495"/>
            <a:ext cx="36520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LPS</a:t>
            </a:r>
          </a:p>
        </p:txBody>
      </p:sp>
      <p:sp>
        <p:nvSpPr>
          <p:cNvPr id="353" name="TextBox 352"/>
          <p:cNvSpPr txBox="1"/>
          <p:nvPr/>
        </p:nvSpPr>
        <p:spPr>
          <a:xfrm>
            <a:off x="3077903" y="2578753"/>
            <a:ext cx="591549" cy="205926"/>
          </a:xfrm>
          <a:prstGeom prst="rect">
            <a:avLst/>
          </a:prstGeom>
          <a:noFill/>
        </p:spPr>
        <p:txBody>
          <a:bodyPr wrap="square" lIns="82013" tIns="41007" rIns="82013" bIns="41007" rtlCol="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IRF3</a:t>
            </a:r>
            <a:r>
              <a:rPr lang="en-US" sz="800" b="1" baseline="-25000" dirty="0">
                <a:latin typeface="Arial"/>
                <a:cs typeface="Arial"/>
              </a:rPr>
              <a:t>np</a:t>
            </a:r>
          </a:p>
        </p:txBody>
      </p:sp>
      <p:sp>
        <p:nvSpPr>
          <p:cNvPr id="354" name="TextBox 353"/>
          <p:cNvSpPr txBox="1"/>
          <p:nvPr/>
        </p:nvSpPr>
        <p:spPr>
          <a:xfrm>
            <a:off x="3077902" y="2786832"/>
            <a:ext cx="513921" cy="205926"/>
          </a:xfrm>
          <a:prstGeom prst="rect">
            <a:avLst/>
          </a:prstGeom>
          <a:noFill/>
        </p:spPr>
        <p:txBody>
          <a:bodyPr wrap="square" lIns="82013" tIns="41007" rIns="82013" bIns="41007" rtlCol="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IRF3</a:t>
            </a:r>
            <a:r>
              <a:rPr lang="en-US" sz="800" b="1" baseline="-25000" dirty="0">
                <a:latin typeface="Arial"/>
                <a:cs typeface="Arial"/>
              </a:rPr>
              <a:t>n</a:t>
            </a:r>
          </a:p>
        </p:txBody>
      </p:sp>
      <p:pic>
        <p:nvPicPr>
          <p:cNvPr id="288" name="Picture 2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883" y="2554017"/>
            <a:ext cx="2037304" cy="21555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1883" y="2809466"/>
            <a:ext cx="2037304" cy="215550"/>
          </a:xfrm>
          <a:prstGeom prst="rect">
            <a:avLst/>
          </a:prstGeom>
          <a:ln>
            <a:solidFill>
              <a:srgbClr val="000000"/>
            </a:solidFill>
          </a:ln>
        </p:spPr>
      </p:pic>
      <p:grpSp>
        <p:nvGrpSpPr>
          <p:cNvPr id="7" name="Group 6"/>
          <p:cNvGrpSpPr/>
          <p:nvPr/>
        </p:nvGrpSpPr>
        <p:grpSpPr>
          <a:xfrm>
            <a:off x="3661883" y="1690362"/>
            <a:ext cx="1655855" cy="448655"/>
            <a:chOff x="4160860" y="3522008"/>
            <a:chExt cx="1774130" cy="514350"/>
          </a:xfrm>
        </p:grpSpPr>
        <p:pic>
          <p:nvPicPr>
            <p:cNvPr id="312" name="Picture 31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171020" y="3525597"/>
              <a:ext cx="1311524" cy="51076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13" name="Picture 312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5027" y="3522008"/>
              <a:ext cx="499963" cy="510761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311" name="Rectangle 310"/>
            <p:cNvSpPr/>
            <p:nvPr/>
          </p:nvSpPr>
          <p:spPr>
            <a:xfrm>
              <a:off x="4160860" y="3522008"/>
              <a:ext cx="1763970" cy="510761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315" name="TextBox 314"/>
          <p:cNvSpPr txBox="1"/>
          <p:nvPr/>
        </p:nvSpPr>
        <p:spPr>
          <a:xfrm>
            <a:off x="3789148" y="1302446"/>
            <a:ext cx="881656" cy="205952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/>
            <a:r>
              <a:rPr lang="en-US" sz="800" b="1" dirty="0">
                <a:latin typeface="Arial"/>
                <a:cs typeface="Arial"/>
              </a:rPr>
              <a:t>1 </a:t>
            </a:r>
            <a:r>
              <a:rPr lang="en-US" sz="800" b="1" dirty="0" err="1">
                <a:latin typeface="Arial"/>
                <a:cs typeface="Arial"/>
              </a:rPr>
              <a:t>ng</a:t>
            </a:r>
            <a:r>
              <a:rPr lang="en-US" sz="800" b="1" dirty="0">
                <a:latin typeface="Arial"/>
                <a:cs typeface="Arial"/>
              </a:rPr>
              <a:t>/ml LPS</a:t>
            </a:r>
          </a:p>
        </p:txBody>
      </p:sp>
      <p:sp>
        <p:nvSpPr>
          <p:cNvPr id="316" name="TextBox 315"/>
          <p:cNvSpPr txBox="1"/>
          <p:nvPr/>
        </p:nvSpPr>
        <p:spPr>
          <a:xfrm>
            <a:off x="4439590" y="1302446"/>
            <a:ext cx="1028612" cy="205952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/>
            <a:r>
              <a:rPr lang="en-US" sz="800" b="1" dirty="0">
                <a:latin typeface="Arial"/>
                <a:cs typeface="Arial"/>
              </a:rPr>
              <a:t>100 </a:t>
            </a:r>
            <a:r>
              <a:rPr lang="en-US" sz="800" b="1" dirty="0" err="1">
                <a:latin typeface="Arial"/>
                <a:cs typeface="Arial"/>
              </a:rPr>
              <a:t>ng</a:t>
            </a:r>
            <a:r>
              <a:rPr lang="en-US" sz="800" b="1" dirty="0">
                <a:latin typeface="Arial"/>
                <a:cs typeface="Arial"/>
              </a:rPr>
              <a:t>/ml LPS</a:t>
            </a:r>
          </a:p>
        </p:txBody>
      </p:sp>
      <p:cxnSp>
        <p:nvCxnSpPr>
          <p:cNvPr id="326" name="Straight Connector 325"/>
          <p:cNvCxnSpPr/>
          <p:nvPr/>
        </p:nvCxnSpPr>
        <p:spPr>
          <a:xfrm>
            <a:off x="3907569" y="1485468"/>
            <a:ext cx="634791" cy="1039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" name="Rectangle 326"/>
          <p:cNvSpPr/>
          <p:nvPr/>
        </p:nvSpPr>
        <p:spPr>
          <a:xfrm rot="16200000">
            <a:off x="3710357" y="1544686"/>
            <a:ext cx="216978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0</a:t>
            </a:r>
          </a:p>
        </p:txBody>
      </p:sp>
      <p:sp>
        <p:nvSpPr>
          <p:cNvPr id="328" name="Rectangle 327"/>
          <p:cNvSpPr/>
          <p:nvPr/>
        </p:nvSpPr>
        <p:spPr>
          <a:xfrm rot="16200000">
            <a:off x="3824471" y="152135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10</a:t>
            </a:r>
          </a:p>
        </p:txBody>
      </p:sp>
      <p:sp>
        <p:nvSpPr>
          <p:cNvPr id="329" name="Rectangle 328"/>
          <p:cNvSpPr/>
          <p:nvPr/>
        </p:nvSpPr>
        <p:spPr>
          <a:xfrm rot="16200000">
            <a:off x="3964234" y="152135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330" name="Rectangle 329"/>
          <p:cNvSpPr/>
          <p:nvPr/>
        </p:nvSpPr>
        <p:spPr>
          <a:xfrm rot="16200000">
            <a:off x="4103997" y="152135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60</a:t>
            </a:r>
          </a:p>
        </p:txBody>
      </p:sp>
      <p:sp>
        <p:nvSpPr>
          <p:cNvPr id="331" name="Rectangle 330"/>
          <p:cNvSpPr/>
          <p:nvPr/>
        </p:nvSpPr>
        <p:spPr>
          <a:xfrm rot="16200000">
            <a:off x="4218112" y="1498027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120</a:t>
            </a:r>
          </a:p>
        </p:txBody>
      </p:sp>
      <p:sp>
        <p:nvSpPr>
          <p:cNvPr id="332" name="Rectangle 331"/>
          <p:cNvSpPr/>
          <p:nvPr/>
        </p:nvSpPr>
        <p:spPr>
          <a:xfrm rot="16200000">
            <a:off x="4357875" y="1498027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240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3077902" y="1800130"/>
            <a:ext cx="47551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 smtClean="0">
                <a:latin typeface="Arial"/>
                <a:cs typeface="Arial"/>
              </a:rPr>
              <a:t>NFκB</a:t>
            </a:r>
            <a:r>
              <a:rPr lang="en-US" sz="800" b="1" baseline="-25000" dirty="0" err="1" smtClean="0">
                <a:latin typeface="Arial"/>
                <a:cs typeface="Arial"/>
              </a:rPr>
              <a:t>n</a:t>
            </a:r>
            <a:r>
              <a:rPr lang="en-US" sz="800" b="1" dirty="0" smtClean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97" name="Straight Connector 196"/>
          <p:cNvCxnSpPr/>
          <p:nvPr/>
        </p:nvCxnSpPr>
        <p:spPr>
          <a:xfrm>
            <a:off x="4600507" y="1485468"/>
            <a:ext cx="634791" cy="1039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 rot="16200000">
            <a:off x="4514506" y="152135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10</a:t>
            </a:r>
          </a:p>
        </p:txBody>
      </p:sp>
      <p:sp>
        <p:nvSpPr>
          <p:cNvPr id="201" name="Rectangle 200"/>
          <p:cNvSpPr/>
          <p:nvPr/>
        </p:nvSpPr>
        <p:spPr>
          <a:xfrm rot="16200000">
            <a:off x="4645489" y="152135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202" name="Rectangle 201"/>
          <p:cNvSpPr/>
          <p:nvPr/>
        </p:nvSpPr>
        <p:spPr>
          <a:xfrm rot="16200000">
            <a:off x="4794031" y="152135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60</a:t>
            </a:r>
          </a:p>
        </p:txBody>
      </p:sp>
      <p:sp>
        <p:nvSpPr>
          <p:cNvPr id="203" name="Rectangle 202"/>
          <p:cNvSpPr/>
          <p:nvPr/>
        </p:nvSpPr>
        <p:spPr>
          <a:xfrm rot="16200000">
            <a:off x="4908146" y="1498027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120</a:t>
            </a:r>
          </a:p>
        </p:txBody>
      </p:sp>
      <p:sp>
        <p:nvSpPr>
          <p:cNvPr id="204" name="Rectangle 203"/>
          <p:cNvSpPr/>
          <p:nvPr/>
        </p:nvSpPr>
        <p:spPr>
          <a:xfrm rot="16200000">
            <a:off x="5047907" y="1498027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240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804385" y="2152221"/>
            <a:ext cx="881656" cy="205952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/>
            <a:r>
              <a:rPr lang="en-US" sz="800" b="1" dirty="0">
                <a:latin typeface="Arial"/>
                <a:cs typeface="Arial"/>
              </a:rPr>
              <a:t>1 </a:t>
            </a:r>
            <a:r>
              <a:rPr lang="en-US" sz="800" b="1" dirty="0" err="1">
                <a:latin typeface="Arial"/>
                <a:cs typeface="Arial"/>
              </a:rPr>
              <a:t>ng</a:t>
            </a:r>
            <a:r>
              <a:rPr lang="en-US" sz="800" b="1" dirty="0">
                <a:latin typeface="Arial"/>
                <a:cs typeface="Arial"/>
              </a:rPr>
              <a:t>/ml LPS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793479" y="2152221"/>
            <a:ext cx="1028612" cy="205952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/>
            <a:r>
              <a:rPr lang="en-US" sz="800" b="1" dirty="0">
                <a:latin typeface="Arial"/>
                <a:cs typeface="Arial"/>
              </a:rPr>
              <a:t>100 </a:t>
            </a:r>
            <a:r>
              <a:rPr lang="en-US" sz="800" b="1" dirty="0" err="1">
                <a:latin typeface="Arial"/>
                <a:cs typeface="Arial"/>
              </a:rPr>
              <a:t>ng</a:t>
            </a:r>
            <a:r>
              <a:rPr lang="en-US" sz="800" b="1" dirty="0">
                <a:latin typeface="Arial"/>
                <a:cs typeface="Arial"/>
              </a:rPr>
              <a:t>/ml LPS</a:t>
            </a:r>
          </a:p>
        </p:txBody>
      </p:sp>
      <p:sp>
        <p:nvSpPr>
          <p:cNvPr id="140" name="Rectangle 139"/>
          <p:cNvSpPr/>
          <p:nvPr/>
        </p:nvSpPr>
        <p:spPr>
          <a:xfrm rot="16200000">
            <a:off x="3683890" y="2395046"/>
            <a:ext cx="216978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0</a:t>
            </a:r>
          </a:p>
        </p:txBody>
      </p:sp>
      <p:sp>
        <p:nvSpPr>
          <p:cNvPr id="141" name="Rectangle 140"/>
          <p:cNvSpPr/>
          <p:nvPr/>
        </p:nvSpPr>
        <p:spPr>
          <a:xfrm rot="16200000">
            <a:off x="3798004" y="2371717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10</a:t>
            </a:r>
          </a:p>
        </p:txBody>
      </p:sp>
      <p:sp>
        <p:nvSpPr>
          <p:cNvPr id="142" name="Rectangle 141"/>
          <p:cNvSpPr/>
          <p:nvPr/>
        </p:nvSpPr>
        <p:spPr>
          <a:xfrm rot="16200000">
            <a:off x="3946233" y="2371717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143" name="Rectangle 142"/>
          <p:cNvSpPr/>
          <p:nvPr/>
        </p:nvSpPr>
        <p:spPr>
          <a:xfrm rot="16200000">
            <a:off x="4111395" y="2371717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60</a:t>
            </a:r>
          </a:p>
        </p:txBody>
      </p:sp>
      <p:sp>
        <p:nvSpPr>
          <p:cNvPr id="144" name="Rectangle 143"/>
          <p:cNvSpPr/>
          <p:nvPr/>
        </p:nvSpPr>
        <p:spPr>
          <a:xfrm rot="16200000">
            <a:off x="4259375" y="2348388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120</a:t>
            </a:r>
          </a:p>
        </p:txBody>
      </p:sp>
      <p:sp>
        <p:nvSpPr>
          <p:cNvPr id="146" name="Rectangle 145"/>
          <p:cNvSpPr/>
          <p:nvPr/>
        </p:nvSpPr>
        <p:spPr>
          <a:xfrm rot="16200000">
            <a:off x="4424537" y="2348388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240</a:t>
            </a:r>
          </a:p>
        </p:txBody>
      </p:sp>
      <p:cxnSp>
        <p:nvCxnSpPr>
          <p:cNvPr id="155" name="Straight Connector 154"/>
          <p:cNvCxnSpPr/>
          <p:nvPr/>
        </p:nvCxnSpPr>
        <p:spPr>
          <a:xfrm>
            <a:off x="4912344" y="2341568"/>
            <a:ext cx="74517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 rot="16200000">
            <a:off x="4715131" y="2385548"/>
            <a:ext cx="216978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0</a:t>
            </a:r>
          </a:p>
        </p:txBody>
      </p:sp>
      <p:sp>
        <p:nvSpPr>
          <p:cNvPr id="161" name="Rectangle 160"/>
          <p:cNvSpPr/>
          <p:nvPr/>
        </p:nvSpPr>
        <p:spPr>
          <a:xfrm rot="16200000">
            <a:off x="4829245" y="2371717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10</a:t>
            </a:r>
          </a:p>
        </p:txBody>
      </p:sp>
      <p:sp>
        <p:nvSpPr>
          <p:cNvPr id="167" name="Rectangle 166"/>
          <p:cNvSpPr/>
          <p:nvPr/>
        </p:nvSpPr>
        <p:spPr>
          <a:xfrm rot="16200000">
            <a:off x="4977474" y="2371717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168" name="Rectangle 167"/>
          <p:cNvSpPr/>
          <p:nvPr/>
        </p:nvSpPr>
        <p:spPr>
          <a:xfrm rot="16200000">
            <a:off x="5142636" y="2371717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60</a:t>
            </a:r>
          </a:p>
        </p:txBody>
      </p:sp>
      <p:sp>
        <p:nvSpPr>
          <p:cNvPr id="174" name="Rectangle 173"/>
          <p:cNvSpPr/>
          <p:nvPr/>
        </p:nvSpPr>
        <p:spPr>
          <a:xfrm rot="16200000">
            <a:off x="5290616" y="2348388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120</a:t>
            </a:r>
          </a:p>
        </p:txBody>
      </p:sp>
      <p:sp>
        <p:nvSpPr>
          <p:cNvPr id="178" name="Rectangle 177"/>
          <p:cNvSpPr/>
          <p:nvPr/>
        </p:nvSpPr>
        <p:spPr>
          <a:xfrm rot="16200000">
            <a:off x="5455778" y="2348388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240</a:t>
            </a:r>
          </a:p>
        </p:txBody>
      </p:sp>
      <p:cxnSp>
        <p:nvCxnSpPr>
          <p:cNvPr id="179" name="Straight Connector 178"/>
          <p:cNvCxnSpPr/>
          <p:nvPr/>
        </p:nvCxnSpPr>
        <p:spPr>
          <a:xfrm>
            <a:off x="3886185" y="2339985"/>
            <a:ext cx="74517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5650331" y="2342937"/>
            <a:ext cx="370818" cy="221314"/>
          </a:xfrm>
          <a:prstGeom prst="rect">
            <a:avLst/>
          </a:prstGeom>
        </p:spPr>
        <p:txBody>
          <a:bodyPr wrap="none" lIns="82013" tIns="41007" rIns="82013" bIns="41007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min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5215904" y="1497320"/>
            <a:ext cx="370818" cy="221314"/>
          </a:xfrm>
          <a:prstGeom prst="rect">
            <a:avLst/>
          </a:prstGeom>
        </p:spPr>
        <p:txBody>
          <a:bodyPr wrap="none" lIns="82013" tIns="41007" rIns="82013" bIns="41007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min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1303214" y="3370716"/>
            <a:ext cx="34521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IKK </a:t>
            </a:r>
            <a:endParaRPr lang="en-US" sz="800" b="1" dirty="0"/>
          </a:p>
        </p:txBody>
      </p:sp>
      <p:sp>
        <p:nvSpPr>
          <p:cNvPr id="183" name="Rectangle 182"/>
          <p:cNvSpPr/>
          <p:nvPr/>
        </p:nvSpPr>
        <p:spPr>
          <a:xfrm>
            <a:off x="4464420" y="3374833"/>
            <a:ext cx="49910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NFκBn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sp>
        <p:nvSpPr>
          <p:cNvPr id="186" name="TextBox 185"/>
          <p:cNvSpPr txBox="1"/>
          <p:nvPr/>
        </p:nvSpPr>
        <p:spPr>
          <a:xfrm>
            <a:off x="4464421" y="4425123"/>
            <a:ext cx="591549" cy="205926"/>
          </a:xfrm>
          <a:prstGeom prst="rect">
            <a:avLst/>
          </a:prstGeom>
          <a:noFill/>
        </p:spPr>
        <p:txBody>
          <a:bodyPr wrap="square" lIns="82013" tIns="41007" rIns="82013" bIns="41007" rtlCol="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IRF3</a:t>
            </a:r>
            <a:r>
              <a:rPr lang="en-US" sz="800" b="1" baseline="-25000" dirty="0">
                <a:latin typeface="Arial"/>
                <a:cs typeface="Arial"/>
              </a:rPr>
              <a:t>np</a:t>
            </a:r>
          </a:p>
        </p:txBody>
      </p:sp>
      <p:sp>
        <p:nvSpPr>
          <p:cNvPr id="196" name="Rectangle 195"/>
          <p:cNvSpPr/>
          <p:nvPr/>
        </p:nvSpPr>
        <p:spPr>
          <a:xfrm rot="16200000">
            <a:off x="-570469" y="4290351"/>
            <a:ext cx="1613745" cy="205952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Level (Normalized to maximum)</a:t>
            </a:r>
            <a:endParaRPr lang="en-US" sz="800" baseline="-25000" dirty="0">
              <a:latin typeface="Arial"/>
              <a:cs typeface="Arial"/>
            </a:endParaRPr>
          </a:p>
        </p:txBody>
      </p:sp>
      <p:sp>
        <p:nvSpPr>
          <p:cNvPr id="198" name="Rectangle 197"/>
          <p:cNvSpPr/>
          <p:nvPr/>
        </p:nvSpPr>
        <p:spPr>
          <a:xfrm rot="16200000">
            <a:off x="2513155" y="4290351"/>
            <a:ext cx="1613745" cy="205952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Level (Normalized to maximum)</a:t>
            </a:r>
            <a:endParaRPr lang="en-US" sz="800" baseline="-25000" dirty="0">
              <a:latin typeface="Arial"/>
              <a:cs typeface="Arial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512176" y="5246661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797231" y="5246661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20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1434238" y="5246661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60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2325574" y="5246661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120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1115077" y="5246661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40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2015490" y="5246661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100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1740228" y="5246661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80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262676" y="4549686"/>
            <a:ext cx="308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0.6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256826" y="4733741"/>
            <a:ext cx="308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0.4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262676" y="4935964"/>
            <a:ext cx="308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0.2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352196" y="5129169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1287980" y="5361253"/>
            <a:ext cx="652995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Time (min)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3369389" y="4703874"/>
            <a:ext cx="308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0.8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3363539" y="4915128"/>
            <a:ext cx="308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0.4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3459228" y="5136101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3369389" y="3687993"/>
            <a:ext cx="308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0.8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3363539" y="3923863"/>
            <a:ext cx="308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0.4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3459228" y="4169453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3613359" y="5248304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3829307" y="5248304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30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4298364" y="5248304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90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4971336" y="5248304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180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4060486" y="5248304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60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4731491" y="5248304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150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4491349" y="5248304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120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4389163" y="5362897"/>
            <a:ext cx="652995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Time (min)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5202507" y="5248304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210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5431413" y="5248304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240</a:t>
            </a:r>
          </a:p>
        </p:txBody>
      </p:sp>
      <p:sp>
        <p:nvSpPr>
          <p:cNvPr id="238" name="Rectangle 237"/>
          <p:cNvSpPr/>
          <p:nvPr/>
        </p:nvSpPr>
        <p:spPr>
          <a:xfrm>
            <a:off x="822303" y="5617528"/>
            <a:ext cx="71711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dirty="0" smtClean="0">
                <a:latin typeface="Arial"/>
                <a:cs typeface="Arial"/>
              </a:rPr>
              <a:t>wild-type exp</a:t>
            </a:r>
            <a:r>
              <a:rPr lang="en-US" sz="700" dirty="0">
                <a:latin typeface="Arial"/>
                <a:cs typeface="Arial"/>
              </a:rPr>
              <a:t>.</a:t>
            </a:r>
          </a:p>
        </p:txBody>
      </p:sp>
      <p:sp>
        <p:nvSpPr>
          <p:cNvPr id="250" name="Rectangle 249"/>
          <p:cNvSpPr>
            <a:spLocks/>
          </p:cNvSpPr>
          <p:nvPr/>
        </p:nvSpPr>
        <p:spPr>
          <a:xfrm>
            <a:off x="4898070" y="3646936"/>
            <a:ext cx="68275" cy="598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251" name="Rectangle 250"/>
          <p:cNvSpPr/>
          <p:nvPr/>
        </p:nvSpPr>
        <p:spPr>
          <a:xfrm>
            <a:off x="5051107" y="3564775"/>
            <a:ext cx="76174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>
                <a:latin typeface="Arial"/>
                <a:cs typeface="Arial"/>
              </a:rPr>
              <a:t>wild-type exp</a:t>
            </a:r>
            <a:r>
              <a:rPr lang="en-US" sz="700" dirty="0" smtClean="0">
                <a:latin typeface="Arial"/>
                <a:cs typeface="Arial"/>
              </a:rPr>
              <a:t>.</a:t>
            </a:r>
            <a:endParaRPr lang="en-US" sz="700" dirty="0">
              <a:latin typeface="Arial"/>
              <a:cs typeface="Arial"/>
            </a:endParaRPr>
          </a:p>
        </p:txBody>
      </p:sp>
      <p:cxnSp>
        <p:nvCxnSpPr>
          <p:cNvPr id="252" name="Straight Connector 251"/>
          <p:cNvCxnSpPr/>
          <p:nvPr/>
        </p:nvCxnSpPr>
        <p:spPr>
          <a:xfrm>
            <a:off x="4793546" y="3784970"/>
            <a:ext cx="277323" cy="418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5051107" y="3679675"/>
            <a:ext cx="72835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 smtClean="0">
                <a:latin typeface="Arial"/>
                <a:cs typeface="Arial"/>
              </a:rPr>
              <a:t>wild-type </a:t>
            </a:r>
            <a:r>
              <a:rPr lang="en-US" sz="700" dirty="0" err="1" smtClean="0">
                <a:latin typeface="Arial"/>
                <a:cs typeface="Arial"/>
              </a:rPr>
              <a:t>sim</a:t>
            </a:r>
            <a:r>
              <a:rPr lang="en-US" sz="700" dirty="0">
                <a:latin typeface="Arial"/>
                <a:cs typeface="Arial"/>
              </a:rPr>
              <a:t>.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3618645" y="4293591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3826945" y="4293591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30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4296002" y="4293591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90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4968974" y="4293591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180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4065772" y="4293591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60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4736776" y="4293591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150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4504282" y="4293591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120</a:t>
            </a:r>
          </a:p>
        </p:txBody>
      </p:sp>
      <p:sp>
        <p:nvSpPr>
          <p:cNvPr id="249" name="Rectangle 248"/>
          <p:cNvSpPr/>
          <p:nvPr/>
        </p:nvSpPr>
        <p:spPr>
          <a:xfrm>
            <a:off x="5207792" y="4293591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210</a:t>
            </a:r>
          </a:p>
        </p:txBody>
      </p:sp>
      <p:sp>
        <p:nvSpPr>
          <p:cNvPr id="260" name="Rectangle 259"/>
          <p:cNvSpPr/>
          <p:nvPr/>
        </p:nvSpPr>
        <p:spPr>
          <a:xfrm>
            <a:off x="5429051" y="4293591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240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187447"/>
            <a:ext cx="6400800" cy="1098504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Figure 1. Distinct dynamics in MyD88-dependent and TRIF-dependent pathway, in TLR4 signaling. </a:t>
            </a:r>
            <a:r>
              <a:rPr lang="en-US" sz="1100" dirty="0">
                <a:latin typeface="Arial"/>
                <a:cs typeface="Arial"/>
              </a:rPr>
              <a:t>(</a:t>
            </a:r>
            <a:r>
              <a:rPr lang="en-US" sz="1100" i="1" dirty="0">
                <a:latin typeface="Arial"/>
                <a:cs typeface="Arial"/>
              </a:rPr>
              <a:t>A</a:t>
            </a:r>
            <a:r>
              <a:rPr lang="en-US" sz="1100" dirty="0">
                <a:latin typeface="Arial"/>
                <a:cs typeface="Arial"/>
              </a:rPr>
              <a:t>)  The four modules of the model. (</a:t>
            </a:r>
            <a:r>
              <a:rPr lang="en-US" sz="1100" i="1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) </a:t>
            </a:r>
            <a:r>
              <a:rPr lang="en-US" sz="1100" i="1" dirty="0">
                <a:latin typeface="Arial"/>
                <a:cs typeface="Arial"/>
              </a:rPr>
              <a:t>Top: </a:t>
            </a:r>
            <a:r>
              <a:rPr lang="en-US" sz="1100" dirty="0">
                <a:latin typeface="Arial"/>
                <a:cs typeface="Arial"/>
              </a:rPr>
              <a:t>The IKK kinase assay in 1ng/ml and 100ng/ml LPS stimulation for </a:t>
            </a:r>
            <a:r>
              <a:rPr lang="en-US" sz="1100" dirty="0" err="1">
                <a:latin typeface="Arial"/>
                <a:cs typeface="Arial"/>
              </a:rPr>
              <a:t>wt</a:t>
            </a:r>
            <a:r>
              <a:rPr lang="en-US" sz="1100" dirty="0">
                <a:latin typeface="Arial"/>
                <a:cs typeface="Arial"/>
              </a:rPr>
              <a:t>, </a:t>
            </a:r>
            <a:r>
              <a:rPr lang="en-US" sz="1100" i="1" dirty="0">
                <a:latin typeface="Arial"/>
                <a:cs typeface="Arial"/>
              </a:rPr>
              <a:t>trif</a:t>
            </a:r>
            <a:r>
              <a:rPr lang="en-US" sz="1100" i="1" baseline="30000" dirty="0">
                <a:latin typeface="Arial"/>
                <a:cs typeface="Arial"/>
              </a:rPr>
              <a:t>-/-</a:t>
            </a:r>
            <a:r>
              <a:rPr lang="en-US" sz="1100" i="1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and </a:t>
            </a:r>
            <a:r>
              <a:rPr lang="en-US" sz="1100" i="1" dirty="0">
                <a:latin typeface="Arial"/>
                <a:cs typeface="Arial"/>
              </a:rPr>
              <a:t>myd88</a:t>
            </a:r>
            <a:r>
              <a:rPr lang="en-US" sz="1100" i="1" baseline="30000" dirty="0">
                <a:latin typeface="Arial"/>
                <a:cs typeface="Arial"/>
              </a:rPr>
              <a:t>-/-</a:t>
            </a:r>
            <a:r>
              <a:rPr lang="en-US" sz="1100" dirty="0">
                <a:latin typeface="Arial"/>
                <a:cs typeface="Arial"/>
              </a:rPr>
              <a:t>. </a:t>
            </a:r>
            <a:r>
              <a:rPr lang="en-US" sz="1100" i="1" dirty="0">
                <a:latin typeface="Arial"/>
                <a:cs typeface="Arial"/>
              </a:rPr>
              <a:t>Middle:</a:t>
            </a:r>
            <a:r>
              <a:rPr lang="en-US" sz="1100" dirty="0">
                <a:latin typeface="Arial"/>
                <a:cs typeface="Arial"/>
              </a:rPr>
              <a:t> Nuclear </a:t>
            </a:r>
            <a:r>
              <a:rPr lang="en-US" sz="1100" dirty="0" smtClean="0">
                <a:latin typeface="Arial"/>
                <a:cs typeface="Arial"/>
              </a:rPr>
              <a:t>NFκB </a:t>
            </a:r>
            <a:r>
              <a:rPr lang="en-US" sz="1100" dirty="0">
                <a:latin typeface="Arial"/>
                <a:cs typeface="Arial"/>
              </a:rPr>
              <a:t>activity measured by EMSA. </a:t>
            </a:r>
            <a:r>
              <a:rPr lang="en-US" sz="1100" i="1" dirty="0">
                <a:latin typeface="Arial"/>
                <a:cs typeface="Arial"/>
              </a:rPr>
              <a:t>Bottom: </a:t>
            </a:r>
            <a:r>
              <a:rPr lang="en-US" sz="1100" dirty="0">
                <a:latin typeface="Arial"/>
                <a:cs typeface="Arial"/>
              </a:rPr>
              <a:t>IRF3 activity measured by nuclear phosphorylation. (</a:t>
            </a:r>
            <a:r>
              <a:rPr lang="en-US" sz="1100" i="1" dirty="0">
                <a:latin typeface="Arial"/>
                <a:cs typeface="Arial"/>
              </a:rPr>
              <a:t>C-D</a:t>
            </a:r>
            <a:r>
              <a:rPr lang="en-US" sz="1100" dirty="0">
                <a:latin typeface="Arial"/>
                <a:cs typeface="Arial"/>
              </a:rPr>
              <a:t>) The model’s simulation results against the data quantified from (</a:t>
            </a:r>
            <a:r>
              <a:rPr lang="en-US" sz="1100" i="1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). “exp.” stands for experimental measurements; “</a:t>
            </a:r>
            <a:r>
              <a:rPr lang="en-US" sz="1100" dirty="0" err="1">
                <a:latin typeface="Arial"/>
                <a:cs typeface="Arial"/>
              </a:rPr>
              <a:t>sim</a:t>
            </a:r>
            <a:r>
              <a:rPr lang="en-US" sz="1100" dirty="0">
                <a:latin typeface="Arial"/>
                <a:cs typeface="Arial"/>
              </a:rPr>
              <a:t>.” stands for simulation result; “</a:t>
            </a:r>
            <a:r>
              <a:rPr lang="en-US" sz="1100" dirty="0" err="1">
                <a:latin typeface="Arial"/>
                <a:cs typeface="Arial"/>
              </a:rPr>
              <a:t>mko</a:t>
            </a:r>
            <a:r>
              <a:rPr lang="en-US" sz="1100" dirty="0">
                <a:latin typeface="Arial"/>
                <a:cs typeface="Arial"/>
              </a:rPr>
              <a:t>” stands for </a:t>
            </a:r>
            <a:r>
              <a:rPr lang="en-US" sz="1100" i="1" dirty="0">
                <a:latin typeface="Arial"/>
                <a:cs typeface="Arial"/>
              </a:rPr>
              <a:t>myd88</a:t>
            </a:r>
            <a:r>
              <a:rPr lang="en-US" sz="1100" dirty="0">
                <a:latin typeface="Arial"/>
                <a:cs typeface="Arial"/>
              </a:rPr>
              <a:t> condition; “</a:t>
            </a:r>
            <a:r>
              <a:rPr lang="en-US" sz="1100" dirty="0" err="1">
                <a:latin typeface="Arial"/>
                <a:cs typeface="Arial"/>
              </a:rPr>
              <a:t>tko</a:t>
            </a:r>
            <a:r>
              <a:rPr lang="en-US" sz="1100" dirty="0">
                <a:latin typeface="Arial"/>
                <a:cs typeface="Arial"/>
              </a:rPr>
              <a:t>” stands for </a:t>
            </a:r>
            <a:r>
              <a:rPr lang="en-US" sz="1100" i="1" dirty="0">
                <a:latin typeface="Arial"/>
                <a:cs typeface="Arial"/>
              </a:rPr>
              <a:t>trif</a:t>
            </a:r>
            <a:r>
              <a:rPr lang="en-US" sz="1100" i="1" baseline="30000" dirty="0">
                <a:latin typeface="Arial"/>
                <a:cs typeface="Arial"/>
              </a:rPr>
              <a:t>-/-</a:t>
            </a:r>
            <a:r>
              <a:rPr lang="en-US" sz="1100" dirty="0">
                <a:latin typeface="Arial"/>
                <a:cs typeface="Arial"/>
              </a:rPr>
              <a:t>condition. </a:t>
            </a:r>
          </a:p>
        </p:txBody>
      </p:sp>
      <p:pic>
        <p:nvPicPr>
          <p:cNvPr id="262" name="Picture 261" descr="kinase_frank.png"/>
          <p:cNvPicPr>
            <a:picLocks/>
          </p:cNvPicPr>
          <p:nvPr/>
        </p:nvPicPr>
        <p:blipFill rotWithShape="1">
          <a:blip r:embed="rId8"/>
          <a:srcRect l="1187" t="59466" r="1324" b="4411"/>
          <a:stretch/>
        </p:blipFill>
        <p:spPr>
          <a:xfrm>
            <a:off x="3645717" y="1062096"/>
            <a:ext cx="2389632" cy="2313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3" name="Picture 262" descr="kinase_frank.png"/>
          <p:cNvPicPr>
            <a:picLocks/>
          </p:cNvPicPr>
          <p:nvPr/>
        </p:nvPicPr>
        <p:blipFill rotWithShape="1">
          <a:blip r:embed="rId8"/>
          <a:srcRect l="2448" t="2598" r="1730" b="57218"/>
          <a:stretch/>
        </p:blipFill>
        <p:spPr>
          <a:xfrm>
            <a:off x="3644459" y="787961"/>
            <a:ext cx="2389632" cy="21726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64" name="Rectangle 263"/>
          <p:cNvSpPr/>
          <p:nvPr/>
        </p:nvSpPr>
        <p:spPr>
          <a:xfrm>
            <a:off x="519865" y="4289769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</a:p>
        </p:txBody>
      </p:sp>
      <p:sp>
        <p:nvSpPr>
          <p:cNvPr id="265" name="Rectangle 264"/>
          <p:cNvSpPr/>
          <p:nvPr/>
        </p:nvSpPr>
        <p:spPr>
          <a:xfrm>
            <a:off x="804920" y="4289769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20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1441926" y="4289769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60</a:t>
            </a:r>
          </a:p>
        </p:txBody>
      </p:sp>
      <p:sp>
        <p:nvSpPr>
          <p:cNvPr id="267" name="Rectangle 266"/>
          <p:cNvSpPr/>
          <p:nvPr/>
        </p:nvSpPr>
        <p:spPr>
          <a:xfrm>
            <a:off x="2339670" y="4289769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120</a:t>
            </a:r>
          </a:p>
        </p:txBody>
      </p:sp>
      <p:sp>
        <p:nvSpPr>
          <p:cNvPr id="268" name="Rectangle 267"/>
          <p:cNvSpPr/>
          <p:nvPr/>
        </p:nvSpPr>
        <p:spPr>
          <a:xfrm>
            <a:off x="1122766" y="4289769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40</a:t>
            </a:r>
          </a:p>
        </p:txBody>
      </p:sp>
      <p:sp>
        <p:nvSpPr>
          <p:cNvPr id="269" name="Rectangle 268"/>
          <p:cNvSpPr/>
          <p:nvPr/>
        </p:nvSpPr>
        <p:spPr>
          <a:xfrm>
            <a:off x="2029586" y="4289769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100</a:t>
            </a:r>
          </a:p>
        </p:txBody>
      </p:sp>
      <p:sp>
        <p:nvSpPr>
          <p:cNvPr id="270" name="Rectangle 269"/>
          <p:cNvSpPr/>
          <p:nvPr/>
        </p:nvSpPr>
        <p:spPr>
          <a:xfrm>
            <a:off x="1754324" y="4289769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80</a:t>
            </a:r>
          </a:p>
        </p:txBody>
      </p:sp>
      <p:sp>
        <p:nvSpPr>
          <p:cNvPr id="271" name="Rectangle 270"/>
          <p:cNvSpPr/>
          <p:nvPr/>
        </p:nvSpPr>
        <p:spPr>
          <a:xfrm>
            <a:off x="1295669" y="4404362"/>
            <a:ext cx="652995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Time (min)</a:t>
            </a:r>
          </a:p>
        </p:txBody>
      </p:sp>
      <p:sp>
        <p:nvSpPr>
          <p:cNvPr id="272" name="Rectangle 271"/>
          <p:cNvSpPr/>
          <p:nvPr/>
        </p:nvSpPr>
        <p:spPr>
          <a:xfrm>
            <a:off x="262676" y="3644985"/>
            <a:ext cx="308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0.8</a:t>
            </a:r>
          </a:p>
        </p:txBody>
      </p:sp>
      <p:sp>
        <p:nvSpPr>
          <p:cNvPr id="273" name="Rectangle 272"/>
          <p:cNvSpPr/>
          <p:nvPr/>
        </p:nvSpPr>
        <p:spPr>
          <a:xfrm>
            <a:off x="256826" y="3900405"/>
            <a:ext cx="308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0.4</a:t>
            </a:r>
          </a:p>
        </p:txBody>
      </p:sp>
      <p:sp>
        <p:nvSpPr>
          <p:cNvPr id="274" name="Rectangle 273"/>
          <p:cNvSpPr/>
          <p:nvPr/>
        </p:nvSpPr>
        <p:spPr>
          <a:xfrm>
            <a:off x="352515" y="4165545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</a:p>
        </p:txBody>
      </p:sp>
      <p:sp>
        <p:nvSpPr>
          <p:cNvPr id="28" name="Rectangle 27"/>
          <p:cNvSpPr>
            <a:spLocks/>
          </p:cNvSpPr>
          <p:nvPr/>
        </p:nvSpPr>
        <p:spPr>
          <a:xfrm>
            <a:off x="772037" y="5699689"/>
            <a:ext cx="68275" cy="598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29" name="Isosceles Triangle 28"/>
          <p:cNvSpPr/>
          <p:nvPr/>
        </p:nvSpPr>
        <p:spPr>
          <a:xfrm>
            <a:off x="772037" y="5804148"/>
            <a:ext cx="68275" cy="63809"/>
          </a:xfrm>
          <a:prstGeom prst="triangl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240" name="Rectangle 239"/>
          <p:cNvSpPr/>
          <p:nvPr/>
        </p:nvSpPr>
        <p:spPr>
          <a:xfrm>
            <a:off x="810188" y="5716001"/>
            <a:ext cx="73480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i="1" dirty="0" smtClean="0">
                <a:latin typeface="Arial"/>
                <a:cs typeface="Arial"/>
              </a:rPr>
              <a:t>myd88 </a:t>
            </a:r>
            <a:r>
              <a:rPr lang="en-US" sz="700" i="1" baseline="30000" dirty="0" smtClean="0">
                <a:latin typeface="Arial"/>
                <a:cs typeface="Arial"/>
              </a:rPr>
              <a:t>-/-</a:t>
            </a:r>
            <a:r>
              <a:rPr lang="en-US" sz="700" i="1" dirty="0" smtClean="0">
                <a:latin typeface="Arial"/>
                <a:cs typeface="Arial"/>
              </a:rPr>
              <a:t> </a:t>
            </a:r>
            <a:r>
              <a:rPr lang="en-US" sz="700" dirty="0" smtClean="0">
                <a:latin typeface="Arial"/>
                <a:cs typeface="Arial"/>
              </a:rPr>
              <a:t>exp</a:t>
            </a:r>
            <a:r>
              <a:rPr lang="en-US" sz="700" dirty="0">
                <a:latin typeface="Arial"/>
                <a:cs typeface="Arial"/>
              </a:rPr>
              <a:t>.</a:t>
            </a:r>
          </a:p>
        </p:txBody>
      </p:sp>
      <p:sp>
        <p:nvSpPr>
          <p:cNvPr id="30" name="Oval 29"/>
          <p:cNvSpPr/>
          <p:nvPr/>
        </p:nvSpPr>
        <p:spPr>
          <a:xfrm>
            <a:off x="772037" y="5915170"/>
            <a:ext cx="68275" cy="63809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241" name="Rectangle 240"/>
          <p:cNvSpPr/>
          <p:nvPr/>
        </p:nvSpPr>
        <p:spPr>
          <a:xfrm>
            <a:off x="809373" y="5829242"/>
            <a:ext cx="61496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i="1" dirty="0" smtClean="0">
                <a:latin typeface="Arial"/>
                <a:cs typeface="Arial"/>
              </a:rPr>
              <a:t>trif  </a:t>
            </a:r>
            <a:r>
              <a:rPr lang="en-US" sz="700" i="1" baseline="30000" dirty="0" smtClean="0">
                <a:latin typeface="Arial"/>
                <a:cs typeface="Arial"/>
              </a:rPr>
              <a:t>-/-</a:t>
            </a:r>
            <a:r>
              <a:rPr lang="en-US" sz="700" dirty="0" smtClean="0">
                <a:latin typeface="Arial"/>
                <a:cs typeface="Arial"/>
              </a:rPr>
              <a:t>  </a:t>
            </a:r>
            <a:r>
              <a:rPr lang="en-US" sz="700" dirty="0">
                <a:latin typeface="Arial"/>
                <a:cs typeface="Arial"/>
              </a:rPr>
              <a:t>exp.</a:t>
            </a:r>
          </a:p>
        </p:txBody>
      </p:sp>
      <p:cxnSp>
        <p:nvCxnSpPr>
          <p:cNvPr id="243" name="Straight Connector 242"/>
          <p:cNvCxnSpPr/>
          <p:nvPr/>
        </p:nvCxnSpPr>
        <p:spPr>
          <a:xfrm flipH="1">
            <a:off x="1750572" y="5746215"/>
            <a:ext cx="281635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1750331" y="5836024"/>
            <a:ext cx="277323" cy="418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1757978" y="5932224"/>
            <a:ext cx="277323" cy="4180"/>
          </a:xfrm>
          <a:prstGeom prst="line">
            <a:avLst/>
          </a:prstGeom>
          <a:ln w="12700" cmpd="sng">
            <a:solidFill>
              <a:srgbClr val="000000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1991848" y="5636487"/>
            <a:ext cx="75330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 smtClean="0">
                <a:latin typeface="Arial"/>
                <a:cs typeface="Arial"/>
              </a:rPr>
              <a:t>wild-type </a:t>
            </a:r>
            <a:r>
              <a:rPr lang="en-US" sz="700" dirty="0" err="1">
                <a:latin typeface="Arial"/>
                <a:cs typeface="Arial"/>
              </a:rPr>
              <a:t>sim</a:t>
            </a:r>
            <a:r>
              <a:rPr lang="en-US" sz="700" dirty="0">
                <a:latin typeface="Arial"/>
                <a:cs typeface="Arial"/>
              </a:rPr>
              <a:t>.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1991848" y="5827033"/>
            <a:ext cx="58489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00" i="1" dirty="0" smtClean="0">
                <a:latin typeface="Arial"/>
                <a:cs typeface="Arial"/>
              </a:rPr>
              <a:t>trif  </a:t>
            </a:r>
            <a:r>
              <a:rPr lang="en-US" altLang="zh-CN" sz="700" i="1" baseline="30000" dirty="0" smtClean="0">
                <a:latin typeface="Arial"/>
                <a:cs typeface="Arial"/>
              </a:rPr>
              <a:t>-/-</a:t>
            </a:r>
            <a:r>
              <a:rPr lang="en-US" altLang="zh-CN" sz="700" dirty="0" smtClean="0">
                <a:latin typeface="Arial"/>
                <a:cs typeface="Arial"/>
              </a:rPr>
              <a:t> </a:t>
            </a:r>
            <a:r>
              <a:rPr lang="en-US" altLang="zh-CN" sz="700" dirty="0" err="1">
                <a:latin typeface="Arial"/>
                <a:cs typeface="Arial"/>
              </a:rPr>
              <a:t>sim</a:t>
            </a:r>
            <a:r>
              <a:rPr lang="en-US" altLang="zh-CN" sz="700" dirty="0">
                <a:latin typeface="Arial"/>
                <a:cs typeface="Arial"/>
              </a:rPr>
              <a:t>.</a:t>
            </a:r>
            <a:endParaRPr lang="en-US" sz="700" dirty="0">
              <a:latin typeface="Arial"/>
              <a:cs typeface="Arial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991848" y="5727398"/>
            <a:ext cx="72967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i="1" dirty="0" smtClean="0">
                <a:latin typeface="Arial"/>
                <a:cs typeface="Arial"/>
              </a:rPr>
              <a:t>myd88 </a:t>
            </a:r>
            <a:r>
              <a:rPr lang="en-US" sz="700" i="1" baseline="30000" dirty="0" smtClean="0">
                <a:latin typeface="Arial"/>
                <a:cs typeface="Arial"/>
              </a:rPr>
              <a:t>-/-</a:t>
            </a:r>
            <a:r>
              <a:rPr lang="en-US" sz="700" dirty="0" smtClean="0">
                <a:latin typeface="Arial"/>
                <a:cs typeface="Arial"/>
              </a:rPr>
              <a:t> </a:t>
            </a:r>
            <a:r>
              <a:rPr lang="en-US" sz="700" dirty="0" err="1">
                <a:latin typeface="Arial"/>
                <a:cs typeface="Arial"/>
              </a:rPr>
              <a:t>sim</a:t>
            </a:r>
            <a:r>
              <a:rPr lang="en-US" sz="700" dirty="0">
                <a:latin typeface="Arial"/>
                <a:cs typeface="Arial"/>
              </a:rPr>
              <a:t>.</a:t>
            </a:r>
          </a:p>
        </p:txBody>
      </p:sp>
      <p:pic>
        <p:nvPicPr>
          <p:cNvPr id="15" name="Picture 14" descr="ikk_new_2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30" y="3274771"/>
            <a:ext cx="2560320" cy="2392826"/>
          </a:xfrm>
          <a:prstGeom prst="rect">
            <a:avLst/>
          </a:prstGeom>
        </p:spPr>
      </p:pic>
      <p:sp>
        <p:nvSpPr>
          <p:cNvPr id="214" name="Rectangle 213"/>
          <p:cNvSpPr>
            <a:spLocks/>
          </p:cNvSpPr>
          <p:nvPr/>
        </p:nvSpPr>
        <p:spPr>
          <a:xfrm>
            <a:off x="4896894" y="4667697"/>
            <a:ext cx="68275" cy="598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216" name="Rectangle 215"/>
          <p:cNvSpPr/>
          <p:nvPr/>
        </p:nvSpPr>
        <p:spPr>
          <a:xfrm>
            <a:off x="5049931" y="4585536"/>
            <a:ext cx="76174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>
                <a:latin typeface="Arial"/>
                <a:cs typeface="Arial"/>
              </a:rPr>
              <a:t>wild-type exp</a:t>
            </a:r>
            <a:r>
              <a:rPr lang="en-US" sz="700" dirty="0" smtClean="0">
                <a:latin typeface="Arial"/>
                <a:cs typeface="Arial"/>
              </a:rPr>
              <a:t>.</a:t>
            </a:r>
            <a:endParaRPr lang="en-US" sz="700" dirty="0">
              <a:latin typeface="Arial"/>
              <a:cs typeface="Arial"/>
            </a:endParaRPr>
          </a:p>
        </p:txBody>
      </p:sp>
      <p:cxnSp>
        <p:nvCxnSpPr>
          <p:cNvPr id="275" name="Straight Connector 274"/>
          <p:cNvCxnSpPr/>
          <p:nvPr/>
        </p:nvCxnSpPr>
        <p:spPr>
          <a:xfrm>
            <a:off x="4792370" y="4805731"/>
            <a:ext cx="277323" cy="418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5049931" y="4700436"/>
            <a:ext cx="72835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 smtClean="0">
                <a:latin typeface="Arial"/>
                <a:cs typeface="Arial"/>
              </a:rPr>
              <a:t>wild-type </a:t>
            </a:r>
            <a:r>
              <a:rPr lang="en-US" sz="700" dirty="0" err="1" smtClean="0">
                <a:latin typeface="Arial"/>
                <a:cs typeface="Arial"/>
              </a:rPr>
              <a:t>sim</a:t>
            </a:r>
            <a:r>
              <a:rPr lang="en-US" sz="700" dirty="0"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1673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lfPeakSen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61579"/>
            <a:ext cx="6187440" cy="48302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02360" y="4383157"/>
            <a:ext cx="2375555" cy="329062"/>
          </a:xfrm>
          <a:prstGeom prst="rect">
            <a:avLst/>
          </a:prstGeom>
          <a:ln>
            <a:solidFill>
              <a:srgbClr val="000000"/>
            </a:solidFill>
            <a:prstDash val="sysDash"/>
          </a:ln>
        </p:spPr>
        <p:txBody>
          <a:bodyPr wrap="none" lIns="82040" tIns="41020" rIns="82040" bIns="4102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gTLR4</a:t>
            </a:r>
            <a:r>
              <a:rPr lang="en-US" dirty="0" smtClean="0"/>
              <a:t>:TLR4 generation rate</a:t>
            </a:r>
            <a:endParaRPr lang="en-US" baseline="-250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92522" y="4485726"/>
            <a:ext cx="209839" cy="6713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667000" y="882135"/>
            <a:ext cx="2752928" cy="329062"/>
          </a:xfrm>
          <a:prstGeom prst="rect">
            <a:avLst/>
          </a:prstGeom>
          <a:ln>
            <a:solidFill>
              <a:srgbClr val="FF0000"/>
            </a:solidFill>
            <a:prstDash val="sysDash"/>
          </a:ln>
        </p:spPr>
        <p:txBody>
          <a:bodyPr wrap="none" lIns="82040" tIns="41020" rIns="82040" bIns="410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baseline="-25000" dirty="0" smtClean="0">
                <a:solidFill>
                  <a:srgbClr val="FF0000"/>
                </a:solidFill>
              </a:rPr>
              <a:t>mMyD88</a:t>
            </a:r>
            <a:r>
              <a:rPr lang="en-US" dirty="0" smtClean="0">
                <a:solidFill>
                  <a:srgbClr val="FF0000"/>
                </a:solidFill>
              </a:rPr>
              <a:t>:MyD88 activation EC50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666633" y="1059786"/>
            <a:ext cx="271887" cy="6646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931181" y="1431508"/>
            <a:ext cx="2488733" cy="329062"/>
          </a:xfrm>
          <a:prstGeom prst="rect">
            <a:avLst/>
          </a:prstGeom>
          <a:ln>
            <a:solidFill>
              <a:srgbClr val="000000"/>
            </a:solidFill>
            <a:prstDash val="sysDash"/>
          </a:ln>
        </p:spPr>
        <p:txBody>
          <a:bodyPr wrap="none" lIns="82040" tIns="41020" rIns="82040" bIns="4102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/>
              <a:t>d</a:t>
            </a:r>
            <a:r>
              <a:rPr lang="en-US" baseline="-25000" dirty="0" smtClean="0"/>
              <a:t>TLR4</a:t>
            </a:r>
            <a:r>
              <a:rPr lang="en-US" dirty="0" smtClean="0"/>
              <a:t>:TLR4 degradation rate</a:t>
            </a:r>
            <a:endParaRPr lang="en-US" baseline="-250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546604" y="1634250"/>
            <a:ext cx="240057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56061" y="8318604"/>
            <a:ext cx="927009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Figure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S5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" y="5721001"/>
            <a:ext cx="6271491" cy="421395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Figure S5. Sensitivity analysis of the </a:t>
            </a:r>
            <a:r>
              <a:rPr lang="en-US" sz="1100" b="1" dirty="0" smtClean="0">
                <a:latin typeface="Arial"/>
                <a:cs typeface="Arial"/>
              </a:rPr>
              <a:t>NFκB </a:t>
            </a:r>
            <a:r>
              <a:rPr lang="en-US" sz="1100" b="1" dirty="0">
                <a:latin typeface="Arial"/>
                <a:cs typeface="Arial"/>
              </a:rPr>
              <a:t>response time. </a:t>
            </a:r>
            <a:r>
              <a:rPr lang="en-US" sz="1100" dirty="0">
                <a:latin typeface="Arial"/>
                <a:cs typeface="Arial"/>
              </a:rPr>
              <a:t>Only those parameters have non-zero sensitivity are plotted in this figure. </a:t>
            </a:r>
          </a:p>
        </p:txBody>
      </p:sp>
    </p:spTree>
    <p:extLst>
      <p:ext uri="{BB962C8B-B14F-4D97-AF65-F5344CB8AC3E}">
        <p14:creationId xmlns:p14="http://schemas.microsoft.com/office/powerpoint/2010/main" val="4042939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5456061" y="8318604"/>
            <a:ext cx="927009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Figure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S6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8045" y="7040714"/>
            <a:ext cx="6242756" cy="1098504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>
                <a:latin typeface="Arial"/>
                <a:ea typeface="宋体"/>
                <a:cs typeface="Arial"/>
              </a:rPr>
              <a:t>Figure S6. Stochasticity in activation of TRIF-dependent pathway is responsible for the two clusters of LPS responses; Variability in MyD88-dependent pathway contributes to the heterogeneity in the peak response time. </a:t>
            </a:r>
            <a:r>
              <a:rPr lang="en-US" sz="1100" dirty="0">
                <a:latin typeface="Arial"/>
                <a:ea typeface="宋体"/>
                <a:cs typeface="Arial"/>
              </a:rPr>
              <a:t>Heat-map of the 200 simulations when randomized the fraction of activation in MyD88 activation (</a:t>
            </a:r>
            <a:r>
              <a:rPr lang="en-US" sz="1100" i="1" dirty="0">
                <a:latin typeface="Arial"/>
                <a:ea typeface="宋体"/>
                <a:cs typeface="Arial"/>
              </a:rPr>
              <a:t>B</a:t>
            </a:r>
            <a:r>
              <a:rPr lang="en-US" sz="1100" dirty="0">
                <a:latin typeface="Arial"/>
                <a:ea typeface="宋体"/>
                <a:cs typeface="Arial"/>
              </a:rPr>
              <a:t>) or TRIF activation (</a:t>
            </a:r>
            <a:r>
              <a:rPr lang="en-US" sz="1100" i="1" dirty="0">
                <a:latin typeface="Arial"/>
                <a:ea typeface="宋体"/>
                <a:cs typeface="Arial"/>
              </a:rPr>
              <a:t>C, right</a:t>
            </a:r>
            <a:r>
              <a:rPr lang="en-US" sz="1100" dirty="0">
                <a:latin typeface="Arial"/>
                <a:ea typeface="宋体"/>
                <a:cs typeface="Arial"/>
              </a:rPr>
              <a:t>). Boxplot of </a:t>
            </a:r>
            <a:r>
              <a:rPr lang="en-US" sz="1100" dirty="0" err="1">
                <a:latin typeface="Arial"/>
                <a:ea typeface="宋体"/>
                <a:cs typeface="Arial"/>
              </a:rPr>
              <a:t>f</a:t>
            </a:r>
            <a:r>
              <a:rPr lang="en-US" sz="1100" baseline="-25000" dirty="0" err="1">
                <a:latin typeface="Arial"/>
                <a:ea typeface="宋体"/>
                <a:cs typeface="Arial"/>
              </a:rPr>
              <a:t>m</a:t>
            </a:r>
            <a:r>
              <a:rPr lang="en-US" sz="1100" baseline="-25000" dirty="0">
                <a:latin typeface="Arial"/>
                <a:ea typeface="宋体"/>
                <a:cs typeface="Arial"/>
              </a:rPr>
              <a:t> </a:t>
            </a:r>
            <a:r>
              <a:rPr lang="en-US" sz="1100" dirty="0">
                <a:latin typeface="Arial"/>
                <a:ea typeface="宋体"/>
                <a:cs typeface="Arial"/>
              </a:rPr>
              <a:t>in LPS1 and LPS2 is shown in (</a:t>
            </a:r>
            <a:r>
              <a:rPr lang="en-US" sz="1100" i="1" dirty="0">
                <a:latin typeface="Arial"/>
                <a:ea typeface="宋体"/>
                <a:cs typeface="Arial"/>
              </a:rPr>
              <a:t>C</a:t>
            </a:r>
            <a:r>
              <a:rPr lang="en-US" sz="1100" dirty="0">
                <a:latin typeface="Arial"/>
                <a:ea typeface="宋体"/>
                <a:cs typeface="Arial"/>
              </a:rPr>
              <a:t> </a:t>
            </a:r>
            <a:r>
              <a:rPr lang="en-US" sz="1100" i="1" dirty="0">
                <a:latin typeface="Arial"/>
                <a:ea typeface="宋体"/>
                <a:cs typeface="Arial"/>
              </a:rPr>
              <a:t>left)</a:t>
            </a:r>
            <a:r>
              <a:rPr lang="en-US" sz="1100" dirty="0">
                <a:latin typeface="Arial"/>
                <a:ea typeface="宋体"/>
                <a:cs typeface="Arial"/>
              </a:rPr>
              <a:t>. (</a:t>
            </a:r>
            <a:r>
              <a:rPr lang="en-US" sz="1100" i="1" dirty="0">
                <a:latin typeface="Arial"/>
                <a:ea typeface="宋体"/>
                <a:cs typeface="Arial"/>
              </a:rPr>
              <a:t>D</a:t>
            </a:r>
            <a:r>
              <a:rPr lang="en-US" sz="1100" dirty="0">
                <a:latin typeface="Arial"/>
                <a:ea typeface="宋体"/>
                <a:cs typeface="Arial"/>
              </a:rPr>
              <a:t>)</a:t>
            </a:r>
            <a:r>
              <a:rPr lang="en-US" sz="1100" i="1" dirty="0">
                <a:latin typeface="Arial"/>
                <a:ea typeface="宋体"/>
                <a:cs typeface="Arial"/>
              </a:rPr>
              <a:t> </a:t>
            </a:r>
            <a:r>
              <a:rPr lang="en-US" sz="1100" dirty="0">
                <a:latin typeface="Arial"/>
                <a:ea typeface="宋体"/>
                <a:cs typeface="Arial"/>
              </a:rPr>
              <a:t>Compare the peak time distributions among the three conditions:  1) randomize both </a:t>
            </a:r>
            <a:r>
              <a:rPr lang="en-US" sz="1100" dirty="0" err="1">
                <a:latin typeface="Arial"/>
                <a:ea typeface="宋体"/>
                <a:cs typeface="Arial"/>
              </a:rPr>
              <a:t>f</a:t>
            </a:r>
            <a:r>
              <a:rPr lang="en-US" sz="1100" baseline="-25000" dirty="0" err="1">
                <a:latin typeface="Arial"/>
                <a:ea typeface="宋体"/>
                <a:cs typeface="Arial"/>
              </a:rPr>
              <a:t>m</a:t>
            </a:r>
            <a:r>
              <a:rPr lang="en-US" sz="1100" dirty="0">
                <a:latin typeface="Arial"/>
                <a:ea typeface="宋体"/>
                <a:cs typeface="Arial"/>
              </a:rPr>
              <a:t> and </a:t>
            </a:r>
            <a:r>
              <a:rPr lang="en-US" sz="1100" dirty="0" err="1">
                <a:latin typeface="Arial"/>
                <a:ea typeface="宋体"/>
                <a:cs typeface="Arial"/>
              </a:rPr>
              <a:t>f</a:t>
            </a:r>
            <a:r>
              <a:rPr lang="en-US" sz="1100" baseline="-25000" dirty="0" err="1">
                <a:latin typeface="Arial"/>
                <a:ea typeface="宋体"/>
                <a:cs typeface="Arial"/>
              </a:rPr>
              <a:t>t</a:t>
            </a:r>
            <a:r>
              <a:rPr lang="en-US" sz="1100" dirty="0">
                <a:latin typeface="Arial"/>
                <a:ea typeface="宋体"/>
                <a:cs typeface="Arial"/>
              </a:rPr>
              <a:t>, 2) randomize </a:t>
            </a:r>
            <a:r>
              <a:rPr lang="en-US" sz="1100" dirty="0" err="1">
                <a:latin typeface="Arial"/>
                <a:ea typeface="宋体"/>
                <a:cs typeface="Arial"/>
              </a:rPr>
              <a:t>f</a:t>
            </a:r>
            <a:r>
              <a:rPr lang="en-US" sz="1100" baseline="-25000" dirty="0" err="1">
                <a:latin typeface="Arial"/>
                <a:ea typeface="宋体"/>
                <a:cs typeface="Arial"/>
              </a:rPr>
              <a:t>m</a:t>
            </a:r>
            <a:r>
              <a:rPr lang="en-US" sz="1100" dirty="0">
                <a:latin typeface="Arial"/>
                <a:ea typeface="宋体"/>
                <a:cs typeface="Arial"/>
              </a:rPr>
              <a:t> only and 3) randomize </a:t>
            </a:r>
            <a:r>
              <a:rPr lang="en-US" sz="1100" dirty="0" err="1">
                <a:latin typeface="Arial"/>
                <a:ea typeface="宋体"/>
                <a:cs typeface="Arial"/>
              </a:rPr>
              <a:t>f</a:t>
            </a:r>
            <a:r>
              <a:rPr lang="en-US" sz="1100" baseline="-25000" dirty="0" err="1">
                <a:latin typeface="Arial"/>
                <a:ea typeface="宋体"/>
                <a:cs typeface="Arial"/>
              </a:rPr>
              <a:t>t</a:t>
            </a:r>
            <a:r>
              <a:rPr lang="en-US" sz="1100" dirty="0">
                <a:latin typeface="Arial"/>
                <a:ea typeface="宋体"/>
                <a:cs typeface="Arial"/>
              </a:rPr>
              <a:t> only.  </a:t>
            </a:r>
            <a:endParaRPr lang="en-US" sz="1100" i="1" baseline="-25000" dirty="0">
              <a:latin typeface="Arial"/>
              <a:ea typeface="宋体"/>
              <a:cs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66893" y="146189"/>
            <a:ext cx="2446528" cy="2014826"/>
            <a:chOff x="-206828" y="-1147762"/>
            <a:chExt cx="2621280" cy="2309849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-206828" y="-719924"/>
              <a:ext cx="2621280" cy="10160"/>
            </a:xfrm>
            <a:prstGeom prst="line">
              <a:avLst/>
            </a:prstGeom>
            <a:ln w="7620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64791" y="-252987"/>
              <a:ext cx="1532467" cy="92710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1771723" y="-410438"/>
              <a:ext cx="570188" cy="236641"/>
              <a:chOff x="4056606" y="1730616"/>
              <a:chExt cx="570188" cy="236641"/>
            </a:xfrm>
            <a:effectLst/>
          </p:grpSpPr>
          <p:sp>
            <p:nvSpPr>
              <p:cNvPr id="8" name="Snip Diagonal Corner Rectangle 7"/>
              <p:cNvSpPr/>
              <p:nvPr/>
            </p:nvSpPr>
            <p:spPr>
              <a:xfrm flipH="1">
                <a:off x="4130997" y="1730616"/>
                <a:ext cx="432261" cy="201595"/>
              </a:xfrm>
              <a:prstGeom prst="snip2Diag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79984" tIns="39993" rIns="79984" bIns="39993" rtlCol="0" anchor="ctr"/>
              <a:lstStyle/>
              <a:p>
                <a:pPr algn="ctr"/>
                <a:endParaRPr lang="en-US" sz="800" dirty="0">
                  <a:latin typeface="Arial"/>
                  <a:cs typeface="Arial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 flipH="1">
                <a:off x="4056606" y="1733526"/>
                <a:ext cx="570188" cy="233731"/>
              </a:xfrm>
              <a:prstGeom prst="rect">
                <a:avLst/>
              </a:prstGeom>
              <a:effectLst/>
            </p:spPr>
            <p:txBody>
              <a:bodyPr wrap="none" lIns="79984" tIns="39993" rIns="79984" bIns="39993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MyD88*</a:t>
                </a:r>
                <a:endParaRPr lang="en-US" sz="800" b="1" baseline="30000" dirty="0">
                  <a:latin typeface="Arial"/>
                  <a:cs typeface="Arial"/>
                </a:endParaRPr>
              </a:p>
            </p:txBody>
          </p:sp>
        </p:grpSp>
        <p:sp>
          <p:nvSpPr>
            <p:cNvPr id="10" name="Snip Diagonal Corner Rectangle 9"/>
            <p:cNvSpPr/>
            <p:nvPr/>
          </p:nvSpPr>
          <p:spPr>
            <a:xfrm flipH="1">
              <a:off x="712622" y="-405450"/>
              <a:ext cx="432261" cy="201595"/>
            </a:xfrm>
            <a:prstGeom prst="snip2Diag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79984" tIns="39993" rIns="79984" bIns="39993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flipH="1">
              <a:off x="653527" y="-404761"/>
              <a:ext cx="527411" cy="233731"/>
            </a:xfrm>
            <a:prstGeom prst="rect">
              <a:avLst/>
            </a:prstGeom>
            <a:effectLst/>
          </p:spPr>
          <p:txBody>
            <a:bodyPr wrap="none" lIns="79984" tIns="39993" rIns="79984" bIns="39993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MyD88</a:t>
              </a:r>
            </a:p>
          </p:txBody>
        </p:sp>
        <p:sp>
          <p:nvSpPr>
            <p:cNvPr id="12" name="Freeform 11"/>
            <p:cNvSpPr/>
            <p:nvPr/>
          </p:nvSpPr>
          <p:spPr>
            <a:xfrm rot="16200000" flipH="1">
              <a:off x="1400786" y="-655029"/>
              <a:ext cx="178270" cy="347123"/>
            </a:xfrm>
            <a:custGeom>
              <a:avLst/>
              <a:gdLst>
                <a:gd name="connsiteX0" fmla="*/ 298265 w 413723"/>
                <a:gd name="connsiteY0" fmla="*/ 0 h 721642"/>
                <a:gd name="connsiteX1" fmla="*/ 413723 w 413723"/>
                <a:gd name="connsiteY1" fmla="*/ 134706 h 721642"/>
                <a:gd name="connsiteX2" fmla="*/ 163565 w 413723"/>
                <a:gd name="connsiteY2" fmla="*/ 346388 h 721642"/>
                <a:gd name="connsiteX3" fmla="*/ 163565 w 413723"/>
                <a:gd name="connsiteY3" fmla="*/ 413741 h 721642"/>
                <a:gd name="connsiteX4" fmla="*/ 327130 w 413723"/>
                <a:gd name="connsiteY4" fmla="*/ 538826 h 721642"/>
                <a:gd name="connsiteX5" fmla="*/ 365616 w 413723"/>
                <a:gd name="connsiteY5" fmla="*/ 490716 h 721642"/>
                <a:gd name="connsiteX6" fmla="*/ 394480 w 413723"/>
                <a:gd name="connsiteY6" fmla="*/ 721642 h 721642"/>
                <a:gd name="connsiteX7" fmla="*/ 221294 w 413723"/>
                <a:gd name="connsiteY7" fmla="*/ 712020 h 721642"/>
                <a:gd name="connsiteX8" fmla="*/ 259780 w 413723"/>
                <a:gd name="connsiteY8" fmla="*/ 663910 h 721642"/>
                <a:gd name="connsiteX9" fmla="*/ 76972 w 413723"/>
                <a:gd name="connsiteY9" fmla="*/ 548448 h 721642"/>
                <a:gd name="connsiteX10" fmla="*/ 0 w 413723"/>
                <a:gd name="connsiteY10" fmla="*/ 471472 h 721642"/>
                <a:gd name="connsiteX11" fmla="*/ 48107 w 413723"/>
                <a:gd name="connsiteY11" fmla="*/ 279035 h 721642"/>
                <a:gd name="connsiteX12" fmla="*/ 134701 w 413723"/>
                <a:gd name="connsiteY12" fmla="*/ 144328 h 721642"/>
                <a:gd name="connsiteX13" fmla="*/ 298265 w 413723"/>
                <a:gd name="connsiteY13" fmla="*/ 0 h 721642"/>
                <a:gd name="connsiteX0" fmla="*/ 298265 w 413723"/>
                <a:gd name="connsiteY0" fmla="*/ 0 h 721642"/>
                <a:gd name="connsiteX1" fmla="*/ 413723 w 413723"/>
                <a:gd name="connsiteY1" fmla="*/ 134706 h 721642"/>
                <a:gd name="connsiteX2" fmla="*/ 163565 w 413723"/>
                <a:gd name="connsiteY2" fmla="*/ 346388 h 721642"/>
                <a:gd name="connsiteX3" fmla="*/ 163565 w 413723"/>
                <a:gd name="connsiteY3" fmla="*/ 413741 h 721642"/>
                <a:gd name="connsiteX4" fmla="*/ 327130 w 413723"/>
                <a:gd name="connsiteY4" fmla="*/ 538826 h 721642"/>
                <a:gd name="connsiteX5" fmla="*/ 365616 w 413723"/>
                <a:gd name="connsiteY5" fmla="*/ 490716 h 721642"/>
                <a:gd name="connsiteX6" fmla="*/ 394480 w 413723"/>
                <a:gd name="connsiteY6" fmla="*/ 721642 h 721642"/>
                <a:gd name="connsiteX7" fmla="*/ 221294 w 413723"/>
                <a:gd name="connsiteY7" fmla="*/ 712020 h 721642"/>
                <a:gd name="connsiteX8" fmla="*/ 259780 w 413723"/>
                <a:gd name="connsiteY8" fmla="*/ 663910 h 721642"/>
                <a:gd name="connsiteX9" fmla="*/ 76972 w 413723"/>
                <a:gd name="connsiteY9" fmla="*/ 548448 h 721642"/>
                <a:gd name="connsiteX10" fmla="*/ 0 w 413723"/>
                <a:gd name="connsiteY10" fmla="*/ 471472 h 721642"/>
                <a:gd name="connsiteX11" fmla="*/ 48107 w 413723"/>
                <a:gd name="connsiteY11" fmla="*/ 279035 h 721642"/>
                <a:gd name="connsiteX12" fmla="*/ 134701 w 413723"/>
                <a:gd name="connsiteY12" fmla="*/ 144328 h 721642"/>
                <a:gd name="connsiteX13" fmla="*/ 298265 w 413723"/>
                <a:gd name="connsiteY13" fmla="*/ 0 h 721642"/>
                <a:gd name="connsiteX0" fmla="*/ 298265 w 413723"/>
                <a:gd name="connsiteY0" fmla="*/ 0 h 721642"/>
                <a:gd name="connsiteX1" fmla="*/ 413723 w 413723"/>
                <a:gd name="connsiteY1" fmla="*/ 134706 h 721642"/>
                <a:gd name="connsiteX2" fmla="*/ 163565 w 413723"/>
                <a:gd name="connsiteY2" fmla="*/ 346388 h 721642"/>
                <a:gd name="connsiteX3" fmla="*/ 163565 w 413723"/>
                <a:gd name="connsiteY3" fmla="*/ 413741 h 721642"/>
                <a:gd name="connsiteX4" fmla="*/ 327130 w 413723"/>
                <a:gd name="connsiteY4" fmla="*/ 538826 h 721642"/>
                <a:gd name="connsiteX5" fmla="*/ 365616 w 413723"/>
                <a:gd name="connsiteY5" fmla="*/ 490716 h 721642"/>
                <a:gd name="connsiteX6" fmla="*/ 394480 w 413723"/>
                <a:gd name="connsiteY6" fmla="*/ 721642 h 721642"/>
                <a:gd name="connsiteX7" fmla="*/ 221294 w 413723"/>
                <a:gd name="connsiteY7" fmla="*/ 712020 h 721642"/>
                <a:gd name="connsiteX8" fmla="*/ 259780 w 413723"/>
                <a:gd name="connsiteY8" fmla="*/ 663910 h 721642"/>
                <a:gd name="connsiteX9" fmla="*/ 76972 w 413723"/>
                <a:gd name="connsiteY9" fmla="*/ 548448 h 721642"/>
                <a:gd name="connsiteX10" fmla="*/ 0 w 413723"/>
                <a:gd name="connsiteY10" fmla="*/ 471472 h 721642"/>
                <a:gd name="connsiteX11" fmla="*/ 48107 w 413723"/>
                <a:gd name="connsiteY11" fmla="*/ 279035 h 721642"/>
                <a:gd name="connsiteX12" fmla="*/ 134701 w 413723"/>
                <a:gd name="connsiteY12" fmla="*/ 144328 h 721642"/>
                <a:gd name="connsiteX13" fmla="*/ 298265 w 413723"/>
                <a:gd name="connsiteY13" fmla="*/ 0 h 721642"/>
                <a:gd name="connsiteX0" fmla="*/ 339958 w 455416"/>
                <a:gd name="connsiteY0" fmla="*/ 0 h 721642"/>
                <a:gd name="connsiteX1" fmla="*/ 455416 w 455416"/>
                <a:gd name="connsiteY1" fmla="*/ 134706 h 721642"/>
                <a:gd name="connsiteX2" fmla="*/ 205258 w 455416"/>
                <a:gd name="connsiteY2" fmla="*/ 346388 h 721642"/>
                <a:gd name="connsiteX3" fmla="*/ 205258 w 455416"/>
                <a:gd name="connsiteY3" fmla="*/ 413741 h 721642"/>
                <a:gd name="connsiteX4" fmla="*/ 368823 w 455416"/>
                <a:gd name="connsiteY4" fmla="*/ 538826 h 721642"/>
                <a:gd name="connsiteX5" fmla="*/ 407309 w 455416"/>
                <a:gd name="connsiteY5" fmla="*/ 490716 h 721642"/>
                <a:gd name="connsiteX6" fmla="*/ 436173 w 455416"/>
                <a:gd name="connsiteY6" fmla="*/ 721642 h 721642"/>
                <a:gd name="connsiteX7" fmla="*/ 262987 w 455416"/>
                <a:gd name="connsiteY7" fmla="*/ 712020 h 721642"/>
                <a:gd name="connsiteX8" fmla="*/ 301473 w 455416"/>
                <a:gd name="connsiteY8" fmla="*/ 663910 h 721642"/>
                <a:gd name="connsiteX9" fmla="*/ 118665 w 455416"/>
                <a:gd name="connsiteY9" fmla="*/ 548448 h 721642"/>
                <a:gd name="connsiteX10" fmla="*/ 41693 w 455416"/>
                <a:gd name="connsiteY10" fmla="*/ 471472 h 721642"/>
                <a:gd name="connsiteX11" fmla="*/ 89800 w 455416"/>
                <a:gd name="connsiteY11" fmla="*/ 279035 h 721642"/>
                <a:gd name="connsiteX12" fmla="*/ 176394 w 455416"/>
                <a:gd name="connsiteY12" fmla="*/ 144328 h 721642"/>
                <a:gd name="connsiteX13" fmla="*/ 339958 w 455416"/>
                <a:gd name="connsiteY13" fmla="*/ 0 h 721642"/>
                <a:gd name="connsiteX0" fmla="*/ 339958 w 455416"/>
                <a:gd name="connsiteY0" fmla="*/ 0 h 721642"/>
                <a:gd name="connsiteX1" fmla="*/ 455416 w 455416"/>
                <a:gd name="connsiteY1" fmla="*/ 134706 h 721642"/>
                <a:gd name="connsiteX2" fmla="*/ 205258 w 455416"/>
                <a:gd name="connsiteY2" fmla="*/ 346388 h 721642"/>
                <a:gd name="connsiteX3" fmla="*/ 205258 w 455416"/>
                <a:gd name="connsiteY3" fmla="*/ 413741 h 721642"/>
                <a:gd name="connsiteX4" fmla="*/ 368823 w 455416"/>
                <a:gd name="connsiteY4" fmla="*/ 538826 h 721642"/>
                <a:gd name="connsiteX5" fmla="*/ 407309 w 455416"/>
                <a:gd name="connsiteY5" fmla="*/ 490716 h 721642"/>
                <a:gd name="connsiteX6" fmla="*/ 436173 w 455416"/>
                <a:gd name="connsiteY6" fmla="*/ 721642 h 721642"/>
                <a:gd name="connsiteX7" fmla="*/ 262987 w 455416"/>
                <a:gd name="connsiteY7" fmla="*/ 712020 h 721642"/>
                <a:gd name="connsiteX8" fmla="*/ 301473 w 455416"/>
                <a:gd name="connsiteY8" fmla="*/ 663910 h 721642"/>
                <a:gd name="connsiteX9" fmla="*/ 118665 w 455416"/>
                <a:gd name="connsiteY9" fmla="*/ 548448 h 721642"/>
                <a:gd name="connsiteX10" fmla="*/ 41693 w 455416"/>
                <a:gd name="connsiteY10" fmla="*/ 471472 h 721642"/>
                <a:gd name="connsiteX11" fmla="*/ 51314 w 455416"/>
                <a:gd name="connsiteY11" fmla="*/ 317522 h 721642"/>
                <a:gd name="connsiteX12" fmla="*/ 176394 w 455416"/>
                <a:gd name="connsiteY12" fmla="*/ 144328 h 721642"/>
                <a:gd name="connsiteX13" fmla="*/ 339958 w 455416"/>
                <a:gd name="connsiteY13" fmla="*/ 0 h 72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5416" h="721642">
                  <a:moveTo>
                    <a:pt x="339958" y="0"/>
                  </a:moveTo>
                  <a:lnTo>
                    <a:pt x="455416" y="134706"/>
                  </a:lnTo>
                  <a:lnTo>
                    <a:pt x="205258" y="346388"/>
                  </a:lnTo>
                  <a:lnTo>
                    <a:pt x="205258" y="413741"/>
                  </a:lnTo>
                  <a:lnTo>
                    <a:pt x="368823" y="538826"/>
                  </a:lnTo>
                  <a:lnTo>
                    <a:pt x="407309" y="490716"/>
                  </a:lnTo>
                  <a:lnTo>
                    <a:pt x="436173" y="721642"/>
                  </a:lnTo>
                  <a:lnTo>
                    <a:pt x="262987" y="712020"/>
                  </a:lnTo>
                  <a:lnTo>
                    <a:pt x="301473" y="663910"/>
                  </a:lnTo>
                  <a:lnTo>
                    <a:pt x="118665" y="548448"/>
                  </a:lnTo>
                  <a:lnTo>
                    <a:pt x="41693" y="471472"/>
                  </a:lnTo>
                  <a:cubicBezTo>
                    <a:pt x="0" y="326743"/>
                    <a:pt x="35278" y="381668"/>
                    <a:pt x="51314" y="317522"/>
                  </a:cubicBezTo>
                  <a:lnTo>
                    <a:pt x="176394" y="144328"/>
                  </a:lnTo>
                  <a:lnTo>
                    <a:pt x="339958" y="0"/>
                  </a:lnTo>
                  <a:close/>
                </a:path>
              </a:pathLst>
            </a:cu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9984" tIns="39993" rIns="79984" bIns="39993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62397" y="-1147762"/>
              <a:ext cx="132104" cy="359316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flipH="1">
              <a:off x="509741" y="-1143471"/>
              <a:ext cx="132104" cy="359316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7773" y="-778792"/>
              <a:ext cx="79342" cy="2477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1923" y="-779864"/>
              <a:ext cx="79342" cy="2477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485632" y="-1049748"/>
              <a:ext cx="138147" cy="120458"/>
            </a:xfrm>
            <a:prstGeom prst="ellipse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462397" y="275992"/>
              <a:ext cx="132104" cy="359316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503693" y="280283"/>
              <a:ext cx="132104" cy="359316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1725" y="644962"/>
              <a:ext cx="79342" cy="2477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1923" y="643890"/>
              <a:ext cx="79342" cy="2477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478542" y="367214"/>
              <a:ext cx="138147" cy="120458"/>
            </a:xfrm>
            <a:prstGeom prst="ellipse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23" name="Round Diagonal Corner Rectangle 22"/>
            <p:cNvSpPr/>
            <p:nvPr/>
          </p:nvSpPr>
          <p:spPr>
            <a:xfrm>
              <a:off x="700866" y="934032"/>
              <a:ext cx="438912" cy="198691"/>
            </a:xfrm>
            <a:prstGeom prst="round2DiagRect">
              <a:avLst/>
            </a:prstGeom>
            <a:solidFill>
              <a:schemeClr val="accent3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79984" tIns="39993" rIns="79984" bIns="39993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9372" y="927539"/>
              <a:ext cx="420389" cy="233731"/>
            </a:xfrm>
            <a:prstGeom prst="rect">
              <a:avLst/>
            </a:prstGeom>
            <a:effectLst/>
          </p:spPr>
          <p:txBody>
            <a:bodyPr wrap="none" lIns="79984" tIns="39993" rIns="79984" bIns="39993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TRIF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829544" y="928356"/>
              <a:ext cx="461609" cy="233731"/>
              <a:chOff x="4381427" y="3069410"/>
              <a:chExt cx="461609" cy="233731"/>
            </a:xfrm>
            <a:effectLst/>
          </p:grpSpPr>
          <p:sp>
            <p:nvSpPr>
              <p:cNvPr id="26" name="Round Diagonal Corner Rectangle 25"/>
              <p:cNvSpPr/>
              <p:nvPr/>
            </p:nvSpPr>
            <p:spPr>
              <a:xfrm>
                <a:off x="4384088" y="3075903"/>
                <a:ext cx="438912" cy="198691"/>
              </a:xfrm>
              <a:prstGeom prst="round2DiagRect">
                <a:avLst/>
              </a:prstGeom>
              <a:solidFill>
                <a:srgbClr val="2397E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79984" tIns="39993" rIns="79984" bIns="39993" rtlCol="0" anchor="ctr"/>
              <a:lstStyle/>
              <a:p>
                <a:pPr algn="ctr"/>
                <a:endParaRPr lang="en-US" sz="800" dirty="0">
                  <a:latin typeface="Arial"/>
                  <a:cs typeface="Arial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381427" y="3069410"/>
                <a:ext cx="461609" cy="233731"/>
              </a:xfrm>
              <a:prstGeom prst="rect">
                <a:avLst/>
              </a:prstGeom>
              <a:effectLst/>
            </p:spPr>
            <p:txBody>
              <a:bodyPr wrap="none" lIns="79984" tIns="39993" rIns="79984" bIns="39993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TRIF*</a:t>
                </a:r>
              </a:p>
            </p:txBody>
          </p:sp>
        </p:grpSp>
        <p:sp>
          <p:nvSpPr>
            <p:cNvPr id="28" name="Freeform 27"/>
            <p:cNvSpPr/>
            <p:nvPr/>
          </p:nvSpPr>
          <p:spPr>
            <a:xfrm rot="16200000" flipH="1">
              <a:off x="1400786" y="659430"/>
              <a:ext cx="178270" cy="347123"/>
            </a:xfrm>
            <a:custGeom>
              <a:avLst/>
              <a:gdLst>
                <a:gd name="connsiteX0" fmla="*/ 298265 w 413723"/>
                <a:gd name="connsiteY0" fmla="*/ 0 h 721642"/>
                <a:gd name="connsiteX1" fmla="*/ 413723 w 413723"/>
                <a:gd name="connsiteY1" fmla="*/ 134706 h 721642"/>
                <a:gd name="connsiteX2" fmla="*/ 163565 w 413723"/>
                <a:gd name="connsiteY2" fmla="*/ 346388 h 721642"/>
                <a:gd name="connsiteX3" fmla="*/ 163565 w 413723"/>
                <a:gd name="connsiteY3" fmla="*/ 413741 h 721642"/>
                <a:gd name="connsiteX4" fmla="*/ 327130 w 413723"/>
                <a:gd name="connsiteY4" fmla="*/ 538826 h 721642"/>
                <a:gd name="connsiteX5" fmla="*/ 365616 w 413723"/>
                <a:gd name="connsiteY5" fmla="*/ 490716 h 721642"/>
                <a:gd name="connsiteX6" fmla="*/ 394480 w 413723"/>
                <a:gd name="connsiteY6" fmla="*/ 721642 h 721642"/>
                <a:gd name="connsiteX7" fmla="*/ 221294 w 413723"/>
                <a:gd name="connsiteY7" fmla="*/ 712020 h 721642"/>
                <a:gd name="connsiteX8" fmla="*/ 259780 w 413723"/>
                <a:gd name="connsiteY8" fmla="*/ 663910 h 721642"/>
                <a:gd name="connsiteX9" fmla="*/ 76972 w 413723"/>
                <a:gd name="connsiteY9" fmla="*/ 548448 h 721642"/>
                <a:gd name="connsiteX10" fmla="*/ 0 w 413723"/>
                <a:gd name="connsiteY10" fmla="*/ 471472 h 721642"/>
                <a:gd name="connsiteX11" fmla="*/ 48107 w 413723"/>
                <a:gd name="connsiteY11" fmla="*/ 279035 h 721642"/>
                <a:gd name="connsiteX12" fmla="*/ 134701 w 413723"/>
                <a:gd name="connsiteY12" fmla="*/ 144328 h 721642"/>
                <a:gd name="connsiteX13" fmla="*/ 298265 w 413723"/>
                <a:gd name="connsiteY13" fmla="*/ 0 h 721642"/>
                <a:gd name="connsiteX0" fmla="*/ 298265 w 413723"/>
                <a:gd name="connsiteY0" fmla="*/ 0 h 721642"/>
                <a:gd name="connsiteX1" fmla="*/ 413723 w 413723"/>
                <a:gd name="connsiteY1" fmla="*/ 134706 h 721642"/>
                <a:gd name="connsiteX2" fmla="*/ 163565 w 413723"/>
                <a:gd name="connsiteY2" fmla="*/ 346388 h 721642"/>
                <a:gd name="connsiteX3" fmla="*/ 163565 w 413723"/>
                <a:gd name="connsiteY3" fmla="*/ 413741 h 721642"/>
                <a:gd name="connsiteX4" fmla="*/ 327130 w 413723"/>
                <a:gd name="connsiteY4" fmla="*/ 538826 h 721642"/>
                <a:gd name="connsiteX5" fmla="*/ 365616 w 413723"/>
                <a:gd name="connsiteY5" fmla="*/ 490716 h 721642"/>
                <a:gd name="connsiteX6" fmla="*/ 394480 w 413723"/>
                <a:gd name="connsiteY6" fmla="*/ 721642 h 721642"/>
                <a:gd name="connsiteX7" fmla="*/ 221294 w 413723"/>
                <a:gd name="connsiteY7" fmla="*/ 712020 h 721642"/>
                <a:gd name="connsiteX8" fmla="*/ 259780 w 413723"/>
                <a:gd name="connsiteY8" fmla="*/ 663910 h 721642"/>
                <a:gd name="connsiteX9" fmla="*/ 76972 w 413723"/>
                <a:gd name="connsiteY9" fmla="*/ 548448 h 721642"/>
                <a:gd name="connsiteX10" fmla="*/ 0 w 413723"/>
                <a:gd name="connsiteY10" fmla="*/ 471472 h 721642"/>
                <a:gd name="connsiteX11" fmla="*/ 48107 w 413723"/>
                <a:gd name="connsiteY11" fmla="*/ 279035 h 721642"/>
                <a:gd name="connsiteX12" fmla="*/ 134701 w 413723"/>
                <a:gd name="connsiteY12" fmla="*/ 144328 h 721642"/>
                <a:gd name="connsiteX13" fmla="*/ 298265 w 413723"/>
                <a:gd name="connsiteY13" fmla="*/ 0 h 721642"/>
                <a:gd name="connsiteX0" fmla="*/ 298265 w 413723"/>
                <a:gd name="connsiteY0" fmla="*/ 0 h 721642"/>
                <a:gd name="connsiteX1" fmla="*/ 413723 w 413723"/>
                <a:gd name="connsiteY1" fmla="*/ 134706 h 721642"/>
                <a:gd name="connsiteX2" fmla="*/ 163565 w 413723"/>
                <a:gd name="connsiteY2" fmla="*/ 346388 h 721642"/>
                <a:gd name="connsiteX3" fmla="*/ 163565 w 413723"/>
                <a:gd name="connsiteY3" fmla="*/ 413741 h 721642"/>
                <a:gd name="connsiteX4" fmla="*/ 327130 w 413723"/>
                <a:gd name="connsiteY4" fmla="*/ 538826 h 721642"/>
                <a:gd name="connsiteX5" fmla="*/ 365616 w 413723"/>
                <a:gd name="connsiteY5" fmla="*/ 490716 h 721642"/>
                <a:gd name="connsiteX6" fmla="*/ 394480 w 413723"/>
                <a:gd name="connsiteY6" fmla="*/ 721642 h 721642"/>
                <a:gd name="connsiteX7" fmla="*/ 221294 w 413723"/>
                <a:gd name="connsiteY7" fmla="*/ 712020 h 721642"/>
                <a:gd name="connsiteX8" fmla="*/ 259780 w 413723"/>
                <a:gd name="connsiteY8" fmla="*/ 663910 h 721642"/>
                <a:gd name="connsiteX9" fmla="*/ 76972 w 413723"/>
                <a:gd name="connsiteY9" fmla="*/ 548448 h 721642"/>
                <a:gd name="connsiteX10" fmla="*/ 0 w 413723"/>
                <a:gd name="connsiteY10" fmla="*/ 471472 h 721642"/>
                <a:gd name="connsiteX11" fmla="*/ 48107 w 413723"/>
                <a:gd name="connsiteY11" fmla="*/ 279035 h 721642"/>
                <a:gd name="connsiteX12" fmla="*/ 134701 w 413723"/>
                <a:gd name="connsiteY12" fmla="*/ 144328 h 721642"/>
                <a:gd name="connsiteX13" fmla="*/ 298265 w 413723"/>
                <a:gd name="connsiteY13" fmla="*/ 0 h 721642"/>
                <a:gd name="connsiteX0" fmla="*/ 339958 w 455416"/>
                <a:gd name="connsiteY0" fmla="*/ 0 h 721642"/>
                <a:gd name="connsiteX1" fmla="*/ 455416 w 455416"/>
                <a:gd name="connsiteY1" fmla="*/ 134706 h 721642"/>
                <a:gd name="connsiteX2" fmla="*/ 205258 w 455416"/>
                <a:gd name="connsiteY2" fmla="*/ 346388 h 721642"/>
                <a:gd name="connsiteX3" fmla="*/ 205258 w 455416"/>
                <a:gd name="connsiteY3" fmla="*/ 413741 h 721642"/>
                <a:gd name="connsiteX4" fmla="*/ 368823 w 455416"/>
                <a:gd name="connsiteY4" fmla="*/ 538826 h 721642"/>
                <a:gd name="connsiteX5" fmla="*/ 407309 w 455416"/>
                <a:gd name="connsiteY5" fmla="*/ 490716 h 721642"/>
                <a:gd name="connsiteX6" fmla="*/ 436173 w 455416"/>
                <a:gd name="connsiteY6" fmla="*/ 721642 h 721642"/>
                <a:gd name="connsiteX7" fmla="*/ 262987 w 455416"/>
                <a:gd name="connsiteY7" fmla="*/ 712020 h 721642"/>
                <a:gd name="connsiteX8" fmla="*/ 301473 w 455416"/>
                <a:gd name="connsiteY8" fmla="*/ 663910 h 721642"/>
                <a:gd name="connsiteX9" fmla="*/ 118665 w 455416"/>
                <a:gd name="connsiteY9" fmla="*/ 548448 h 721642"/>
                <a:gd name="connsiteX10" fmla="*/ 41693 w 455416"/>
                <a:gd name="connsiteY10" fmla="*/ 471472 h 721642"/>
                <a:gd name="connsiteX11" fmla="*/ 89800 w 455416"/>
                <a:gd name="connsiteY11" fmla="*/ 279035 h 721642"/>
                <a:gd name="connsiteX12" fmla="*/ 176394 w 455416"/>
                <a:gd name="connsiteY12" fmla="*/ 144328 h 721642"/>
                <a:gd name="connsiteX13" fmla="*/ 339958 w 455416"/>
                <a:gd name="connsiteY13" fmla="*/ 0 h 721642"/>
                <a:gd name="connsiteX0" fmla="*/ 339958 w 455416"/>
                <a:gd name="connsiteY0" fmla="*/ 0 h 721642"/>
                <a:gd name="connsiteX1" fmla="*/ 455416 w 455416"/>
                <a:gd name="connsiteY1" fmla="*/ 134706 h 721642"/>
                <a:gd name="connsiteX2" fmla="*/ 205258 w 455416"/>
                <a:gd name="connsiteY2" fmla="*/ 346388 h 721642"/>
                <a:gd name="connsiteX3" fmla="*/ 205258 w 455416"/>
                <a:gd name="connsiteY3" fmla="*/ 413741 h 721642"/>
                <a:gd name="connsiteX4" fmla="*/ 368823 w 455416"/>
                <a:gd name="connsiteY4" fmla="*/ 538826 h 721642"/>
                <a:gd name="connsiteX5" fmla="*/ 407309 w 455416"/>
                <a:gd name="connsiteY5" fmla="*/ 490716 h 721642"/>
                <a:gd name="connsiteX6" fmla="*/ 436173 w 455416"/>
                <a:gd name="connsiteY6" fmla="*/ 721642 h 721642"/>
                <a:gd name="connsiteX7" fmla="*/ 262987 w 455416"/>
                <a:gd name="connsiteY7" fmla="*/ 712020 h 721642"/>
                <a:gd name="connsiteX8" fmla="*/ 301473 w 455416"/>
                <a:gd name="connsiteY8" fmla="*/ 663910 h 721642"/>
                <a:gd name="connsiteX9" fmla="*/ 118665 w 455416"/>
                <a:gd name="connsiteY9" fmla="*/ 548448 h 721642"/>
                <a:gd name="connsiteX10" fmla="*/ 41693 w 455416"/>
                <a:gd name="connsiteY10" fmla="*/ 471472 h 721642"/>
                <a:gd name="connsiteX11" fmla="*/ 51314 w 455416"/>
                <a:gd name="connsiteY11" fmla="*/ 317522 h 721642"/>
                <a:gd name="connsiteX12" fmla="*/ 176394 w 455416"/>
                <a:gd name="connsiteY12" fmla="*/ 144328 h 721642"/>
                <a:gd name="connsiteX13" fmla="*/ 339958 w 455416"/>
                <a:gd name="connsiteY13" fmla="*/ 0 h 72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5416" h="721642">
                  <a:moveTo>
                    <a:pt x="339958" y="0"/>
                  </a:moveTo>
                  <a:lnTo>
                    <a:pt x="455416" y="134706"/>
                  </a:lnTo>
                  <a:lnTo>
                    <a:pt x="205258" y="346388"/>
                  </a:lnTo>
                  <a:lnTo>
                    <a:pt x="205258" y="413741"/>
                  </a:lnTo>
                  <a:lnTo>
                    <a:pt x="368823" y="538826"/>
                  </a:lnTo>
                  <a:lnTo>
                    <a:pt x="407309" y="490716"/>
                  </a:lnTo>
                  <a:lnTo>
                    <a:pt x="436173" y="721642"/>
                  </a:lnTo>
                  <a:lnTo>
                    <a:pt x="262987" y="712020"/>
                  </a:lnTo>
                  <a:lnTo>
                    <a:pt x="301473" y="663910"/>
                  </a:lnTo>
                  <a:lnTo>
                    <a:pt x="118665" y="548448"/>
                  </a:lnTo>
                  <a:lnTo>
                    <a:pt x="41693" y="471472"/>
                  </a:lnTo>
                  <a:cubicBezTo>
                    <a:pt x="0" y="326743"/>
                    <a:pt x="35278" y="381668"/>
                    <a:pt x="51314" y="317522"/>
                  </a:cubicBezTo>
                  <a:lnTo>
                    <a:pt x="176394" y="144328"/>
                  </a:lnTo>
                  <a:lnTo>
                    <a:pt x="339958" y="0"/>
                  </a:lnTo>
                  <a:close/>
                </a:path>
              </a:pathLst>
            </a:custGeom>
            <a:solidFill>
              <a:srgbClr val="BFBFBF"/>
            </a:solidFill>
            <a:ln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669" tIns="27336" rIns="54669" bIns="27336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804746" y="-680088"/>
              <a:ext cx="371906" cy="133113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76125" y="617107"/>
              <a:ext cx="371906" cy="133113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 rot="5400000" flipV="1">
              <a:off x="1454971" y="704960"/>
              <a:ext cx="74613" cy="636588"/>
              <a:chOff x="2168525" y="3175000"/>
              <a:chExt cx="74613" cy="636588"/>
            </a:xfrm>
            <a:effectLst/>
          </p:grpSpPr>
          <p:sp>
            <p:nvSpPr>
              <p:cNvPr id="32" name="Line 188"/>
              <p:cNvSpPr>
                <a:spLocks noChangeShapeType="1"/>
              </p:cNvSpPr>
              <p:nvPr/>
            </p:nvSpPr>
            <p:spPr bwMode="auto">
              <a:xfrm rot="5400000">
                <a:off x="1949450" y="3590925"/>
                <a:ext cx="439738" cy="15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33" name="Line 189"/>
              <p:cNvSpPr>
                <a:spLocks noChangeShapeType="1"/>
              </p:cNvSpPr>
              <p:nvPr/>
            </p:nvSpPr>
            <p:spPr bwMode="auto">
              <a:xfrm rot="5400000" flipH="1">
                <a:off x="2022475" y="3394075"/>
                <a:ext cx="439738" cy="15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rot="5400000" flipV="1">
              <a:off x="1454971" y="-608431"/>
              <a:ext cx="74613" cy="636588"/>
              <a:chOff x="2168525" y="3175000"/>
              <a:chExt cx="74613" cy="636588"/>
            </a:xfrm>
            <a:effectLst/>
          </p:grpSpPr>
          <p:sp>
            <p:nvSpPr>
              <p:cNvPr id="35" name="Line 188"/>
              <p:cNvSpPr>
                <a:spLocks noChangeShapeType="1"/>
              </p:cNvSpPr>
              <p:nvPr/>
            </p:nvSpPr>
            <p:spPr bwMode="auto">
              <a:xfrm rot="5400000">
                <a:off x="1949450" y="3590925"/>
                <a:ext cx="439738" cy="15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36" name="Line 189"/>
              <p:cNvSpPr>
                <a:spLocks noChangeShapeType="1"/>
              </p:cNvSpPr>
              <p:nvPr/>
            </p:nvSpPr>
            <p:spPr bwMode="auto">
              <a:xfrm rot="5400000" flipH="1">
                <a:off x="2022475" y="3394075"/>
                <a:ext cx="439738" cy="15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</p:grpSp>
        <p:sp>
          <p:nvSpPr>
            <p:cNvPr id="37" name="Line 188"/>
            <p:cNvSpPr>
              <a:spLocks noChangeShapeType="1"/>
            </p:cNvSpPr>
            <p:nvPr/>
          </p:nvSpPr>
          <p:spPr bwMode="auto">
            <a:xfrm rot="5400000">
              <a:off x="242749" y="-75844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8" name="Line 189"/>
            <p:cNvSpPr>
              <a:spLocks noChangeShapeType="1"/>
            </p:cNvSpPr>
            <p:nvPr/>
          </p:nvSpPr>
          <p:spPr bwMode="auto">
            <a:xfrm rot="5400000" flipH="1">
              <a:off x="315774" y="-272694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390718" y="-825920"/>
              <a:ext cx="326079" cy="264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b="1" dirty="0" err="1">
                  <a:latin typeface="Arial"/>
                  <a:cs typeface="Arial"/>
                </a:rPr>
                <a:t>f</a:t>
              </a:r>
              <a:r>
                <a:rPr lang="en-US" altLang="zh-CN" sz="900" b="1" baseline="-25000" dirty="0" err="1">
                  <a:latin typeface="Arial"/>
                  <a:cs typeface="Arial"/>
                </a:rPr>
                <a:t>m</a:t>
              </a:r>
              <a:endParaRPr lang="en-US" sz="900" b="1" baseline="-25000" dirty="0">
                <a:latin typeface="Arial"/>
                <a:cs typeface="Arial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93437" y="516350"/>
              <a:ext cx="280296" cy="264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b="1" dirty="0" err="1">
                  <a:latin typeface="Arial"/>
                  <a:cs typeface="Arial"/>
                </a:rPr>
                <a:t>f</a:t>
              </a:r>
              <a:r>
                <a:rPr lang="en-US" altLang="zh-CN" sz="900" b="1" baseline="-25000" dirty="0" err="1">
                  <a:latin typeface="Arial"/>
                  <a:cs typeface="Arial"/>
                </a:rPr>
                <a:t>t</a:t>
              </a:r>
              <a:endParaRPr lang="en-US" sz="900" b="1" baseline="-25000" dirty="0">
                <a:latin typeface="Arial"/>
                <a:cs typeface="Arial"/>
              </a:endParaRPr>
            </a:p>
          </p:txBody>
        </p:sp>
      </p:grpSp>
      <p:pic>
        <p:nvPicPr>
          <p:cNvPr id="2" name="Picture 1" descr="fig5s_ne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34" y="118687"/>
            <a:ext cx="5120640" cy="6909623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546609" y="0"/>
            <a:ext cx="306747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169582" y="0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B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61850" y="2293127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C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43223" y="4499210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07771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fig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54" y="400234"/>
            <a:ext cx="5120640" cy="5052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67732" y="-63302"/>
            <a:ext cx="306747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29106" y="-58216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B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67732" y="2772905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C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29106" y="2772905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D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25203" y="8318604"/>
            <a:ext cx="832732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Figure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9529" y="281719"/>
            <a:ext cx="39031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6096" y="634553"/>
            <a:ext cx="326127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9529" y="979429"/>
            <a:ext cx="39031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0.08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9529" y="1341165"/>
            <a:ext cx="39031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0.06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3101" y="1666786"/>
            <a:ext cx="396515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9529" y="2029712"/>
            <a:ext cx="39031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0.02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5916" y="2380914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4224" y="2487245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18775" y="2487245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60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45895" y="2487245"/>
            <a:ext cx="358249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120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00199" y="2487245"/>
            <a:ext cx="358249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180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56138" y="2487245"/>
            <a:ext cx="358249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240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703576" y="577061"/>
            <a:ext cx="277323" cy="418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707155" y="709996"/>
            <a:ext cx="277323" cy="4180"/>
          </a:xfrm>
          <a:prstGeom prst="line">
            <a:avLst/>
          </a:prstGeom>
          <a:ln w="127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707155" y="842931"/>
            <a:ext cx="277323" cy="418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929480" y="471765"/>
            <a:ext cx="403108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Both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929480" y="604700"/>
            <a:ext cx="896652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TRIF pathway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929480" y="737635"/>
            <a:ext cx="999244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MyD88 pathway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630700" y="204348"/>
            <a:ext cx="537742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 err="1">
                <a:latin typeface="Arial"/>
                <a:cs typeface="Arial"/>
              </a:rPr>
              <a:t>NFκBn</a:t>
            </a:r>
            <a:r>
              <a:rPr lang="en-US" sz="900" b="1" dirty="0">
                <a:latin typeface="Arial"/>
                <a:cs typeface="Arial"/>
              </a:rPr>
              <a:t> </a:t>
            </a:r>
            <a:endParaRPr lang="en-US" sz="900" b="1" dirty="0"/>
          </a:p>
        </p:txBody>
      </p:sp>
      <p:sp>
        <p:nvSpPr>
          <p:cNvPr id="31" name="Rectangle 30"/>
          <p:cNvSpPr/>
          <p:nvPr/>
        </p:nvSpPr>
        <p:spPr>
          <a:xfrm>
            <a:off x="1586610" y="2663834"/>
            <a:ext cx="717115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Time (min)</a:t>
            </a:r>
          </a:p>
        </p:txBody>
      </p:sp>
      <p:sp>
        <p:nvSpPr>
          <p:cNvPr id="32" name="Rectangle 31"/>
          <p:cNvSpPr/>
          <p:nvPr/>
        </p:nvSpPr>
        <p:spPr>
          <a:xfrm rot="16200000">
            <a:off x="-4937" y="1338123"/>
            <a:ext cx="82205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 err="1">
                <a:latin typeface="Arial"/>
                <a:cs typeface="Arial"/>
              </a:rPr>
              <a:t>NFκBn</a:t>
            </a:r>
            <a:r>
              <a:rPr lang="en-US" sz="900" dirty="0">
                <a:latin typeface="Arial"/>
                <a:cs typeface="Arial"/>
              </a:rPr>
              <a:t>  (</a:t>
            </a:r>
            <a:r>
              <a:rPr lang="en-US" sz="900" dirty="0" err="1">
                <a:latin typeface="Arial"/>
                <a:cs typeface="Arial"/>
              </a:rPr>
              <a:t>μM</a:t>
            </a:r>
            <a:r>
              <a:rPr lang="en-US" sz="900" dirty="0">
                <a:latin typeface="Arial"/>
                <a:cs typeface="Arial"/>
              </a:rPr>
              <a:t>)</a:t>
            </a:r>
            <a:endParaRPr lang="en-US" sz="900" dirty="0"/>
          </a:p>
        </p:txBody>
      </p:sp>
      <p:sp>
        <p:nvSpPr>
          <p:cNvPr id="33" name="Rectangle 32"/>
          <p:cNvSpPr/>
          <p:nvPr/>
        </p:nvSpPr>
        <p:spPr>
          <a:xfrm rot="16200000">
            <a:off x="2691080" y="1338124"/>
            <a:ext cx="143526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Response duration (min)</a:t>
            </a:r>
            <a:endParaRPr lang="en-US" sz="900" dirty="0"/>
          </a:p>
        </p:txBody>
      </p:sp>
      <p:sp>
        <p:nvSpPr>
          <p:cNvPr id="40" name="Rectangle 39"/>
          <p:cNvSpPr/>
          <p:nvPr/>
        </p:nvSpPr>
        <p:spPr>
          <a:xfrm>
            <a:off x="3444903" y="1338496"/>
            <a:ext cx="358249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120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511469" y="1861200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60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578036" y="2380914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444903" y="288343"/>
            <a:ext cx="358249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240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444903" y="818195"/>
            <a:ext cx="358249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180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584650" y="2487245"/>
            <a:ext cx="36247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-1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298146" y="2487245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026934" y="2487245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763374" y="2487245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214206" y="2663834"/>
            <a:ext cx="1063364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LPS dose (ng/ml)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135142" y="204348"/>
            <a:ext cx="1210965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Response duration</a:t>
            </a:r>
            <a:endParaRPr lang="en-US" sz="900" b="1" dirty="0"/>
          </a:p>
        </p:txBody>
      </p:sp>
      <p:sp>
        <p:nvSpPr>
          <p:cNvPr id="51" name="Rectangle 50"/>
          <p:cNvSpPr/>
          <p:nvPr/>
        </p:nvSpPr>
        <p:spPr>
          <a:xfrm rot="16200000">
            <a:off x="-106369" y="4185146"/>
            <a:ext cx="1204428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Half peak time (min)</a:t>
            </a:r>
            <a:endParaRPr lang="en-US" sz="900" dirty="0"/>
          </a:p>
        </p:txBody>
      </p:sp>
      <p:sp>
        <p:nvSpPr>
          <p:cNvPr id="52" name="Rectangle 51"/>
          <p:cNvSpPr/>
          <p:nvPr/>
        </p:nvSpPr>
        <p:spPr>
          <a:xfrm>
            <a:off x="603191" y="4277670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30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03191" y="4964765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69758" y="5334383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03191" y="3228459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60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87075" y="5437853"/>
            <a:ext cx="36247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-1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400571" y="5437853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114063" y="5437853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50503" y="5437853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393108" y="5631598"/>
            <a:ext cx="1063364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LPS dose (ng/ml)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358079" y="3011804"/>
            <a:ext cx="108292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Response speed</a:t>
            </a:r>
            <a:endParaRPr lang="en-US" sz="900" b="1" dirty="0"/>
          </a:p>
        </p:txBody>
      </p:sp>
      <p:sp>
        <p:nvSpPr>
          <p:cNvPr id="63" name="Rectangle 62"/>
          <p:cNvSpPr/>
          <p:nvPr/>
        </p:nvSpPr>
        <p:spPr>
          <a:xfrm>
            <a:off x="3735537" y="3019717"/>
            <a:ext cx="189529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Time of the maximum response</a:t>
            </a:r>
            <a:endParaRPr lang="en-US" sz="900" b="1" dirty="0"/>
          </a:p>
        </p:txBody>
      </p:sp>
      <p:sp>
        <p:nvSpPr>
          <p:cNvPr id="64" name="Rectangle 63"/>
          <p:cNvSpPr/>
          <p:nvPr/>
        </p:nvSpPr>
        <p:spPr>
          <a:xfrm rot="16200000">
            <a:off x="2835133" y="4191478"/>
            <a:ext cx="973765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Peak time (min)</a:t>
            </a:r>
            <a:endParaRPr lang="en-US" sz="900" dirty="0"/>
          </a:p>
        </p:txBody>
      </p:sp>
      <p:sp>
        <p:nvSpPr>
          <p:cNvPr id="74" name="Rectangle 73"/>
          <p:cNvSpPr/>
          <p:nvPr/>
        </p:nvSpPr>
        <p:spPr>
          <a:xfrm>
            <a:off x="4219278" y="5637930"/>
            <a:ext cx="1063364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LPS dose (ng/ml)</a:t>
            </a:r>
          </a:p>
        </p:txBody>
      </p:sp>
      <p:sp>
        <p:nvSpPr>
          <p:cNvPr id="4" name="Rectangle 3"/>
          <p:cNvSpPr/>
          <p:nvPr/>
        </p:nvSpPr>
        <p:spPr>
          <a:xfrm>
            <a:off x="64657" y="6013055"/>
            <a:ext cx="6271491" cy="929227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 smtClean="0">
                <a:latin typeface="Arial"/>
                <a:cs typeface="Arial"/>
              </a:rPr>
              <a:t>Figure 2. Dynamics features in sub-pathways.</a:t>
            </a:r>
            <a:r>
              <a:rPr lang="en-US" sz="1100" dirty="0" smtClean="0">
                <a:latin typeface="Arial"/>
                <a:cs typeface="Arial"/>
              </a:rPr>
              <a:t> (</a:t>
            </a:r>
            <a:r>
              <a:rPr lang="en-US" sz="1100" i="1" dirty="0" smtClean="0">
                <a:latin typeface="Arial"/>
                <a:cs typeface="Arial"/>
              </a:rPr>
              <a:t>A</a:t>
            </a:r>
            <a:r>
              <a:rPr lang="en-US" sz="1100" dirty="0" smtClean="0">
                <a:latin typeface="Arial"/>
                <a:cs typeface="Arial"/>
              </a:rPr>
              <a:t>) The NF-</a:t>
            </a:r>
            <a:r>
              <a:rPr lang="en-US" sz="1100" dirty="0" err="1" smtClean="0">
                <a:latin typeface="Arial"/>
                <a:cs typeface="Arial"/>
              </a:rPr>
              <a:t>κBn</a:t>
            </a:r>
            <a:r>
              <a:rPr lang="en-US" sz="1100" dirty="0" smtClean="0">
                <a:latin typeface="Arial"/>
                <a:cs typeface="Arial"/>
              </a:rPr>
              <a:t> time courses in </a:t>
            </a:r>
            <a:r>
              <a:rPr lang="en-US" sz="1100" dirty="0" err="1" smtClean="0">
                <a:latin typeface="Arial"/>
                <a:cs typeface="Arial"/>
              </a:rPr>
              <a:t>wt</a:t>
            </a:r>
            <a:r>
              <a:rPr lang="en-US" sz="1100" dirty="0" smtClean="0">
                <a:latin typeface="Arial"/>
                <a:cs typeface="Arial"/>
              </a:rPr>
              <a:t> (blue), myd88 </a:t>
            </a:r>
            <a:r>
              <a:rPr lang="en-US" sz="1100" dirty="0" err="1" smtClean="0">
                <a:latin typeface="Arial"/>
                <a:cs typeface="Arial"/>
              </a:rPr>
              <a:t>ko</a:t>
            </a:r>
            <a:r>
              <a:rPr lang="en-US" sz="1100" dirty="0" smtClean="0">
                <a:latin typeface="Arial"/>
                <a:cs typeface="Arial"/>
              </a:rPr>
              <a:t> (green) and trif </a:t>
            </a:r>
            <a:r>
              <a:rPr lang="en-US" sz="1100" dirty="0" err="1" smtClean="0">
                <a:latin typeface="Arial"/>
                <a:cs typeface="Arial"/>
              </a:rPr>
              <a:t>ko</a:t>
            </a:r>
            <a:r>
              <a:rPr lang="en-US" sz="1100" dirty="0" smtClean="0">
                <a:latin typeface="Arial"/>
                <a:cs typeface="Arial"/>
              </a:rPr>
              <a:t> (red) conditions, for LPS doses changing from 0.1 ng/ml to 100 ng/ml. (</a:t>
            </a:r>
            <a:r>
              <a:rPr lang="en-US" sz="1100" i="1" dirty="0" smtClean="0">
                <a:latin typeface="Arial"/>
                <a:cs typeface="Arial"/>
              </a:rPr>
              <a:t>B</a:t>
            </a:r>
            <a:r>
              <a:rPr lang="en-US" sz="1100" dirty="0" smtClean="0">
                <a:latin typeface="Arial"/>
                <a:cs typeface="Arial"/>
              </a:rPr>
              <a:t>) The </a:t>
            </a:r>
            <a:r>
              <a:rPr lang="en-US" sz="1100" dirty="0" err="1" smtClean="0">
                <a:latin typeface="Arial"/>
                <a:cs typeface="Arial"/>
              </a:rPr>
              <a:t>NFκBn</a:t>
            </a:r>
            <a:r>
              <a:rPr lang="en-US" sz="1100" dirty="0" smtClean="0">
                <a:latin typeface="Arial"/>
                <a:cs typeface="Arial"/>
              </a:rPr>
              <a:t> </a:t>
            </a:r>
            <a:r>
              <a:rPr lang="en-US" sz="1100" dirty="0" smtClean="0">
                <a:latin typeface="Arial"/>
                <a:cs typeface="Arial"/>
              </a:rPr>
              <a:t>response duration (i.e. time when </a:t>
            </a:r>
            <a:r>
              <a:rPr lang="en-US" sz="1100" dirty="0" err="1" smtClean="0">
                <a:latin typeface="Arial"/>
                <a:cs typeface="Arial"/>
              </a:rPr>
              <a:t>NFκBn</a:t>
            </a:r>
            <a:r>
              <a:rPr lang="en-US" sz="1100" dirty="0" smtClean="0">
                <a:latin typeface="Arial"/>
                <a:cs typeface="Arial"/>
              </a:rPr>
              <a:t> </a:t>
            </a:r>
            <a:r>
              <a:rPr lang="en-US" sz="1100" dirty="0" smtClean="0">
                <a:latin typeface="Arial"/>
                <a:cs typeface="Arial"/>
              </a:rPr>
              <a:t>&gt; 50 </a:t>
            </a:r>
            <a:r>
              <a:rPr lang="en-US" sz="1100" dirty="0" err="1" smtClean="0">
                <a:latin typeface="Arial"/>
                <a:cs typeface="Arial"/>
              </a:rPr>
              <a:t>nM</a:t>
            </a:r>
            <a:r>
              <a:rPr lang="en-US" sz="1100" dirty="0" smtClean="0">
                <a:latin typeface="Arial"/>
                <a:cs typeface="Arial"/>
              </a:rPr>
              <a:t>) vs. the LPS doses. (</a:t>
            </a:r>
            <a:r>
              <a:rPr lang="en-US" sz="1100" i="1" dirty="0" smtClean="0">
                <a:latin typeface="Arial"/>
                <a:cs typeface="Arial"/>
              </a:rPr>
              <a:t>C</a:t>
            </a:r>
            <a:r>
              <a:rPr lang="en-US" sz="1100" dirty="0" smtClean="0">
                <a:latin typeface="Arial"/>
                <a:cs typeface="Arial"/>
              </a:rPr>
              <a:t>) The </a:t>
            </a:r>
            <a:r>
              <a:rPr lang="en-US" sz="1100" dirty="0" err="1" smtClean="0">
                <a:latin typeface="Arial"/>
                <a:cs typeface="Arial"/>
              </a:rPr>
              <a:t>NFκBn</a:t>
            </a:r>
            <a:r>
              <a:rPr lang="en-US" sz="1100" dirty="0" smtClean="0">
                <a:latin typeface="Arial"/>
                <a:cs typeface="Arial"/>
              </a:rPr>
              <a:t> </a:t>
            </a:r>
            <a:r>
              <a:rPr lang="en-US" sz="1100" dirty="0" smtClean="0">
                <a:latin typeface="Arial"/>
                <a:cs typeface="Arial"/>
              </a:rPr>
              <a:t>response speed (defined by the time </a:t>
            </a:r>
            <a:r>
              <a:rPr lang="en-US" sz="1100" dirty="0" err="1" smtClean="0">
                <a:latin typeface="Arial"/>
                <a:cs typeface="Arial"/>
              </a:rPr>
              <a:t>NFκBn</a:t>
            </a:r>
            <a:r>
              <a:rPr lang="en-US" sz="1100" dirty="0" smtClean="0">
                <a:latin typeface="Arial"/>
                <a:cs typeface="Arial"/>
              </a:rPr>
              <a:t> </a:t>
            </a:r>
            <a:r>
              <a:rPr lang="en-US" sz="1100" dirty="0" smtClean="0">
                <a:latin typeface="Arial"/>
                <a:cs typeface="Arial"/>
              </a:rPr>
              <a:t>level first reaches half of the peak level) vs. LPS doses. (</a:t>
            </a:r>
            <a:r>
              <a:rPr lang="en-US" sz="1100" i="1" dirty="0" smtClean="0">
                <a:latin typeface="Arial"/>
                <a:cs typeface="Arial"/>
              </a:rPr>
              <a:t>D</a:t>
            </a:r>
            <a:r>
              <a:rPr lang="en-US" sz="1100" dirty="0" smtClean="0">
                <a:latin typeface="Arial"/>
                <a:cs typeface="Arial"/>
              </a:rPr>
              <a:t>). The NF-</a:t>
            </a:r>
            <a:r>
              <a:rPr lang="en-US" sz="1100" dirty="0" err="1" smtClean="0">
                <a:latin typeface="Arial"/>
                <a:cs typeface="Arial"/>
              </a:rPr>
              <a:t>κBn</a:t>
            </a:r>
            <a:r>
              <a:rPr lang="en-US" sz="1100" dirty="0" smtClean="0">
                <a:latin typeface="Arial"/>
                <a:cs typeface="Arial"/>
              </a:rPr>
              <a:t> peak time vs. LPS doses. 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03191" y="4625996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20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03191" y="3918437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40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03191" y="3579668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50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513764" y="42676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30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513764" y="4954759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580331" y="5324377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513764" y="321845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60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597648" y="5427847"/>
            <a:ext cx="36247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-1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311144" y="5427847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024636" y="5427847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1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761076" y="5427847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2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513764" y="4615990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20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513764" y="3908431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40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513764" y="3569662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701435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mbine_nolabe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4087"/>
            <a:ext cx="6400800" cy="2296078"/>
          </a:xfrm>
          <a:prstGeom prst="rect">
            <a:avLst/>
          </a:prstGeom>
        </p:spPr>
      </p:pic>
      <p:sp>
        <p:nvSpPr>
          <p:cNvPr id="512" name="Rectangle 511"/>
          <p:cNvSpPr/>
          <p:nvPr/>
        </p:nvSpPr>
        <p:spPr>
          <a:xfrm>
            <a:off x="0" y="-37084"/>
            <a:ext cx="306747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513" name="Rectangle 512"/>
          <p:cNvSpPr/>
          <p:nvPr/>
        </p:nvSpPr>
        <p:spPr>
          <a:xfrm>
            <a:off x="5525203" y="8371355"/>
            <a:ext cx="832732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Figure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0" name="Rectangle 569"/>
          <p:cNvSpPr/>
          <p:nvPr/>
        </p:nvSpPr>
        <p:spPr>
          <a:xfrm>
            <a:off x="0" y="2296359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C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571" name="Rectangle 570"/>
          <p:cNvSpPr/>
          <p:nvPr/>
        </p:nvSpPr>
        <p:spPr>
          <a:xfrm>
            <a:off x="3018100" y="2332808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D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95627" y="3039776"/>
            <a:ext cx="165682" cy="329062"/>
          </a:xfrm>
          <a:prstGeom prst="rect">
            <a:avLst/>
          </a:prstGeom>
          <a:noFill/>
        </p:spPr>
        <p:txBody>
          <a:bodyPr wrap="none" lIns="82040" tIns="41020" rIns="82040" bIns="41020" rtlCol="0">
            <a:spAutoFit/>
          </a:bodyPr>
          <a:lstStyle/>
          <a:p>
            <a:endParaRPr lang="en-US" dirty="0"/>
          </a:p>
        </p:txBody>
      </p:sp>
      <p:sp>
        <p:nvSpPr>
          <p:cNvPr id="219" name="Rectangle 218"/>
          <p:cNvSpPr/>
          <p:nvPr/>
        </p:nvSpPr>
        <p:spPr>
          <a:xfrm>
            <a:off x="3392819" y="-37084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B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115" y="520663"/>
            <a:ext cx="2389632" cy="1548766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 flipV="1">
            <a:off x="4125078" y="1479516"/>
            <a:ext cx="0" cy="472916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799419" y="1919611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178395" y="1919611"/>
            <a:ext cx="326127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604402" y="1919611"/>
            <a:ext cx="332395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0.4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028455" y="1919611"/>
            <a:ext cx="326127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0.6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456677" y="1919611"/>
            <a:ext cx="326127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0.8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938726" y="1919606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841225" y="2042101"/>
            <a:ext cx="441505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k</a:t>
            </a:r>
            <a:r>
              <a:rPr lang="en-US" sz="900" b="1" baseline="-25000" dirty="0">
                <a:latin typeface="Arial"/>
                <a:cs typeface="Arial"/>
              </a:rPr>
              <a:t>f  </a:t>
            </a:r>
            <a:r>
              <a:rPr lang="en-US" sz="900" b="1" dirty="0">
                <a:latin typeface="Arial"/>
                <a:cs typeface="Arial"/>
              </a:rPr>
              <a:t>/k</a:t>
            </a:r>
            <a:r>
              <a:rPr lang="en-US" sz="900" b="1" baseline="-25000" dirty="0">
                <a:latin typeface="Arial"/>
                <a:cs typeface="Arial"/>
              </a:rPr>
              <a:t>b</a:t>
            </a:r>
          </a:p>
        </p:txBody>
      </p:sp>
      <p:sp>
        <p:nvSpPr>
          <p:cNvPr id="51" name="Rectangle 50"/>
          <p:cNvSpPr/>
          <p:nvPr/>
        </p:nvSpPr>
        <p:spPr>
          <a:xfrm rot="16200000">
            <a:off x="3065135" y="1151645"/>
            <a:ext cx="1063364" cy="221341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Helvetica"/>
                <a:cs typeface="Helvetica"/>
              </a:rPr>
              <a:t>Hill coefficient (n)</a:t>
            </a:r>
            <a:endParaRPr lang="en-US" sz="900" baseline="-25000" dirty="0">
              <a:latin typeface="Helvetica"/>
              <a:cs typeface="Helvetica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729574" y="1845192"/>
            <a:ext cx="229817" cy="221314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900" dirty="0">
                <a:latin typeface="Helvetica"/>
                <a:cs typeface="Helvetica"/>
              </a:rPr>
              <a:t>2</a:t>
            </a:r>
            <a:endParaRPr lang="en-US" sz="900" baseline="30000" dirty="0">
              <a:latin typeface="Helvetica"/>
              <a:cs typeface="Helvetic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729574" y="735270"/>
            <a:ext cx="229817" cy="221314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900" dirty="0">
                <a:latin typeface="Helvetica"/>
                <a:cs typeface="Helvetica"/>
              </a:rPr>
              <a:t>3</a:t>
            </a:r>
            <a:endParaRPr lang="en-US" sz="900" baseline="30000" dirty="0">
              <a:latin typeface="Helvetica"/>
              <a:cs typeface="Helvetica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629754" y="1177622"/>
            <a:ext cx="332340" cy="221314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900" dirty="0">
                <a:latin typeface="Helvetica"/>
                <a:cs typeface="Helvetica"/>
              </a:rPr>
              <a:t>2.6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629754" y="509584"/>
            <a:ext cx="326072" cy="221314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900" dirty="0">
                <a:latin typeface="Helvetica"/>
                <a:cs typeface="Helvetica"/>
              </a:rPr>
              <a:t>3.2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629754" y="955897"/>
            <a:ext cx="326072" cy="221314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900" dirty="0">
                <a:latin typeface="Helvetica"/>
                <a:cs typeface="Helvetica"/>
              </a:rPr>
              <a:t>2.8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629754" y="1390410"/>
            <a:ext cx="326072" cy="221314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900" dirty="0">
                <a:latin typeface="Helvetica"/>
                <a:cs typeface="Helvetica"/>
              </a:rPr>
              <a:t>2.4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629754" y="1610583"/>
            <a:ext cx="326072" cy="221314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900" dirty="0">
                <a:latin typeface="Helvetica"/>
                <a:cs typeface="Helvetica"/>
              </a:rPr>
              <a:t>2.2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4166" y="366627"/>
            <a:ext cx="853440" cy="5021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8" name="Rectangle 67"/>
          <p:cNvSpPr/>
          <p:nvPr/>
        </p:nvSpPr>
        <p:spPr>
          <a:xfrm>
            <a:off x="196272" y="3441406"/>
            <a:ext cx="39031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0.02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96272" y="4166605"/>
            <a:ext cx="39031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0.01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62659" y="4902786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226292" y="5144002"/>
            <a:ext cx="1063364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LPS dose (ng/ml)</a:t>
            </a:r>
          </a:p>
        </p:txBody>
      </p:sp>
      <p:sp>
        <p:nvSpPr>
          <p:cNvPr id="81" name="Rectangle 80"/>
          <p:cNvSpPr/>
          <p:nvPr/>
        </p:nvSpPr>
        <p:spPr>
          <a:xfrm rot="16200000">
            <a:off x="-346877" y="3988220"/>
            <a:ext cx="106336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IKK peak level (</a:t>
            </a:r>
            <a:r>
              <a:rPr lang="en-US" sz="800" dirty="0" err="1">
                <a:latin typeface="Arial"/>
                <a:cs typeface="Arial"/>
              </a:rPr>
              <a:t>μM</a:t>
            </a:r>
            <a:r>
              <a:rPr lang="en-US" sz="800" dirty="0">
                <a:latin typeface="Arial"/>
                <a:cs typeface="Arial"/>
              </a:rPr>
              <a:t>)</a:t>
            </a:r>
            <a:endParaRPr lang="en-US" sz="800" dirty="0"/>
          </a:p>
        </p:txBody>
      </p:sp>
      <p:sp>
        <p:nvSpPr>
          <p:cNvPr id="88" name="Rectangle 87"/>
          <p:cNvSpPr/>
          <p:nvPr/>
        </p:nvSpPr>
        <p:spPr>
          <a:xfrm rot="16200000">
            <a:off x="2760220" y="3989273"/>
            <a:ext cx="108946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IKK peak level (</a:t>
            </a:r>
            <a:r>
              <a:rPr lang="en-US" sz="800" dirty="0" err="1">
                <a:latin typeface="Arial"/>
                <a:cs typeface="Arial"/>
              </a:rPr>
              <a:t>a.u</a:t>
            </a:r>
            <a:r>
              <a:rPr lang="en-US" sz="800" dirty="0">
                <a:latin typeface="Arial"/>
                <a:cs typeface="Arial"/>
              </a:rPr>
              <a:t>.)</a:t>
            </a:r>
            <a:endParaRPr lang="en-US" sz="800" dirty="0"/>
          </a:p>
        </p:txBody>
      </p:sp>
      <p:sp>
        <p:nvSpPr>
          <p:cNvPr id="93" name="Rectangle 92"/>
          <p:cNvSpPr/>
          <p:nvPr/>
        </p:nvSpPr>
        <p:spPr>
          <a:xfrm>
            <a:off x="1345012" y="2434853"/>
            <a:ext cx="80712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Hill kinetics</a:t>
            </a:r>
            <a:endParaRPr lang="en-US" sz="900" b="1" dirty="0"/>
          </a:p>
        </p:txBody>
      </p:sp>
      <p:sp>
        <p:nvSpPr>
          <p:cNvPr id="95" name="Rectangle 94"/>
          <p:cNvSpPr/>
          <p:nvPr/>
        </p:nvSpPr>
        <p:spPr>
          <a:xfrm>
            <a:off x="3404829" y="4995090"/>
            <a:ext cx="36247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-2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389794" y="4995090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5395440" y="4995090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2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279389" y="5129710"/>
            <a:ext cx="1063364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LPS dose (ng/ml)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401927" y="4903563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335360" y="4184025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24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3335360" y="3432520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48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376587" y="2488161"/>
            <a:ext cx="1159907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Experimental data</a:t>
            </a:r>
            <a:endParaRPr lang="en-US" sz="900" b="1" dirty="0"/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4337557" y="1255496"/>
            <a:ext cx="0" cy="696937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4557065" y="1091379"/>
            <a:ext cx="0" cy="861054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4769544" y="1001114"/>
            <a:ext cx="0" cy="951318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4978518" y="935467"/>
            <a:ext cx="0" cy="1016965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5190997" y="861615"/>
            <a:ext cx="0" cy="1090817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5410505" y="804174"/>
            <a:ext cx="0" cy="1148258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5622984" y="771350"/>
            <a:ext cx="0" cy="1181082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5833713" y="722115"/>
            <a:ext cx="0" cy="1223752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2" name="Picture 1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79" y="521042"/>
            <a:ext cx="3413760" cy="1353165"/>
          </a:xfrm>
          <a:prstGeom prst="rect">
            <a:avLst/>
          </a:prstGeom>
        </p:spPr>
      </p:pic>
      <p:cxnSp>
        <p:nvCxnSpPr>
          <p:cNvPr id="129" name="Straight Connector 128"/>
          <p:cNvCxnSpPr/>
          <p:nvPr/>
        </p:nvCxnSpPr>
        <p:spPr>
          <a:xfrm>
            <a:off x="868950" y="2852592"/>
            <a:ext cx="277323" cy="4180"/>
          </a:xfrm>
          <a:prstGeom prst="line">
            <a:avLst/>
          </a:prstGeom>
          <a:ln w="127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868950" y="2985527"/>
            <a:ext cx="277323" cy="418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1091276" y="2747296"/>
            <a:ext cx="80688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TRIF pathway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091276" y="2880231"/>
            <a:ext cx="90126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MyD88 pathway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" y="5766458"/>
            <a:ext cx="6271491" cy="929227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Figure 3. Signalosome affects IKK dynamics.</a:t>
            </a:r>
            <a:r>
              <a:rPr lang="en-US" sz="1100" dirty="0">
                <a:latin typeface="Arial"/>
                <a:cs typeface="Arial"/>
              </a:rPr>
              <a:t> (</a:t>
            </a:r>
            <a:r>
              <a:rPr lang="en-US" sz="1100" i="1" dirty="0">
                <a:latin typeface="Arial"/>
                <a:cs typeface="Arial"/>
              </a:rPr>
              <a:t>A</a:t>
            </a:r>
            <a:r>
              <a:rPr lang="en-US" sz="1100" dirty="0">
                <a:latin typeface="Arial"/>
                <a:cs typeface="Arial"/>
              </a:rPr>
              <a:t>) The </a:t>
            </a:r>
            <a:r>
              <a:rPr lang="en-US" sz="1100" dirty="0" err="1">
                <a:latin typeface="Arial"/>
                <a:cs typeface="Arial"/>
              </a:rPr>
              <a:t>MyDDosome</a:t>
            </a:r>
            <a:r>
              <a:rPr lang="en-US" sz="1100" dirty="0">
                <a:latin typeface="Arial"/>
                <a:cs typeface="Arial"/>
              </a:rPr>
              <a:t> assemble model. (</a:t>
            </a:r>
            <a:r>
              <a:rPr lang="en-US" sz="1100" i="1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) The hill coefficient vs. k</a:t>
            </a:r>
            <a:r>
              <a:rPr lang="en-US" sz="1100" baseline="-25000" dirty="0">
                <a:latin typeface="Arial"/>
                <a:cs typeface="Arial"/>
              </a:rPr>
              <a:t>f</a:t>
            </a:r>
            <a:r>
              <a:rPr lang="en-US" sz="1100" dirty="0">
                <a:latin typeface="Arial"/>
                <a:cs typeface="Arial"/>
              </a:rPr>
              <a:t>/k</a:t>
            </a:r>
            <a:r>
              <a:rPr lang="en-US" sz="1100" baseline="-25000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. (</a:t>
            </a:r>
            <a:r>
              <a:rPr lang="en-US" altLang="zh-CN" sz="1100" i="1" dirty="0">
                <a:latin typeface="Arial"/>
                <a:cs typeface="Arial"/>
              </a:rPr>
              <a:t>C</a:t>
            </a:r>
            <a:r>
              <a:rPr lang="en-US" sz="1100" dirty="0">
                <a:latin typeface="Arial"/>
                <a:cs typeface="Arial"/>
              </a:rPr>
              <a:t>) The IKK peak activity in TRIF and MyD88 knockouts vs. LPS concentration, predicted by model based on Hill kinetics with Hill coefficient from the range when k</a:t>
            </a:r>
            <a:r>
              <a:rPr lang="en-US" sz="1100" baseline="-25000" dirty="0">
                <a:latin typeface="Arial"/>
                <a:cs typeface="Arial"/>
              </a:rPr>
              <a:t>f</a:t>
            </a:r>
            <a:r>
              <a:rPr lang="en-US" sz="1100" dirty="0">
                <a:latin typeface="Arial"/>
                <a:cs typeface="Arial"/>
              </a:rPr>
              <a:t>/k</a:t>
            </a:r>
            <a:r>
              <a:rPr lang="en-US" sz="1100" baseline="-25000" dirty="0">
                <a:latin typeface="Arial"/>
                <a:cs typeface="Arial"/>
              </a:rPr>
              <a:t>b </a:t>
            </a:r>
            <a:r>
              <a:rPr lang="en-US" sz="1100" dirty="0">
                <a:latin typeface="Arial"/>
                <a:cs typeface="Arial"/>
              </a:rPr>
              <a:t>is from 0.1 to 1 in (</a:t>
            </a:r>
            <a:r>
              <a:rPr lang="en-US" sz="1100" i="1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). (</a:t>
            </a:r>
            <a:r>
              <a:rPr lang="en-US" sz="1100" i="1" dirty="0">
                <a:latin typeface="Arial"/>
                <a:cs typeface="Arial"/>
              </a:rPr>
              <a:t>D</a:t>
            </a:r>
            <a:r>
              <a:rPr lang="en-US" sz="1100" dirty="0">
                <a:latin typeface="Arial"/>
                <a:cs typeface="Arial"/>
              </a:rPr>
              <a:t>) Quantification of the peak level from the experimental result in Fig. S4.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55139" y="4995090"/>
            <a:ext cx="36247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-2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314705" y="4995090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311885" y="4995090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16989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3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565829"/>
            <a:ext cx="6400800" cy="4490292"/>
          </a:xfrm>
          <a:prstGeom prst="rect">
            <a:avLst/>
          </a:prstGeom>
        </p:spPr>
      </p:pic>
      <p:cxnSp>
        <p:nvCxnSpPr>
          <p:cNvPr id="91" name="Straight Connector 90"/>
          <p:cNvCxnSpPr/>
          <p:nvPr/>
        </p:nvCxnSpPr>
        <p:spPr>
          <a:xfrm>
            <a:off x="360341" y="788746"/>
            <a:ext cx="5158571" cy="17725"/>
          </a:xfrm>
          <a:prstGeom prst="line">
            <a:avLst/>
          </a:prstGeom>
          <a:ln w="762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24914" y="2419479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B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0676" y="4643277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C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90718" y="906269"/>
            <a:ext cx="624841" cy="172642"/>
          </a:xfrm>
          <a:prstGeom prst="rect">
            <a:avLst/>
          </a:prstGeom>
          <a:effectLst/>
        </p:spPr>
        <p:txBody>
          <a:bodyPr wrap="none" lIns="49049" tIns="24526" rIns="49049" bIns="24526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Cytoplasm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4602093" y="1019128"/>
            <a:ext cx="532175" cy="206417"/>
            <a:chOff x="4056606" y="1730616"/>
            <a:chExt cx="570188" cy="236641"/>
          </a:xfrm>
          <a:effectLst/>
        </p:grpSpPr>
        <p:sp>
          <p:nvSpPr>
            <p:cNvPr id="101" name="Snip Diagonal Corner Rectangle 100"/>
            <p:cNvSpPr/>
            <p:nvPr/>
          </p:nvSpPr>
          <p:spPr>
            <a:xfrm flipH="1">
              <a:off x="4130997" y="1730616"/>
              <a:ext cx="432261" cy="201595"/>
            </a:xfrm>
            <a:prstGeom prst="snip2Diag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79984" tIns="39993" rIns="79984" bIns="39993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 flipH="1">
              <a:off x="4056606" y="1733526"/>
              <a:ext cx="570188" cy="233731"/>
            </a:xfrm>
            <a:prstGeom prst="rect">
              <a:avLst/>
            </a:prstGeom>
            <a:effectLst/>
          </p:spPr>
          <p:txBody>
            <a:bodyPr wrap="none" lIns="79984" tIns="39993" rIns="79984" bIns="39993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MyD88*</a:t>
              </a:r>
              <a:endParaRPr lang="en-US" sz="800" b="1" baseline="30000" dirty="0">
                <a:latin typeface="Arial"/>
                <a:cs typeface="Arial"/>
              </a:endParaRPr>
            </a:p>
          </p:txBody>
        </p:sp>
      </p:grpSp>
      <p:sp>
        <p:nvSpPr>
          <p:cNvPr id="106" name="Freeform 105"/>
          <p:cNvSpPr/>
          <p:nvPr/>
        </p:nvSpPr>
        <p:spPr>
          <a:xfrm rot="16200000" flipH="1">
            <a:off x="4261330" y="788442"/>
            <a:ext cx="155501" cy="323981"/>
          </a:xfrm>
          <a:custGeom>
            <a:avLst/>
            <a:gdLst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89800 w 455416"/>
              <a:gd name="connsiteY11" fmla="*/ 279035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51314 w 455416"/>
              <a:gd name="connsiteY11" fmla="*/ 317522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5416" h="721642">
                <a:moveTo>
                  <a:pt x="339958" y="0"/>
                </a:moveTo>
                <a:lnTo>
                  <a:pt x="455416" y="134706"/>
                </a:lnTo>
                <a:lnTo>
                  <a:pt x="205258" y="346388"/>
                </a:lnTo>
                <a:lnTo>
                  <a:pt x="205258" y="413741"/>
                </a:lnTo>
                <a:lnTo>
                  <a:pt x="368823" y="538826"/>
                </a:lnTo>
                <a:lnTo>
                  <a:pt x="407309" y="490716"/>
                </a:lnTo>
                <a:lnTo>
                  <a:pt x="436173" y="721642"/>
                </a:lnTo>
                <a:lnTo>
                  <a:pt x="262987" y="712020"/>
                </a:lnTo>
                <a:lnTo>
                  <a:pt x="301473" y="663910"/>
                </a:lnTo>
                <a:lnTo>
                  <a:pt x="118665" y="548448"/>
                </a:lnTo>
                <a:lnTo>
                  <a:pt x="41693" y="471472"/>
                </a:lnTo>
                <a:cubicBezTo>
                  <a:pt x="0" y="326743"/>
                  <a:pt x="35278" y="381668"/>
                  <a:pt x="51314" y="317522"/>
                </a:cubicBezTo>
                <a:lnTo>
                  <a:pt x="176394" y="144328"/>
                </a:lnTo>
                <a:lnTo>
                  <a:pt x="33995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1154666" y="1192795"/>
            <a:ext cx="2744208" cy="756744"/>
          </a:xfrm>
          <a:prstGeom prst="ellipse">
            <a:avLst/>
          </a:prstGeom>
          <a:noFill/>
          <a:ln w="7620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49049" tIns="24526" rIns="49049" bIns="24526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 rot="16200000" flipV="1">
            <a:off x="2599130" y="765780"/>
            <a:ext cx="163122" cy="1744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2425143" y="369241"/>
            <a:ext cx="166943" cy="537965"/>
            <a:chOff x="1931447" y="993293"/>
            <a:chExt cx="178868" cy="616737"/>
          </a:xfrm>
          <a:effectLst/>
        </p:grpSpPr>
        <p:sp>
          <p:nvSpPr>
            <p:cNvPr id="110" name="Freeform 109"/>
            <p:cNvSpPr/>
            <p:nvPr/>
          </p:nvSpPr>
          <p:spPr>
            <a:xfrm>
              <a:off x="1931447" y="993293"/>
              <a:ext cx="132104" cy="359317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Freeform 110"/>
            <p:cNvSpPr/>
            <p:nvPr/>
          </p:nvSpPr>
          <p:spPr>
            <a:xfrm flipH="1">
              <a:off x="1975761" y="997584"/>
              <a:ext cx="132104" cy="359317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933793" y="1362263"/>
              <a:ext cx="79342" cy="247767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030973" y="1361192"/>
              <a:ext cx="79342" cy="247767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115" name="Freeform 114"/>
          <p:cNvSpPr/>
          <p:nvPr/>
        </p:nvSpPr>
        <p:spPr>
          <a:xfrm>
            <a:off x="2425143" y="1611145"/>
            <a:ext cx="123297" cy="31342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16" name="Freeform 115"/>
          <p:cNvSpPr/>
          <p:nvPr/>
        </p:nvSpPr>
        <p:spPr>
          <a:xfrm flipH="1">
            <a:off x="2469330" y="1614888"/>
            <a:ext cx="123297" cy="31342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430160" y="1932989"/>
            <a:ext cx="74053" cy="2161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518033" y="1932055"/>
            <a:ext cx="74053" cy="216121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1449732" y="1608163"/>
            <a:ext cx="128937" cy="105073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3380058" y="369239"/>
            <a:ext cx="167485" cy="537964"/>
            <a:chOff x="3036708" y="993292"/>
            <a:chExt cx="179448" cy="616736"/>
          </a:xfrm>
          <a:effectLst/>
        </p:grpSpPr>
        <p:sp>
          <p:nvSpPr>
            <p:cNvPr id="121" name="Freeform 120"/>
            <p:cNvSpPr/>
            <p:nvPr/>
          </p:nvSpPr>
          <p:spPr>
            <a:xfrm>
              <a:off x="3036708" y="993292"/>
              <a:ext cx="132104" cy="359316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2" name="Freeform 121"/>
            <p:cNvSpPr/>
            <p:nvPr/>
          </p:nvSpPr>
          <p:spPr>
            <a:xfrm flipH="1">
              <a:off x="3084052" y="997583"/>
              <a:ext cx="132104" cy="359316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042084" y="1362262"/>
              <a:ext cx="79342" cy="247766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136234" y="1361190"/>
              <a:ext cx="79342" cy="247766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5" name="Oval 124"/>
            <p:cNvSpPr>
              <a:spLocks noChangeAspect="1"/>
            </p:cNvSpPr>
            <p:nvPr/>
          </p:nvSpPr>
          <p:spPr>
            <a:xfrm>
              <a:off x="3059943" y="1091306"/>
              <a:ext cx="138147" cy="120458"/>
            </a:xfrm>
            <a:prstGeom prst="ellipse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379431" y="1611145"/>
            <a:ext cx="167571" cy="537964"/>
            <a:chOff x="2880765" y="2385566"/>
            <a:chExt cx="179540" cy="616736"/>
          </a:xfrm>
          <a:effectLst/>
        </p:grpSpPr>
        <p:sp>
          <p:nvSpPr>
            <p:cNvPr id="127" name="Freeform 126"/>
            <p:cNvSpPr/>
            <p:nvPr/>
          </p:nvSpPr>
          <p:spPr>
            <a:xfrm>
              <a:off x="2881437" y="2385566"/>
              <a:ext cx="132104" cy="359316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8" name="Freeform 127"/>
            <p:cNvSpPr/>
            <p:nvPr/>
          </p:nvSpPr>
          <p:spPr>
            <a:xfrm flipH="1">
              <a:off x="2922733" y="2389857"/>
              <a:ext cx="132104" cy="359316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880765" y="2754536"/>
              <a:ext cx="79342" cy="247766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980963" y="2753464"/>
              <a:ext cx="79342" cy="247766"/>
            </a:xfrm>
            <a:prstGeom prst="rect">
              <a:avLst/>
            </a:prstGeom>
            <a:solidFill>
              <a:srgbClr val="BFBFBF"/>
            </a:solidFill>
            <a:ln w="9525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>
              <a:off x="2897582" y="2476788"/>
              <a:ext cx="138147" cy="120458"/>
            </a:xfrm>
            <a:prstGeom prst="ellipse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132" name="Rectangle 131"/>
          <p:cNvSpPr/>
          <p:nvPr/>
        </p:nvSpPr>
        <p:spPr>
          <a:xfrm>
            <a:off x="1558800" y="1727680"/>
            <a:ext cx="624841" cy="172642"/>
          </a:xfrm>
          <a:prstGeom prst="rect">
            <a:avLst/>
          </a:prstGeom>
          <a:effectLst/>
        </p:spPr>
        <p:txBody>
          <a:bodyPr wrap="none" lIns="49049" tIns="24526" rIns="49049" bIns="24526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Endosome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3602629" y="2179481"/>
            <a:ext cx="409651" cy="203878"/>
            <a:chOff x="3362796" y="3068593"/>
            <a:chExt cx="438912" cy="233731"/>
          </a:xfrm>
          <a:effectLst/>
        </p:grpSpPr>
        <p:sp>
          <p:nvSpPr>
            <p:cNvPr id="134" name="Round Diagonal Corner Rectangle 133"/>
            <p:cNvSpPr/>
            <p:nvPr/>
          </p:nvSpPr>
          <p:spPr>
            <a:xfrm>
              <a:off x="3362796" y="3075086"/>
              <a:ext cx="438912" cy="198691"/>
            </a:xfrm>
            <a:prstGeom prst="round2DiagRect">
              <a:avLst/>
            </a:prstGeom>
            <a:solidFill>
              <a:schemeClr val="accent3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79984" tIns="39993" rIns="79984" bIns="39993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381302" y="3068593"/>
              <a:ext cx="420389" cy="233731"/>
            </a:xfrm>
            <a:prstGeom prst="rect">
              <a:avLst/>
            </a:prstGeom>
            <a:effectLst/>
          </p:spPr>
          <p:txBody>
            <a:bodyPr wrap="none" lIns="79984" tIns="39993" rIns="79984" bIns="39993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TRIF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4656067" y="2180193"/>
            <a:ext cx="430835" cy="203878"/>
            <a:chOff x="4381427" y="3069410"/>
            <a:chExt cx="461609" cy="233731"/>
          </a:xfrm>
          <a:effectLst/>
        </p:grpSpPr>
        <p:sp>
          <p:nvSpPr>
            <p:cNvPr id="137" name="Round Diagonal Corner Rectangle 136"/>
            <p:cNvSpPr/>
            <p:nvPr/>
          </p:nvSpPr>
          <p:spPr>
            <a:xfrm>
              <a:off x="4384088" y="3075903"/>
              <a:ext cx="438912" cy="198691"/>
            </a:xfrm>
            <a:prstGeom prst="round2DiagRect">
              <a:avLst/>
            </a:prstGeom>
            <a:solidFill>
              <a:srgbClr val="2397E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9984" tIns="39993" rIns="79984" bIns="39993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381427" y="3069410"/>
              <a:ext cx="461609" cy="233731"/>
            </a:xfrm>
            <a:prstGeom prst="rect">
              <a:avLst/>
            </a:prstGeom>
            <a:effectLst/>
          </p:spPr>
          <p:txBody>
            <a:bodyPr wrap="none" lIns="79984" tIns="39993" rIns="79984" bIns="39993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TRIF*</a:t>
              </a:r>
            </a:p>
          </p:txBody>
        </p:sp>
      </p:grpSp>
      <p:sp>
        <p:nvSpPr>
          <p:cNvPr id="139" name="Freeform 138"/>
          <p:cNvSpPr/>
          <p:nvPr/>
        </p:nvSpPr>
        <p:spPr>
          <a:xfrm rot="16200000" flipH="1">
            <a:off x="4261330" y="1935013"/>
            <a:ext cx="155501" cy="323981"/>
          </a:xfrm>
          <a:custGeom>
            <a:avLst/>
            <a:gdLst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89800 w 455416"/>
              <a:gd name="connsiteY11" fmla="*/ 279035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51314 w 455416"/>
              <a:gd name="connsiteY11" fmla="*/ 317522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5416" h="721642">
                <a:moveTo>
                  <a:pt x="339958" y="0"/>
                </a:moveTo>
                <a:lnTo>
                  <a:pt x="455416" y="134706"/>
                </a:lnTo>
                <a:lnTo>
                  <a:pt x="205258" y="346388"/>
                </a:lnTo>
                <a:lnTo>
                  <a:pt x="205258" y="413741"/>
                </a:lnTo>
                <a:lnTo>
                  <a:pt x="368823" y="538826"/>
                </a:lnTo>
                <a:lnTo>
                  <a:pt x="407309" y="490716"/>
                </a:lnTo>
                <a:lnTo>
                  <a:pt x="436173" y="721642"/>
                </a:lnTo>
                <a:lnTo>
                  <a:pt x="262987" y="712020"/>
                </a:lnTo>
                <a:lnTo>
                  <a:pt x="301473" y="663910"/>
                </a:lnTo>
                <a:lnTo>
                  <a:pt x="118665" y="548448"/>
                </a:lnTo>
                <a:lnTo>
                  <a:pt x="41693" y="471472"/>
                </a:lnTo>
                <a:cubicBezTo>
                  <a:pt x="0" y="326743"/>
                  <a:pt x="35278" y="381668"/>
                  <a:pt x="51314" y="317522"/>
                </a:cubicBezTo>
                <a:lnTo>
                  <a:pt x="176394" y="144328"/>
                </a:lnTo>
                <a:lnTo>
                  <a:pt x="33995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9049" tIns="24526" rIns="49049" bIns="24526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grpSp>
        <p:nvGrpSpPr>
          <p:cNvPr id="140" name="Group 216"/>
          <p:cNvGrpSpPr>
            <a:grpSpLocks/>
          </p:cNvGrpSpPr>
          <p:nvPr/>
        </p:nvGrpSpPr>
        <p:grpSpPr bwMode="auto">
          <a:xfrm rot="5400000" flipH="1">
            <a:off x="2814395" y="159196"/>
            <a:ext cx="307412" cy="727499"/>
            <a:chOff x="1570" y="1414"/>
            <a:chExt cx="269" cy="491"/>
          </a:xfrm>
          <a:effectLst/>
        </p:grpSpPr>
        <p:sp>
          <p:nvSpPr>
            <p:cNvPr id="141" name="Line 167"/>
            <p:cNvSpPr>
              <a:spLocks noChangeShapeType="1"/>
            </p:cNvSpPr>
            <p:nvPr/>
          </p:nvSpPr>
          <p:spPr bwMode="auto">
            <a:xfrm rot="-5400000">
              <a:off x="1557" y="1581"/>
              <a:ext cx="33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2" name="Line 168"/>
            <p:cNvSpPr>
              <a:spLocks noChangeShapeType="1"/>
            </p:cNvSpPr>
            <p:nvPr/>
          </p:nvSpPr>
          <p:spPr bwMode="auto">
            <a:xfrm rot="16200000" flipH="1">
              <a:off x="1516" y="1736"/>
              <a:ext cx="33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3" name="Arc 169"/>
            <p:cNvSpPr>
              <a:spLocks noChangeAspect="1"/>
            </p:cNvSpPr>
            <p:nvPr/>
          </p:nvSpPr>
          <p:spPr bwMode="auto">
            <a:xfrm rot="10800000" flipH="1">
              <a:off x="1570" y="1604"/>
              <a:ext cx="115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4" name="Arc 170"/>
            <p:cNvSpPr>
              <a:spLocks noChangeAspect="1"/>
            </p:cNvSpPr>
            <p:nvPr/>
          </p:nvSpPr>
          <p:spPr bwMode="auto">
            <a:xfrm rot="10800000">
              <a:off x="1724" y="1597"/>
              <a:ext cx="115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1452952" y="941446"/>
            <a:ext cx="69639" cy="555280"/>
            <a:chOff x="2168525" y="3175000"/>
            <a:chExt cx="74613" cy="636588"/>
          </a:xfrm>
          <a:effectLst/>
        </p:grpSpPr>
        <p:sp>
          <p:nvSpPr>
            <p:cNvPr id="146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7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2431942" y="941446"/>
            <a:ext cx="69639" cy="555280"/>
            <a:chOff x="2168525" y="3175000"/>
            <a:chExt cx="74613" cy="636588"/>
          </a:xfrm>
          <a:effectLst/>
        </p:grpSpPr>
        <p:sp>
          <p:nvSpPr>
            <p:cNvPr id="149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50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cxnSp>
        <p:nvCxnSpPr>
          <p:cNvPr id="151" name="Straight Arrow Connector 150"/>
          <p:cNvCxnSpPr/>
          <p:nvPr/>
        </p:nvCxnSpPr>
        <p:spPr>
          <a:xfrm>
            <a:off x="3699584" y="777181"/>
            <a:ext cx="347112" cy="11611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3672871" y="1908692"/>
            <a:ext cx="347112" cy="11611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4" name="Group 216"/>
          <p:cNvGrpSpPr>
            <a:grpSpLocks/>
          </p:cNvGrpSpPr>
          <p:nvPr/>
        </p:nvGrpSpPr>
        <p:grpSpPr bwMode="auto">
          <a:xfrm rot="5400000" flipH="1">
            <a:off x="2814395" y="1388024"/>
            <a:ext cx="307412" cy="727499"/>
            <a:chOff x="1570" y="1414"/>
            <a:chExt cx="269" cy="491"/>
          </a:xfrm>
          <a:effectLst/>
        </p:grpSpPr>
        <p:sp>
          <p:nvSpPr>
            <p:cNvPr id="155" name="Line 167"/>
            <p:cNvSpPr>
              <a:spLocks noChangeShapeType="1"/>
            </p:cNvSpPr>
            <p:nvPr/>
          </p:nvSpPr>
          <p:spPr bwMode="auto">
            <a:xfrm rot="-5400000">
              <a:off x="1557" y="1581"/>
              <a:ext cx="33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56" name="Line 168"/>
            <p:cNvSpPr>
              <a:spLocks noChangeShapeType="1"/>
            </p:cNvSpPr>
            <p:nvPr/>
          </p:nvSpPr>
          <p:spPr bwMode="auto">
            <a:xfrm rot="16200000" flipH="1">
              <a:off x="1516" y="1736"/>
              <a:ext cx="33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57" name="Arc 169"/>
            <p:cNvSpPr>
              <a:spLocks noChangeAspect="1"/>
            </p:cNvSpPr>
            <p:nvPr/>
          </p:nvSpPr>
          <p:spPr bwMode="auto">
            <a:xfrm rot="10800000" flipH="1">
              <a:off x="1570" y="1604"/>
              <a:ext cx="115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58" name="Arc 170"/>
            <p:cNvSpPr>
              <a:spLocks noChangeAspect="1"/>
            </p:cNvSpPr>
            <p:nvPr/>
          </p:nvSpPr>
          <p:spPr bwMode="auto">
            <a:xfrm rot="10800000">
              <a:off x="1724" y="1597"/>
              <a:ext cx="115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 rot="5400000" flipV="1">
            <a:off x="4308739" y="1965890"/>
            <a:ext cx="65083" cy="594149"/>
            <a:chOff x="2168525" y="3175000"/>
            <a:chExt cx="74613" cy="636588"/>
          </a:xfrm>
          <a:effectLst/>
        </p:grpSpPr>
        <p:sp>
          <p:nvSpPr>
            <p:cNvPr id="160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61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 rot="5400000" flipV="1">
            <a:off x="4308739" y="820250"/>
            <a:ext cx="65083" cy="594149"/>
            <a:chOff x="2168525" y="3175000"/>
            <a:chExt cx="74613" cy="636588"/>
          </a:xfrm>
          <a:effectLst/>
        </p:grpSpPr>
        <p:sp>
          <p:nvSpPr>
            <p:cNvPr id="163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64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3379524" y="941446"/>
            <a:ext cx="69639" cy="555280"/>
            <a:chOff x="2168525" y="3175000"/>
            <a:chExt cx="74613" cy="636588"/>
          </a:xfrm>
          <a:effectLst/>
        </p:grpSpPr>
        <p:sp>
          <p:nvSpPr>
            <p:cNvPr id="166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67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cxnSp>
        <p:nvCxnSpPr>
          <p:cNvPr id="169" name="Straight Arrow Connector 168"/>
          <p:cNvCxnSpPr/>
          <p:nvPr/>
        </p:nvCxnSpPr>
        <p:spPr>
          <a:xfrm rot="5400000" flipH="1" flipV="1">
            <a:off x="3154210" y="763923"/>
            <a:ext cx="163122" cy="1744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rot="16200000" flipV="1">
            <a:off x="2604592" y="2029258"/>
            <a:ext cx="163122" cy="1744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rot="5400000" flipH="1" flipV="1">
            <a:off x="3159671" y="2027400"/>
            <a:ext cx="163122" cy="1744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rot="5400000" flipH="1" flipV="1">
            <a:off x="2182064" y="766849"/>
            <a:ext cx="163122" cy="1744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2897270" y="917406"/>
            <a:ext cx="119147" cy="141119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 flipH="1">
            <a:off x="2871899" y="917406"/>
            <a:ext cx="170688" cy="14111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7" name="Group 196"/>
          <p:cNvGrpSpPr/>
          <p:nvPr/>
        </p:nvGrpSpPr>
        <p:grpSpPr>
          <a:xfrm>
            <a:off x="2879065" y="2194955"/>
            <a:ext cx="170688" cy="141119"/>
            <a:chOff x="3084712" y="2516354"/>
            <a:chExt cx="182880" cy="161783"/>
          </a:xfrm>
        </p:grpSpPr>
        <p:sp>
          <p:nvSpPr>
            <p:cNvPr id="182" name="Oval 181"/>
            <p:cNvSpPr/>
            <p:nvPr/>
          </p:nvSpPr>
          <p:spPr>
            <a:xfrm>
              <a:off x="3111895" y="2516354"/>
              <a:ext cx="127658" cy="161783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cxnSp>
          <p:nvCxnSpPr>
            <p:cNvPr id="183" name="Straight Connector 182"/>
            <p:cNvCxnSpPr/>
            <p:nvPr/>
          </p:nvCxnSpPr>
          <p:spPr>
            <a:xfrm flipH="1">
              <a:off x="3084712" y="2516354"/>
              <a:ext cx="182880" cy="16178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Oval 184"/>
          <p:cNvSpPr/>
          <p:nvPr/>
        </p:nvSpPr>
        <p:spPr>
          <a:xfrm>
            <a:off x="2025423" y="957623"/>
            <a:ext cx="119147" cy="141119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solidFill>
                <a:srgbClr val="3366FF"/>
              </a:solidFill>
              <a:latin typeface="Arial"/>
              <a:cs typeface="Arial"/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 flipH="1">
            <a:off x="2000052" y="957623"/>
            <a:ext cx="170688" cy="14111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>
            <a:spLocks noChangeAspect="1"/>
          </p:cNvSpPr>
          <p:nvPr/>
        </p:nvSpPr>
        <p:spPr>
          <a:xfrm>
            <a:off x="1435365" y="494408"/>
            <a:ext cx="128937" cy="105073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2014420" y="423223"/>
            <a:ext cx="368360" cy="172642"/>
          </a:xfrm>
          <a:prstGeom prst="rect">
            <a:avLst/>
          </a:prstGeom>
          <a:effectLst/>
        </p:spPr>
        <p:txBody>
          <a:bodyPr wrap="none" lIns="49049" tIns="24526" rIns="49049" bIns="24526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TLR4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145811" y="61256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A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3397707" y="1233922"/>
            <a:ext cx="1024823" cy="221341"/>
          </a:xfrm>
          <a:prstGeom prst="rect">
            <a:avLst/>
          </a:prstGeom>
          <a:noFill/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solidFill>
                  <a:schemeClr val="accent6"/>
                </a:solidFill>
                <a:latin typeface="Arial"/>
                <a:cs typeface="Arial"/>
              </a:rPr>
              <a:t>Ligand-induced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2440032" y="1226276"/>
            <a:ext cx="832538" cy="221341"/>
          </a:xfrm>
          <a:prstGeom prst="rect">
            <a:avLst/>
          </a:prstGeom>
          <a:noFill/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solidFill>
                  <a:schemeClr val="accent6"/>
                </a:solidFill>
                <a:latin typeface="Arial"/>
                <a:cs typeface="Arial"/>
              </a:rPr>
              <a:t>Constitutive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5525203" y="8318604"/>
            <a:ext cx="832732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Figure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3570647" y="1019128"/>
            <a:ext cx="492250" cy="206417"/>
            <a:chOff x="4075281" y="1730616"/>
            <a:chExt cx="527411" cy="236641"/>
          </a:xfrm>
          <a:effectLst/>
        </p:grpSpPr>
        <p:sp>
          <p:nvSpPr>
            <p:cNvPr id="200" name="Snip Diagonal Corner Rectangle 199"/>
            <p:cNvSpPr/>
            <p:nvPr/>
          </p:nvSpPr>
          <p:spPr>
            <a:xfrm flipH="1">
              <a:off x="4130997" y="1730616"/>
              <a:ext cx="432261" cy="201595"/>
            </a:xfrm>
            <a:prstGeom prst="snip2Diag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79984" tIns="39993" rIns="79984" bIns="39993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 flipH="1">
              <a:off x="4075281" y="1733526"/>
              <a:ext cx="527411" cy="233731"/>
            </a:xfrm>
            <a:prstGeom prst="rect">
              <a:avLst/>
            </a:prstGeom>
            <a:effectLst/>
          </p:spPr>
          <p:txBody>
            <a:bodyPr wrap="none" lIns="79984" tIns="39993" rIns="79984" bIns="39993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MyD88</a:t>
              </a:r>
              <a:endParaRPr lang="en-US" sz="800" b="1" baseline="30000" dirty="0">
                <a:latin typeface="Arial"/>
                <a:cs typeface="Arial"/>
              </a:endParaRPr>
            </a:p>
          </p:txBody>
        </p:sp>
      </p:grpSp>
      <p:cxnSp>
        <p:nvCxnSpPr>
          <p:cNvPr id="92" name="Straight Connector 91"/>
          <p:cNvCxnSpPr/>
          <p:nvPr/>
        </p:nvCxnSpPr>
        <p:spPr>
          <a:xfrm>
            <a:off x="1110905" y="3022112"/>
            <a:ext cx="277323" cy="418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114483" y="3155046"/>
            <a:ext cx="277323" cy="4180"/>
          </a:xfrm>
          <a:prstGeom prst="line">
            <a:avLst/>
          </a:prstGeom>
          <a:ln w="127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114483" y="3287981"/>
            <a:ext cx="277323" cy="418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336808" y="2916816"/>
            <a:ext cx="376728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Both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336809" y="3049751"/>
            <a:ext cx="80688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TRIF pathway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336809" y="3182685"/>
            <a:ext cx="90126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MyD88 pathway</a:t>
            </a:r>
          </a:p>
        </p:txBody>
      </p:sp>
      <p:sp>
        <p:nvSpPr>
          <p:cNvPr id="98" name="Rectangle 97"/>
          <p:cNvSpPr/>
          <p:nvPr/>
        </p:nvSpPr>
        <p:spPr>
          <a:xfrm>
            <a:off x="809421" y="2688961"/>
            <a:ext cx="1371141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Constitutive shuttle only</a:t>
            </a:r>
            <a:endParaRPr lang="en-US" sz="800" b="1" dirty="0"/>
          </a:p>
        </p:txBody>
      </p:sp>
      <p:sp>
        <p:nvSpPr>
          <p:cNvPr id="103" name="Rectangle 102"/>
          <p:cNvSpPr/>
          <p:nvPr/>
        </p:nvSpPr>
        <p:spPr>
          <a:xfrm>
            <a:off x="514692" y="2801137"/>
            <a:ext cx="36535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0.12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574601" y="3050071"/>
            <a:ext cx="308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0.1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514692" y="3312707"/>
            <a:ext cx="36535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0.08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14692" y="3568451"/>
            <a:ext cx="36535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0.06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508906" y="3813923"/>
            <a:ext cx="36535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0.04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514692" y="4070859"/>
            <a:ext cx="36535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0.02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664439" y="4335379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717553" y="4401062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1025406" y="4401062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60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1340779" y="4401062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120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1685806" y="4401062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180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2011295" y="4401062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240</a:t>
            </a:r>
          </a:p>
        </p:txBody>
      </p:sp>
      <p:sp>
        <p:nvSpPr>
          <p:cNvPr id="181" name="Rectangle 180"/>
          <p:cNvSpPr/>
          <p:nvPr/>
        </p:nvSpPr>
        <p:spPr>
          <a:xfrm rot="16200000">
            <a:off x="73037" y="3457218"/>
            <a:ext cx="7555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 err="1">
                <a:latin typeface="Arial"/>
                <a:cs typeface="Arial"/>
              </a:rPr>
              <a:t>NFκBn</a:t>
            </a:r>
            <a:r>
              <a:rPr lang="en-US" sz="800" dirty="0">
                <a:latin typeface="Arial"/>
                <a:cs typeface="Arial"/>
              </a:rPr>
              <a:t>  (</a:t>
            </a:r>
            <a:r>
              <a:rPr lang="en-US" sz="800" dirty="0" err="1">
                <a:latin typeface="Arial"/>
                <a:cs typeface="Arial"/>
              </a:rPr>
              <a:t>μM</a:t>
            </a:r>
            <a:r>
              <a:rPr lang="en-US" sz="800" dirty="0">
                <a:latin typeface="Arial"/>
                <a:cs typeface="Arial"/>
              </a:rPr>
              <a:t>)</a:t>
            </a:r>
            <a:endParaRPr lang="en-US" sz="800" dirty="0"/>
          </a:p>
        </p:txBody>
      </p:sp>
      <p:sp>
        <p:nvSpPr>
          <p:cNvPr id="184" name="Rectangle 183"/>
          <p:cNvSpPr/>
          <p:nvPr/>
        </p:nvSpPr>
        <p:spPr>
          <a:xfrm>
            <a:off x="1229907" y="4515108"/>
            <a:ext cx="652995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Time (min)</a:t>
            </a:r>
          </a:p>
        </p:txBody>
      </p:sp>
      <p:sp>
        <p:nvSpPr>
          <p:cNvPr id="187" name="Rectangle 186"/>
          <p:cNvSpPr/>
          <p:nvPr/>
        </p:nvSpPr>
        <p:spPr>
          <a:xfrm rot="16200000">
            <a:off x="1702363" y="3537149"/>
            <a:ext cx="12941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Response duration (min)</a:t>
            </a:r>
            <a:endParaRPr lang="en-US" sz="800" dirty="0"/>
          </a:p>
        </p:txBody>
      </p:sp>
      <p:sp>
        <p:nvSpPr>
          <p:cNvPr id="203" name="Rectangle 202"/>
          <p:cNvSpPr/>
          <p:nvPr/>
        </p:nvSpPr>
        <p:spPr>
          <a:xfrm>
            <a:off x="2490385" y="4401062"/>
            <a:ext cx="34061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10</a:t>
            </a:r>
            <a:r>
              <a:rPr lang="en-US" sz="800" baseline="30000" dirty="0">
                <a:latin typeface="Arial"/>
                <a:cs typeface="Arial"/>
              </a:rPr>
              <a:t>-1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2916021" y="4401062"/>
            <a:ext cx="31783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10</a:t>
            </a:r>
            <a:r>
              <a:rPr lang="en-US" sz="800" baseline="30000" dirty="0">
                <a:latin typeface="Arial"/>
                <a:cs typeface="Arial"/>
              </a:rPr>
              <a:t>0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3380793" y="4401062"/>
            <a:ext cx="31783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10</a:t>
            </a:r>
            <a:r>
              <a:rPr lang="en-US" sz="800" baseline="30000" dirty="0">
                <a:latin typeface="Arial"/>
                <a:cs typeface="Arial"/>
              </a:rPr>
              <a:t>1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3834640" y="4401062"/>
            <a:ext cx="31783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10</a:t>
            </a:r>
            <a:r>
              <a:rPr lang="en-US" sz="800" baseline="30000" dirty="0">
                <a:latin typeface="Arial"/>
                <a:cs typeface="Arial"/>
              </a:rPr>
              <a:t>2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2780106" y="2700321"/>
            <a:ext cx="110183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Response duration</a:t>
            </a:r>
            <a:endParaRPr lang="en-US" sz="800" b="1" dirty="0"/>
          </a:p>
        </p:txBody>
      </p:sp>
      <p:sp>
        <p:nvSpPr>
          <p:cNvPr id="209" name="Rectangle 208"/>
          <p:cNvSpPr/>
          <p:nvPr/>
        </p:nvSpPr>
        <p:spPr>
          <a:xfrm>
            <a:off x="2357160" y="3180773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180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2357160" y="3566574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120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2417069" y="3951700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60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2476979" y="4326713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2357160" y="2800944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240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2834058" y="4516166"/>
            <a:ext cx="960772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LPS dose (ng/ml)</a:t>
            </a:r>
          </a:p>
        </p:txBody>
      </p:sp>
      <p:sp>
        <p:nvSpPr>
          <p:cNvPr id="216" name="Rectangle 215"/>
          <p:cNvSpPr/>
          <p:nvPr/>
        </p:nvSpPr>
        <p:spPr>
          <a:xfrm rot="16200000">
            <a:off x="3498425" y="3538206"/>
            <a:ext cx="12941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Response duration (min)</a:t>
            </a:r>
            <a:endParaRPr lang="en-US" sz="800" dirty="0"/>
          </a:p>
        </p:txBody>
      </p:sp>
      <p:sp>
        <p:nvSpPr>
          <p:cNvPr id="217" name="Rectangle 216"/>
          <p:cNvSpPr/>
          <p:nvPr/>
        </p:nvSpPr>
        <p:spPr>
          <a:xfrm>
            <a:off x="4286446" y="4402119"/>
            <a:ext cx="34061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10</a:t>
            </a:r>
            <a:r>
              <a:rPr lang="en-US" sz="800" baseline="30000" dirty="0">
                <a:latin typeface="Arial"/>
                <a:cs typeface="Arial"/>
              </a:rPr>
              <a:t>-1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4712083" y="4402119"/>
            <a:ext cx="31783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10</a:t>
            </a:r>
            <a:r>
              <a:rPr lang="en-US" sz="800" baseline="30000" dirty="0">
                <a:latin typeface="Arial"/>
                <a:cs typeface="Arial"/>
              </a:rPr>
              <a:t>0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5176855" y="4402119"/>
            <a:ext cx="31783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10</a:t>
            </a:r>
            <a:r>
              <a:rPr lang="en-US" sz="800" baseline="30000" dirty="0">
                <a:latin typeface="Arial"/>
                <a:cs typeface="Arial"/>
              </a:rPr>
              <a:t>1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5630702" y="4402119"/>
            <a:ext cx="31783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10</a:t>
            </a:r>
            <a:r>
              <a:rPr lang="en-US" sz="800" baseline="30000" dirty="0">
                <a:latin typeface="Arial"/>
                <a:cs typeface="Arial"/>
              </a:rPr>
              <a:t>2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4197966" y="2701379"/>
            <a:ext cx="1704565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Time of the maximum response</a:t>
            </a:r>
            <a:endParaRPr lang="en-US" sz="800" b="1" dirty="0"/>
          </a:p>
        </p:txBody>
      </p:sp>
      <p:sp>
        <p:nvSpPr>
          <p:cNvPr id="222" name="Rectangle 221"/>
          <p:cNvSpPr/>
          <p:nvPr/>
        </p:nvSpPr>
        <p:spPr>
          <a:xfrm>
            <a:off x="4213131" y="3181831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90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4213131" y="3567631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60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4213131" y="3952757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30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4273041" y="4327770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4153222" y="2802002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120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4630119" y="4516166"/>
            <a:ext cx="960772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LPS dose (ng/ml)</a:t>
            </a:r>
          </a:p>
        </p:txBody>
      </p:sp>
      <p:grpSp>
        <p:nvGrpSpPr>
          <p:cNvPr id="228" name="Group 227"/>
          <p:cNvGrpSpPr/>
          <p:nvPr/>
        </p:nvGrpSpPr>
        <p:grpSpPr>
          <a:xfrm>
            <a:off x="343109" y="4808530"/>
            <a:ext cx="5624412" cy="2042649"/>
            <a:chOff x="367616" y="3082696"/>
            <a:chExt cx="6026155" cy="234174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1190255" y="3464629"/>
              <a:ext cx="297132" cy="4792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1194089" y="3617029"/>
              <a:ext cx="297132" cy="4792"/>
            </a:xfrm>
            <a:prstGeom prst="line">
              <a:avLst/>
            </a:prstGeom>
            <a:ln w="127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1194089" y="3769429"/>
              <a:ext cx="297132" cy="4792"/>
            </a:xfrm>
            <a:prstGeom prst="line">
              <a:avLst/>
            </a:prstGeom>
            <a:ln w="127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Rectangle 231"/>
            <p:cNvSpPr/>
            <p:nvPr/>
          </p:nvSpPr>
          <p:spPr>
            <a:xfrm>
              <a:off x="1432295" y="3343915"/>
              <a:ext cx="423976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Both</a:t>
              </a: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432295" y="3496315"/>
              <a:ext cx="884857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TRIF pathway</a:t>
              </a: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432295" y="3648715"/>
              <a:ext cx="985976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MyD88 pathway</a:t>
              </a: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782567" y="3082696"/>
              <a:ext cx="1668038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Ligand-induced shuttle only</a:t>
              </a:r>
              <a:endParaRPr lang="en-US" sz="800" b="1" dirty="0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551455" y="3211298"/>
              <a:ext cx="411793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0.12</a:t>
              </a: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615644" y="3496682"/>
              <a:ext cx="350660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51455" y="3797775"/>
              <a:ext cx="411793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0.08</a:t>
              </a: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551455" y="4090967"/>
              <a:ext cx="411793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0.06</a:t>
              </a: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545256" y="4372383"/>
              <a:ext cx="411793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0.04</a:t>
              </a: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551455" y="4666940"/>
              <a:ext cx="411793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711899" y="4970193"/>
              <a:ext cx="258989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68806" y="5045494"/>
              <a:ext cx="258989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098648" y="5045494"/>
              <a:ext cx="320121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436548" y="5045494"/>
              <a:ext cx="381254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806220" y="5045494"/>
              <a:ext cx="381254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154958" y="5045494"/>
              <a:ext cx="381254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240</a:t>
              </a:r>
            </a:p>
          </p:txBody>
        </p:sp>
        <p:sp>
          <p:nvSpPr>
            <p:cNvPr id="248" name="Rectangle 247"/>
            <p:cNvSpPr/>
            <p:nvPr/>
          </p:nvSpPr>
          <p:spPr>
            <a:xfrm rot="16200000">
              <a:off x="39038" y="3966085"/>
              <a:ext cx="887989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err="1">
                  <a:latin typeface="Arial"/>
                  <a:cs typeface="Arial"/>
                </a:rPr>
                <a:t>NFκBn</a:t>
              </a:r>
              <a:r>
                <a:rPr lang="en-US" sz="800" dirty="0">
                  <a:latin typeface="Arial"/>
                  <a:cs typeface="Arial"/>
                </a:rPr>
                <a:t>  (</a:t>
              </a:r>
              <a:r>
                <a:rPr lang="en-US" sz="800" dirty="0" err="1">
                  <a:latin typeface="Arial"/>
                  <a:cs typeface="Arial"/>
                </a:rPr>
                <a:t>μM</a:t>
              </a:r>
              <a:r>
                <a:rPr lang="en-US" sz="800" dirty="0">
                  <a:latin typeface="Arial"/>
                  <a:cs typeface="Arial"/>
                </a:rPr>
                <a:t>)</a:t>
              </a:r>
              <a:endParaRPr lang="en-US" sz="800" dirty="0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1317757" y="5176240"/>
              <a:ext cx="719977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Time (min)</a:t>
              </a:r>
            </a:p>
          </p:txBody>
        </p:sp>
        <p:sp>
          <p:nvSpPr>
            <p:cNvPr id="250" name="Rectangle 249"/>
            <p:cNvSpPr/>
            <p:nvPr/>
          </p:nvSpPr>
          <p:spPr>
            <a:xfrm rot="16200000">
              <a:off x="1764548" y="4057720"/>
              <a:ext cx="1505464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Response duration (min)</a:t>
              </a:r>
              <a:endParaRPr lang="en-US" sz="800" dirty="0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2668269" y="5045494"/>
              <a:ext cx="385278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10</a:t>
              </a:r>
              <a:r>
                <a:rPr lang="en-US" sz="800" baseline="30000" dirty="0"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3124308" y="5045494"/>
              <a:ext cx="360876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10</a:t>
              </a:r>
              <a:r>
                <a:rPr lang="en-US" sz="800" baseline="30000" dirty="0"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3622278" y="5045494"/>
              <a:ext cx="360876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10</a:t>
              </a:r>
              <a:r>
                <a:rPr lang="en-US" sz="800" baseline="30000" dirty="0"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4108543" y="5045494"/>
              <a:ext cx="360876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10</a:t>
              </a:r>
              <a:r>
                <a:rPr lang="en-US" sz="800" baseline="30000" dirty="0"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978684" y="3095721"/>
              <a:ext cx="1200879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Response duration</a:t>
              </a:r>
              <a:endParaRPr lang="en-US" sz="800" b="1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2525528" y="3646523"/>
              <a:ext cx="381254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525528" y="4088815"/>
              <a:ext cx="381254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2589717" y="4530334"/>
              <a:ext cx="320121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2653906" y="4960258"/>
              <a:ext cx="258989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525528" y="3211077"/>
              <a:ext cx="381254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240</a:t>
              </a: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036490" y="5177452"/>
              <a:ext cx="1049737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LPS dose (ng/ml)</a:t>
              </a:r>
            </a:p>
          </p:txBody>
        </p:sp>
        <p:sp>
          <p:nvSpPr>
            <p:cNvPr id="262" name="Rectangle 261"/>
            <p:cNvSpPr/>
            <p:nvPr/>
          </p:nvSpPr>
          <p:spPr>
            <a:xfrm rot="16200000">
              <a:off x="3688900" y="4058932"/>
              <a:ext cx="1505464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Response duration (min)</a:t>
              </a:r>
              <a:endParaRPr lang="en-US" sz="800" dirty="0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4592621" y="5046706"/>
              <a:ext cx="385278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10</a:t>
              </a:r>
              <a:r>
                <a:rPr lang="en-US" sz="800" baseline="30000" dirty="0"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5048660" y="5046706"/>
              <a:ext cx="360876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10</a:t>
              </a:r>
              <a:r>
                <a:rPr lang="en-US" sz="800" baseline="30000" dirty="0"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5546630" y="5046706"/>
              <a:ext cx="360876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10</a:t>
              </a:r>
              <a:r>
                <a:rPr lang="en-US" sz="800" baseline="30000" dirty="0"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6032895" y="5046706"/>
              <a:ext cx="360876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10</a:t>
              </a:r>
              <a:r>
                <a:rPr lang="en-US" sz="800" baseline="30000" dirty="0"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497820" y="3096932"/>
              <a:ext cx="1846660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Time of the maximum response</a:t>
              </a:r>
              <a:endParaRPr lang="en-US" sz="800" b="1" dirty="0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514069" y="3647735"/>
              <a:ext cx="320121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4514069" y="4090027"/>
              <a:ext cx="320121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4514069" y="4531546"/>
              <a:ext cx="320121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578258" y="4961470"/>
              <a:ext cx="258989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4449881" y="3212289"/>
              <a:ext cx="381254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4960842" y="5177452"/>
              <a:ext cx="1049737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LPS dose (ng/ml)</a:t>
              </a:r>
            </a:p>
          </p:txBody>
        </p:sp>
      </p:grpSp>
      <p:sp>
        <p:nvSpPr>
          <p:cNvPr id="190" name="Rectangle 189"/>
          <p:cNvSpPr/>
          <p:nvPr/>
        </p:nvSpPr>
        <p:spPr>
          <a:xfrm>
            <a:off x="1" y="7090636"/>
            <a:ext cx="6271491" cy="929227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Figure 4. The ligand induced-shuttling is responsible for the duration specificity.</a:t>
            </a:r>
            <a:r>
              <a:rPr lang="en-US" sz="1100" dirty="0">
                <a:latin typeface="Arial"/>
                <a:cs typeface="Arial"/>
              </a:rPr>
              <a:t> (</a:t>
            </a:r>
            <a:r>
              <a:rPr lang="en-US" sz="1100" i="1" dirty="0">
                <a:latin typeface="Arial"/>
                <a:cs typeface="Arial"/>
              </a:rPr>
              <a:t>A</a:t>
            </a:r>
            <a:r>
              <a:rPr lang="en-US" sz="1100" dirty="0">
                <a:latin typeface="Arial"/>
                <a:cs typeface="Arial"/>
              </a:rPr>
              <a:t>) Two receptor shuttling processes, the constitutive shuttling and the ligand-induced shuttling, are labeled in the part of the model. (</a:t>
            </a:r>
            <a:r>
              <a:rPr lang="en-US" sz="1100" i="1" dirty="0">
                <a:latin typeface="Arial"/>
                <a:cs typeface="Arial"/>
              </a:rPr>
              <a:t>B-C</a:t>
            </a:r>
            <a:r>
              <a:rPr lang="en-US" sz="1100" dirty="0">
                <a:latin typeface="Arial"/>
                <a:cs typeface="Arial"/>
              </a:rPr>
              <a:t>) The </a:t>
            </a:r>
            <a:r>
              <a:rPr lang="en-US" sz="1100" dirty="0" err="1" smtClean="0">
                <a:latin typeface="Arial"/>
                <a:cs typeface="Arial"/>
              </a:rPr>
              <a:t>NFκBn</a:t>
            </a:r>
            <a:r>
              <a:rPr lang="en-US" sz="1100" dirty="0" smtClean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time courses (</a:t>
            </a:r>
            <a:r>
              <a:rPr lang="en-US" sz="1100" i="1" dirty="0">
                <a:latin typeface="Arial"/>
                <a:cs typeface="Arial"/>
              </a:rPr>
              <a:t>left</a:t>
            </a:r>
            <a:r>
              <a:rPr lang="en-US" sz="1100" dirty="0">
                <a:latin typeface="Arial"/>
                <a:cs typeface="Arial"/>
              </a:rPr>
              <a:t>), responses duration (middle) and peak time dose responses in constitutive shuttle only condition (</a:t>
            </a:r>
            <a:r>
              <a:rPr lang="en-US" sz="1100" i="1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) and ligand-induced shuttle only condition (</a:t>
            </a:r>
            <a:r>
              <a:rPr lang="en-US" sz="1100" i="1" dirty="0">
                <a:latin typeface="Arial"/>
                <a:cs typeface="Arial"/>
              </a:rPr>
              <a:t>C</a:t>
            </a:r>
            <a:r>
              <a:rPr lang="en-US" sz="1100" dirty="0">
                <a:latin typeface="Arial"/>
                <a:cs typeface="Arial"/>
              </a:rPr>
              <a:t>).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0544" y="2140913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5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1627294" y="582684"/>
            <a:ext cx="2446528" cy="8862"/>
          </a:xfrm>
          <a:prstGeom prst="line">
            <a:avLst/>
          </a:prstGeom>
          <a:ln w="762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525203" y="8318604"/>
            <a:ext cx="918392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Figure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5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66529" y="989981"/>
            <a:ext cx="1430303" cy="808687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473939" y="852644"/>
            <a:ext cx="532175" cy="206417"/>
            <a:chOff x="4056606" y="1730616"/>
            <a:chExt cx="570188" cy="236641"/>
          </a:xfrm>
          <a:effectLst/>
        </p:grpSpPr>
        <p:sp>
          <p:nvSpPr>
            <p:cNvPr id="4" name="Snip Diagonal Corner Rectangle 3"/>
            <p:cNvSpPr/>
            <p:nvPr/>
          </p:nvSpPr>
          <p:spPr>
            <a:xfrm flipH="1">
              <a:off x="4130997" y="1730616"/>
              <a:ext cx="432261" cy="201595"/>
            </a:xfrm>
            <a:prstGeom prst="snip2Diag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79984" tIns="39993" rIns="79984" bIns="39993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flipH="1">
              <a:off x="4056606" y="1733526"/>
              <a:ext cx="570188" cy="233731"/>
            </a:xfrm>
            <a:prstGeom prst="rect">
              <a:avLst/>
            </a:prstGeom>
            <a:effectLst/>
          </p:spPr>
          <p:txBody>
            <a:bodyPr wrap="none" lIns="79984" tIns="39993" rIns="79984" bIns="39993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MyD88*</a:t>
              </a:r>
              <a:endParaRPr lang="en-US" sz="800" b="1" baseline="30000" dirty="0">
                <a:latin typeface="Arial"/>
                <a:cs typeface="Arial"/>
              </a:endParaRPr>
            </a:p>
          </p:txBody>
        </p:sp>
      </p:grpSp>
      <p:sp>
        <p:nvSpPr>
          <p:cNvPr id="7" name="Snip Diagonal Corner Rectangle 6"/>
          <p:cNvSpPr/>
          <p:nvPr/>
        </p:nvSpPr>
        <p:spPr>
          <a:xfrm flipH="1">
            <a:off x="2485447" y="856992"/>
            <a:ext cx="403444" cy="175846"/>
          </a:xfrm>
          <a:prstGeom prst="snip2DiagRect">
            <a:avLst/>
          </a:prstGeom>
          <a:solidFill>
            <a:schemeClr val="accent1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2430292" y="857593"/>
            <a:ext cx="475645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</a:t>
            </a:r>
          </a:p>
        </p:txBody>
      </p:sp>
      <p:sp>
        <p:nvSpPr>
          <p:cNvPr id="9" name="Freeform 8"/>
          <p:cNvSpPr/>
          <p:nvPr/>
        </p:nvSpPr>
        <p:spPr>
          <a:xfrm rot="16200000" flipH="1">
            <a:off x="3133176" y="628693"/>
            <a:ext cx="155501" cy="323981"/>
          </a:xfrm>
          <a:custGeom>
            <a:avLst/>
            <a:gdLst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89800 w 455416"/>
              <a:gd name="connsiteY11" fmla="*/ 279035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51314 w 455416"/>
              <a:gd name="connsiteY11" fmla="*/ 317522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5416" h="721642">
                <a:moveTo>
                  <a:pt x="339958" y="0"/>
                </a:moveTo>
                <a:lnTo>
                  <a:pt x="455416" y="134706"/>
                </a:lnTo>
                <a:lnTo>
                  <a:pt x="205258" y="346388"/>
                </a:lnTo>
                <a:lnTo>
                  <a:pt x="205258" y="413741"/>
                </a:lnTo>
                <a:lnTo>
                  <a:pt x="368823" y="538826"/>
                </a:lnTo>
                <a:lnTo>
                  <a:pt x="407309" y="490716"/>
                </a:lnTo>
                <a:lnTo>
                  <a:pt x="436173" y="721642"/>
                </a:lnTo>
                <a:lnTo>
                  <a:pt x="262987" y="712020"/>
                </a:lnTo>
                <a:lnTo>
                  <a:pt x="301473" y="663910"/>
                </a:lnTo>
                <a:lnTo>
                  <a:pt x="118665" y="548448"/>
                </a:lnTo>
                <a:lnTo>
                  <a:pt x="41693" y="471472"/>
                </a:lnTo>
                <a:cubicBezTo>
                  <a:pt x="0" y="326743"/>
                  <a:pt x="35278" y="381668"/>
                  <a:pt x="51314" y="317522"/>
                </a:cubicBezTo>
                <a:lnTo>
                  <a:pt x="176394" y="144328"/>
                </a:lnTo>
                <a:lnTo>
                  <a:pt x="339958" y="0"/>
                </a:lnTo>
                <a:close/>
              </a:path>
            </a:pathLst>
          </a:cu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251904" y="209491"/>
            <a:ext cx="123297" cy="31342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" name="Freeform 11"/>
          <p:cNvSpPr/>
          <p:nvPr/>
        </p:nvSpPr>
        <p:spPr>
          <a:xfrm flipH="1">
            <a:off x="2296092" y="213234"/>
            <a:ext cx="123297" cy="31342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56921" y="531335"/>
            <a:ext cx="74053" cy="216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44794" y="530400"/>
            <a:ext cx="74053" cy="216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2273590" y="294986"/>
            <a:ext cx="128937" cy="105073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2251904" y="1451397"/>
            <a:ext cx="123297" cy="31342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8" name="Freeform 17"/>
          <p:cNvSpPr/>
          <p:nvPr/>
        </p:nvSpPr>
        <p:spPr>
          <a:xfrm flipH="1">
            <a:off x="2290447" y="1455140"/>
            <a:ext cx="123297" cy="31342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51276" y="1773241"/>
            <a:ext cx="74053" cy="216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44794" y="1772306"/>
            <a:ext cx="74053" cy="2161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2266973" y="1530967"/>
            <a:ext cx="128937" cy="105073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23" name="Round Diagonal Corner Rectangle 22"/>
          <p:cNvSpPr/>
          <p:nvPr/>
        </p:nvSpPr>
        <p:spPr>
          <a:xfrm>
            <a:off x="2474475" y="2025390"/>
            <a:ext cx="409651" cy="173313"/>
          </a:xfrm>
          <a:prstGeom prst="round2DiagRect">
            <a:avLst/>
          </a:prstGeom>
          <a:solidFill>
            <a:schemeClr val="accent3"/>
          </a:solidFill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91747" y="2019726"/>
            <a:ext cx="375758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527912" y="2020445"/>
            <a:ext cx="430835" cy="203878"/>
            <a:chOff x="4381427" y="3069410"/>
            <a:chExt cx="461609" cy="233731"/>
          </a:xfrm>
          <a:effectLst/>
        </p:grpSpPr>
        <p:sp>
          <p:nvSpPr>
            <p:cNvPr id="26" name="Round Diagonal Corner Rectangle 25"/>
            <p:cNvSpPr/>
            <p:nvPr/>
          </p:nvSpPr>
          <p:spPr>
            <a:xfrm>
              <a:off x="4384088" y="3075903"/>
              <a:ext cx="438912" cy="198691"/>
            </a:xfrm>
            <a:prstGeom prst="round2DiagRect">
              <a:avLst/>
            </a:prstGeom>
            <a:solidFill>
              <a:srgbClr val="2397E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9984" tIns="39993" rIns="79984" bIns="39993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381427" y="3069410"/>
              <a:ext cx="461609" cy="233731"/>
            </a:xfrm>
            <a:prstGeom prst="rect">
              <a:avLst/>
            </a:prstGeom>
            <a:effectLst/>
          </p:spPr>
          <p:txBody>
            <a:bodyPr wrap="none" lIns="79984" tIns="39993" rIns="79984" bIns="39993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TRIF*</a:t>
              </a:r>
            </a:p>
          </p:txBody>
        </p:sp>
      </p:grpSp>
      <p:sp>
        <p:nvSpPr>
          <p:cNvPr id="28" name="Freeform 27"/>
          <p:cNvSpPr/>
          <p:nvPr/>
        </p:nvSpPr>
        <p:spPr>
          <a:xfrm rot="16200000" flipH="1">
            <a:off x="3133176" y="1775264"/>
            <a:ext cx="155501" cy="323981"/>
          </a:xfrm>
          <a:custGeom>
            <a:avLst/>
            <a:gdLst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89800 w 455416"/>
              <a:gd name="connsiteY11" fmla="*/ 279035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51314 w 455416"/>
              <a:gd name="connsiteY11" fmla="*/ 317522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5416" h="721642">
                <a:moveTo>
                  <a:pt x="339958" y="0"/>
                </a:moveTo>
                <a:lnTo>
                  <a:pt x="455416" y="134706"/>
                </a:lnTo>
                <a:lnTo>
                  <a:pt x="205258" y="346388"/>
                </a:lnTo>
                <a:lnTo>
                  <a:pt x="205258" y="413741"/>
                </a:lnTo>
                <a:lnTo>
                  <a:pt x="368823" y="538826"/>
                </a:lnTo>
                <a:lnTo>
                  <a:pt x="407309" y="490716"/>
                </a:lnTo>
                <a:lnTo>
                  <a:pt x="436173" y="721642"/>
                </a:lnTo>
                <a:lnTo>
                  <a:pt x="262987" y="712020"/>
                </a:lnTo>
                <a:lnTo>
                  <a:pt x="301473" y="663910"/>
                </a:lnTo>
                <a:lnTo>
                  <a:pt x="118665" y="548448"/>
                </a:lnTo>
                <a:lnTo>
                  <a:pt x="41693" y="471472"/>
                </a:lnTo>
                <a:cubicBezTo>
                  <a:pt x="0" y="326743"/>
                  <a:pt x="35278" y="381668"/>
                  <a:pt x="51314" y="317522"/>
                </a:cubicBezTo>
                <a:lnTo>
                  <a:pt x="176394" y="144328"/>
                </a:lnTo>
                <a:lnTo>
                  <a:pt x="339958" y="0"/>
                </a:lnTo>
                <a:close/>
              </a:path>
            </a:pathLst>
          </a:custGeom>
          <a:solidFill>
            <a:srgbClr val="BFBFBF"/>
          </a:solidFill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9049" tIns="24526" rIns="49049" bIns="24526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571430" y="617432"/>
            <a:ext cx="347112" cy="11611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44717" y="1748944"/>
            <a:ext cx="347112" cy="11611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 rot="5400000" flipV="1">
            <a:off x="3180585" y="1806141"/>
            <a:ext cx="65083" cy="594149"/>
            <a:chOff x="2168525" y="3175000"/>
            <a:chExt cx="74613" cy="636588"/>
          </a:xfrm>
          <a:effectLst/>
        </p:grpSpPr>
        <p:sp>
          <p:nvSpPr>
            <p:cNvPr id="32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3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 rot="5400000" flipV="1">
            <a:off x="3180585" y="660502"/>
            <a:ext cx="65083" cy="594149"/>
            <a:chOff x="2168525" y="3175000"/>
            <a:chExt cx="74613" cy="636588"/>
          </a:xfrm>
          <a:effectLst/>
        </p:grpSpPr>
        <p:sp>
          <p:nvSpPr>
            <p:cNvPr id="35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6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38" name="Line 188"/>
          <p:cNvSpPr>
            <a:spLocks noChangeShapeType="1"/>
          </p:cNvSpPr>
          <p:nvPr/>
        </p:nvSpPr>
        <p:spPr bwMode="auto">
          <a:xfrm rot="5400000">
            <a:off x="2060324" y="1144451"/>
            <a:ext cx="383573" cy="148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040" tIns="41020" rIns="82040" bIns="41020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9" name="Line 189"/>
          <p:cNvSpPr>
            <a:spLocks noChangeShapeType="1"/>
          </p:cNvSpPr>
          <p:nvPr/>
        </p:nvSpPr>
        <p:spPr bwMode="auto">
          <a:xfrm rot="5400000" flipH="1">
            <a:off x="2128480" y="972743"/>
            <a:ext cx="383573" cy="148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040" tIns="41020" rIns="82040" bIns="41020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118337" y="490226"/>
            <a:ext cx="285357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900" b="1" dirty="0" err="1">
                <a:latin typeface="Arial"/>
                <a:cs typeface="Arial"/>
              </a:rPr>
              <a:t>f</a:t>
            </a:r>
            <a:r>
              <a:rPr lang="en-US" altLang="zh-CN" sz="900" b="1" baseline="-25000" dirty="0" err="1">
                <a:latin typeface="Arial"/>
                <a:cs typeface="Arial"/>
              </a:rPr>
              <a:t>m</a:t>
            </a:r>
            <a:endParaRPr lang="en-US" sz="900" b="1" baseline="-25000" dirty="0">
              <a:latin typeface="Arial"/>
              <a:cs typeface="Aria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120875" y="1661056"/>
            <a:ext cx="24262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900" b="1" dirty="0" err="1">
                <a:latin typeface="Arial"/>
                <a:cs typeface="Arial"/>
              </a:rPr>
              <a:t>f</a:t>
            </a:r>
            <a:r>
              <a:rPr lang="en-US" altLang="zh-CN" sz="900" b="1" baseline="-25000" dirty="0" err="1">
                <a:latin typeface="Arial"/>
                <a:cs typeface="Arial"/>
              </a:rPr>
              <a:t>t</a:t>
            </a:r>
            <a:endParaRPr lang="en-US" sz="900" b="1" baseline="-25000" dirty="0">
              <a:latin typeface="Arial"/>
              <a:cs typeface="Arial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82169" y="2302586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B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035433" y="2302586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C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82180" y="4514303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D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" y="6730223"/>
            <a:ext cx="6271491" cy="590672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Figure 5. Simulating two clusters of </a:t>
            </a:r>
            <a:r>
              <a:rPr lang="en-US" sz="1100" b="1" dirty="0" smtClean="0">
                <a:latin typeface="Arial"/>
                <a:cs typeface="Arial"/>
              </a:rPr>
              <a:t>NFκB </a:t>
            </a:r>
            <a:r>
              <a:rPr lang="en-US" sz="1100" b="1" dirty="0">
                <a:latin typeface="Arial"/>
                <a:cs typeface="Arial"/>
              </a:rPr>
              <a:t>dynamics in single cell. </a:t>
            </a:r>
            <a:r>
              <a:rPr lang="en-US" sz="1100" dirty="0">
                <a:latin typeface="Arial"/>
                <a:cs typeface="Arial"/>
              </a:rPr>
              <a:t>(</a:t>
            </a:r>
            <a:r>
              <a:rPr lang="en-US" sz="1100" i="1" dirty="0">
                <a:latin typeface="Arial"/>
                <a:cs typeface="Arial"/>
              </a:rPr>
              <a:t>A</a:t>
            </a:r>
            <a:r>
              <a:rPr lang="en-US" sz="1100" dirty="0">
                <a:latin typeface="Arial"/>
                <a:cs typeface="Arial"/>
              </a:rPr>
              <a:t>) Illustrate the two random fraction parameters in the model. 200 simulations of NF-</a:t>
            </a:r>
            <a:r>
              <a:rPr lang="en-US" sz="1100" dirty="0" err="1">
                <a:latin typeface="Arial"/>
                <a:cs typeface="Arial"/>
              </a:rPr>
              <a:t>κBn</a:t>
            </a:r>
            <a:r>
              <a:rPr lang="en-US" sz="1100" dirty="0">
                <a:latin typeface="Arial"/>
                <a:cs typeface="Arial"/>
              </a:rPr>
              <a:t> dynamics before clustering (</a:t>
            </a:r>
            <a:r>
              <a:rPr lang="en-US" sz="1100" i="1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) and after clustering (</a:t>
            </a:r>
            <a:r>
              <a:rPr lang="en-US" sz="1100" i="1" dirty="0">
                <a:latin typeface="Arial"/>
                <a:cs typeface="Arial"/>
              </a:rPr>
              <a:t>C</a:t>
            </a:r>
            <a:r>
              <a:rPr lang="en-US" sz="1100" dirty="0">
                <a:latin typeface="Arial"/>
                <a:cs typeface="Arial"/>
              </a:rPr>
              <a:t>). (</a:t>
            </a:r>
            <a:r>
              <a:rPr lang="en-US" sz="1100" i="1" dirty="0">
                <a:latin typeface="Arial"/>
                <a:cs typeface="Arial"/>
              </a:rPr>
              <a:t>D-E</a:t>
            </a:r>
            <a:r>
              <a:rPr lang="en-US" sz="1100" dirty="0">
                <a:latin typeface="Arial"/>
                <a:cs typeface="Arial"/>
              </a:rPr>
              <a:t>) The boxplot of the fraction parameters in these two clusters. 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037676" y="102870"/>
            <a:ext cx="306747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grpSp>
        <p:nvGrpSpPr>
          <p:cNvPr id="181" name="Group 180"/>
          <p:cNvGrpSpPr/>
          <p:nvPr/>
        </p:nvGrpSpPr>
        <p:grpSpPr>
          <a:xfrm>
            <a:off x="726395" y="2373021"/>
            <a:ext cx="4687193" cy="4317549"/>
            <a:chOff x="782863" y="1511076"/>
            <a:chExt cx="5021994" cy="4949753"/>
          </a:xfrm>
        </p:grpSpPr>
        <p:pic>
          <p:nvPicPr>
            <p:cNvPr id="182" name="Picture 181" descr="fig5_new2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1650999"/>
              <a:ext cx="4572000" cy="4572000"/>
            </a:xfrm>
            <a:prstGeom prst="rect">
              <a:avLst/>
            </a:prstGeom>
          </p:spPr>
        </p:pic>
        <p:sp>
          <p:nvSpPr>
            <p:cNvPr id="183" name="TextBox 182"/>
            <p:cNvSpPr txBox="1"/>
            <p:nvPr/>
          </p:nvSpPr>
          <p:spPr>
            <a:xfrm>
              <a:off x="4339167" y="4085167"/>
              <a:ext cx="197856" cy="388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820177" y="4105848"/>
              <a:ext cx="727035" cy="264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Cluster 1</a:t>
              </a:r>
              <a:endParaRPr lang="en-US" sz="9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478249" y="4105848"/>
              <a:ext cx="727035" cy="264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 smtClean="0">
                  <a:solidFill>
                    <a:srgbClr val="000000"/>
                  </a:solidFill>
                  <a:latin typeface="Arial"/>
                  <a:cs typeface="Arial"/>
                </a:rPr>
                <a:t>Cluster 2</a:t>
              </a:r>
              <a:endParaRPr lang="en-US" sz="9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186" name="Group 185"/>
            <p:cNvGrpSpPr/>
            <p:nvPr/>
          </p:nvGrpSpPr>
          <p:grpSpPr>
            <a:xfrm>
              <a:off x="3417195" y="1511076"/>
              <a:ext cx="2387662" cy="2632490"/>
              <a:chOff x="3843555" y="585788"/>
              <a:chExt cx="2387662" cy="2632490"/>
            </a:xfrm>
          </p:grpSpPr>
          <p:sp>
            <p:nvSpPr>
              <p:cNvPr id="218" name="Rectangle 217"/>
              <p:cNvSpPr/>
              <p:nvPr/>
            </p:nvSpPr>
            <p:spPr>
              <a:xfrm>
                <a:off x="3986197" y="747592"/>
                <a:ext cx="266630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1</a:t>
                </a: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3914876" y="1242295"/>
                <a:ext cx="335404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50</a:t>
                </a: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3843555" y="1745872"/>
                <a:ext cx="404178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100</a:t>
                </a:r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3843555" y="2243075"/>
                <a:ext cx="404178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150</a:t>
                </a: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3843555" y="2733840"/>
                <a:ext cx="404178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200</a:t>
                </a:r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4038240" y="2831134"/>
                <a:ext cx="258989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4393210" y="2831134"/>
                <a:ext cx="320121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60</a:t>
                </a: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4734139" y="2831134"/>
                <a:ext cx="381254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120</a:t>
                </a:r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5100328" y="2831134"/>
                <a:ext cx="381254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180</a:t>
                </a:r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5476751" y="2831134"/>
                <a:ext cx="381254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240</a:t>
                </a: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4746397" y="2971287"/>
                <a:ext cx="719977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Time (min)</a:t>
                </a: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5854741" y="735963"/>
                <a:ext cx="266630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1</a:t>
                </a:r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5854741" y="1144645"/>
                <a:ext cx="369761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0.8</a:t>
                </a:r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5854741" y="1538669"/>
                <a:ext cx="369761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0.6</a:t>
                </a:r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5854741" y="1942125"/>
                <a:ext cx="376476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0.4</a:t>
                </a:r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5854740" y="2346603"/>
                <a:ext cx="369761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0.2</a:t>
                </a:r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5854740" y="2755796"/>
                <a:ext cx="266630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5561154" y="585788"/>
                <a:ext cx="596491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b="1" dirty="0" err="1">
                    <a:latin typeface="Arial"/>
                    <a:cs typeface="Arial"/>
                  </a:rPr>
                  <a:t>NFκBn</a:t>
                </a:r>
                <a:endParaRPr lang="en-US" sz="900" b="1" dirty="0"/>
              </a:p>
            </p:txBody>
          </p:sp>
        </p:grpSp>
        <p:sp>
          <p:nvSpPr>
            <p:cNvPr id="187" name="Rectangle 186"/>
            <p:cNvSpPr/>
            <p:nvPr/>
          </p:nvSpPr>
          <p:spPr>
            <a:xfrm>
              <a:off x="1130467" y="6037417"/>
              <a:ext cx="1090958" cy="4234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>
                  <a:latin typeface="Arial"/>
                  <a:cs typeface="Arial"/>
                </a:rPr>
                <a:t>MyD88 pathway</a:t>
              </a:r>
            </a:p>
            <a:p>
              <a:pPr algn="ctr"/>
              <a:r>
                <a:rPr lang="en-US" sz="900" dirty="0">
                  <a:latin typeface="Arial"/>
                  <a:cs typeface="Arial"/>
                </a:rPr>
                <a:t>        (</a:t>
              </a:r>
              <a:r>
                <a:rPr lang="en-US" sz="900" dirty="0" err="1">
                  <a:latin typeface="Arial"/>
                  <a:cs typeface="Arial"/>
                </a:rPr>
                <a:t>f</a:t>
              </a:r>
              <a:r>
                <a:rPr lang="en-US" sz="900" baseline="-25000" dirty="0" err="1">
                  <a:latin typeface="Arial"/>
                  <a:cs typeface="Arial"/>
                </a:rPr>
                <a:t>m</a:t>
              </a:r>
              <a:r>
                <a:rPr lang="en-US" sz="900" dirty="0"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161115" y="6037417"/>
              <a:ext cx="981038" cy="4234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>
                  <a:latin typeface="Arial"/>
                  <a:cs typeface="Arial"/>
                </a:rPr>
                <a:t>TRIF pathway</a:t>
              </a:r>
            </a:p>
            <a:p>
              <a:r>
                <a:rPr lang="en-US" sz="900" dirty="0">
                  <a:latin typeface="Arial"/>
                  <a:cs typeface="Arial"/>
                </a:rPr>
                <a:t>       (</a:t>
              </a:r>
              <a:r>
                <a:rPr lang="en-US" sz="900" dirty="0" err="1">
                  <a:latin typeface="Arial"/>
                  <a:cs typeface="Arial"/>
                </a:rPr>
                <a:t>f</a:t>
              </a:r>
              <a:r>
                <a:rPr lang="en-US" sz="900" baseline="-25000" dirty="0" err="1">
                  <a:latin typeface="Arial"/>
                  <a:cs typeface="Arial"/>
                </a:rPr>
                <a:t>t</a:t>
              </a:r>
              <a:r>
                <a:rPr lang="en-US" sz="900" dirty="0"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189" name="Rectangle 188"/>
            <p:cNvSpPr/>
            <p:nvPr/>
          </p:nvSpPr>
          <p:spPr>
            <a:xfrm rot="16200000">
              <a:off x="190545" y="4997086"/>
              <a:ext cx="1431956" cy="247320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sz="900" dirty="0">
                  <a:latin typeface="Helvetica"/>
                  <a:cs typeface="Helvetica"/>
                </a:rPr>
                <a:t>Activation efficiency</a:t>
              </a:r>
              <a:endParaRPr lang="en-US" sz="900" baseline="-25000" dirty="0">
                <a:latin typeface="Helvetica"/>
                <a:cs typeface="Helvetica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086385" y="4176195"/>
              <a:ext cx="266565" cy="264600"/>
            </a:xfrm>
            <a:prstGeom prst="rect">
              <a:avLst/>
            </a:prstGeom>
            <a:effectLst/>
          </p:spPr>
          <p:txBody>
            <a:bodyPr wrap="none" lIns="91410" tIns="45706" rIns="91410" bIns="45706">
              <a:spAutoFit/>
            </a:bodyPr>
            <a:lstStyle/>
            <a:p>
              <a:r>
                <a:rPr lang="en-US" sz="900" dirty="0">
                  <a:latin typeface="Helvetica"/>
                  <a:cs typeface="Helvetica"/>
                </a:rPr>
                <a:t>1</a:t>
              </a:r>
              <a:endParaRPr lang="en-US" sz="900" baseline="30000" dirty="0">
                <a:latin typeface="Helvetica"/>
                <a:cs typeface="Helvetica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086385" y="5911644"/>
              <a:ext cx="266565" cy="264600"/>
            </a:xfrm>
            <a:prstGeom prst="rect">
              <a:avLst/>
            </a:prstGeom>
            <a:effectLst/>
          </p:spPr>
          <p:txBody>
            <a:bodyPr wrap="none" lIns="91410" tIns="45706" rIns="91410" bIns="45706">
              <a:spAutoFit/>
            </a:bodyPr>
            <a:lstStyle/>
            <a:p>
              <a:r>
                <a:rPr lang="en-US" sz="900" dirty="0"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979434" y="5050325"/>
              <a:ext cx="369697" cy="264600"/>
            </a:xfrm>
            <a:prstGeom prst="rect">
              <a:avLst/>
            </a:prstGeom>
            <a:effectLst/>
          </p:spPr>
          <p:txBody>
            <a:bodyPr wrap="none" lIns="91410" tIns="45706" rIns="91410" bIns="45706">
              <a:spAutoFit/>
            </a:bodyPr>
            <a:lstStyle/>
            <a:p>
              <a:r>
                <a:rPr lang="en-US" sz="900" dirty="0">
                  <a:latin typeface="Helvetica"/>
                  <a:cs typeface="Helvetica"/>
                </a:rPr>
                <a:t>0.5</a:t>
              </a: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3714014" y="6037417"/>
              <a:ext cx="1090958" cy="4234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>
                  <a:latin typeface="Arial"/>
                  <a:cs typeface="Arial"/>
                </a:rPr>
                <a:t>MyD88 pathway</a:t>
              </a:r>
            </a:p>
            <a:p>
              <a:pPr algn="ctr"/>
              <a:r>
                <a:rPr lang="en-US" sz="900" dirty="0">
                  <a:latin typeface="Arial"/>
                  <a:cs typeface="Arial"/>
                </a:rPr>
                <a:t>        (</a:t>
              </a:r>
              <a:r>
                <a:rPr lang="en-US" sz="900" dirty="0" err="1">
                  <a:latin typeface="Arial"/>
                  <a:cs typeface="Arial"/>
                </a:rPr>
                <a:t>f</a:t>
              </a:r>
              <a:r>
                <a:rPr lang="en-US" sz="900" baseline="-25000" dirty="0" err="1">
                  <a:latin typeface="Arial"/>
                  <a:cs typeface="Arial"/>
                </a:rPr>
                <a:t>m</a:t>
              </a:r>
              <a:r>
                <a:rPr lang="en-US" sz="900" dirty="0"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4744662" y="6037417"/>
              <a:ext cx="981038" cy="4234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>
                  <a:latin typeface="Arial"/>
                  <a:cs typeface="Arial"/>
                </a:rPr>
                <a:t>TRIF pathway</a:t>
              </a:r>
            </a:p>
            <a:p>
              <a:r>
                <a:rPr lang="en-US" sz="900" dirty="0">
                  <a:latin typeface="Arial"/>
                  <a:cs typeface="Arial"/>
                </a:rPr>
                <a:t>       (</a:t>
              </a:r>
              <a:r>
                <a:rPr lang="en-US" sz="900" dirty="0" err="1">
                  <a:latin typeface="Arial"/>
                  <a:cs typeface="Arial"/>
                </a:rPr>
                <a:t>f</a:t>
              </a:r>
              <a:r>
                <a:rPr lang="en-US" sz="900" baseline="-25000" dirty="0" err="1">
                  <a:latin typeface="Arial"/>
                  <a:cs typeface="Arial"/>
                </a:rPr>
                <a:t>t</a:t>
              </a:r>
              <a:r>
                <a:rPr lang="en-US" sz="900" dirty="0"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195" name="Rectangle 194"/>
            <p:cNvSpPr/>
            <p:nvPr/>
          </p:nvSpPr>
          <p:spPr>
            <a:xfrm rot="16200000">
              <a:off x="2755938" y="5013415"/>
              <a:ext cx="1431956" cy="247320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sz="900" dirty="0">
                  <a:latin typeface="Helvetica"/>
                  <a:cs typeface="Helvetica"/>
                </a:rPr>
                <a:t>Activation efficiency</a:t>
              </a:r>
              <a:endParaRPr lang="en-US" sz="900" baseline="-25000" dirty="0">
                <a:latin typeface="Helvetica"/>
                <a:cs typeface="Helvetica"/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3651779" y="4192525"/>
              <a:ext cx="266565" cy="264600"/>
            </a:xfrm>
            <a:prstGeom prst="rect">
              <a:avLst/>
            </a:prstGeom>
            <a:effectLst/>
          </p:spPr>
          <p:txBody>
            <a:bodyPr wrap="none" lIns="91410" tIns="45706" rIns="91410" bIns="45706">
              <a:spAutoFit/>
            </a:bodyPr>
            <a:lstStyle/>
            <a:p>
              <a:r>
                <a:rPr lang="en-US" sz="900" dirty="0">
                  <a:latin typeface="Helvetica"/>
                  <a:cs typeface="Helvetica"/>
                </a:rPr>
                <a:t>1</a:t>
              </a:r>
              <a:endParaRPr lang="en-US" sz="900" baseline="30000" dirty="0">
                <a:latin typeface="Helvetica"/>
                <a:cs typeface="Helvetica"/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651779" y="5927975"/>
              <a:ext cx="266565" cy="264600"/>
            </a:xfrm>
            <a:prstGeom prst="rect">
              <a:avLst/>
            </a:prstGeom>
            <a:effectLst/>
          </p:spPr>
          <p:txBody>
            <a:bodyPr wrap="none" lIns="91410" tIns="45706" rIns="91410" bIns="45706">
              <a:spAutoFit/>
            </a:bodyPr>
            <a:lstStyle/>
            <a:p>
              <a:r>
                <a:rPr lang="en-US" sz="900" dirty="0"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3544828" y="5066655"/>
              <a:ext cx="369697" cy="264600"/>
            </a:xfrm>
            <a:prstGeom prst="rect">
              <a:avLst/>
            </a:prstGeom>
            <a:effectLst/>
          </p:spPr>
          <p:txBody>
            <a:bodyPr wrap="none" lIns="91410" tIns="45706" rIns="91410" bIns="45706">
              <a:spAutoFit/>
            </a:bodyPr>
            <a:lstStyle/>
            <a:p>
              <a:r>
                <a:rPr lang="en-US" sz="900" dirty="0">
                  <a:latin typeface="Helvetica"/>
                  <a:cs typeface="Helvetica"/>
                </a:rPr>
                <a:t>0.5</a:t>
              </a:r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938881" y="1518337"/>
              <a:ext cx="2387662" cy="2632490"/>
              <a:chOff x="3843555" y="585788"/>
              <a:chExt cx="2387662" cy="2632490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3986196" y="747592"/>
                <a:ext cx="266630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1</a:t>
                </a: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3914876" y="1242295"/>
                <a:ext cx="335404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50</a:t>
                </a: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3843555" y="1745872"/>
                <a:ext cx="404178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100</a:t>
                </a: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843555" y="2243075"/>
                <a:ext cx="404178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150</a:t>
                </a: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3843555" y="2733840"/>
                <a:ext cx="404178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200</a:t>
                </a: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4038240" y="2831134"/>
                <a:ext cx="258989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4393210" y="2831134"/>
                <a:ext cx="320122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60</a:t>
                </a: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4734139" y="2831134"/>
                <a:ext cx="381254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120</a:t>
                </a: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5100328" y="2831134"/>
                <a:ext cx="381254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180</a:t>
                </a: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5476751" y="2831134"/>
                <a:ext cx="381254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240</a:t>
                </a: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4746397" y="2971287"/>
                <a:ext cx="719978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Time (min)</a:t>
                </a: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5854741" y="735963"/>
                <a:ext cx="266630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1</a:t>
                </a: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5854741" y="1144645"/>
                <a:ext cx="369761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0.8</a:t>
                </a: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5854741" y="1538669"/>
                <a:ext cx="369761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0.6</a:t>
                </a: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5854741" y="1942125"/>
                <a:ext cx="376476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0.4</a:t>
                </a: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5854740" y="2346603"/>
                <a:ext cx="369761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0.2</a:t>
                </a:r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5854740" y="2755796"/>
                <a:ext cx="266630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5561154" y="585788"/>
                <a:ext cx="596491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b="1" dirty="0" err="1">
                    <a:latin typeface="Arial"/>
                    <a:cs typeface="Arial"/>
                  </a:rPr>
                  <a:t>NFκBn</a:t>
                </a:r>
                <a:endParaRPr lang="en-US" sz="900" b="1" dirty="0"/>
              </a:p>
            </p:txBody>
          </p:sp>
        </p:grpSp>
      </p:grpSp>
      <p:sp>
        <p:nvSpPr>
          <p:cNvPr id="236" name="Rectangle 235"/>
          <p:cNvSpPr/>
          <p:nvPr/>
        </p:nvSpPr>
        <p:spPr>
          <a:xfrm>
            <a:off x="1277486" y="2328696"/>
            <a:ext cx="12690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i="1" dirty="0" smtClean="0"/>
              <a:t>Before clustering</a:t>
            </a:r>
            <a:endParaRPr lang="en-US" sz="1200" i="1" dirty="0"/>
          </a:p>
        </p:txBody>
      </p:sp>
      <p:sp>
        <p:nvSpPr>
          <p:cNvPr id="237" name="Rectangle 236"/>
          <p:cNvSpPr/>
          <p:nvPr/>
        </p:nvSpPr>
        <p:spPr>
          <a:xfrm>
            <a:off x="3652843" y="2339583"/>
            <a:ext cx="11710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i="1" dirty="0" smtClean="0"/>
              <a:t>After clustering</a:t>
            </a:r>
            <a:endParaRPr lang="en-US" sz="1200" i="1" dirty="0"/>
          </a:p>
        </p:txBody>
      </p:sp>
      <p:sp>
        <p:nvSpPr>
          <p:cNvPr id="238" name="Rectangle 237"/>
          <p:cNvSpPr/>
          <p:nvPr/>
        </p:nvSpPr>
        <p:spPr>
          <a:xfrm>
            <a:off x="4233755" y="2983302"/>
            <a:ext cx="6785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 smtClean="0">
                <a:solidFill>
                  <a:srgbClr val="FF0000"/>
                </a:solidFill>
                <a:latin typeface="Arial"/>
                <a:cs typeface="Arial"/>
              </a:rPr>
              <a:t>Cuslter</a:t>
            </a:r>
            <a:r>
              <a:rPr lang="en-US" sz="900" b="1" dirty="0" smtClean="0">
                <a:solidFill>
                  <a:srgbClr val="FF0000"/>
                </a:solidFill>
                <a:latin typeface="Arial"/>
                <a:cs typeface="Arial"/>
              </a:rPr>
              <a:t> 1</a:t>
            </a:r>
            <a:endParaRPr lang="en-US" sz="9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4257411" y="3694137"/>
            <a:ext cx="6785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  <a:latin typeface="Arial"/>
                <a:cs typeface="Arial"/>
              </a:rPr>
              <a:t>Cluster 2</a:t>
            </a:r>
            <a:endParaRPr lang="en-US" sz="9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240" name="Picture 239" descr="untitled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11" y="2585555"/>
            <a:ext cx="1554992" cy="1805400"/>
          </a:xfrm>
          <a:prstGeom prst="rect">
            <a:avLst/>
          </a:prstGeom>
        </p:spPr>
      </p:pic>
      <p:sp>
        <p:nvSpPr>
          <p:cNvPr id="242" name="Rectangle 241"/>
          <p:cNvSpPr/>
          <p:nvPr/>
        </p:nvSpPr>
        <p:spPr>
          <a:xfrm>
            <a:off x="3046754" y="4514303"/>
            <a:ext cx="302539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E</a:t>
            </a:r>
            <a:endParaRPr lang="en-US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48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6061" y="8318604"/>
            <a:ext cx="927009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Figure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2" y="321259"/>
            <a:ext cx="6400800" cy="40015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" y="4985831"/>
            <a:ext cx="6271491" cy="590672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Figure S1. Schematic diagram of the model reaction network. </a:t>
            </a:r>
            <a:r>
              <a:rPr lang="en-US" sz="1100" dirty="0">
                <a:latin typeface="Arial"/>
                <a:cs typeface="Arial"/>
              </a:rPr>
              <a:t>The model is comprised of four modules that are colored by square blocks. The numbers adjacent to the reaction arrows indicate model parameters, which are listed in supplemental table. </a:t>
            </a:r>
          </a:p>
        </p:txBody>
      </p:sp>
    </p:spTree>
    <p:extLst>
      <p:ext uri="{BB962C8B-B14F-4D97-AF65-F5344CB8AC3E}">
        <p14:creationId xmlns:p14="http://schemas.microsoft.com/office/powerpoint/2010/main" val="1858746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6061" y="8318604"/>
            <a:ext cx="927009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Figure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S2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6362"/>
            <a:ext cx="6400800" cy="33576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" y="4502432"/>
            <a:ext cx="6271491" cy="590672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Figure S2. Dose-responses predicted by the model for </a:t>
            </a:r>
            <a:r>
              <a:rPr lang="en-US" sz="1100" b="1" dirty="0" err="1">
                <a:latin typeface="Arial"/>
                <a:cs typeface="Arial"/>
              </a:rPr>
              <a:t>wt</a:t>
            </a:r>
            <a:r>
              <a:rPr lang="en-US" sz="1100" b="1" dirty="0">
                <a:latin typeface="Arial"/>
                <a:cs typeface="Arial"/>
              </a:rPr>
              <a:t>,</a:t>
            </a:r>
            <a:r>
              <a:rPr lang="en-US" sz="1100" b="1" i="1" dirty="0">
                <a:latin typeface="Arial"/>
                <a:cs typeface="Arial"/>
              </a:rPr>
              <a:t> trif</a:t>
            </a:r>
            <a:r>
              <a:rPr lang="en-US" sz="1100" b="1" i="1" baseline="30000" dirty="0">
                <a:latin typeface="Arial"/>
                <a:cs typeface="Arial"/>
              </a:rPr>
              <a:t>−/−</a:t>
            </a:r>
            <a:r>
              <a:rPr lang="en-US" sz="1100" b="1" dirty="0">
                <a:latin typeface="Arial"/>
                <a:cs typeface="Arial"/>
              </a:rPr>
              <a:t>,</a:t>
            </a:r>
            <a:r>
              <a:rPr lang="en-US" sz="1100" b="1" i="1" dirty="0">
                <a:latin typeface="Arial"/>
                <a:cs typeface="Arial"/>
              </a:rPr>
              <a:t> </a:t>
            </a:r>
            <a:r>
              <a:rPr lang="en-US" sz="1100" b="1" dirty="0">
                <a:latin typeface="Arial"/>
                <a:cs typeface="Arial"/>
              </a:rPr>
              <a:t>and </a:t>
            </a:r>
            <a:r>
              <a:rPr lang="en-US" sz="1100" b="1" i="1" dirty="0">
                <a:latin typeface="Arial"/>
                <a:cs typeface="Arial"/>
              </a:rPr>
              <a:t>myd88</a:t>
            </a:r>
            <a:r>
              <a:rPr lang="en-US" sz="1100" b="1" i="1" baseline="30000" dirty="0">
                <a:latin typeface="Arial"/>
                <a:cs typeface="Arial"/>
              </a:rPr>
              <a:t>−/−</a:t>
            </a:r>
            <a:r>
              <a:rPr lang="en-US" sz="1100" b="1" dirty="0">
                <a:latin typeface="Arial"/>
                <a:cs typeface="Arial"/>
              </a:rPr>
              <a:t>. </a:t>
            </a:r>
            <a:r>
              <a:rPr lang="en-US" sz="1100" dirty="0">
                <a:latin typeface="Arial"/>
                <a:cs typeface="Arial"/>
              </a:rPr>
              <a:t>Simulated time-course dose response of IKK (</a:t>
            </a:r>
            <a:r>
              <a:rPr lang="en-US" sz="1100" i="1" dirty="0">
                <a:latin typeface="Arial"/>
                <a:cs typeface="Arial"/>
              </a:rPr>
              <a:t>A</a:t>
            </a:r>
            <a:r>
              <a:rPr lang="en-US" sz="1100" dirty="0">
                <a:latin typeface="Arial"/>
                <a:cs typeface="Arial"/>
              </a:rPr>
              <a:t>), nuclear </a:t>
            </a:r>
            <a:r>
              <a:rPr lang="en-US" sz="1100" dirty="0" smtClean="0">
                <a:latin typeface="Arial"/>
                <a:cs typeface="Arial"/>
              </a:rPr>
              <a:t>NFκB </a:t>
            </a:r>
            <a:r>
              <a:rPr lang="en-US" sz="1100" dirty="0">
                <a:latin typeface="Arial"/>
                <a:cs typeface="Arial"/>
              </a:rPr>
              <a:t>(</a:t>
            </a:r>
            <a:r>
              <a:rPr lang="en-US" sz="1100" i="1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) and IRF3 (</a:t>
            </a:r>
            <a:r>
              <a:rPr lang="en-US" sz="1100" i="1" dirty="0">
                <a:latin typeface="Arial"/>
                <a:cs typeface="Arial"/>
              </a:rPr>
              <a:t>C</a:t>
            </a:r>
            <a:r>
              <a:rPr lang="en-US" sz="1100" dirty="0">
                <a:latin typeface="Arial"/>
                <a:cs typeface="Arial"/>
              </a:rPr>
              <a:t>) activities in </a:t>
            </a:r>
            <a:r>
              <a:rPr lang="en-US" sz="1100" i="1" dirty="0">
                <a:latin typeface="Arial"/>
                <a:cs typeface="Arial"/>
              </a:rPr>
              <a:t>trif</a:t>
            </a:r>
            <a:r>
              <a:rPr lang="en-US" sz="1100" i="1" baseline="30000" dirty="0">
                <a:latin typeface="Arial"/>
                <a:cs typeface="Arial"/>
              </a:rPr>
              <a:t>−/−</a:t>
            </a:r>
            <a:r>
              <a:rPr lang="en-US" sz="1100" dirty="0">
                <a:latin typeface="Arial"/>
                <a:cs typeface="Arial"/>
              </a:rPr>
              <a:t>, </a:t>
            </a:r>
            <a:r>
              <a:rPr lang="en-US" sz="1100" i="1" dirty="0">
                <a:latin typeface="Arial"/>
                <a:cs typeface="Arial"/>
              </a:rPr>
              <a:t>myd88</a:t>
            </a:r>
            <a:r>
              <a:rPr lang="en-US" sz="1100" i="1" baseline="30000" dirty="0">
                <a:latin typeface="Arial"/>
                <a:cs typeface="Arial"/>
              </a:rPr>
              <a:t>−/−</a:t>
            </a:r>
            <a:r>
              <a:rPr lang="en-US" sz="1100" dirty="0">
                <a:latin typeface="Arial"/>
                <a:cs typeface="Arial"/>
              </a:rPr>
              <a:t> and </a:t>
            </a:r>
            <a:r>
              <a:rPr lang="en-US" sz="1100" dirty="0" err="1">
                <a:latin typeface="Arial"/>
                <a:cs typeface="Arial"/>
              </a:rPr>
              <a:t>wt</a:t>
            </a:r>
            <a:r>
              <a:rPr lang="en-US" sz="1100" dirty="0">
                <a:latin typeface="Arial"/>
                <a:cs typeface="Arial"/>
              </a:rPr>
              <a:t> conditions for LPS concentration ranging from 0.1 ng/ml to 100 ng/ml.</a:t>
            </a:r>
          </a:p>
        </p:txBody>
      </p:sp>
    </p:spTree>
    <p:extLst>
      <p:ext uri="{BB962C8B-B14F-4D97-AF65-F5344CB8AC3E}">
        <p14:creationId xmlns:p14="http://schemas.microsoft.com/office/powerpoint/2010/main" val="78857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plot1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5910" y="2171916"/>
            <a:ext cx="3076493" cy="1994022"/>
          </a:xfrm>
          <a:prstGeom prst="rect">
            <a:avLst/>
          </a:prstGeom>
          <a:effectLst/>
        </p:spPr>
      </p:pic>
      <p:sp>
        <p:nvSpPr>
          <p:cNvPr id="4" name="Rectangle 3"/>
          <p:cNvSpPr/>
          <p:nvPr/>
        </p:nvSpPr>
        <p:spPr>
          <a:xfrm>
            <a:off x="1562852" y="4110745"/>
            <a:ext cx="244136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12410" y="4110745"/>
            <a:ext cx="361781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0.4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36228" y="4110745"/>
            <a:ext cx="361781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0.2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60816" y="4110745"/>
            <a:ext cx="361781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0.6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graphicFrame>
        <p:nvGraphicFramePr>
          <p:cNvPr id="8" name="Char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887593"/>
              </p:ext>
            </p:extLst>
          </p:nvPr>
        </p:nvGraphicFramePr>
        <p:xfrm>
          <a:off x="1529230" y="555728"/>
          <a:ext cx="3080918" cy="1657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Rectangle 8"/>
          <p:cNvSpPr/>
          <p:nvPr/>
        </p:nvSpPr>
        <p:spPr>
          <a:xfrm>
            <a:off x="3727946" y="4110745"/>
            <a:ext cx="361781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0.8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39803" y="4110745"/>
            <a:ext cx="244136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1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21738" y="4233228"/>
            <a:ext cx="528858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C</a:t>
            </a:r>
            <a:r>
              <a:rPr lang="en-US" sz="1100" baseline="-25000" dirty="0">
                <a:latin typeface="Helvetica"/>
                <a:cs typeface="Helvetica"/>
              </a:rPr>
              <a:t>0</a:t>
            </a:r>
            <a:r>
              <a:rPr lang="en-US" sz="1100" dirty="0">
                <a:latin typeface="Helvetica"/>
                <a:cs typeface="Helvetica"/>
              </a:rPr>
              <a:t>/M</a:t>
            </a:r>
            <a:r>
              <a:rPr lang="en-US" sz="1100" baseline="-25000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69168" y="4012126"/>
            <a:ext cx="244136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69167" y="3534248"/>
            <a:ext cx="361781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0.2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69167" y="2074382"/>
            <a:ext cx="361781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0.8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69167" y="2567907"/>
            <a:ext cx="361781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0.6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69167" y="3050538"/>
            <a:ext cx="361781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0.4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05861" y="4002154"/>
            <a:ext cx="244081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86077" y="2861166"/>
            <a:ext cx="361726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0.6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86077" y="3606094"/>
            <a:ext cx="361726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86077" y="3223109"/>
            <a:ext cx="361726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86077" y="2492799"/>
            <a:ext cx="361726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505861" y="2120704"/>
            <a:ext cx="244081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 rot="16200000">
            <a:off x="1043149" y="3017743"/>
            <a:ext cx="424369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k</a:t>
            </a:r>
            <a:r>
              <a:rPr lang="en-US" sz="1100" baseline="-25000" dirty="0">
                <a:latin typeface="Helvetica"/>
                <a:cs typeface="Helvetica"/>
              </a:rPr>
              <a:t>f</a:t>
            </a:r>
            <a:r>
              <a:rPr lang="en-US" sz="1100" dirty="0">
                <a:latin typeface="Helvetica"/>
                <a:cs typeface="Helvetica"/>
              </a:rPr>
              <a:t>/k</a:t>
            </a:r>
            <a:r>
              <a:rPr lang="en-US" sz="1100" baseline="-25000" dirty="0">
                <a:latin typeface="Helvetica"/>
                <a:cs typeface="Helvetica"/>
              </a:rPr>
              <a:t>b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59323" y="1956777"/>
            <a:ext cx="244081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39539" y="920305"/>
            <a:ext cx="361726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0.6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339539" y="1592072"/>
            <a:ext cx="361726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39539" y="1240442"/>
            <a:ext cx="361726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41955" y="604540"/>
            <a:ext cx="361726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0.8</a:t>
            </a:r>
          </a:p>
        </p:txBody>
      </p:sp>
      <p:sp>
        <p:nvSpPr>
          <p:cNvPr id="29" name="Rectangle 28"/>
          <p:cNvSpPr/>
          <p:nvPr/>
        </p:nvSpPr>
        <p:spPr>
          <a:xfrm rot="16200000">
            <a:off x="935250" y="1206633"/>
            <a:ext cx="640171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M</a:t>
            </a:r>
            <a:r>
              <a:rPr lang="en-US" sz="1100" baseline="30000" dirty="0">
                <a:latin typeface="Helvetica"/>
                <a:cs typeface="Helvetica"/>
              </a:rPr>
              <a:t>ss</a:t>
            </a:r>
            <a:r>
              <a:rPr lang="en-US" sz="1100" baseline="-25000" dirty="0">
                <a:latin typeface="Helvetica"/>
                <a:cs typeface="Helvetica"/>
              </a:rPr>
              <a:t>6</a:t>
            </a:r>
            <a:r>
              <a:rPr lang="en-US" sz="1100" dirty="0">
                <a:latin typeface="Helvetica"/>
                <a:cs typeface="Helvetica"/>
              </a:rPr>
              <a:t>/M</a:t>
            </a:r>
            <a:r>
              <a:rPr lang="en-US" sz="1100" baseline="-25000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389739" y="1911287"/>
            <a:ext cx="640171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M</a:t>
            </a:r>
            <a:r>
              <a:rPr lang="en-US" sz="1100" baseline="30000" dirty="0">
                <a:latin typeface="Helvetica"/>
                <a:cs typeface="Helvetica"/>
              </a:rPr>
              <a:t>ss</a:t>
            </a:r>
            <a:r>
              <a:rPr lang="en-US" sz="1100" baseline="-25000" dirty="0">
                <a:latin typeface="Helvetica"/>
                <a:cs typeface="Helvetica"/>
              </a:rPr>
              <a:t>6</a:t>
            </a:r>
            <a:r>
              <a:rPr lang="en-US" sz="1100" dirty="0">
                <a:latin typeface="Helvetica"/>
                <a:cs typeface="Helvetica"/>
              </a:rPr>
              <a:t>/M</a:t>
            </a:r>
            <a:r>
              <a:rPr lang="en-US" sz="1100" baseline="-25000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456061" y="8318604"/>
            <a:ext cx="927009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Figure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5428" y="4522573"/>
            <a:ext cx="6271491" cy="759950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Figure S3. The Myddosome formation model. </a:t>
            </a:r>
            <a:r>
              <a:rPr lang="en-US" sz="1100" dirty="0">
                <a:latin typeface="Arial"/>
                <a:cs typeface="Arial"/>
              </a:rPr>
              <a:t>(</a:t>
            </a:r>
            <a:r>
              <a:rPr lang="en-US" altLang="zh-CN" sz="1100" i="1" dirty="0">
                <a:latin typeface="Arial"/>
                <a:cs typeface="Arial"/>
              </a:rPr>
              <a:t>A</a:t>
            </a:r>
            <a:r>
              <a:rPr lang="en-US" sz="1100" dirty="0">
                <a:latin typeface="Arial"/>
                <a:cs typeface="Arial"/>
              </a:rPr>
              <a:t>) The relative concentrations of M</a:t>
            </a:r>
            <a:r>
              <a:rPr lang="en-US" sz="1100" baseline="-25000" dirty="0">
                <a:latin typeface="Arial"/>
                <a:cs typeface="Arial"/>
              </a:rPr>
              <a:t>6</a:t>
            </a:r>
            <a:r>
              <a:rPr lang="en-US" sz="1100" baseline="30000" dirty="0">
                <a:latin typeface="Arial"/>
                <a:cs typeface="Arial"/>
              </a:rPr>
              <a:t>ss</a:t>
            </a:r>
            <a:r>
              <a:rPr lang="en-US" sz="1100" dirty="0">
                <a:latin typeface="Arial"/>
                <a:cs typeface="Arial"/>
              </a:rPr>
              <a:t>/M</a:t>
            </a:r>
            <a:r>
              <a:rPr lang="en-US" sz="1100" baseline="-25000" dirty="0">
                <a:latin typeface="Arial"/>
                <a:cs typeface="Arial"/>
              </a:rPr>
              <a:t>0</a:t>
            </a:r>
            <a:r>
              <a:rPr lang="en-US" sz="1100" dirty="0">
                <a:latin typeface="Arial"/>
                <a:cs typeface="Arial"/>
              </a:rPr>
              <a:t> versus the relative input concentration C</a:t>
            </a:r>
            <a:r>
              <a:rPr lang="en-US" sz="1100" baseline="-25000" dirty="0">
                <a:latin typeface="Arial"/>
                <a:cs typeface="Arial"/>
              </a:rPr>
              <a:t>0</a:t>
            </a:r>
            <a:r>
              <a:rPr lang="en-US" sz="1100" dirty="0">
                <a:latin typeface="Arial"/>
                <a:cs typeface="Arial"/>
              </a:rPr>
              <a:t>/M</a:t>
            </a:r>
            <a:r>
              <a:rPr lang="en-US" sz="1100" baseline="-25000" dirty="0">
                <a:latin typeface="Arial"/>
                <a:cs typeface="Arial"/>
              </a:rPr>
              <a:t>0</a:t>
            </a:r>
            <a:r>
              <a:rPr lang="en-US" sz="1100" dirty="0">
                <a:latin typeface="Arial"/>
                <a:cs typeface="Arial"/>
              </a:rPr>
              <a:t> in the upper left panel (dots). Parameters are k</a:t>
            </a:r>
            <a:r>
              <a:rPr lang="en-US" sz="1100" baseline="-25000" dirty="0">
                <a:latin typeface="Arial"/>
                <a:cs typeface="Arial"/>
              </a:rPr>
              <a:t>f</a:t>
            </a:r>
            <a:r>
              <a:rPr lang="en-US" sz="1100" dirty="0">
                <a:latin typeface="Arial"/>
                <a:cs typeface="Arial"/>
              </a:rPr>
              <a:t>=1, k</a:t>
            </a:r>
            <a:r>
              <a:rPr lang="en-US" sz="1100" baseline="-25000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=0.1 and M</a:t>
            </a:r>
            <a:r>
              <a:rPr lang="en-US" sz="1100" baseline="-25000" dirty="0">
                <a:latin typeface="Arial"/>
                <a:cs typeface="Arial"/>
              </a:rPr>
              <a:t>0</a:t>
            </a:r>
            <a:r>
              <a:rPr lang="en-US" sz="1100" dirty="0">
                <a:latin typeface="Arial"/>
                <a:cs typeface="Arial"/>
              </a:rPr>
              <a:t>=1. The relationship can be fitted by a Hill equation with Hill constant n = 3.0 (</a:t>
            </a:r>
            <a:r>
              <a:rPr lang="en-US" altLang="zh-CN" sz="1100" dirty="0">
                <a:latin typeface="Arial"/>
                <a:cs typeface="Arial"/>
              </a:rPr>
              <a:t>solid </a:t>
            </a:r>
            <a:r>
              <a:rPr lang="en-US" sz="1100" dirty="0">
                <a:latin typeface="Arial"/>
                <a:cs typeface="Arial"/>
              </a:rPr>
              <a:t>line). (</a:t>
            </a:r>
            <a:r>
              <a:rPr lang="en-US" sz="1100" i="1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) The dose-response of M</a:t>
            </a:r>
            <a:r>
              <a:rPr lang="en-US" sz="1100" baseline="30000" dirty="0">
                <a:latin typeface="Arial"/>
                <a:cs typeface="Arial"/>
              </a:rPr>
              <a:t>ss</a:t>
            </a:r>
            <a:r>
              <a:rPr lang="en-US" sz="1100" baseline="-25000" dirty="0">
                <a:latin typeface="Arial"/>
                <a:cs typeface="Arial"/>
              </a:rPr>
              <a:t>6</a:t>
            </a:r>
            <a:r>
              <a:rPr lang="en-US" sz="1100" dirty="0">
                <a:latin typeface="Arial"/>
                <a:cs typeface="Arial"/>
              </a:rPr>
              <a:t>/M</a:t>
            </a:r>
            <a:r>
              <a:rPr lang="en-US" sz="1100" baseline="-25000" dirty="0">
                <a:latin typeface="Arial"/>
                <a:cs typeface="Arial"/>
              </a:rPr>
              <a:t>0 </a:t>
            </a:r>
            <a:r>
              <a:rPr lang="en-US" sz="1100" dirty="0">
                <a:latin typeface="Arial"/>
                <a:cs typeface="Arial"/>
              </a:rPr>
              <a:t>to </a:t>
            </a:r>
            <a:r>
              <a:rPr lang="en-US" sz="1100" dirty="0">
                <a:latin typeface="Helvetica"/>
                <a:cs typeface="Helvetica"/>
              </a:rPr>
              <a:t>C</a:t>
            </a:r>
            <a:r>
              <a:rPr lang="en-US" sz="1100" baseline="-25000" dirty="0">
                <a:latin typeface="Helvetica"/>
                <a:cs typeface="Helvetica"/>
              </a:rPr>
              <a:t>0</a:t>
            </a:r>
            <a:r>
              <a:rPr lang="en-US" sz="1100" dirty="0">
                <a:latin typeface="Helvetica"/>
                <a:cs typeface="Helvetica"/>
              </a:rPr>
              <a:t>/M</a:t>
            </a:r>
            <a:r>
              <a:rPr lang="en-US" sz="1100" baseline="-25000" dirty="0">
                <a:latin typeface="Helvetica"/>
                <a:cs typeface="Helvetica"/>
              </a:rPr>
              <a:t>0</a:t>
            </a:r>
            <a:r>
              <a:rPr lang="en-US" sz="1100" dirty="0">
                <a:latin typeface="Arial"/>
                <a:cs typeface="Arial"/>
              </a:rPr>
              <a:t>, by varying the fraction k</a:t>
            </a:r>
            <a:r>
              <a:rPr lang="en-US" sz="1100" baseline="-25000" dirty="0">
                <a:latin typeface="Arial"/>
                <a:cs typeface="Arial"/>
              </a:rPr>
              <a:t>f</a:t>
            </a:r>
            <a:r>
              <a:rPr lang="en-US" sz="1100" dirty="0">
                <a:latin typeface="Arial"/>
                <a:cs typeface="Arial"/>
              </a:rPr>
              <a:t> /k</a:t>
            </a:r>
            <a:r>
              <a:rPr lang="en-US" sz="1100" baseline="-25000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 by changing k</a:t>
            </a:r>
            <a:r>
              <a:rPr lang="en-US" sz="1100" baseline="-25000" dirty="0">
                <a:latin typeface="Arial"/>
                <a:cs typeface="Arial"/>
              </a:rPr>
              <a:t>f</a:t>
            </a:r>
            <a:r>
              <a:rPr lang="en-US" sz="1100" dirty="0">
                <a:latin typeface="Arial"/>
                <a:cs typeface="Arial"/>
              </a:rPr>
              <a:t> only.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14395" y="254970"/>
            <a:ext cx="306747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395" y="2027434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B</a:t>
            </a:r>
            <a:endParaRPr lang="en-US" b="1" dirty="0">
              <a:latin typeface="Arial"/>
              <a:cs typeface="Arial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670756" y="1487604"/>
            <a:ext cx="248355" cy="944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948462" y="1452677"/>
            <a:ext cx="0" cy="625748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022374" y="1679963"/>
            <a:ext cx="792964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Arial"/>
                <a:cs typeface="Arial"/>
              </a:rPr>
              <a:t>Threshold</a:t>
            </a:r>
          </a:p>
        </p:txBody>
      </p:sp>
    </p:spTree>
    <p:extLst>
      <p:ext uri="{BB962C8B-B14F-4D97-AF65-F5344CB8AC3E}">
        <p14:creationId xmlns:p14="http://schemas.microsoft.com/office/powerpoint/2010/main" val="268708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A092811.tif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02" t="-1" r="5053" b="9815"/>
          <a:stretch/>
        </p:blipFill>
        <p:spPr>
          <a:xfrm>
            <a:off x="2129459" y="2197765"/>
            <a:ext cx="2232377" cy="3165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 descr="KA092811.tif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88" t="-1" r="4750" b="3245"/>
          <a:stretch/>
        </p:blipFill>
        <p:spPr>
          <a:xfrm>
            <a:off x="2129458" y="3205357"/>
            <a:ext cx="2755900" cy="33360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Straight Connector 3"/>
          <p:cNvCxnSpPr/>
          <p:nvPr/>
        </p:nvCxnSpPr>
        <p:spPr>
          <a:xfrm>
            <a:off x="2473974" y="2001055"/>
            <a:ext cx="402433" cy="13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950350" y="2001055"/>
            <a:ext cx="402433" cy="13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416846" y="2001055"/>
            <a:ext cx="402433" cy="13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52421" y="1803549"/>
            <a:ext cx="900853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MyD88</a:t>
            </a:r>
            <a:r>
              <a:rPr lang="en-US" sz="900" b="1" i="1" baseline="30000" dirty="0">
                <a:solidFill>
                  <a:prstClr val="black"/>
                </a:solidFill>
                <a:latin typeface="Arial"/>
              </a:rPr>
              <a:t>-/-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06802" y="1803549"/>
            <a:ext cx="900853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TRIF</a:t>
            </a:r>
            <a:r>
              <a:rPr lang="en-US" sz="900" b="1" i="1" baseline="30000" dirty="0">
                <a:solidFill>
                  <a:prstClr val="black"/>
                </a:solidFill>
                <a:latin typeface="Arial"/>
              </a:rPr>
              <a:t>-/-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94770" y="1626406"/>
            <a:ext cx="1118690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dirty="0">
                <a:solidFill>
                  <a:prstClr val="black"/>
                </a:solidFill>
                <a:latin typeface="Arial"/>
              </a:rPr>
              <a:t>+ 0.1 </a:t>
            </a:r>
            <a:r>
              <a:rPr lang="en-US" sz="900" b="1" dirty="0" err="1">
                <a:solidFill>
                  <a:prstClr val="black"/>
                </a:solidFill>
                <a:latin typeface="Arial"/>
              </a:rPr>
              <a:t>ng</a:t>
            </a:r>
            <a:r>
              <a:rPr lang="en-US" sz="900" b="1" dirty="0">
                <a:solidFill>
                  <a:prstClr val="black"/>
                </a:solidFill>
                <a:latin typeface="Arial"/>
              </a:rPr>
              <a:t> LPS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65297" y="1626406"/>
            <a:ext cx="1118690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dirty="0">
                <a:solidFill>
                  <a:prstClr val="black"/>
                </a:solidFill>
                <a:latin typeface="Arial"/>
              </a:rPr>
              <a:t>+ 1 </a:t>
            </a:r>
            <a:r>
              <a:rPr lang="en-US" sz="900" b="1" dirty="0" err="1">
                <a:solidFill>
                  <a:prstClr val="black"/>
                </a:solidFill>
                <a:latin typeface="Arial"/>
              </a:rPr>
              <a:t>ng</a:t>
            </a:r>
            <a:r>
              <a:rPr lang="en-US" sz="900" b="1" dirty="0">
                <a:solidFill>
                  <a:prstClr val="black"/>
                </a:solidFill>
                <a:latin typeface="Arial"/>
              </a:rPr>
              <a:t> LPS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95019" y="1803549"/>
            <a:ext cx="900853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MyD88</a:t>
            </a:r>
            <a:r>
              <a:rPr lang="en-US" sz="900" b="1" i="1" baseline="30000" dirty="0">
                <a:solidFill>
                  <a:prstClr val="black"/>
                </a:solidFill>
                <a:latin typeface="Arial"/>
              </a:rPr>
              <a:t>-/-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39520" y="1803549"/>
            <a:ext cx="900853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TRIF</a:t>
            </a:r>
            <a:r>
              <a:rPr lang="en-US" sz="900" b="1" i="1" baseline="30000" dirty="0">
                <a:solidFill>
                  <a:prstClr val="black"/>
                </a:solidFill>
                <a:latin typeface="Arial"/>
              </a:rPr>
              <a:t>-/-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1772204" y="1595426"/>
            <a:ext cx="841920" cy="229806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MyD88 -/-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1938151" y="1589887"/>
            <a:ext cx="841920" cy="229806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TRIF -/-</a:t>
            </a:r>
          </a:p>
        </p:txBody>
      </p:sp>
      <p:sp>
        <p:nvSpPr>
          <p:cNvPr id="15" name="Rectangle 14"/>
          <p:cNvSpPr/>
          <p:nvPr/>
        </p:nvSpPr>
        <p:spPr>
          <a:xfrm rot="16200000">
            <a:off x="2086882" y="2029369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 rot="16200000">
            <a:off x="2258755" y="2029369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0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2394587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15</a:t>
            </a:r>
          </a:p>
        </p:txBody>
      </p:sp>
      <p:sp>
        <p:nvSpPr>
          <p:cNvPr id="18" name="Rectangle 17"/>
          <p:cNvSpPr/>
          <p:nvPr/>
        </p:nvSpPr>
        <p:spPr>
          <a:xfrm rot="16200000">
            <a:off x="2556583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19" name="Rectangle 18"/>
          <p:cNvSpPr/>
          <p:nvPr/>
        </p:nvSpPr>
        <p:spPr>
          <a:xfrm rot="16200000">
            <a:off x="2684989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45</a:t>
            </a:r>
          </a:p>
        </p:txBody>
      </p:sp>
      <p:sp>
        <p:nvSpPr>
          <p:cNvPr id="20" name="Rectangle 19"/>
          <p:cNvSpPr/>
          <p:nvPr/>
        </p:nvSpPr>
        <p:spPr>
          <a:xfrm rot="16200000">
            <a:off x="2846985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15</a:t>
            </a:r>
          </a:p>
        </p:txBody>
      </p:sp>
      <p:sp>
        <p:nvSpPr>
          <p:cNvPr id="21" name="Rectangle 20"/>
          <p:cNvSpPr/>
          <p:nvPr/>
        </p:nvSpPr>
        <p:spPr>
          <a:xfrm rot="16200000">
            <a:off x="3005035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22" name="Rectangle 21"/>
          <p:cNvSpPr/>
          <p:nvPr/>
        </p:nvSpPr>
        <p:spPr>
          <a:xfrm rot="16200000">
            <a:off x="3163074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45</a:t>
            </a:r>
          </a:p>
        </p:txBody>
      </p:sp>
      <p:sp>
        <p:nvSpPr>
          <p:cNvPr id="23" name="Rectangle 22"/>
          <p:cNvSpPr/>
          <p:nvPr/>
        </p:nvSpPr>
        <p:spPr>
          <a:xfrm rot="16200000">
            <a:off x="3315196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15</a:t>
            </a:r>
          </a:p>
        </p:txBody>
      </p:sp>
      <p:sp>
        <p:nvSpPr>
          <p:cNvPr id="24" name="Rectangle 23"/>
          <p:cNvSpPr/>
          <p:nvPr/>
        </p:nvSpPr>
        <p:spPr>
          <a:xfrm rot="16200000">
            <a:off x="3473245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25" name="Rectangle 24"/>
          <p:cNvSpPr/>
          <p:nvPr/>
        </p:nvSpPr>
        <p:spPr>
          <a:xfrm rot="16200000">
            <a:off x="3631284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45</a:t>
            </a:r>
          </a:p>
        </p:txBody>
      </p:sp>
      <p:sp>
        <p:nvSpPr>
          <p:cNvPr id="26" name="Rectangle 25"/>
          <p:cNvSpPr/>
          <p:nvPr/>
        </p:nvSpPr>
        <p:spPr>
          <a:xfrm rot="16200000">
            <a:off x="3793270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15</a:t>
            </a:r>
          </a:p>
        </p:txBody>
      </p:sp>
      <p:sp>
        <p:nvSpPr>
          <p:cNvPr id="27" name="Rectangle 26"/>
          <p:cNvSpPr/>
          <p:nvPr/>
        </p:nvSpPr>
        <p:spPr>
          <a:xfrm rot="16200000">
            <a:off x="3951319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28" name="Rectangle 27"/>
          <p:cNvSpPr/>
          <p:nvPr/>
        </p:nvSpPr>
        <p:spPr>
          <a:xfrm rot="16200000">
            <a:off x="4109358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45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3894931" y="2001055"/>
            <a:ext cx="402433" cy="13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70591" y="3001756"/>
            <a:ext cx="535639" cy="13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058921" y="3001756"/>
            <a:ext cx="535639" cy="13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657129" y="3001756"/>
            <a:ext cx="535639" cy="13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05766" y="2804250"/>
            <a:ext cx="900853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MyD88</a:t>
            </a:r>
            <a:r>
              <a:rPr lang="en-US" sz="900" b="1" i="1" baseline="30000" dirty="0">
                <a:solidFill>
                  <a:prstClr val="black"/>
                </a:solidFill>
                <a:latin typeface="Arial"/>
              </a:rPr>
              <a:t>-/-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78688" y="2804250"/>
            <a:ext cx="900853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TRIF</a:t>
            </a:r>
            <a:r>
              <a:rPr lang="en-US" sz="900" b="1" i="1" baseline="30000" dirty="0">
                <a:solidFill>
                  <a:prstClr val="black"/>
                </a:solidFill>
                <a:latin typeface="Arial"/>
              </a:rPr>
              <a:t>-/-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453484" y="2627107"/>
            <a:ext cx="1118690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dirty="0">
                <a:solidFill>
                  <a:prstClr val="black"/>
                </a:solidFill>
                <a:latin typeface="Arial"/>
              </a:rPr>
              <a:t>+ 10 ng LPS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34751" y="2627107"/>
            <a:ext cx="1118690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dirty="0">
                <a:solidFill>
                  <a:prstClr val="black"/>
                </a:solidFill>
                <a:latin typeface="Arial"/>
              </a:rPr>
              <a:t>+ 100 ng LPS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69633" y="2804250"/>
            <a:ext cx="900853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MyD88</a:t>
            </a:r>
            <a:r>
              <a:rPr lang="en-US" sz="900" b="1" i="1" baseline="30000" dirty="0">
                <a:solidFill>
                  <a:prstClr val="black"/>
                </a:solidFill>
                <a:latin typeface="Arial"/>
              </a:rPr>
              <a:t>-/-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19601" y="2804250"/>
            <a:ext cx="900853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TRIF</a:t>
            </a:r>
            <a:r>
              <a:rPr lang="en-US" sz="900" b="1" i="1" baseline="30000" dirty="0">
                <a:solidFill>
                  <a:prstClr val="black"/>
                </a:solidFill>
                <a:latin typeface="Arial"/>
              </a:rPr>
              <a:t>-/-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1786035" y="2596126"/>
            <a:ext cx="841920" cy="229806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MyD88 -/-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1951982" y="2590588"/>
            <a:ext cx="841920" cy="229806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TRIF -/-</a:t>
            </a:r>
          </a:p>
        </p:txBody>
      </p:sp>
      <p:sp>
        <p:nvSpPr>
          <p:cNvPr id="41" name="Rectangle 40"/>
          <p:cNvSpPr/>
          <p:nvPr/>
        </p:nvSpPr>
        <p:spPr>
          <a:xfrm rot="16200000">
            <a:off x="2100713" y="3030070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0</a:t>
            </a:r>
          </a:p>
        </p:txBody>
      </p:sp>
      <p:sp>
        <p:nvSpPr>
          <p:cNvPr id="42" name="Rectangle 41"/>
          <p:cNvSpPr/>
          <p:nvPr/>
        </p:nvSpPr>
        <p:spPr>
          <a:xfrm rot="16200000">
            <a:off x="2272586" y="3030070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0</a:t>
            </a:r>
          </a:p>
        </p:txBody>
      </p:sp>
      <p:sp>
        <p:nvSpPr>
          <p:cNvPr id="43" name="Rectangle 42"/>
          <p:cNvSpPr/>
          <p:nvPr/>
        </p:nvSpPr>
        <p:spPr>
          <a:xfrm rot="16200000">
            <a:off x="2372631" y="2998964"/>
            <a:ext cx="326127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7.5</a:t>
            </a:r>
          </a:p>
        </p:txBody>
      </p:sp>
      <p:sp>
        <p:nvSpPr>
          <p:cNvPr id="44" name="Rectangle 43"/>
          <p:cNvSpPr/>
          <p:nvPr/>
        </p:nvSpPr>
        <p:spPr>
          <a:xfrm rot="16200000">
            <a:off x="2521027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10</a:t>
            </a:r>
          </a:p>
        </p:txBody>
      </p:sp>
      <p:sp>
        <p:nvSpPr>
          <p:cNvPr id="45" name="Rectangle 44"/>
          <p:cNvSpPr/>
          <p:nvPr/>
        </p:nvSpPr>
        <p:spPr>
          <a:xfrm rot="16200000">
            <a:off x="2659311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15</a:t>
            </a:r>
          </a:p>
        </p:txBody>
      </p:sp>
      <p:sp>
        <p:nvSpPr>
          <p:cNvPr id="46" name="Rectangle 45"/>
          <p:cNvSpPr/>
          <p:nvPr/>
        </p:nvSpPr>
        <p:spPr>
          <a:xfrm rot="16200000">
            <a:off x="2801552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47" name="Rectangle 46"/>
          <p:cNvSpPr/>
          <p:nvPr/>
        </p:nvSpPr>
        <p:spPr>
          <a:xfrm rot="16200000">
            <a:off x="2933691" y="2998964"/>
            <a:ext cx="326127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7.5</a:t>
            </a:r>
          </a:p>
        </p:txBody>
      </p:sp>
      <p:sp>
        <p:nvSpPr>
          <p:cNvPr id="48" name="Rectangle 47"/>
          <p:cNvSpPr/>
          <p:nvPr/>
        </p:nvSpPr>
        <p:spPr>
          <a:xfrm rot="16200000">
            <a:off x="3088007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10</a:t>
            </a:r>
          </a:p>
        </p:txBody>
      </p:sp>
      <p:sp>
        <p:nvSpPr>
          <p:cNvPr id="49" name="Rectangle 48"/>
          <p:cNvSpPr/>
          <p:nvPr/>
        </p:nvSpPr>
        <p:spPr>
          <a:xfrm rot="16200000">
            <a:off x="3240130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15</a:t>
            </a:r>
          </a:p>
        </p:txBody>
      </p:sp>
      <p:sp>
        <p:nvSpPr>
          <p:cNvPr id="50" name="Rectangle 49"/>
          <p:cNvSpPr/>
          <p:nvPr/>
        </p:nvSpPr>
        <p:spPr>
          <a:xfrm rot="16200000">
            <a:off x="3398179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51" name="Rectangle 50"/>
          <p:cNvSpPr/>
          <p:nvPr/>
        </p:nvSpPr>
        <p:spPr>
          <a:xfrm rot="16200000">
            <a:off x="3540185" y="2998964"/>
            <a:ext cx="326127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7.5</a:t>
            </a:r>
          </a:p>
        </p:txBody>
      </p:sp>
      <p:sp>
        <p:nvSpPr>
          <p:cNvPr id="52" name="Rectangle 51"/>
          <p:cNvSpPr/>
          <p:nvPr/>
        </p:nvSpPr>
        <p:spPr>
          <a:xfrm rot="16200000">
            <a:off x="3708326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10</a:t>
            </a:r>
          </a:p>
        </p:txBody>
      </p:sp>
      <p:sp>
        <p:nvSpPr>
          <p:cNvPr id="53" name="Rectangle 52"/>
          <p:cNvSpPr/>
          <p:nvPr/>
        </p:nvSpPr>
        <p:spPr>
          <a:xfrm rot="16200000">
            <a:off x="3866376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15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4014537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30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4296523" y="3001756"/>
            <a:ext cx="535639" cy="13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 rot="16200000">
            <a:off x="4176298" y="2993429"/>
            <a:ext cx="326127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7.5</a:t>
            </a:r>
          </a:p>
        </p:txBody>
      </p:sp>
      <p:sp>
        <p:nvSpPr>
          <p:cNvPr id="57" name="Rectangle 56"/>
          <p:cNvSpPr/>
          <p:nvPr/>
        </p:nvSpPr>
        <p:spPr>
          <a:xfrm rot="16200000">
            <a:off x="4344439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10</a:t>
            </a:r>
          </a:p>
        </p:txBody>
      </p:sp>
      <p:sp>
        <p:nvSpPr>
          <p:cNvPr id="58" name="Rectangle 57"/>
          <p:cNvSpPr/>
          <p:nvPr/>
        </p:nvSpPr>
        <p:spPr>
          <a:xfrm rot="16200000">
            <a:off x="4502489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15</a:t>
            </a:r>
          </a:p>
        </p:txBody>
      </p:sp>
      <p:sp>
        <p:nvSpPr>
          <p:cNvPr id="59" name="Rectangle 58"/>
          <p:cNvSpPr/>
          <p:nvPr/>
        </p:nvSpPr>
        <p:spPr>
          <a:xfrm rot="16200000">
            <a:off x="4650650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75304" y="4377348"/>
            <a:ext cx="6271491" cy="252118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Figure S4. </a:t>
            </a:r>
            <a:r>
              <a:rPr lang="en-US" sz="1100" dirty="0">
                <a:latin typeface="Arial"/>
                <a:cs typeface="Arial"/>
              </a:rPr>
              <a:t>The measurements of IKK activity (</a:t>
            </a:r>
            <a:r>
              <a:rPr lang="en-US" sz="1100" i="1" dirty="0">
                <a:latin typeface="Arial"/>
                <a:cs typeface="Arial"/>
              </a:rPr>
              <a:t>left</a:t>
            </a:r>
            <a:r>
              <a:rPr lang="en-US" sz="1100" dirty="0">
                <a:latin typeface="Arial"/>
                <a:cs typeface="Arial"/>
              </a:rPr>
              <a:t>) and quantification of the peak level (</a:t>
            </a:r>
            <a:r>
              <a:rPr lang="en-US" sz="1100" i="1" dirty="0">
                <a:latin typeface="Arial"/>
                <a:cs typeface="Arial"/>
              </a:rPr>
              <a:t>right</a:t>
            </a:r>
            <a:r>
              <a:rPr lang="en-US" sz="1100" dirty="0">
                <a:latin typeface="Arial"/>
                <a:cs typeface="Arial"/>
              </a:rPr>
              <a:t>).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456061" y="8318604"/>
            <a:ext cx="927009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Figure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61018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52847</TotalTime>
  <Words>1936</Words>
  <Application>Microsoft Macintosh PowerPoint</Application>
  <PresentationFormat>Custom</PresentationFormat>
  <Paragraphs>531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306</cp:revision>
  <cp:lastPrinted>2013-08-14T19:43:32Z</cp:lastPrinted>
  <dcterms:created xsi:type="dcterms:W3CDTF">2013-06-03T21:58:17Z</dcterms:created>
  <dcterms:modified xsi:type="dcterms:W3CDTF">2014-03-06T23:26:32Z</dcterms:modified>
</cp:coreProperties>
</file>