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15" d="100"/>
          <a:sy n="115" d="100"/>
        </p:scale>
        <p:origin x="-96" y="-3936"/>
      </p:cViewPr>
      <p:guideLst>
        <p:guide orient="horz" pos="2087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E546C-72B2-7047-B642-649892D8E411}" type="datetimeFigureOut">
              <a:rPr lang="en-US" smtClean="0"/>
              <a:t>12/9/13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09C39-31CC-634D-9F69-FB6687612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14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100 ng/ml LPS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09C39-31CC-634D-9F69-FB6687612E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68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</a:t>
            </a:r>
            <a:r>
              <a:rPr lang="en-US" baseline="-25000" dirty="0" err="1" smtClean="0"/>
              <a:t>m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09C39-31CC-634D-9F69-FB6687612E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56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Sensitivity analysis for the peak time and half-peak time reveals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09C39-31CC-634D-9F69-FB6687612E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28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Variation in MyD88 and TRIF activation reproduce the single cell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92"/>
            <a:ext cx="8229600" cy="4326190"/>
          </a:xfrm>
        </p:spPr>
        <p:txBody>
          <a:bodyPr>
            <a:noAutofit/>
          </a:bodyPr>
          <a:lstStyle/>
          <a:p>
            <a:r>
              <a:rPr lang="en-US" sz="2400" dirty="0" smtClean="0"/>
              <a:t>It is shown that the TRIF-dependent pathway is responsible for the late phase and MyD88-dependent is key for the early phase. </a:t>
            </a:r>
          </a:p>
          <a:p>
            <a:r>
              <a:rPr lang="en-US" sz="2400" dirty="0" smtClean="0"/>
              <a:t>Here our hypothesis that the two clustering in Lee et al. </a:t>
            </a:r>
            <a:r>
              <a:rPr lang="en-US" sz="2400" dirty="0"/>
              <a:t> </a:t>
            </a:r>
            <a:r>
              <a:rPr lang="en-US" sz="2400" dirty="0" smtClean="0"/>
              <a:t>2009 paper is due to heterogeneously activating two dependent pathways. </a:t>
            </a:r>
          </a:p>
          <a:p>
            <a:r>
              <a:rPr lang="en-US" sz="2400" dirty="0" smtClean="0"/>
              <a:t>So we put fractions </a:t>
            </a:r>
            <a:r>
              <a:rPr lang="en-US" sz="2400" dirty="0" err="1" smtClean="0">
                <a:solidFill>
                  <a:srgbClr val="FF0000"/>
                </a:solidFill>
              </a:rPr>
              <a:t>f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m</a:t>
            </a:r>
            <a:r>
              <a:rPr lang="en-US" sz="2400" dirty="0" smtClean="0"/>
              <a:t> and </a:t>
            </a:r>
            <a:r>
              <a:rPr lang="en-US" sz="2400" dirty="0" err="1" smtClean="0">
                <a:solidFill>
                  <a:srgbClr val="FF0000"/>
                </a:solidFill>
              </a:rPr>
              <a:t>f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as two independent uniformed randomized number to represent the different degrees of activation of the adapter-dependent pathway in single cells. We run 200 simulations to represent 200 single cell trajectories. </a:t>
            </a:r>
          </a:p>
          <a:p>
            <a:r>
              <a:rPr lang="en-US" sz="2400" dirty="0" smtClean="0"/>
              <a:t> Then we K-means clustering those trajectories into two clusters. And check what’s the distribution of </a:t>
            </a:r>
            <a:r>
              <a:rPr lang="en-US" sz="2400" dirty="0" err="1">
                <a:solidFill>
                  <a:srgbClr val="FF0000"/>
                </a:solidFill>
              </a:rPr>
              <a:t>f</a:t>
            </a:r>
            <a:r>
              <a:rPr lang="en-US" sz="2400" baseline="-25000" dirty="0" err="1">
                <a:solidFill>
                  <a:srgbClr val="FF0000"/>
                </a:solidFill>
              </a:rPr>
              <a:t>m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FF0000"/>
                </a:solidFill>
              </a:rPr>
              <a:t>f</a:t>
            </a:r>
            <a:r>
              <a:rPr lang="en-US" sz="2400" baseline="-25000" dirty="0" err="1">
                <a:solidFill>
                  <a:srgbClr val="FF0000"/>
                </a:solidFill>
              </a:rPr>
              <a:t>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in each cluster.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51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usting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35" y="1225244"/>
            <a:ext cx="619760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1538" y="2359224"/>
            <a:ext cx="617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LPS I</a:t>
            </a:r>
          </a:p>
        </p:txBody>
      </p:sp>
      <p:sp>
        <p:nvSpPr>
          <p:cNvPr id="6" name="Rectangle 5"/>
          <p:cNvSpPr/>
          <p:nvPr/>
        </p:nvSpPr>
        <p:spPr>
          <a:xfrm>
            <a:off x="484301" y="4884745"/>
            <a:ext cx="675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LPS </a:t>
            </a:r>
            <a:r>
              <a:rPr lang="en-US" dirty="0" smtClean="0">
                <a:solidFill>
                  <a:srgbClr val="0000FF"/>
                </a:solidFill>
              </a:rPr>
              <a:t>II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70089" y="1321251"/>
            <a:ext cx="262446" cy="2270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75951" y="3591751"/>
            <a:ext cx="262446" cy="22705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2972" y="85484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NF-</a:t>
            </a:r>
            <a:r>
              <a:rPr lang="en-US" dirty="0" err="1"/>
              <a:t>KBn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13528" y="854842"/>
            <a:ext cx="151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100 ng/ml LPS</a:t>
            </a:r>
          </a:p>
        </p:txBody>
      </p:sp>
    </p:spTree>
    <p:extLst>
      <p:ext uri="{BB962C8B-B14F-4D97-AF65-F5344CB8AC3E}">
        <p14:creationId xmlns:p14="http://schemas.microsoft.com/office/powerpoint/2010/main" val="123161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PSIIp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388" y="1063253"/>
            <a:ext cx="4114800" cy="3447307"/>
          </a:xfrm>
          <a:prstGeom prst="rect">
            <a:avLst/>
          </a:prstGeom>
        </p:spPr>
      </p:pic>
      <p:pic>
        <p:nvPicPr>
          <p:cNvPr id="4" name="Picture 3" descr="LPSIp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83" y="1063253"/>
            <a:ext cx="4114800" cy="344730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-2040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Fraction of activation in each cluster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03975" y="4510560"/>
            <a:ext cx="4424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f</a:t>
            </a:r>
            <a:r>
              <a:rPr lang="en-US" sz="2400" baseline="-25000" dirty="0" err="1"/>
              <a:t>m</a:t>
            </a:r>
            <a:endParaRPr lang="en-US" sz="24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3188315" y="4510560"/>
            <a:ext cx="3473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f</a:t>
            </a:r>
            <a:r>
              <a:rPr lang="en-US" sz="2400" baseline="-25000" dirty="0" err="1" smtClean="0"/>
              <a:t>t</a:t>
            </a:r>
            <a:endParaRPr lang="en-US" sz="2400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5972247" y="4510560"/>
            <a:ext cx="4424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f</a:t>
            </a:r>
            <a:r>
              <a:rPr lang="en-US" sz="2400" baseline="-25000" dirty="0" err="1"/>
              <a:t>m</a:t>
            </a:r>
            <a:endParaRPr lang="en-US" sz="2400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7856587" y="4510560"/>
            <a:ext cx="3473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f</a:t>
            </a:r>
            <a:r>
              <a:rPr lang="en-US" sz="2400" baseline="-25000" dirty="0" err="1" smtClean="0"/>
              <a:t>t</a:t>
            </a:r>
            <a:endParaRPr lang="en-US" sz="2400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457199" y="5159423"/>
            <a:ext cx="8061377" cy="92333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It turns out: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LPS cluster I is due to small fraction of activation of TRIF dependent pathway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LPS cluster II require more fraction of activation of TRIF. </a:t>
            </a:r>
          </a:p>
        </p:txBody>
      </p:sp>
    </p:spTree>
    <p:extLst>
      <p:ext uri="{BB962C8B-B14F-4D97-AF65-F5344CB8AC3E}">
        <p14:creationId xmlns:p14="http://schemas.microsoft.com/office/powerpoint/2010/main" val="77873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2633" y="5250"/>
            <a:ext cx="9131665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is sensitive to the </a:t>
            </a:r>
            <a:r>
              <a:rPr lang="en-US" sz="3600" dirty="0" err="1" smtClean="0"/>
              <a:t>NFkBn</a:t>
            </a:r>
            <a:r>
              <a:rPr lang="en-US" sz="3600" dirty="0" smtClean="0"/>
              <a:t> response time?</a:t>
            </a:r>
            <a:endParaRPr lang="en-US" sz="3600" dirty="0"/>
          </a:p>
        </p:txBody>
      </p:sp>
      <p:pic>
        <p:nvPicPr>
          <p:cNvPr id="4" name="Picture 3" descr="peakSens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32559"/>
            <a:ext cx="4114800" cy="3437068"/>
          </a:xfrm>
          <a:prstGeom prst="rect">
            <a:avLst/>
          </a:prstGeom>
        </p:spPr>
      </p:pic>
      <p:pic>
        <p:nvPicPr>
          <p:cNvPr id="5" name="Picture 4" descr="halfPeakSens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97" y="1632559"/>
            <a:ext cx="4114800" cy="343706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45895" y="4384917"/>
            <a:ext cx="2686778" cy="369332"/>
          </a:xfrm>
          <a:prstGeom prst="rect">
            <a:avLst/>
          </a:prstGeom>
          <a:ln>
            <a:solidFill>
              <a:srgbClr val="000000"/>
            </a:solidFill>
            <a:prstDash val="sysDash"/>
          </a:ln>
        </p:spPr>
        <p:txBody>
          <a:bodyPr wrap="none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gTLR4</a:t>
            </a:r>
            <a:r>
              <a:rPr lang="en-US" dirty="0" smtClean="0"/>
              <a:t>:TLR4 generation rate</a:t>
            </a:r>
            <a:endParaRPr lang="en-US" baseline="-250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21068" y="4502506"/>
            <a:ext cx="224827" cy="769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434567" y="1288883"/>
            <a:ext cx="3213891" cy="369332"/>
          </a:xfrm>
          <a:prstGeom prst="rect">
            <a:avLst/>
          </a:prstGeom>
          <a:ln>
            <a:solidFill>
              <a:srgbClr val="000000"/>
            </a:solidFill>
            <a:prstDash val="sysDash"/>
          </a:ln>
        </p:spPr>
        <p:txBody>
          <a:bodyPr wrap="none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mMyD88</a:t>
            </a:r>
            <a:r>
              <a:rPr lang="en-US" dirty="0" smtClean="0"/>
              <a:t>:TMyD88 activation EC50</a:t>
            </a:r>
            <a:endParaRPr lang="en-US" baseline="-250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20483" y="1725384"/>
            <a:ext cx="0" cy="28702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81750" y="2012404"/>
            <a:ext cx="2812188" cy="369332"/>
          </a:xfrm>
          <a:prstGeom prst="rect">
            <a:avLst/>
          </a:prstGeom>
          <a:ln>
            <a:solidFill>
              <a:srgbClr val="000000"/>
            </a:solidFill>
            <a:prstDash val="sysDash"/>
          </a:ln>
        </p:spPr>
        <p:txBody>
          <a:bodyPr wrap="none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/>
              <a:t>d</a:t>
            </a:r>
            <a:r>
              <a:rPr lang="en-US" baseline="-25000" dirty="0" smtClean="0"/>
              <a:t>TLR4</a:t>
            </a:r>
            <a:r>
              <a:rPr lang="en-US" dirty="0" smtClean="0"/>
              <a:t>:TLR4 degradation rate</a:t>
            </a:r>
            <a:endParaRPr lang="en-US" baseline="-250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783989" y="2244833"/>
            <a:ext cx="2572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547388" y="4384917"/>
            <a:ext cx="2686778" cy="369332"/>
          </a:xfrm>
          <a:prstGeom prst="rect">
            <a:avLst/>
          </a:prstGeom>
          <a:ln>
            <a:solidFill>
              <a:srgbClr val="000000"/>
            </a:solidFill>
            <a:prstDash val="sysDash"/>
          </a:ln>
        </p:spPr>
        <p:txBody>
          <a:bodyPr wrap="none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gTLR4</a:t>
            </a:r>
            <a:r>
              <a:rPr lang="en-US" dirty="0" smtClean="0"/>
              <a:t>:TLR4 generation rate</a:t>
            </a:r>
            <a:endParaRPr lang="en-US" baseline="-250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322561" y="4502506"/>
            <a:ext cx="224827" cy="769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570897" y="1288883"/>
            <a:ext cx="3458136" cy="369332"/>
          </a:xfrm>
          <a:prstGeom prst="rect">
            <a:avLst/>
          </a:prstGeom>
          <a:ln>
            <a:solidFill>
              <a:srgbClr val="000000"/>
            </a:solidFill>
            <a:prstDash val="sysDash"/>
          </a:ln>
        </p:spPr>
        <p:txBody>
          <a:bodyPr wrap="none">
            <a:spAutoFit/>
          </a:bodyPr>
          <a:lstStyle/>
          <a:p>
            <a:r>
              <a:rPr lang="en-US" dirty="0" smtClean="0"/>
              <a:t>Hill coefficient in </a:t>
            </a:r>
            <a:r>
              <a:rPr lang="en-US" dirty="0" err="1" smtClean="0"/>
              <a:t>IkBa</a:t>
            </a:r>
            <a:r>
              <a:rPr lang="en-US" dirty="0" smtClean="0"/>
              <a:t> transcription</a:t>
            </a:r>
            <a:endParaRPr lang="en-US" baseline="-250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8749078" y="1742148"/>
            <a:ext cx="0" cy="28702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472909" y="1980138"/>
            <a:ext cx="3213891" cy="369332"/>
          </a:xfrm>
          <a:prstGeom prst="rect">
            <a:avLst/>
          </a:prstGeom>
          <a:ln>
            <a:solidFill>
              <a:srgbClr val="000000"/>
            </a:solidFill>
            <a:prstDash val="sysDash"/>
          </a:ln>
        </p:spPr>
        <p:txBody>
          <a:bodyPr wrap="none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mMyD88</a:t>
            </a:r>
            <a:r>
              <a:rPr lang="en-US" dirty="0" smtClean="0"/>
              <a:t>:TMyD88 activation EC50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8518577" y="2368908"/>
            <a:ext cx="152225" cy="17841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547388" y="2534136"/>
            <a:ext cx="2812188" cy="369332"/>
          </a:xfrm>
          <a:prstGeom prst="rect">
            <a:avLst/>
          </a:prstGeom>
          <a:ln>
            <a:solidFill>
              <a:srgbClr val="000000"/>
            </a:solidFill>
            <a:prstDash val="sysDash"/>
          </a:ln>
        </p:spPr>
        <p:txBody>
          <a:bodyPr wrap="none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/>
              <a:t>d</a:t>
            </a:r>
            <a:r>
              <a:rPr lang="en-US" baseline="-25000" dirty="0" smtClean="0"/>
              <a:t>TLR4</a:t>
            </a:r>
            <a:r>
              <a:rPr lang="en-US" dirty="0" smtClean="0"/>
              <a:t>:TLR4 degradation rate</a:t>
            </a:r>
            <a:endParaRPr lang="en-US" baseline="-250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8349627" y="2766565"/>
            <a:ext cx="2572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57199" y="5159423"/>
            <a:ext cx="8061377" cy="147732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Sensitivity analysis for the peak time and half-peak time </a:t>
            </a:r>
            <a:r>
              <a:rPr lang="en-US" dirty="0" smtClean="0"/>
              <a:t>reveals, the quickness of the response depends on 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The TLR4 level (k</a:t>
            </a:r>
            <a:r>
              <a:rPr lang="en-US" b="1" baseline="-25000" dirty="0" smtClean="0">
                <a:solidFill>
                  <a:srgbClr val="FF0000"/>
                </a:solidFill>
              </a:rPr>
              <a:t>gTLR4</a:t>
            </a:r>
            <a:r>
              <a:rPr lang="en-US" b="1" dirty="0" smtClean="0">
                <a:solidFill>
                  <a:srgbClr val="FF0000"/>
                </a:solidFill>
              </a:rPr>
              <a:t> &amp; k</a:t>
            </a:r>
            <a:r>
              <a:rPr lang="en-US" b="1" baseline="-25000" dirty="0" smtClean="0">
                <a:solidFill>
                  <a:srgbClr val="FF0000"/>
                </a:solidFill>
              </a:rPr>
              <a:t>dTLR4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MyD88 activation (k</a:t>
            </a:r>
            <a:r>
              <a:rPr lang="en-US" baseline="-25000" dirty="0" smtClean="0"/>
              <a:t>mMyD8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negative feedback strength(</a:t>
            </a:r>
            <a:r>
              <a:rPr lang="en-US" dirty="0"/>
              <a:t>Hill coefficient in </a:t>
            </a:r>
            <a:r>
              <a:rPr lang="en-US" dirty="0" err="1"/>
              <a:t>IkBa</a:t>
            </a:r>
            <a:r>
              <a:rPr lang="en-US" dirty="0"/>
              <a:t> </a:t>
            </a:r>
            <a:r>
              <a:rPr lang="en-US" dirty="0" smtClean="0"/>
              <a:t>transcription) </a:t>
            </a:r>
          </a:p>
        </p:txBody>
      </p:sp>
    </p:spTree>
    <p:extLst>
      <p:ext uri="{BB962C8B-B14F-4D97-AF65-F5344CB8AC3E}">
        <p14:creationId xmlns:p14="http://schemas.microsoft.com/office/powerpoint/2010/main" val="36466650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999</TotalTime>
  <Words>288</Words>
  <Application>Microsoft Macintosh PowerPoint</Application>
  <PresentationFormat>On-screen Show (4:3)</PresentationFormat>
  <Paragraphs>35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Theme</vt:lpstr>
      <vt:lpstr>Variation in MyD88 and TRIF activation reproduce the single cell data</vt:lpstr>
      <vt:lpstr>PowerPoint Presentation</vt:lpstr>
      <vt:lpstr>Fraction of activation in each cluster</vt:lpstr>
      <vt:lpstr>What is sensitive to the NFkBn response time?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42</cp:revision>
  <cp:lastPrinted>2013-05-21T04:58:26Z</cp:lastPrinted>
  <dcterms:created xsi:type="dcterms:W3CDTF">2013-05-20T17:02:09Z</dcterms:created>
  <dcterms:modified xsi:type="dcterms:W3CDTF">2013-12-09T19:16:32Z</dcterms:modified>
</cp:coreProperties>
</file>