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776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20" y="-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cheng:Dropbox:R:ODE:fitResul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fitResult.csv!$C$1</c:f>
              <c:strCache>
                <c:ptCount val="1"/>
                <c:pt idx="0">
                  <c:v>n</c:v>
                </c:pt>
              </c:strCache>
            </c:strRef>
          </c:tx>
          <c:spPr>
            <a:ln w="38100" cmpd="sng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fitResult.csv!$B$2:$B$51</c:f>
              <c:numCache>
                <c:formatCode>General</c:formatCode>
                <c:ptCount val="50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1.0</c:v>
                </c:pt>
                <c:pt idx="5">
                  <c:v>1.2</c:v>
                </c:pt>
                <c:pt idx="6">
                  <c:v>1.6</c:v>
                </c:pt>
                <c:pt idx="7">
                  <c:v>1.8</c:v>
                </c:pt>
                <c:pt idx="8">
                  <c:v>2.0</c:v>
                </c:pt>
                <c:pt idx="9">
                  <c:v>2.2</c:v>
                </c:pt>
                <c:pt idx="10">
                  <c:v>2.4</c:v>
                </c:pt>
                <c:pt idx="11">
                  <c:v>2.6</c:v>
                </c:pt>
                <c:pt idx="12">
                  <c:v>2.8</c:v>
                </c:pt>
                <c:pt idx="13">
                  <c:v>3.0</c:v>
                </c:pt>
                <c:pt idx="14">
                  <c:v>3.2</c:v>
                </c:pt>
                <c:pt idx="15">
                  <c:v>3.4</c:v>
                </c:pt>
                <c:pt idx="16">
                  <c:v>3.6</c:v>
                </c:pt>
                <c:pt idx="17">
                  <c:v>3.8</c:v>
                </c:pt>
                <c:pt idx="18">
                  <c:v>4.0</c:v>
                </c:pt>
                <c:pt idx="19">
                  <c:v>4.2</c:v>
                </c:pt>
                <c:pt idx="20">
                  <c:v>4.4</c:v>
                </c:pt>
                <c:pt idx="21">
                  <c:v>4.6</c:v>
                </c:pt>
                <c:pt idx="22">
                  <c:v>4.8</c:v>
                </c:pt>
                <c:pt idx="23">
                  <c:v>5.0</c:v>
                </c:pt>
                <c:pt idx="24">
                  <c:v>5.2</c:v>
                </c:pt>
                <c:pt idx="25">
                  <c:v>5.4</c:v>
                </c:pt>
                <c:pt idx="26">
                  <c:v>5.6</c:v>
                </c:pt>
                <c:pt idx="27">
                  <c:v>5.8</c:v>
                </c:pt>
                <c:pt idx="28">
                  <c:v>6.0</c:v>
                </c:pt>
                <c:pt idx="29">
                  <c:v>6.2</c:v>
                </c:pt>
                <c:pt idx="30">
                  <c:v>6.4</c:v>
                </c:pt>
                <c:pt idx="31">
                  <c:v>6.6</c:v>
                </c:pt>
                <c:pt idx="32">
                  <c:v>6.8</c:v>
                </c:pt>
                <c:pt idx="33">
                  <c:v>7.0</c:v>
                </c:pt>
                <c:pt idx="34">
                  <c:v>7.2</c:v>
                </c:pt>
                <c:pt idx="35">
                  <c:v>7.4</c:v>
                </c:pt>
                <c:pt idx="36">
                  <c:v>7.6</c:v>
                </c:pt>
                <c:pt idx="37">
                  <c:v>7.8</c:v>
                </c:pt>
                <c:pt idx="38">
                  <c:v>8.0</c:v>
                </c:pt>
                <c:pt idx="39">
                  <c:v>8.2</c:v>
                </c:pt>
                <c:pt idx="40">
                  <c:v>8.4</c:v>
                </c:pt>
                <c:pt idx="41">
                  <c:v>8.6</c:v>
                </c:pt>
                <c:pt idx="42">
                  <c:v>8.8</c:v>
                </c:pt>
                <c:pt idx="43">
                  <c:v>9.0</c:v>
                </c:pt>
                <c:pt idx="44">
                  <c:v>9.2</c:v>
                </c:pt>
                <c:pt idx="45">
                  <c:v>9.4</c:v>
                </c:pt>
                <c:pt idx="46">
                  <c:v>9.6</c:v>
                </c:pt>
                <c:pt idx="47">
                  <c:v>9.8</c:v>
                </c:pt>
                <c:pt idx="48">
                  <c:v>10.0</c:v>
                </c:pt>
              </c:numCache>
            </c:numRef>
          </c:xVal>
          <c:yVal>
            <c:numRef>
              <c:f>fitResult.csv!$C$2:$C$51</c:f>
              <c:numCache>
                <c:formatCode>General</c:formatCode>
                <c:ptCount val="50"/>
                <c:pt idx="0">
                  <c:v>1.99160849433429</c:v>
                </c:pt>
                <c:pt idx="1">
                  <c:v>2.16921077522792</c:v>
                </c:pt>
                <c:pt idx="2">
                  <c:v>2.28278027979366</c:v>
                </c:pt>
                <c:pt idx="3">
                  <c:v>2.36697676651164</c:v>
                </c:pt>
                <c:pt idx="4">
                  <c:v>2.43408190096492</c:v>
                </c:pt>
                <c:pt idx="5">
                  <c:v>2.48988367739408</c:v>
                </c:pt>
                <c:pt idx="6">
                  <c:v>2.57926564904681</c:v>
                </c:pt>
                <c:pt idx="7">
                  <c:v>2.61618676370252</c:v>
                </c:pt>
                <c:pt idx="8">
                  <c:v>2.64931345786725</c:v>
                </c:pt>
                <c:pt idx="9">
                  <c:v>2.67933249080683</c:v>
                </c:pt>
                <c:pt idx="10">
                  <c:v>2.7067606320643</c:v>
                </c:pt>
                <c:pt idx="11">
                  <c:v>2.73199707772772</c:v>
                </c:pt>
                <c:pt idx="12">
                  <c:v>2.75535585233315</c:v>
                </c:pt>
                <c:pt idx="13">
                  <c:v>2.77708846474682</c:v>
                </c:pt>
                <c:pt idx="14">
                  <c:v>2.7973991941181</c:v>
                </c:pt>
                <c:pt idx="15">
                  <c:v>2.816456129638782</c:v>
                </c:pt>
                <c:pt idx="16">
                  <c:v>2.83439905903821</c:v>
                </c:pt>
                <c:pt idx="17">
                  <c:v>2.851345472143079</c:v>
                </c:pt>
                <c:pt idx="18">
                  <c:v>2.86739487330292</c:v>
                </c:pt>
                <c:pt idx="19">
                  <c:v>2.88263221187373</c:v>
                </c:pt>
                <c:pt idx="20">
                  <c:v>2.89713101093713</c:v>
                </c:pt>
                <c:pt idx="21">
                  <c:v>2.91095428315559</c:v>
                </c:pt>
                <c:pt idx="22">
                  <c:v>2.92415734636445</c:v>
                </c:pt>
                <c:pt idx="23">
                  <c:v>2.936788619381419</c:v>
                </c:pt>
                <c:pt idx="24">
                  <c:v>2.948890685423239</c:v>
                </c:pt>
                <c:pt idx="25">
                  <c:v>2.96050116818177</c:v>
                </c:pt>
                <c:pt idx="26">
                  <c:v>2.97165370619415</c:v>
                </c:pt>
                <c:pt idx="27">
                  <c:v>2.9823780588419</c:v>
                </c:pt>
                <c:pt idx="28">
                  <c:v>2.99270091089993</c:v>
                </c:pt>
                <c:pt idx="29">
                  <c:v>3.0026466531375</c:v>
                </c:pt>
                <c:pt idx="30">
                  <c:v>3.01223671236605</c:v>
                </c:pt>
                <c:pt idx="31">
                  <c:v>3.02149064902894</c:v>
                </c:pt>
                <c:pt idx="32">
                  <c:v>3.030426489935079</c:v>
                </c:pt>
                <c:pt idx="33">
                  <c:v>3.0390606756805</c:v>
                </c:pt>
                <c:pt idx="34">
                  <c:v>3.04740710801768</c:v>
                </c:pt>
                <c:pt idx="35">
                  <c:v>3.05547978348899</c:v>
                </c:pt>
                <c:pt idx="36">
                  <c:v>3.06329111810476</c:v>
                </c:pt>
                <c:pt idx="37">
                  <c:v>3.070852367713639</c:v>
                </c:pt>
                <c:pt idx="38">
                  <c:v>3.07817392267299</c:v>
                </c:pt>
                <c:pt idx="39">
                  <c:v>3.08526567796001</c:v>
                </c:pt>
                <c:pt idx="40">
                  <c:v>3.0921366132334</c:v>
                </c:pt>
                <c:pt idx="41">
                  <c:v>3.09879470584801</c:v>
                </c:pt>
                <c:pt idx="42">
                  <c:v>3.10524760771148</c:v>
                </c:pt>
                <c:pt idx="43">
                  <c:v>3.11150252754366</c:v>
                </c:pt>
                <c:pt idx="44">
                  <c:v>3.11756603013579</c:v>
                </c:pt>
                <c:pt idx="45">
                  <c:v>3.12344402621425</c:v>
                </c:pt>
                <c:pt idx="46">
                  <c:v>3.129142433510776</c:v>
                </c:pt>
                <c:pt idx="47">
                  <c:v>3.13466650224787</c:v>
                </c:pt>
                <c:pt idx="48">
                  <c:v>3.14002120849037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9643032"/>
        <c:axId val="855466888"/>
      </c:scatterChart>
      <c:valAx>
        <c:axId val="1049643032"/>
        <c:scaling>
          <c:orientation val="minMax"/>
          <c:max val="10.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crossAx val="855466888"/>
        <c:crosses val="autoZero"/>
        <c:crossBetween val="midCat"/>
        <c:majorUnit val="2.0"/>
      </c:valAx>
      <c:valAx>
        <c:axId val="855466888"/>
        <c:scaling>
          <c:orientation val="minMax"/>
          <c:min val="2.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crossAx val="1049643032"/>
        <c:crosses val="autoZero"/>
        <c:crossBetween val="midCat"/>
      </c:valAx>
      <c:spPr>
        <a:ln>
          <a:solidFill>
            <a:srgbClr val="000000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6/10/13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6/10/13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6/10/13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6/10/13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Chart 2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720210"/>
              </p:ext>
            </p:extLst>
          </p:nvPr>
        </p:nvGraphicFramePr>
        <p:xfrm>
          <a:off x="5811193" y="1031076"/>
          <a:ext cx="3300984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8" name="Rectangle 287"/>
          <p:cNvSpPr/>
          <p:nvPr/>
        </p:nvSpPr>
        <p:spPr>
          <a:xfrm>
            <a:off x="7338216" y="3315615"/>
            <a:ext cx="479618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k</a:t>
            </a:r>
            <a:r>
              <a:rPr lang="en-US" sz="1200" baseline="-25000" dirty="0" smtClean="0">
                <a:latin typeface="Helvetica"/>
                <a:cs typeface="Helvetica"/>
              </a:rPr>
              <a:t>f</a:t>
            </a:r>
            <a:r>
              <a:rPr lang="en-US" sz="1200" dirty="0" smtClean="0">
                <a:latin typeface="Helvetica"/>
                <a:cs typeface="Helvetica"/>
              </a:rPr>
              <a:t>/k</a:t>
            </a:r>
            <a:r>
              <a:rPr lang="en-US" sz="1200" baseline="-25000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5850247" y="3117690"/>
            <a:ext cx="270251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0</a:t>
            </a:r>
            <a:endParaRPr lang="en-US" sz="1200" baseline="30000" dirty="0">
              <a:latin typeface="Helvetica"/>
              <a:cs typeface="Helvetic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6966774" y="3117690"/>
            <a:ext cx="398592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0.4</a:t>
            </a:r>
            <a:endParaRPr lang="en-US" sz="1200" baseline="30000" dirty="0">
              <a:latin typeface="Helvetica"/>
              <a:cs typeface="Helvetica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6383386" y="3117690"/>
            <a:ext cx="398592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0.2</a:t>
            </a:r>
            <a:endParaRPr lang="en-US" sz="1200" baseline="30000" dirty="0">
              <a:latin typeface="Helvetica"/>
              <a:cs typeface="Helvetica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7566924" y="3117690"/>
            <a:ext cx="398592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0.6</a:t>
            </a:r>
            <a:endParaRPr lang="en-US" sz="1200" baseline="30000" dirty="0">
              <a:latin typeface="Helvetica"/>
              <a:cs typeface="Helvetica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8152594" y="3117690"/>
            <a:ext cx="398592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0.8</a:t>
            </a:r>
            <a:endParaRPr lang="en-US" sz="1200" baseline="30000" dirty="0">
              <a:latin typeface="Helvetica"/>
              <a:cs typeface="Helvetica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8819330" y="3117690"/>
            <a:ext cx="270251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1</a:t>
            </a:r>
            <a:endParaRPr lang="en-US" sz="1200" baseline="30000" dirty="0">
              <a:latin typeface="Helvetica"/>
              <a:cs typeface="Helvetica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4906979" y="2040417"/>
            <a:ext cx="1364827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Hill </a:t>
            </a:r>
            <a:r>
              <a:rPr lang="en-US" sz="1200" dirty="0" smtClean="0">
                <a:latin typeface="Helvetica"/>
                <a:cs typeface="Helvetica"/>
              </a:rPr>
              <a:t>coefficient (n)</a:t>
            </a:r>
            <a:endParaRPr lang="en-US" sz="1200" baseline="-25000" dirty="0">
              <a:latin typeface="Helvetica"/>
              <a:cs typeface="Helvetica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5761495" y="2999548"/>
            <a:ext cx="270191" cy="276971"/>
          </a:xfrm>
          <a:prstGeom prst="rect">
            <a:avLst/>
          </a:prstGeom>
          <a:effectLst/>
        </p:spPr>
        <p:txBody>
          <a:bodyPr wrap="none" lIns="91410" tIns="45706" rIns="91410" bIns="45706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2</a:t>
            </a:r>
            <a:endParaRPr lang="en-US" sz="1200" baseline="30000" dirty="0">
              <a:latin typeface="Helvetica"/>
              <a:cs typeface="Helvetica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5752955" y="1379957"/>
            <a:ext cx="270191" cy="276971"/>
          </a:xfrm>
          <a:prstGeom prst="rect">
            <a:avLst/>
          </a:prstGeom>
          <a:effectLst/>
        </p:spPr>
        <p:txBody>
          <a:bodyPr wrap="none" lIns="91410" tIns="45706" rIns="91410" bIns="45706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3</a:t>
            </a:r>
            <a:endParaRPr lang="en-US" sz="1200" baseline="30000" dirty="0">
              <a:latin typeface="Helvetica"/>
              <a:cs typeface="Helvetica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5633155" y="2022553"/>
            <a:ext cx="398531" cy="276971"/>
          </a:xfrm>
          <a:prstGeom prst="rect">
            <a:avLst/>
          </a:prstGeom>
          <a:effectLst/>
        </p:spPr>
        <p:txBody>
          <a:bodyPr wrap="none" lIns="91410" tIns="45706" rIns="91410" bIns="45706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2.6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5633155" y="1053507"/>
            <a:ext cx="398531" cy="276971"/>
          </a:xfrm>
          <a:prstGeom prst="rect">
            <a:avLst/>
          </a:prstGeom>
          <a:effectLst/>
        </p:spPr>
        <p:txBody>
          <a:bodyPr wrap="none" lIns="91410" tIns="45706" rIns="91410" bIns="45706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3.2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5629815" y="1683691"/>
            <a:ext cx="398531" cy="276971"/>
          </a:xfrm>
          <a:prstGeom prst="rect">
            <a:avLst/>
          </a:prstGeom>
          <a:effectLst/>
        </p:spPr>
        <p:txBody>
          <a:bodyPr wrap="none" lIns="91410" tIns="45706" rIns="91410" bIns="45706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2.8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5629815" y="2342701"/>
            <a:ext cx="398531" cy="276971"/>
          </a:xfrm>
          <a:prstGeom prst="rect">
            <a:avLst/>
          </a:prstGeom>
          <a:effectLst/>
        </p:spPr>
        <p:txBody>
          <a:bodyPr wrap="none" lIns="91410" tIns="45706" rIns="91410" bIns="45706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2.4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5626475" y="2662849"/>
            <a:ext cx="398531" cy="276971"/>
          </a:xfrm>
          <a:prstGeom prst="rect">
            <a:avLst/>
          </a:prstGeom>
          <a:effectLst/>
        </p:spPr>
        <p:txBody>
          <a:bodyPr wrap="none" lIns="91410" tIns="45706" rIns="91410" bIns="45706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2.2</a:t>
            </a:r>
            <a:endParaRPr lang="en-US" sz="1200" dirty="0">
              <a:latin typeface="Helvetica"/>
              <a:cs typeface="Helvetica"/>
            </a:endParaRPr>
          </a:p>
        </p:txBody>
      </p:sp>
      <p:cxnSp>
        <p:nvCxnSpPr>
          <p:cNvPr id="303" name="Straight Connector 302"/>
          <p:cNvCxnSpPr/>
          <p:nvPr/>
        </p:nvCxnSpPr>
        <p:spPr>
          <a:xfrm flipV="1">
            <a:off x="5962233" y="2827504"/>
            <a:ext cx="2995083" cy="907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V="1">
            <a:off x="5987634" y="1508930"/>
            <a:ext cx="2959099" cy="8968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8" name="Group 307"/>
          <p:cNvGrpSpPr/>
          <p:nvPr/>
        </p:nvGrpSpPr>
        <p:grpSpPr>
          <a:xfrm>
            <a:off x="5971803" y="4755912"/>
            <a:ext cx="1696701" cy="1046932"/>
            <a:chOff x="2532038" y="3037392"/>
            <a:chExt cx="1696701" cy="1046932"/>
          </a:xfrm>
        </p:grpSpPr>
        <p:grpSp>
          <p:nvGrpSpPr>
            <p:cNvPr id="309" name="Group 308"/>
            <p:cNvGrpSpPr/>
            <p:nvPr/>
          </p:nvGrpSpPr>
          <p:grpSpPr>
            <a:xfrm>
              <a:off x="3650234" y="3859380"/>
              <a:ext cx="578505" cy="222177"/>
              <a:chOff x="4056606" y="1730616"/>
              <a:chExt cx="578505" cy="222177"/>
            </a:xfrm>
            <a:effectLst/>
          </p:grpSpPr>
          <p:sp>
            <p:nvSpPr>
              <p:cNvPr id="318" name="Snip Diagonal Corner Rectangle 317"/>
              <p:cNvSpPr/>
              <p:nvPr/>
            </p:nvSpPr>
            <p:spPr>
              <a:xfrm flipH="1">
                <a:off x="4130997" y="1730616"/>
                <a:ext cx="432261" cy="201595"/>
              </a:xfrm>
              <a:prstGeom prst="snip2Diag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79984" tIns="39993" rIns="79984" bIns="39993"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>
              <a:xfrm flipH="1">
                <a:off x="4056606" y="1733526"/>
                <a:ext cx="578505" cy="219267"/>
              </a:xfrm>
              <a:prstGeom prst="rect">
                <a:avLst/>
              </a:prstGeom>
              <a:effectLst/>
            </p:spPr>
            <p:txBody>
              <a:bodyPr wrap="none" lIns="79984" tIns="39993" rIns="79984" bIns="39993">
                <a:spAutoFit/>
              </a:bodyPr>
              <a:lstStyle/>
              <a:p>
                <a:r>
                  <a:rPr lang="en-US" sz="900" b="1" dirty="0">
                    <a:latin typeface="Arial"/>
                    <a:cs typeface="Arial"/>
                  </a:rPr>
                  <a:t>MyD88*</a:t>
                </a:r>
                <a:endParaRPr lang="en-US" sz="900" b="1" baseline="300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2532038" y="3864368"/>
              <a:ext cx="533590" cy="219956"/>
              <a:chOff x="3166637" y="1735604"/>
              <a:chExt cx="533590" cy="219956"/>
            </a:xfrm>
            <a:effectLst/>
          </p:grpSpPr>
          <p:sp>
            <p:nvSpPr>
              <p:cNvPr id="316" name="Snip Diagonal Corner Rectangle 315"/>
              <p:cNvSpPr/>
              <p:nvPr/>
            </p:nvSpPr>
            <p:spPr>
              <a:xfrm flipH="1">
                <a:off x="3225732" y="1735604"/>
                <a:ext cx="432261" cy="201595"/>
              </a:xfrm>
              <a:prstGeom prst="snip2Diag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79984" tIns="39993" rIns="79984" bIns="39993"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317" name="Rectangle 316"/>
              <p:cNvSpPr/>
              <p:nvPr/>
            </p:nvSpPr>
            <p:spPr>
              <a:xfrm flipH="1">
                <a:off x="3166637" y="1736293"/>
                <a:ext cx="533590" cy="219267"/>
              </a:xfrm>
              <a:prstGeom prst="rect">
                <a:avLst/>
              </a:prstGeom>
              <a:effectLst/>
            </p:spPr>
            <p:txBody>
              <a:bodyPr wrap="none" lIns="79984" tIns="39993" rIns="79984" bIns="39993">
                <a:spAutoFit/>
              </a:bodyPr>
              <a:lstStyle/>
              <a:p>
                <a:r>
                  <a:rPr lang="en-US" sz="900" b="1" dirty="0">
                    <a:latin typeface="Arial"/>
                    <a:cs typeface="Arial"/>
                  </a:rPr>
                  <a:t>MyD88</a:t>
                </a:r>
              </a:p>
            </p:txBody>
          </p:sp>
        </p:grpSp>
        <p:sp>
          <p:nvSpPr>
            <p:cNvPr id="311" name="Freeform 310"/>
            <p:cNvSpPr/>
            <p:nvPr/>
          </p:nvSpPr>
          <p:spPr>
            <a:xfrm rot="16200000" flipH="1">
              <a:off x="3279297" y="3614789"/>
              <a:ext cx="178270" cy="347123"/>
            </a:xfrm>
            <a:custGeom>
              <a:avLst/>
              <a:gdLst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89800 w 455416"/>
                <a:gd name="connsiteY11" fmla="*/ 279035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51314 w 455416"/>
                <a:gd name="connsiteY11" fmla="*/ 317522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5416" h="721642">
                  <a:moveTo>
                    <a:pt x="339958" y="0"/>
                  </a:moveTo>
                  <a:lnTo>
                    <a:pt x="455416" y="134706"/>
                  </a:lnTo>
                  <a:lnTo>
                    <a:pt x="205258" y="346388"/>
                  </a:lnTo>
                  <a:lnTo>
                    <a:pt x="205258" y="413741"/>
                  </a:lnTo>
                  <a:lnTo>
                    <a:pt x="368823" y="538826"/>
                  </a:lnTo>
                  <a:lnTo>
                    <a:pt x="407309" y="490716"/>
                  </a:lnTo>
                  <a:lnTo>
                    <a:pt x="436173" y="721642"/>
                  </a:lnTo>
                  <a:lnTo>
                    <a:pt x="262987" y="712020"/>
                  </a:lnTo>
                  <a:lnTo>
                    <a:pt x="301473" y="663910"/>
                  </a:lnTo>
                  <a:lnTo>
                    <a:pt x="118665" y="548448"/>
                  </a:lnTo>
                  <a:lnTo>
                    <a:pt x="41693" y="471472"/>
                  </a:lnTo>
                  <a:cubicBezTo>
                    <a:pt x="0" y="326743"/>
                    <a:pt x="35278" y="381668"/>
                    <a:pt x="51314" y="317522"/>
                  </a:cubicBezTo>
                  <a:lnTo>
                    <a:pt x="176394" y="144328"/>
                  </a:lnTo>
                  <a:lnTo>
                    <a:pt x="33995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grpSp>
          <p:nvGrpSpPr>
            <p:cNvPr id="312" name="Group 311"/>
            <p:cNvGrpSpPr/>
            <p:nvPr/>
          </p:nvGrpSpPr>
          <p:grpSpPr>
            <a:xfrm rot="5400000" flipV="1">
              <a:off x="3333482" y="3661387"/>
              <a:ext cx="74613" cy="636588"/>
              <a:chOff x="2168525" y="3175000"/>
              <a:chExt cx="74613" cy="636588"/>
            </a:xfrm>
            <a:effectLst/>
          </p:grpSpPr>
          <p:sp>
            <p:nvSpPr>
              <p:cNvPr id="314" name="Line 188"/>
              <p:cNvSpPr>
                <a:spLocks noChangeShapeType="1"/>
              </p:cNvSpPr>
              <p:nvPr/>
            </p:nvSpPr>
            <p:spPr bwMode="auto">
              <a:xfrm rot="5400000">
                <a:off x="1949450" y="359092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15" name="Line 189"/>
              <p:cNvSpPr>
                <a:spLocks noChangeShapeType="1"/>
              </p:cNvSpPr>
              <p:nvPr/>
            </p:nvSpPr>
            <p:spPr bwMode="auto">
              <a:xfrm rot="5400000" flipH="1">
                <a:off x="2022475" y="339407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aphicFrame>
          <p:nvGraphicFramePr>
            <p:cNvPr id="313" name="Object 3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0266"/>
                </p:ext>
              </p:extLst>
            </p:nvPr>
          </p:nvGraphicFramePr>
          <p:xfrm>
            <a:off x="3003251" y="3037392"/>
            <a:ext cx="783582" cy="637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4" imgW="546100" imgH="444500" progId="Equation.3">
                    <p:embed/>
                  </p:oleObj>
                </mc:Choice>
                <mc:Fallback>
                  <p:oleObj name="Equation" r:id="rId4" imgW="546100" imgH="444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03251" y="3037392"/>
                          <a:ext cx="783582" cy="6377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1" name="Picture 3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2716" y="247480"/>
            <a:ext cx="1280160" cy="806027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72592"/>
            <a:ext cx="5486400" cy="232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0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86" y="761493"/>
            <a:ext cx="6856828" cy="56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127256" y="1373045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73319" y="1243429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254427" y="498387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" name="Freeform 5"/>
          <p:cNvSpPr/>
          <p:nvPr/>
        </p:nvSpPr>
        <p:spPr>
          <a:xfrm flipH="1">
            <a:off x="1241988" y="501537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4776" y="769226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8959" y="768440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195338" y="931414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303408" y="930627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99116" y="499088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486677" y="502238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465" y="769927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3648" y="769141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7084" y="1304006"/>
            <a:ext cx="29878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1428" y="748644"/>
            <a:ext cx="33855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Arial"/>
                <a:cs typeface="Arial"/>
              </a:rPr>
              <a:t>k</a:t>
            </a:r>
            <a:r>
              <a:rPr lang="en-US" sz="1600" baseline="-25000" dirty="0" err="1">
                <a:latin typeface="Arial"/>
                <a:cs typeface="Arial"/>
              </a:rPr>
              <a:t>f</a:t>
            </a:r>
            <a:endParaRPr lang="en-US" sz="1600" baseline="-250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9792" y="1044241"/>
            <a:ext cx="36333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k</a:t>
            </a:r>
            <a:r>
              <a:rPr lang="en-US" sz="1600" baseline="-25000" dirty="0">
                <a:latin typeface="Arial"/>
                <a:cs typeface="Arial"/>
              </a:rPr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54427" y="1171985"/>
            <a:ext cx="57983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CM</a:t>
            </a:r>
            <a:r>
              <a:rPr lang="en-US" sz="1600" baseline="-25000" dirty="0" smtClean="0">
                <a:latin typeface="Arial"/>
                <a:cs typeface="Arial"/>
              </a:rPr>
              <a:t>2</a:t>
            </a:r>
            <a:endParaRPr lang="en-US" sz="1600" baseline="-250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77952" y="83319"/>
            <a:ext cx="297870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Ligand-Receptor complex </a:t>
            </a:r>
            <a:r>
              <a:rPr lang="en-US" sz="1600" dirty="0" smtClean="0">
                <a:latin typeface="Arial"/>
                <a:cs typeface="Arial"/>
              </a:rPr>
              <a:t>(C)</a:t>
            </a:r>
            <a:endParaRPr lang="en-US" sz="1600" baseline="-250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7962" y="2166199"/>
            <a:ext cx="114216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MyD88(M)</a:t>
            </a:r>
            <a:endParaRPr lang="en-US" sz="1600" baseline="-25000" dirty="0">
              <a:latin typeface="Arial"/>
              <a:cs typeface="Arial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788391" y="505090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2" name="Freeform 21"/>
          <p:cNvSpPr/>
          <p:nvPr/>
        </p:nvSpPr>
        <p:spPr>
          <a:xfrm flipH="1">
            <a:off x="1775952" y="508240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48740" y="775929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52923" y="775143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729302" y="938116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837372" y="937330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2574132" y="498387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8" name="Freeform 27"/>
          <p:cNvSpPr/>
          <p:nvPr/>
        </p:nvSpPr>
        <p:spPr>
          <a:xfrm flipH="1">
            <a:off x="2561693" y="501537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34481" y="769226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38664" y="768440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515043" y="931414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623113" y="930627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791864" y="497205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2779425" y="500355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52213" y="768044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56396" y="767258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732775" y="930232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840845" y="929445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0654" y="764960"/>
            <a:ext cx="33855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Arial"/>
                <a:cs typeface="Arial"/>
              </a:rPr>
              <a:t>k</a:t>
            </a:r>
            <a:r>
              <a:rPr lang="en-US" sz="1600" baseline="-25000" dirty="0" err="1">
                <a:latin typeface="Arial"/>
                <a:cs typeface="Arial"/>
              </a:rPr>
              <a:t>f</a:t>
            </a:r>
            <a:endParaRPr lang="en-US" sz="1600" baseline="-25000" dirty="0"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30828" y="1171985"/>
            <a:ext cx="65591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</a:t>
            </a:r>
            <a:r>
              <a:rPr lang="en-US" sz="1600" baseline="-25000" dirty="0" smtClean="0">
                <a:latin typeface="Arial"/>
                <a:cs typeface="Arial"/>
              </a:rPr>
              <a:t>2</a:t>
            </a:r>
            <a:r>
              <a:rPr lang="en-US" sz="1600" dirty="0" smtClean="0">
                <a:latin typeface="Arial"/>
                <a:cs typeface="Arial"/>
              </a:rPr>
              <a:t>M</a:t>
            </a:r>
            <a:r>
              <a:rPr lang="en-US" sz="1600" baseline="-25000" dirty="0">
                <a:latin typeface="Arial"/>
                <a:cs typeface="Arial"/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33122" y="1304006"/>
            <a:ext cx="29878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340063" y="505876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3" name="Freeform 42"/>
          <p:cNvSpPr/>
          <p:nvPr/>
        </p:nvSpPr>
        <p:spPr>
          <a:xfrm flipH="1">
            <a:off x="3327624" y="509026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00412" y="776715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04595" y="775929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280974" y="938902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389044" y="938116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454834" y="505877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9" name="Freeform 48"/>
          <p:cNvSpPr/>
          <p:nvPr/>
        </p:nvSpPr>
        <p:spPr>
          <a:xfrm flipH="1">
            <a:off x="4442395" y="509027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15183" y="776716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19366" y="775930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4395745" y="938904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4503815" y="938117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4672566" y="504695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5" name="Freeform 54"/>
          <p:cNvSpPr/>
          <p:nvPr/>
        </p:nvSpPr>
        <p:spPr>
          <a:xfrm flipH="1">
            <a:off x="4660127" y="507845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32915" y="775534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37098" y="774748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4613477" y="937722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4721547" y="936935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4233861" y="505091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1" name="Freeform 60"/>
          <p:cNvSpPr/>
          <p:nvPr/>
        </p:nvSpPr>
        <p:spPr>
          <a:xfrm flipH="1">
            <a:off x="4221422" y="508241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94210" y="775930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98393" y="775144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4174772" y="938118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4282842" y="937331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91472" y="787110"/>
            <a:ext cx="33855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Arial"/>
                <a:cs typeface="Arial"/>
              </a:rPr>
              <a:t>k</a:t>
            </a:r>
            <a:r>
              <a:rPr lang="en-US" sz="1600" baseline="-25000" dirty="0" err="1" smtClean="0">
                <a:latin typeface="Arial"/>
                <a:cs typeface="Arial"/>
              </a:rPr>
              <a:t>f</a:t>
            </a:r>
            <a:endParaRPr lang="en-US" sz="1600" baseline="-25000" dirty="0"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29349" y="1171985"/>
            <a:ext cx="57983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CM</a:t>
            </a:r>
            <a:r>
              <a:rPr lang="en-US" sz="1600" baseline="-25000" dirty="0" smtClean="0">
                <a:latin typeface="Arial"/>
                <a:cs typeface="Arial"/>
              </a:rPr>
              <a:t>2</a:t>
            </a:r>
            <a:endParaRPr lang="en-US" sz="1600" baseline="-25000" dirty="0"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20102" y="1171985"/>
            <a:ext cx="65591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</a:t>
            </a:r>
            <a:r>
              <a:rPr lang="en-US" sz="1600" baseline="-25000" dirty="0" smtClean="0">
                <a:latin typeface="Arial"/>
                <a:cs typeface="Arial"/>
              </a:rPr>
              <a:t>3</a:t>
            </a:r>
            <a:r>
              <a:rPr lang="en-US" sz="1600" dirty="0" smtClean="0">
                <a:latin typeface="Arial"/>
                <a:cs typeface="Arial"/>
              </a:rPr>
              <a:t>M</a:t>
            </a:r>
            <a:r>
              <a:rPr lang="en-US" sz="1600" baseline="-25000" dirty="0" smtClean="0">
                <a:latin typeface="Arial"/>
                <a:cs typeface="Arial"/>
              </a:rPr>
              <a:t>6</a:t>
            </a:r>
            <a:endParaRPr lang="en-US" sz="1600" baseline="-25000" dirty="0"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65716" y="1304006"/>
            <a:ext cx="29878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6090071" y="650743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1" name="Freeform 70"/>
          <p:cNvSpPr/>
          <p:nvPr/>
        </p:nvSpPr>
        <p:spPr>
          <a:xfrm flipH="1">
            <a:off x="6077632" y="653893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50420" y="921582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54603" y="920796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5810799" y="654594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5798360" y="657744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71148" y="925433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75331" y="924647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6405897" y="654594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9" name="Freeform 78"/>
          <p:cNvSpPr/>
          <p:nvPr/>
        </p:nvSpPr>
        <p:spPr>
          <a:xfrm flipH="1">
            <a:off x="6393458" y="657744"/>
            <a:ext cx="85655" cy="26375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66246" y="925433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70429" y="924647"/>
            <a:ext cx="51444" cy="181871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5820767" y="1544315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5934143" y="1544397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6044377" y="1544397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6163077" y="1550231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5993648" y="1666280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6103881" y="1666280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253871" y="797273"/>
            <a:ext cx="33855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Arial"/>
                <a:cs typeface="Arial"/>
              </a:rPr>
              <a:t>k</a:t>
            </a:r>
            <a:r>
              <a:rPr lang="en-US" sz="1600" baseline="-25000" dirty="0" err="1">
                <a:latin typeface="Arial"/>
                <a:cs typeface="Arial"/>
              </a:rPr>
              <a:t>f</a:t>
            </a:r>
            <a:endParaRPr lang="en-US" sz="1600" baseline="-25000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71148" y="383577"/>
            <a:ext cx="33284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</a:t>
            </a:r>
            <a:endParaRPr lang="en-US" sz="1600" baseline="-25000" dirty="0"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08903" y="1678789"/>
            <a:ext cx="43166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M</a:t>
            </a:r>
            <a:r>
              <a:rPr lang="en-US" sz="1600" baseline="-25000" dirty="0" smtClean="0">
                <a:latin typeface="Arial"/>
                <a:cs typeface="Arial"/>
              </a:rPr>
              <a:t>6</a:t>
            </a:r>
            <a:endParaRPr lang="en-US" sz="1600" baseline="-25000" dirty="0">
              <a:latin typeface="Arial"/>
              <a:cs typeface="Arial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527143" y="1812750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729636" y="1908369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1860801" y="1920585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1321496" y="1999317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984944" y="1812750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2165417" y="1841852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pic>
        <p:nvPicPr>
          <p:cNvPr id="98" name="Picture 97" descr="zhang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6667" y="2312730"/>
            <a:ext cx="914429" cy="701095"/>
          </a:xfrm>
          <a:prstGeom prst="rect">
            <a:avLst/>
          </a:prstGeom>
          <a:effectLst/>
        </p:spPr>
      </p:pic>
      <p:sp>
        <p:nvSpPr>
          <p:cNvPr id="99" name="Rectangle 98"/>
          <p:cNvSpPr/>
          <p:nvPr/>
        </p:nvSpPr>
        <p:spPr>
          <a:xfrm>
            <a:off x="6166659" y="2072071"/>
            <a:ext cx="46973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Arial"/>
                <a:cs typeface="Arial"/>
              </a:rPr>
              <a:t>k</a:t>
            </a:r>
            <a:r>
              <a:rPr lang="en-US" sz="1600" baseline="-25000" dirty="0" err="1" smtClean="0">
                <a:latin typeface="Arial"/>
                <a:cs typeface="Arial"/>
              </a:rPr>
              <a:t>cat</a:t>
            </a:r>
            <a:endParaRPr lang="en-US" sz="1600" baseline="-25000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270059" y="1304006"/>
            <a:ext cx="29878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84285" y="1958763"/>
            <a:ext cx="29878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801414" y="2077228"/>
            <a:ext cx="29878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6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66598" y="1611559"/>
            <a:ext cx="36333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k</a:t>
            </a:r>
            <a:r>
              <a:rPr lang="en-US" sz="1600" baseline="-25000" dirty="0" smtClean="0">
                <a:latin typeface="Arial"/>
                <a:cs typeface="Arial"/>
              </a:rPr>
              <a:t>b</a:t>
            </a:r>
            <a:endParaRPr lang="en-US" sz="1600" baseline="-25000" dirty="0">
              <a:latin typeface="Arial"/>
              <a:cs typeface="Arial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20442" y="1067408"/>
            <a:ext cx="442989" cy="6358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002642" y="1061050"/>
            <a:ext cx="442989" cy="6358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603022" y="1097276"/>
            <a:ext cx="442989" cy="6358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199517" y="1088043"/>
            <a:ext cx="442989" cy="6358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912327" y="1970215"/>
            <a:ext cx="1730178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>
            <a:off x="5844324" y="2141965"/>
            <a:ext cx="442989" cy="6358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Freeform 109"/>
          <p:cNvSpPr/>
          <p:nvPr/>
        </p:nvSpPr>
        <p:spPr>
          <a:xfrm>
            <a:off x="2910366" y="1717036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2909867" y="2004568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3548777" y="1939107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1474395" y="1864185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15" name="Freeform 114"/>
          <p:cNvSpPr/>
          <p:nvPr/>
        </p:nvSpPr>
        <p:spPr>
          <a:xfrm>
            <a:off x="2013201" y="2072985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1678907" y="2059713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17" name="Freeform 116"/>
          <p:cNvSpPr/>
          <p:nvPr/>
        </p:nvSpPr>
        <p:spPr>
          <a:xfrm>
            <a:off x="2317817" y="1994252"/>
            <a:ext cx="93299" cy="157465"/>
          </a:xfrm>
          <a:custGeom>
            <a:avLst/>
            <a:gdLst>
              <a:gd name="connsiteX0" fmla="*/ 0 w 742461"/>
              <a:gd name="connsiteY0" fmla="*/ 0 h 1465384"/>
              <a:gd name="connsiteX1" fmla="*/ 390769 w 742461"/>
              <a:gd name="connsiteY1" fmla="*/ 410307 h 1465384"/>
              <a:gd name="connsiteX2" fmla="*/ 742461 w 742461"/>
              <a:gd name="connsiteY2" fmla="*/ 0 h 1465384"/>
              <a:gd name="connsiteX3" fmla="*/ 722923 w 742461"/>
              <a:gd name="connsiteY3" fmla="*/ 1465384 h 1465384"/>
              <a:gd name="connsiteX4" fmla="*/ 78153 w 742461"/>
              <a:gd name="connsiteY4" fmla="*/ 1465384 h 1465384"/>
              <a:gd name="connsiteX5" fmla="*/ 0 w 742461"/>
              <a:gd name="connsiteY5" fmla="*/ 0 h 1465384"/>
              <a:gd name="connsiteX0" fmla="*/ 1 w 742462"/>
              <a:gd name="connsiteY0" fmla="*/ 0 h 1465384"/>
              <a:gd name="connsiteX1" fmla="*/ 390770 w 742462"/>
              <a:gd name="connsiteY1" fmla="*/ 410307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410309 w 742462"/>
              <a:gd name="connsiteY1" fmla="*/ 429846 h 1465384"/>
              <a:gd name="connsiteX2" fmla="*/ 742462 w 742462"/>
              <a:gd name="connsiteY2" fmla="*/ 0 h 1465384"/>
              <a:gd name="connsiteX3" fmla="*/ 722924 w 742462"/>
              <a:gd name="connsiteY3" fmla="*/ 1465384 h 1465384"/>
              <a:gd name="connsiteX4" fmla="*/ 0 w 742462"/>
              <a:gd name="connsiteY4" fmla="*/ 1465384 h 1465384"/>
              <a:gd name="connsiteX5" fmla="*/ 1 w 742462"/>
              <a:gd name="connsiteY5" fmla="*/ 0 h 1465384"/>
              <a:gd name="connsiteX0" fmla="*/ 1 w 742462"/>
              <a:gd name="connsiteY0" fmla="*/ 0 h 1465384"/>
              <a:gd name="connsiteX1" fmla="*/ 136769 w 742462"/>
              <a:gd name="connsiteY1" fmla="*/ 156307 h 1465384"/>
              <a:gd name="connsiteX2" fmla="*/ 410309 w 742462"/>
              <a:gd name="connsiteY2" fmla="*/ 429846 h 1465384"/>
              <a:gd name="connsiteX3" fmla="*/ 742462 w 742462"/>
              <a:gd name="connsiteY3" fmla="*/ 0 h 1465384"/>
              <a:gd name="connsiteX4" fmla="*/ 722924 w 742462"/>
              <a:gd name="connsiteY4" fmla="*/ 1465384 h 1465384"/>
              <a:gd name="connsiteX5" fmla="*/ 0 w 742462"/>
              <a:gd name="connsiteY5" fmla="*/ 1465384 h 1465384"/>
              <a:gd name="connsiteX6" fmla="*/ 1 w 742462"/>
              <a:gd name="connsiteY6" fmla="*/ 0 h 1465384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410309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742462 w 742462"/>
              <a:gd name="connsiteY3" fmla="*/ 1 h 1465385"/>
              <a:gd name="connsiteX4" fmla="*/ 722924 w 742462"/>
              <a:gd name="connsiteY4" fmla="*/ 1465385 h 1465385"/>
              <a:gd name="connsiteX5" fmla="*/ 0 w 742462"/>
              <a:gd name="connsiteY5" fmla="*/ 1465385 h 1465385"/>
              <a:gd name="connsiteX6" fmla="*/ 1 w 742462"/>
              <a:gd name="connsiteY6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17232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19540 h 1465385"/>
              <a:gd name="connsiteX4" fmla="*/ 742462 w 742462"/>
              <a:gd name="connsiteY4" fmla="*/ 1 h 1465385"/>
              <a:gd name="connsiteX5" fmla="*/ 722924 w 742462"/>
              <a:gd name="connsiteY5" fmla="*/ 1465385 h 1465385"/>
              <a:gd name="connsiteX6" fmla="*/ 0 w 742462"/>
              <a:gd name="connsiteY6" fmla="*/ 1465385 h 1465385"/>
              <a:gd name="connsiteX7" fmla="*/ 1 w 742462"/>
              <a:gd name="connsiteY7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332154 w 742462"/>
              <a:gd name="connsiteY3" fmla="*/ 273540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86154 w 742462"/>
              <a:gd name="connsiteY3" fmla="*/ 410309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  <a:gd name="connsiteX0" fmla="*/ 1 w 742462"/>
              <a:gd name="connsiteY0" fmla="*/ 1 h 1465385"/>
              <a:gd name="connsiteX1" fmla="*/ 156307 w 742462"/>
              <a:gd name="connsiteY1" fmla="*/ 0 h 1465385"/>
              <a:gd name="connsiteX2" fmla="*/ 175847 w 742462"/>
              <a:gd name="connsiteY2" fmla="*/ 429847 h 1465385"/>
              <a:gd name="connsiteX3" fmla="*/ 566615 w 742462"/>
              <a:gd name="connsiteY3" fmla="*/ 429848 h 1465385"/>
              <a:gd name="connsiteX4" fmla="*/ 566615 w 742462"/>
              <a:gd name="connsiteY4" fmla="*/ 19540 h 1465385"/>
              <a:gd name="connsiteX5" fmla="*/ 742462 w 742462"/>
              <a:gd name="connsiteY5" fmla="*/ 1 h 1465385"/>
              <a:gd name="connsiteX6" fmla="*/ 722924 w 742462"/>
              <a:gd name="connsiteY6" fmla="*/ 1465385 h 1465385"/>
              <a:gd name="connsiteX7" fmla="*/ 0 w 742462"/>
              <a:gd name="connsiteY7" fmla="*/ 1465385 h 1465385"/>
              <a:gd name="connsiteX8" fmla="*/ 1 w 742462"/>
              <a:gd name="connsiteY8" fmla="*/ 1 h 14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2462" h="1465385">
                <a:moveTo>
                  <a:pt x="1" y="1"/>
                </a:moveTo>
                <a:lnTo>
                  <a:pt x="156307" y="0"/>
                </a:lnTo>
                <a:lnTo>
                  <a:pt x="175847" y="429847"/>
                </a:lnTo>
                <a:lnTo>
                  <a:pt x="566615" y="429848"/>
                </a:lnTo>
                <a:lnTo>
                  <a:pt x="566615" y="19540"/>
                </a:lnTo>
                <a:lnTo>
                  <a:pt x="742462" y="1"/>
                </a:lnTo>
                <a:lnTo>
                  <a:pt x="722924" y="1465385"/>
                </a:lnTo>
                <a:lnTo>
                  <a:pt x="0" y="1465385"/>
                </a:lnTo>
                <a:cubicBezTo>
                  <a:pt x="0" y="976924"/>
                  <a:pt x="1" y="488462"/>
                  <a:pt x="1" y="1"/>
                </a:cubicBezTo>
                <a:close/>
              </a:path>
            </a:pathLst>
          </a:cu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99563" y="591517"/>
            <a:ext cx="73151" cy="63784"/>
          </a:xfrm>
          <a:prstGeom prst="ellipse">
            <a:avLst/>
          </a:prstGeom>
          <a:solidFill>
            <a:srgbClr val="BFBFB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1255213" y="601042"/>
            <a:ext cx="73151" cy="63784"/>
          </a:xfrm>
          <a:prstGeom prst="ellipse">
            <a:avLst/>
          </a:prstGeom>
          <a:solidFill>
            <a:srgbClr val="BFBFB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1788613" y="599984"/>
            <a:ext cx="73151" cy="63784"/>
          </a:xfrm>
          <a:prstGeom prst="ellipse">
            <a:avLst/>
          </a:prstGeom>
          <a:solidFill>
            <a:srgbClr val="BFBFB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2576013" y="598925"/>
            <a:ext cx="73151" cy="63784"/>
          </a:xfrm>
          <a:prstGeom prst="ellipse">
            <a:avLst/>
          </a:prstGeom>
          <a:solidFill>
            <a:srgbClr val="BFBFB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2791913" y="603158"/>
            <a:ext cx="73151" cy="63784"/>
          </a:xfrm>
          <a:prstGeom prst="ellipse">
            <a:avLst/>
          </a:prstGeom>
          <a:solidFill>
            <a:srgbClr val="BFBFB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3336955" y="603158"/>
            <a:ext cx="73151" cy="63784"/>
          </a:xfrm>
          <a:prstGeom prst="ellipse">
            <a:avLst/>
          </a:prstGeom>
          <a:solidFill>
            <a:srgbClr val="BFBFB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4236538" y="603155"/>
            <a:ext cx="73151" cy="63784"/>
          </a:xfrm>
          <a:prstGeom prst="ellipse">
            <a:avLst/>
          </a:prstGeom>
          <a:solidFill>
            <a:srgbClr val="BFBFB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4452438" y="602089"/>
            <a:ext cx="73151" cy="63784"/>
          </a:xfrm>
          <a:prstGeom prst="ellipse">
            <a:avLst/>
          </a:prstGeom>
          <a:solidFill>
            <a:srgbClr val="BFBFB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4673629" y="601031"/>
            <a:ext cx="73151" cy="63784"/>
          </a:xfrm>
          <a:prstGeom prst="ellipse">
            <a:avLst/>
          </a:prstGeom>
          <a:solidFill>
            <a:srgbClr val="BFBFB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811337" y="749196"/>
            <a:ext cx="73151" cy="63784"/>
          </a:xfrm>
          <a:prstGeom prst="ellipse">
            <a:avLst/>
          </a:prstGeom>
          <a:solidFill>
            <a:srgbClr val="BFBFB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090737" y="748138"/>
            <a:ext cx="73151" cy="63784"/>
          </a:xfrm>
          <a:prstGeom prst="ellipse">
            <a:avLst/>
          </a:prstGeom>
          <a:solidFill>
            <a:srgbClr val="BFBFB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6401887" y="752371"/>
            <a:ext cx="73151" cy="63784"/>
          </a:xfrm>
          <a:prstGeom prst="ellipse">
            <a:avLst/>
          </a:prstGeom>
          <a:solidFill>
            <a:srgbClr val="BFBFB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2996523" y="3537650"/>
            <a:ext cx="1696701" cy="1046932"/>
            <a:chOff x="2532038" y="3037392"/>
            <a:chExt cx="1696701" cy="1046932"/>
          </a:xfrm>
        </p:grpSpPr>
        <p:grpSp>
          <p:nvGrpSpPr>
            <p:cNvPr id="131" name="Group 130"/>
            <p:cNvGrpSpPr/>
            <p:nvPr/>
          </p:nvGrpSpPr>
          <p:grpSpPr>
            <a:xfrm>
              <a:off x="3650234" y="3859380"/>
              <a:ext cx="578505" cy="222177"/>
              <a:chOff x="4056606" y="1730616"/>
              <a:chExt cx="578505" cy="222177"/>
            </a:xfrm>
            <a:effectLst/>
          </p:grpSpPr>
          <p:sp>
            <p:nvSpPr>
              <p:cNvPr id="140" name="Snip Diagonal Corner Rectangle 139"/>
              <p:cNvSpPr/>
              <p:nvPr/>
            </p:nvSpPr>
            <p:spPr>
              <a:xfrm flipH="1">
                <a:off x="4130997" y="1730616"/>
                <a:ext cx="432261" cy="201595"/>
              </a:xfrm>
              <a:prstGeom prst="snip2Diag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79984" tIns="39993" rIns="79984" bIns="39993"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 flipH="1">
                <a:off x="4056606" y="1733526"/>
                <a:ext cx="578505" cy="219267"/>
              </a:xfrm>
              <a:prstGeom prst="rect">
                <a:avLst/>
              </a:prstGeom>
              <a:effectLst/>
            </p:spPr>
            <p:txBody>
              <a:bodyPr wrap="none" lIns="79984" tIns="39993" rIns="79984" bIns="39993">
                <a:spAutoFit/>
              </a:bodyPr>
              <a:lstStyle/>
              <a:p>
                <a:r>
                  <a:rPr lang="en-US" sz="900" b="1" dirty="0">
                    <a:latin typeface="Arial"/>
                    <a:cs typeface="Arial"/>
                  </a:rPr>
                  <a:t>MyD88*</a:t>
                </a:r>
                <a:endParaRPr lang="en-US" sz="900" b="1" baseline="300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2532038" y="3864368"/>
              <a:ext cx="533590" cy="219956"/>
              <a:chOff x="3166637" y="1735604"/>
              <a:chExt cx="533590" cy="219956"/>
            </a:xfrm>
            <a:effectLst/>
          </p:grpSpPr>
          <p:sp>
            <p:nvSpPr>
              <p:cNvPr id="138" name="Snip Diagonal Corner Rectangle 137"/>
              <p:cNvSpPr/>
              <p:nvPr/>
            </p:nvSpPr>
            <p:spPr>
              <a:xfrm flipH="1">
                <a:off x="3225732" y="1735604"/>
                <a:ext cx="432261" cy="201595"/>
              </a:xfrm>
              <a:prstGeom prst="snip2Diag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79984" tIns="39993" rIns="79984" bIns="39993"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 flipH="1">
                <a:off x="3166637" y="1736293"/>
                <a:ext cx="533590" cy="219267"/>
              </a:xfrm>
              <a:prstGeom prst="rect">
                <a:avLst/>
              </a:prstGeom>
              <a:effectLst/>
            </p:spPr>
            <p:txBody>
              <a:bodyPr wrap="none" lIns="79984" tIns="39993" rIns="79984" bIns="39993">
                <a:spAutoFit/>
              </a:bodyPr>
              <a:lstStyle/>
              <a:p>
                <a:r>
                  <a:rPr lang="en-US" sz="900" b="1" dirty="0">
                    <a:latin typeface="Arial"/>
                    <a:cs typeface="Arial"/>
                  </a:rPr>
                  <a:t>MyD88</a:t>
                </a:r>
              </a:p>
            </p:txBody>
          </p:sp>
        </p:grpSp>
        <p:sp>
          <p:nvSpPr>
            <p:cNvPr id="133" name="Freeform 132"/>
            <p:cNvSpPr/>
            <p:nvPr/>
          </p:nvSpPr>
          <p:spPr>
            <a:xfrm rot="16200000" flipH="1">
              <a:off x="3279297" y="3614789"/>
              <a:ext cx="178270" cy="347123"/>
            </a:xfrm>
            <a:custGeom>
              <a:avLst/>
              <a:gdLst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89800 w 455416"/>
                <a:gd name="connsiteY11" fmla="*/ 279035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51314 w 455416"/>
                <a:gd name="connsiteY11" fmla="*/ 317522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5416" h="721642">
                  <a:moveTo>
                    <a:pt x="339958" y="0"/>
                  </a:moveTo>
                  <a:lnTo>
                    <a:pt x="455416" y="134706"/>
                  </a:lnTo>
                  <a:lnTo>
                    <a:pt x="205258" y="346388"/>
                  </a:lnTo>
                  <a:lnTo>
                    <a:pt x="205258" y="413741"/>
                  </a:lnTo>
                  <a:lnTo>
                    <a:pt x="368823" y="538826"/>
                  </a:lnTo>
                  <a:lnTo>
                    <a:pt x="407309" y="490716"/>
                  </a:lnTo>
                  <a:lnTo>
                    <a:pt x="436173" y="721642"/>
                  </a:lnTo>
                  <a:lnTo>
                    <a:pt x="262987" y="712020"/>
                  </a:lnTo>
                  <a:lnTo>
                    <a:pt x="301473" y="663910"/>
                  </a:lnTo>
                  <a:lnTo>
                    <a:pt x="118665" y="548448"/>
                  </a:lnTo>
                  <a:lnTo>
                    <a:pt x="41693" y="471472"/>
                  </a:lnTo>
                  <a:cubicBezTo>
                    <a:pt x="0" y="326743"/>
                    <a:pt x="35278" y="381668"/>
                    <a:pt x="51314" y="317522"/>
                  </a:cubicBezTo>
                  <a:lnTo>
                    <a:pt x="176394" y="144328"/>
                  </a:lnTo>
                  <a:lnTo>
                    <a:pt x="33995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 rot="5400000" flipV="1">
              <a:off x="3333482" y="3661387"/>
              <a:ext cx="74613" cy="636588"/>
              <a:chOff x="2168525" y="3175000"/>
              <a:chExt cx="74613" cy="636588"/>
            </a:xfrm>
            <a:effectLst/>
          </p:grpSpPr>
          <p:sp>
            <p:nvSpPr>
              <p:cNvPr id="136" name="Line 188"/>
              <p:cNvSpPr>
                <a:spLocks noChangeShapeType="1"/>
              </p:cNvSpPr>
              <p:nvPr/>
            </p:nvSpPr>
            <p:spPr bwMode="auto">
              <a:xfrm rot="5400000">
                <a:off x="1949450" y="359092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37" name="Line 189"/>
              <p:cNvSpPr>
                <a:spLocks noChangeShapeType="1"/>
              </p:cNvSpPr>
              <p:nvPr/>
            </p:nvSpPr>
            <p:spPr bwMode="auto">
              <a:xfrm rot="5400000" flipH="1">
                <a:off x="2022475" y="339407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aphicFrame>
          <p:nvGraphicFramePr>
            <p:cNvPr id="135" name="Object 1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239847"/>
                </p:ext>
              </p:extLst>
            </p:nvPr>
          </p:nvGraphicFramePr>
          <p:xfrm>
            <a:off x="3003251" y="3037392"/>
            <a:ext cx="783582" cy="637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4" imgW="546100" imgH="444500" progId="Equation.3">
                    <p:embed/>
                  </p:oleObj>
                </mc:Choice>
                <mc:Fallback>
                  <p:oleObj name="Equation" r:id="rId4" imgW="546100" imgH="444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03251" y="3037392"/>
                          <a:ext cx="783582" cy="6377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322740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105</TotalTime>
  <Words>57</Words>
  <Application>Microsoft Macintosh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Theme</vt:lpstr>
      <vt:lpstr>Microsoft Equation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6</cp:revision>
  <dcterms:created xsi:type="dcterms:W3CDTF">2013-06-10T23:03:44Z</dcterms:created>
  <dcterms:modified xsi:type="dcterms:W3CDTF">2013-06-11T00:48:57Z</dcterms:modified>
</cp:coreProperties>
</file>