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3280" y="-976"/>
      </p:cViewPr>
      <p:guideLst>
        <p:guide orient="horz" pos="2352"/>
        <p:guide pos="27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76FC-C3E6-494D-BA5A-D7931EA53CFD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1798-5006-1C41-B5BE-75214B13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E1798-5006-1C41-B5BE-75214B131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5/7/14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erage_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1695852"/>
            <a:ext cx="4969458" cy="3091465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5448300" y="1695852"/>
            <a:ext cx="4083050" cy="2950670"/>
            <a:chOff x="5282637" y="0"/>
            <a:chExt cx="3861363" cy="2790465"/>
          </a:xfrm>
        </p:grpSpPr>
        <p:pic>
          <p:nvPicPr>
            <p:cNvPr id="4" name="Picture 3" descr="average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2" r="61249"/>
            <a:stretch/>
          </p:blipFill>
          <p:spPr>
            <a:xfrm>
              <a:off x="5282637" y="0"/>
              <a:ext cx="2604063" cy="2790465"/>
            </a:xfrm>
            <a:prstGeom prst="rect">
              <a:avLst/>
            </a:prstGeom>
          </p:spPr>
        </p:pic>
        <p:pic>
          <p:nvPicPr>
            <p:cNvPr id="5" name="Picture 4" descr="average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50"/>
            <a:stretch/>
          </p:blipFill>
          <p:spPr>
            <a:xfrm>
              <a:off x="7886700" y="0"/>
              <a:ext cx="1257300" cy="2790465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05862" y="1370340"/>
            <a:ext cx="1000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Old </a:t>
            </a:r>
            <a:r>
              <a:rPr lang="en-US" b="1" dirty="0"/>
              <a:t>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673162" y="1370340"/>
            <a:ext cx="110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414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1467"/>
            <a:ext cx="2654300" cy="17653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00" y="2517534"/>
            <a:ext cx="2743200" cy="166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800" y="4615380"/>
            <a:ext cx="2717800" cy="180340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254182" y="3034717"/>
            <a:ext cx="58898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latin typeface="Courier"/>
                <a:cs typeface="Courier"/>
              </a:rPr>
              <a:t>	 </a:t>
            </a:r>
            <a:r>
              <a:rPr lang="en-US" sz="1000" dirty="0" smtClean="0">
                <a:latin typeface="Courier"/>
                <a:cs typeface="Courier"/>
              </a:rPr>
              <a:t> n</a:t>
            </a:r>
            <a:r>
              <a:rPr lang="en-US" sz="1000" dirty="0">
                <a:latin typeface="Courier"/>
                <a:cs typeface="Courier"/>
              </a:rPr>
              <a:t>(10:12)= </a:t>
            </a:r>
            <a:r>
              <a:rPr lang="en-US" sz="1000" dirty="0" smtClean="0">
                <a:latin typeface="Courier"/>
                <a:cs typeface="Courier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000" dirty="0" smtClean="0">
                <a:latin typeface="Courier"/>
                <a:cs typeface="Courier"/>
              </a:rPr>
              <a:t>;         </a:t>
            </a:r>
            <a:r>
              <a:rPr lang="en-US" sz="1000" dirty="0">
                <a:latin typeface="Courier"/>
                <a:cs typeface="Courier"/>
              </a:rPr>
              <a:t>37;         37   ]; % inducible </a:t>
            </a:r>
            <a:r>
              <a:rPr lang="en-US" sz="1000" dirty="0" err="1">
                <a:latin typeface="Courier"/>
                <a:cs typeface="Courier"/>
              </a:rPr>
              <a:t>txn</a:t>
            </a:r>
            <a:r>
              <a:rPr lang="en-US" sz="1000" dirty="0">
                <a:latin typeface="Courier"/>
                <a:cs typeface="Courier"/>
              </a:rPr>
              <a:t> delay</a:t>
            </a:r>
          </a:p>
          <a:p>
            <a:pPr algn="just"/>
            <a:r>
              <a:rPr lang="en-US" sz="1000" dirty="0" smtClean="0">
                <a:latin typeface="Courier"/>
                <a:cs typeface="Courier"/>
              </a:rPr>
              <a:t>        n</a:t>
            </a:r>
            <a:r>
              <a:rPr lang="en-US" sz="1000" dirty="0">
                <a:latin typeface="Courier"/>
                <a:cs typeface="Courier"/>
              </a:rPr>
              <a:t>(30:32)= [0.828;     0.414;      0.414</a:t>
            </a:r>
            <a:r>
              <a:rPr lang="en-US" sz="1000" dirty="0" smtClean="0">
                <a:latin typeface="Courier"/>
                <a:cs typeface="Courier"/>
              </a:rPr>
              <a:t>]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*0.1</a:t>
            </a:r>
            <a:r>
              <a:rPr lang="en-US" sz="1000" dirty="0" smtClean="0">
                <a:latin typeface="Courier"/>
                <a:cs typeface="Courier"/>
              </a:rPr>
              <a:t>; </a:t>
            </a:r>
            <a:r>
              <a:rPr lang="en-US" sz="1000" dirty="0">
                <a:latin typeface="Courier"/>
                <a:cs typeface="Courier"/>
              </a:rPr>
              <a:t>% </a:t>
            </a:r>
            <a:r>
              <a:rPr lang="en-US" sz="1000" dirty="0" err="1">
                <a:latin typeface="Courier"/>
                <a:cs typeface="Courier"/>
              </a:rPr>
              <a:t>IkB:NFkB</a:t>
            </a:r>
            <a:r>
              <a:rPr lang="en-US" sz="1000" dirty="0">
                <a:latin typeface="Courier"/>
                <a:cs typeface="Courier"/>
              </a:rPr>
              <a:t> Export</a:t>
            </a:r>
          </a:p>
          <a:p>
            <a:pPr algn="just"/>
            <a:r>
              <a:rPr lang="en-US" sz="1000" dirty="0">
                <a:latin typeface="Courier"/>
                <a:cs typeface="Courier"/>
              </a:rPr>
              <a:t>     </a:t>
            </a:r>
            <a:r>
              <a:rPr lang="en-US" sz="1000" dirty="0" smtClean="0">
                <a:latin typeface="Courier"/>
                <a:cs typeface="Courier"/>
              </a:rPr>
              <a:t>        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4182" y="5143591"/>
            <a:ext cx="58898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latin typeface="Courier"/>
                <a:cs typeface="Courier"/>
              </a:rPr>
              <a:t>	 </a:t>
            </a:r>
            <a:r>
              <a:rPr lang="en-US" sz="1000" dirty="0" smtClean="0">
                <a:latin typeface="Courier"/>
                <a:cs typeface="Courier"/>
              </a:rPr>
              <a:t> n</a:t>
            </a:r>
            <a:r>
              <a:rPr lang="en-US" sz="1000" dirty="0">
                <a:latin typeface="Courier"/>
                <a:cs typeface="Courier"/>
              </a:rPr>
              <a:t>(10:12)= </a:t>
            </a:r>
            <a:r>
              <a:rPr lang="en-US" sz="1000" dirty="0" smtClean="0">
                <a:latin typeface="Courier"/>
                <a:cs typeface="Courier"/>
              </a:rPr>
              <a:t>[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10</a:t>
            </a:r>
            <a:r>
              <a:rPr lang="en-US" sz="1000" dirty="0" smtClean="0">
                <a:latin typeface="Courier"/>
                <a:cs typeface="Courier"/>
              </a:rPr>
              <a:t>;         </a:t>
            </a:r>
            <a:r>
              <a:rPr lang="en-US" sz="1000" dirty="0">
                <a:latin typeface="Courier"/>
                <a:cs typeface="Courier"/>
              </a:rPr>
              <a:t>37;         37   ]; % inducible </a:t>
            </a:r>
            <a:r>
              <a:rPr lang="en-US" sz="1000" dirty="0" err="1">
                <a:latin typeface="Courier"/>
                <a:cs typeface="Courier"/>
              </a:rPr>
              <a:t>txn</a:t>
            </a:r>
            <a:r>
              <a:rPr lang="en-US" sz="1000" dirty="0">
                <a:latin typeface="Courier"/>
                <a:cs typeface="Courier"/>
              </a:rPr>
              <a:t> delay</a:t>
            </a:r>
          </a:p>
          <a:p>
            <a:pPr algn="just"/>
            <a:r>
              <a:rPr lang="en-US" sz="1000" dirty="0" smtClean="0">
                <a:latin typeface="Courier"/>
                <a:cs typeface="Courier"/>
              </a:rPr>
              <a:t>        n</a:t>
            </a:r>
            <a:r>
              <a:rPr lang="en-US" sz="1000" dirty="0">
                <a:latin typeface="Courier"/>
                <a:cs typeface="Courier"/>
              </a:rPr>
              <a:t>(30:32)= [0.828;     0.414;      0.414</a:t>
            </a:r>
            <a:r>
              <a:rPr lang="en-US" sz="1000" dirty="0" smtClean="0">
                <a:latin typeface="Courier"/>
                <a:cs typeface="Courier"/>
              </a:rPr>
              <a:t>]</a:t>
            </a:r>
            <a:r>
              <a:rPr lang="en-US" sz="1000" dirty="0" smtClean="0">
                <a:solidFill>
                  <a:srgbClr val="FF0000"/>
                </a:solidFill>
                <a:latin typeface="Courier"/>
                <a:cs typeface="Courier"/>
              </a:rPr>
              <a:t>*0.1</a:t>
            </a:r>
            <a:r>
              <a:rPr lang="en-US" sz="1000" dirty="0" smtClean="0">
                <a:latin typeface="Courier"/>
                <a:cs typeface="Courier"/>
              </a:rPr>
              <a:t>; </a:t>
            </a:r>
            <a:r>
              <a:rPr lang="en-US" sz="1000" dirty="0">
                <a:latin typeface="Courier"/>
                <a:cs typeface="Courier"/>
              </a:rPr>
              <a:t>% </a:t>
            </a:r>
            <a:r>
              <a:rPr lang="en-US" sz="1000" dirty="0" err="1">
                <a:latin typeface="Courier"/>
                <a:cs typeface="Courier"/>
              </a:rPr>
              <a:t>IkB:NFkB</a:t>
            </a:r>
            <a:r>
              <a:rPr lang="en-US" sz="1000" dirty="0">
                <a:latin typeface="Courier"/>
                <a:cs typeface="Courier"/>
              </a:rPr>
              <a:t> Export</a:t>
            </a:r>
          </a:p>
          <a:p>
            <a:pPr algn="just"/>
            <a:r>
              <a:rPr lang="en-US" sz="1000" dirty="0">
                <a:latin typeface="Courier"/>
                <a:cs typeface="Courier"/>
              </a:rPr>
              <a:t>     </a:t>
            </a:r>
            <a:r>
              <a:rPr lang="en-US" sz="1000" dirty="0" smtClean="0">
                <a:latin typeface="Courier"/>
                <a:cs typeface="Courier"/>
              </a:rPr>
              <a:t>        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4523028"/>
            <a:ext cx="7975600" cy="198123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2438380"/>
            <a:ext cx="7975600" cy="1981239"/>
          </a:xfrm>
          <a:prstGeom prst="rect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096000" y="0"/>
            <a:ext cx="3602619" cy="2603480"/>
            <a:chOff x="5282637" y="0"/>
            <a:chExt cx="3861363" cy="2790465"/>
          </a:xfrm>
        </p:grpSpPr>
        <p:pic>
          <p:nvPicPr>
            <p:cNvPr id="13" name="Picture 12" descr="average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2" r="61249"/>
            <a:stretch/>
          </p:blipFill>
          <p:spPr>
            <a:xfrm>
              <a:off x="5282637" y="0"/>
              <a:ext cx="2604063" cy="2790465"/>
            </a:xfrm>
            <a:prstGeom prst="rect">
              <a:avLst/>
            </a:prstGeom>
          </p:spPr>
        </p:pic>
        <p:pic>
          <p:nvPicPr>
            <p:cNvPr id="14" name="Picture 13" descr="average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50"/>
            <a:stretch/>
          </p:blipFill>
          <p:spPr>
            <a:xfrm>
              <a:off x="7886700" y="0"/>
              <a:ext cx="1257300" cy="2790465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7224849" y="500207"/>
            <a:ext cx="110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 data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47146" y="6866"/>
            <a:ext cx="360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Didn’t change IKK simulation results.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13250" y="3727267"/>
            <a:ext cx="360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Didn’t change IKK simulation results.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5650" y="5704788"/>
            <a:ext cx="360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Didn’t change IKK simulation results.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MyD88 and TRIF activation together (0~1 fold range)</a:t>
            </a:r>
            <a:endParaRPr lang="en-US" dirty="0"/>
          </a:p>
        </p:txBody>
      </p:sp>
      <p:pic>
        <p:nvPicPr>
          <p:cNvPr id="7" name="Picture 6" descr="2013-11-04_500LPS+1ugTNF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5" r="51588" b="51619"/>
          <a:stretch/>
        </p:blipFill>
        <p:spPr>
          <a:xfrm>
            <a:off x="3510171" y="5051978"/>
            <a:ext cx="5116553" cy="9749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56187" y="5051978"/>
            <a:ext cx="3883784" cy="1662144"/>
            <a:chOff x="339376" y="5162496"/>
            <a:chExt cx="3448500" cy="1662144"/>
          </a:xfrm>
        </p:grpSpPr>
        <p:pic>
          <p:nvPicPr>
            <p:cNvPr id="8" name="Picture 7" descr="2013-12-06_5ngLP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0" t="20275" r="51795" b="65197"/>
            <a:stretch/>
          </p:blipFill>
          <p:spPr>
            <a:xfrm>
              <a:off x="339376" y="5162496"/>
              <a:ext cx="3448500" cy="996333"/>
            </a:xfrm>
            <a:prstGeom prst="rect">
              <a:avLst/>
            </a:prstGeom>
          </p:spPr>
        </p:pic>
        <p:pic>
          <p:nvPicPr>
            <p:cNvPr id="9" name="Picture 8" descr="2013-12-06_5ngLP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0" t="63221" r="51795" b="23049"/>
            <a:stretch/>
          </p:blipFill>
          <p:spPr>
            <a:xfrm>
              <a:off x="339376" y="5883050"/>
              <a:ext cx="3448500" cy="94159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166838" y="6350624"/>
            <a:ext cx="226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Old experimental </a:t>
            </a:r>
            <a:r>
              <a:rPr lang="en-US" dirty="0"/>
              <a:t>data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500_single_cel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1" y="-456576"/>
            <a:ext cx="5299364" cy="6858000"/>
          </a:xfrm>
          <a:prstGeom prst="rect">
            <a:avLst/>
          </a:prstGeom>
        </p:spPr>
      </p:pic>
      <p:pic>
        <p:nvPicPr>
          <p:cNvPr id="16" name="Picture 15" descr="5_single_cell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5"/>
          <a:stretch/>
        </p:blipFill>
        <p:spPr>
          <a:xfrm>
            <a:off x="-381000" y="1128642"/>
            <a:ext cx="5299364" cy="52727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730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MyD88 and TRIF activation together </a:t>
            </a:r>
            <a:r>
              <a:rPr lang="en-US" dirty="0"/>
              <a:t>(0~1 fold range)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4923" y="4807466"/>
            <a:ext cx="236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experimental </a:t>
            </a:r>
            <a:r>
              <a:rPr lang="en-US" dirty="0"/>
              <a:t>data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500_single_cel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2"/>
          <a:stretch/>
        </p:blipFill>
        <p:spPr>
          <a:xfrm>
            <a:off x="4065371" y="-456576"/>
            <a:ext cx="5299364" cy="5307976"/>
          </a:xfrm>
          <a:prstGeom prst="rect">
            <a:avLst/>
          </a:prstGeom>
        </p:spPr>
      </p:pic>
      <p:pic>
        <p:nvPicPr>
          <p:cNvPr id="16" name="Picture 15" descr="5_single_cel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5"/>
          <a:stretch/>
        </p:blipFill>
        <p:spPr>
          <a:xfrm>
            <a:off x="-381000" y="1128642"/>
            <a:ext cx="5299364" cy="52727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  <p:pic>
        <p:nvPicPr>
          <p:cNvPr id="3" name="Picture 2" descr="no_cluster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27963" r="52159" b="61574"/>
          <a:stretch/>
        </p:blipFill>
        <p:spPr>
          <a:xfrm>
            <a:off x="156187" y="4851400"/>
            <a:ext cx="3818913" cy="2120899"/>
          </a:xfrm>
          <a:prstGeom prst="rect">
            <a:avLst/>
          </a:prstGeom>
        </p:spPr>
      </p:pic>
      <p:pic>
        <p:nvPicPr>
          <p:cNvPr id="14" name="Picture 13" descr="no_cluster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4" t="59733" r="51912" b="29804"/>
          <a:stretch/>
        </p:blipFill>
        <p:spPr>
          <a:xfrm>
            <a:off x="4654550" y="4851401"/>
            <a:ext cx="3818913" cy="21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MyD88 and TRIF activation together </a:t>
            </a:r>
            <a:r>
              <a:rPr lang="en-US" dirty="0"/>
              <a:t>(</a:t>
            </a:r>
            <a:r>
              <a:rPr lang="en-US" dirty="0" smtClean="0"/>
              <a:t>0.1~10 </a:t>
            </a:r>
            <a:r>
              <a:rPr lang="en-US" dirty="0"/>
              <a:t>fold range)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2013-11-04_500LPS+1ugTNF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5" r="51588" b="51619"/>
          <a:stretch/>
        </p:blipFill>
        <p:spPr>
          <a:xfrm>
            <a:off x="3510171" y="5051978"/>
            <a:ext cx="5116553" cy="9749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56187" y="5051978"/>
            <a:ext cx="3883784" cy="1662144"/>
            <a:chOff x="339376" y="5162496"/>
            <a:chExt cx="3448500" cy="1662144"/>
          </a:xfrm>
        </p:grpSpPr>
        <p:pic>
          <p:nvPicPr>
            <p:cNvPr id="8" name="Picture 7" descr="2013-12-06_5ngLP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0" t="20275" r="51795" b="65197"/>
            <a:stretch/>
          </p:blipFill>
          <p:spPr>
            <a:xfrm>
              <a:off x="339376" y="5162496"/>
              <a:ext cx="3448500" cy="996333"/>
            </a:xfrm>
            <a:prstGeom prst="rect">
              <a:avLst/>
            </a:prstGeom>
          </p:spPr>
        </p:pic>
        <p:pic>
          <p:nvPicPr>
            <p:cNvPr id="9" name="Picture 8" descr="2013-12-06_5ngLP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0" t="63221" r="51795" b="23049"/>
            <a:stretch/>
          </p:blipFill>
          <p:spPr>
            <a:xfrm>
              <a:off x="339376" y="5883050"/>
              <a:ext cx="3448500" cy="94159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6166838" y="6350624"/>
            <a:ext cx="236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experimental </a:t>
            </a:r>
            <a:r>
              <a:rPr lang="en-US" dirty="0"/>
              <a:t>data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  <p:pic>
        <p:nvPicPr>
          <p:cNvPr id="3" name="Picture 2" descr="5ng_simulation_pn10fold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5"/>
          <a:stretch/>
        </p:blipFill>
        <p:spPr>
          <a:xfrm>
            <a:off x="-381000" y="934594"/>
            <a:ext cx="5299364" cy="5466830"/>
          </a:xfrm>
          <a:prstGeom prst="rect">
            <a:avLst/>
          </a:prstGeom>
        </p:spPr>
      </p:pic>
      <p:pic>
        <p:nvPicPr>
          <p:cNvPr id="4" name="Picture 3" descr="500ng_simulation_pn10fol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71" y="-45657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4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87" y="11264"/>
            <a:ext cx="4562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Single cell </a:t>
            </a:r>
            <a:r>
              <a:rPr lang="en-US" b="1" dirty="0" smtClean="0"/>
              <a:t>model</a:t>
            </a:r>
          </a:p>
          <a:p>
            <a:r>
              <a:rPr lang="en-US" dirty="0" smtClean="0"/>
              <a:t>Randomize the MyD88 and TRIF activation together </a:t>
            </a:r>
            <a:r>
              <a:rPr lang="en-US" dirty="0"/>
              <a:t>(0.1~10 fold range)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851401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18364" y="174536"/>
            <a:ext cx="359987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Technical Problems: </a:t>
            </a:r>
            <a:endParaRPr lang="en-US" sz="1400" b="1" dirty="0"/>
          </a:p>
          <a:p>
            <a:r>
              <a:rPr lang="en-US" sz="1400" dirty="0"/>
              <a:t>1. Second peak is not strong enough. </a:t>
            </a:r>
          </a:p>
          <a:p>
            <a:r>
              <a:rPr lang="en-US" sz="1400" dirty="0"/>
              <a:t>2. The trough of first peak is a little bit high </a:t>
            </a:r>
          </a:p>
          <a:p>
            <a:r>
              <a:rPr lang="en-US" sz="1400" dirty="0"/>
              <a:t>3. Possible of 3</a:t>
            </a:r>
            <a:r>
              <a:rPr lang="en-US" sz="1400" baseline="30000" dirty="0"/>
              <a:t>rd</a:t>
            </a:r>
            <a:r>
              <a:rPr lang="en-US" sz="1400" dirty="0"/>
              <a:t> peak not shown in simulation. </a:t>
            </a:r>
            <a:endParaRPr lang="en-US" sz="1400" dirty="0"/>
          </a:p>
        </p:txBody>
      </p:sp>
      <p:pic>
        <p:nvPicPr>
          <p:cNvPr id="3" name="Picture 2" descr="5ng_simulation_pn10fold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7"/>
          <a:stretch/>
        </p:blipFill>
        <p:spPr>
          <a:xfrm>
            <a:off x="-381000" y="1028700"/>
            <a:ext cx="5299364" cy="5372724"/>
          </a:xfrm>
          <a:prstGeom prst="rect">
            <a:avLst/>
          </a:prstGeom>
        </p:spPr>
      </p:pic>
      <p:pic>
        <p:nvPicPr>
          <p:cNvPr id="4" name="Picture 3" descr="500ng_simulation_pn10fol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71" y="-456576"/>
            <a:ext cx="5299364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34923" y="4807466"/>
            <a:ext cx="236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experimental </a:t>
            </a:r>
            <a:r>
              <a:rPr lang="en-US" dirty="0"/>
              <a:t>data </a:t>
            </a:r>
            <a:endParaRPr lang="en-US" dirty="0"/>
          </a:p>
        </p:txBody>
      </p:sp>
      <p:pic>
        <p:nvPicPr>
          <p:cNvPr id="14" name="Picture 13" descr="no_cluster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7" t="27963" r="52159" b="61574"/>
          <a:stretch/>
        </p:blipFill>
        <p:spPr>
          <a:xfrm>
            <a:off x="156187" y="4851400"/>
            <a:ext cx="3818913" cy="2120899"/>
          </a:xfrm>
          <a:prstGeom prst="rect">
            <a:avLst/>
          </a:prstGeom>
        </p:spPr>
      </p:pic>
      <p:pic>
        <p:nvPicPr>
          <p:cNvPr id="15" name="Picture 14" descr="no_cluster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4" t="59733" r="51912" b="29804"/>
          <a:stretch/>
        </p:blipFill>
        <p:spPr>
          <a:xfrm>
            <a:off x="4654550" y="4851401"/>
            <a:ext cx="3818913" cy="21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400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2206</TotalTime>
  <Words>251</Words>
  <Application>Microsoft Macintosh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25</cp:revision>
  <dcterms:created xsi:type="dcterms:W3CDTF">2014-05-07T17:25:13Z</dcterms:created>
  <dcterms:modified xsi:type="dcterms:W3CDTF">2014-05-09T06:11:29Z</dcterms:modified>
</cp:coreProperties>
</file>