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7" r:id="rId3"/>
    <p:sldId id="268" r:id="rId4"/>
    <p:sldId id="266" r:id="rId5"/>
    <p:sldId id="258" r:id="rId6"/>
    <p:sldId id="261" r:id="rId7"/>
    <p:sldId id="259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96" y="-976"/>
      </p:cViewPr>
      <p:guideLst>
        <p:guide orient="horz" pos="2320"/>
        <p:guide pos="4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76FC-C3E6-494D-BA5A-D7931EA53CFD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1798-5006-1C41-B5BE-75214B13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2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Initial time delay:</a:t>
            </a:r>
            <a:r>
              <a:rPr lang="en-US" baseline="0" dirty="0" smtClean="0"/>
              <a:t> Diffusion time of the LPS. </a:t>
            </a:r>
          </a:p>
          <a:p>
            <a:r>
              <a:rPr lang="en-US" baseline="0" dirty="0" smtClean="0"/>
              <a:t>2. Less sensitive in single cell setting. </a:t>
            </a:r>
          </a:p>
          <a:p>
            <a:r>
              <a:rPr lang="en-US" baseline="0" dirty="0" smtClean="0"/>
              <a:t>3. More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in the first peak height.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0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7.emf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0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_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1695852"/>
            <a:ext cx="4969458" cy="3091465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5448300" y="1695852"/>
            <a:ext cx="4083050" cy="2950670"/>
            <a:chOff x="5282637" y="0"/>
            <a:chExt cx="3861363" cy="2790465"/>
          </a:xfrm>
        </p:grpSpPr>
        <p:pic>
          <p:nvPicPr>
            <p:cNvPr id="4" name="Picture 3" descr="average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2" r="61249"/>
            <a:stretch/>
          </p:blipFill>
          <p:spPr>
            <a:xfrm>
              <a:off x="5282637" y="0"/>
              <a:ext cx="2604063" cy="2790465"/>
            </a:xfrm>
            <a:prstGeom prst="rect">
              <a:avLst/>
            </a:prstGeom>
          </p:spPr>
        </p:pic>
        <p:pic>
          <p:nvPicPr>
            <p:cNvPr id="5" name="Picture 4" descr="average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50"/>
            <a:stretch/>
          </p:blipFill>
          <p:spPr>
            <a:xfrm>
              <a:off x="7886700" y="0"/>
              <a:ext cx="1257300" cy="2790465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05862" y="1370340"/>
            <a:ext cx="1000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Old </a:t>
            </a:r>
            <a:r>
              <a:rPr lang="en-US" b="1" dirty="0"/>
              <a:t>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673162" y="1370340"/>
            <a:ext cx="110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data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18534"/>
            <a:ext cx="4848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Average </a:t>
            </a:r>
            <a:r>
              <a:rPr lang="en-US" sz="2400" b="1" dirty="0" smtClean="0"/>
              <a:t>plot (new data vs. old data 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414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</a:t>
            </a:r>
            <a:r>
              <a:rPr lang="en-US" dirty="0" err="1" smtClean="0"/>
              <a:t>ikba</a:t>
            </a:r>
            <a:r>
              <a:rPr lang="en-US" dirty="0" smtClean="0"/>
              <a:t> transcription delay,myd88 and trif activation (</a:t>
            </a:r>
            <a:r>
              <a:rPr lang="en-US" dirty="0"/>
              <a:t>0.1~10 fold </a:t>
            </a:r>
            <a:r>
              <a:rPr lang="en-US" dirty="0" smtClean="0"/>
              <a:t>change, lognormal)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134923" y="4807466"/>
            <a:ext cx="236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experimental </a:t>
            </a:r>
            <a:r>
              <a:rPr lang="en-US" dirty="0"/>
              <a:t>data </a:t>
            </a:r>
            <a:endParaRPr lang="en-US" dirty="0"/>
          </a:p>
        </p:txBody>
      </p:sp>
      <p:pic>
        <p:nvPicPr>
          <p:cNvPr id="14" name="Picture 13" descr="no_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27963" r="52159" b="61574"/>
          <a:stretch/>
        </p:blipFill>
        <p:spPr>
          <a:xfrm>
            <a:off x="156187" y="4851400"/>
            <a:ext cx="3818913" cy="2120899"/>
          </a:xfrm>
          <a:prstGeom prst="rect">
            <a:avLst/>
          </a:prstGeom>
        </p:spPr>
      </p:pic>
      <p:pic>
        <p:nvPicPr>
          <p:cNvPr id="15" name="Picture 14" descr="no_cluster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59733" r="51912" b="29804"/>
          <a:stretch/>
        </p:blipFill>
        <p:spPr>
          <a:xfrm>
            <a:off x="4654550" y="4851401"/>
            <a:ext cx="3818913" cy="2120899"/>
          </a:xfrm>
          <a:prstGeom prst="rect">
            <a:avLst/>
          </a:prstGeom>
        </p:spPr>
      </p:pic>
      <p:pic>
        <p:nvPicPr>
          <p:cNvPr id="6" name="Picture 5" descr="single_cell_500_lognormal_delay_m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-482600"/>
            <a:ext cx="5299364" cy="6858000"/>
          </a:xfrm>
          <a:prstGeom prst="rect">
            <a:avLst/>
          </a:prstGeom>
        </p:spPr>
      </p:pic>
      <p:pic>
        <p:nvPicPr>
          <p:cNvPr id="8" name="Picture 7" descr="single_cell_5_lognormal_delay_m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-48260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28" y="831667"/>
            <a:ext cx="2654300" cy="17653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28" y="2847734"/>
            <a:ext cx="2743200" cy="166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428" y="4945580"/>
            <a:ext cx="2717800" cy="180340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209810" y="3364917"/>
            <a:ext cx="58898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latin typeface="Courier"/>
                <a:cs typeface="Courier"/>
              </a:rPr>
              <a:t>	 </a:t>
            </a:r>
            <a:r>
              <a:rPr lang="en-US" sz="1000" dirty="0" smtClean="0">
                <a:latin typeface="Courier"/>
                <a:cs typeface="Courier"/>
              </a:rPr>
              <a:t> n</a:t>
            </a:r>
            <a:r>
              <a:rPr lang="en-US" sz="1000" dirty="0">
                <a:latin typeface="Courier"/>
                <a:cs typeface="Courier"/>
              </a:rPr>
              <a:t>(10:12)= </a:t>
            </a:r>
            <a:r>
              <a:rPr lang="en-US" sz="1000" dirty="0" smtClean="0">
                <a:latin typeface="Courier"/>
                <a:cs typeface="Courier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000" dirty="0" smtClean="0">
                <a:latin typeface="Courier"/>
                <a:cs typeface="Courier"/>
              </a:rPr>
              <a:t>;         </a:t>
            </a:r>
            <a:r>
              <a:rPr lang="en-US" sz="1000" dirty="0">
                <a:latin typeface="Courier"/>
                <a:cs typeface="Courier"/>
              </a:rPr>
              <a:t>37;         37   ]; % inducible </a:t>
            </a:r>
            <a:r>
              <a:rPr lang="en-US" sz="1000" dirty="0" err="1">
                <a:latin typeface="Courier"/>
                <a:cs typeface="Courier"/>
              </a:rPr>
              <a:t>txn</a:t>
            </a:r>
            <a:r>
              <a:rPr lang="en-US" sz="1000" dirty="0">
                <a:latin typeface="Courier"/>
                <a:cs typeface="Courier"/>
              </a:rPr>
              <a:t> delay</a:t>
            </a:r>
          </a:p>
          <a:p>
            <a:pPr algn="just"/>
            <a:r>
              <a:rPr lang="en-US" sz="1000" dirty="0" smtClean="0">
                <a:latin typeface="Courier"/>
                <a:cs typeface="Courier"/>
              </a:rPr>
              <a:t>        n</a:t>
            </a:r>
            <a:r>
              <a:rPr lang="en-US" sz="1000" dirty="0">
                <a:latin typeface="Courier"/>
                <a:cs typeface="Courier"/>
              </a:rPr>
              <a:t>(30:32)= [0.828;     0.414;      0.414</a:t>
            </a:r>
            <a:r>
              <a:rPr lang="en-US" sz="1000" dirty="0" smtClean="0">
                <a:latin typeface="Courier"/>
                <a:cs typeface="Courier"/>
              </a:rPr>
              <a:t>]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*0.1</a:t>
            </a:r>
            <a:r>
              <a:rPr lang="en-US" sz="1000" dirty="0" smtClean="0">
                <a:latin typeface="Courier"/>
                <a:cs typeface="Courier"/>
              </a:rPr>
              <a:t>; </a:t>
            </a:r>
            <a:r>
              <a:rPr lang="en-US" sz="1000" dirty="0">
                <a:latin typeface="Courier"/>
                <a:cs typeface="Courier"/>
              </a:rPr>
              <a:t>% </a:t>
            </a:r>
            <a:r>
              <a:rPr lang="en-US" sz="1000" dirty="0" err="1">
                <a:latin typeface="Courier"/>
                <a:cs typeface="Courier"/>
              </a:rPr>
              <a:t>IkB:NFkB</a:t>
            </a:r>
            <a:r>
              <a:rPr lang="en-US" sz="1000" dirty="0">
                <a:latin typeface="Courier"/>
                <a:cs typeface="Courier"/>
              </a:rPr>
              <a:t> Export</a:t>
            </a:r>
          </a:p>
          <a:p>
            <a:pPr algn="just"/>
            <a:r>
              <a:rPr lang="en-US" sz="1000" dirty="0">
                <a:latin typeface="Courier"/>
                <a:cs typeface="Courier"/>
              </a:rPr>
              <a:t>     </a:t>
            </a:r>
            <a:r>
              <a:rPr lang="en-US" sz="1000" dirty="0" smtClean="0">
                <a:latin typeface="Courier"/>
                <a:cs typeface="Courier"/>
              </a:rPr>
              <a:t>        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9810" y="5473791"/>
            <a:ext cx="58898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latin typeface="Courier"/>
                <a:cs typeface="Courier"/>
              </a:rPr>
              <a:t>	 </a:t>
            </a:r>
            <a:r>
              <a:rPr lang="en-US" sz="1000" dirty="0" smtClean="0">
                <a:latin typeface="Courier"/>
                <a:cs typeface="Courier"/>
              </a:rPr>
              <a:t> n</a:t>
            </a:r>
            <a:r>
              <a:rPr lang="en-US" sz="1000" dirty="0">
                <a:latin typeface="Courier"/>
                <a:cs typeface="Courier"/>
              </a:rPr>
              <a:t>(10:12)= </a:t>
            </a:r>
            <a:r>
              <a:rPr lang="en-US" sz="1000" dirty="0" smtClean="0">
                <a:latin typeface="Courier"/>
                <a:cs typeface="Courier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10</a:t>
            </a:r>
            <a:r>
              <a:rPr lang="en-US" sz="1000" dirty="0" smtClean="0">
                <a:latin typeface="Courier"/>
                <a:cs typeface="Courier"/>
              </a:rPr>
              <a:t>;         </a:t>
            </a:r>
            <a:r>
              <a:rPr lang="en-US" sz="1000" dirty="0">
                <a:latin typeface="Courier"/>
                <a:cs typeface="Courier"/>
              </a:rPr>
              <a:t>37;         37   ]; % inducible </a:t>
            </a:r>
            <a:r>
              <a:rPr lang="en-US" sz="1000" dirty="0" err="1">
                <a:latin typeface="Courier"/>
                <a:cs typeface="Courier"/>
              </a:rPr>
              <a:t>txn</a:t>
            </a:r>
            <a:r>
              <a:rPr lang="en-US" sz="1000" dirty="0">
                <a:latin typeface="Courier"/>
                <a:cs typeface="Courier"/>
              </a:rPr>
              <a:t> delay</a:t>
            </a:r>
          </a:p>
          <a:p>
            <a:pPr algn="just"/>
            <a:r>
              <a:rPr lang="en-US" sz="1000" dirty="0" smtClean="0">
                <a:latin typeface="Courier"/>
                <a:cs typeface="Courier"/>
              </a:rPr>
              <a:t>        n</a:t>
            </a:r>
            <a:r>
              <a:rPr lang="en-US" sz="1000" dirty="0">
                <a:latin typeface="Courier"/>
                <a:cs typeface="Courier"/>
              </a:rPr>
              <a:t>(30:32)= [0.828;     0.414;      0.414</a:t>
            </a:r>
            <a:r>
              <a:rPr lang="en-US" sz="1000" dirty="0" smtClean="0">
                <a:latin typeface="Courier"/>
                <a:cs typeface="Courier"/>
              </a:rPr>
              <a:t>]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*0.1</a:t>
            </a:r>
            <a:r>
              <a:rPr lang="en-US" sz="1000" dirty="0" smtClean="0">
                <a:latin typeface="Courier"/>
                <a:cs typeface="Courier"/>
              </a:rPr>
              <a:t>; </a:t>
            </a:r>
            <a:r>
              <a:rPr lang="en-US" sz="1000" dirty="0">
                <a:latin typeface="Courier"/>
                <a:cs typeface="Courier"/>
              </a:rPr>
              <a:t>% </a:t>
            </a:r>
            <a:r>
              <a:rPr lang="en-US" sz="1000" dirty="0" err="1">
                <a:latin typeface="Courier"/>
                <a:cs typeface="Courier"/>
              </a:rPr>
              <a:t>IkB:NFkB</a:t>
            </a:r>
            <a:r>
              <a:rPr lang="en-US" sz="1000" dirty="0">
                <a:latin typeface="Courier"/>
                <a:cs typeface="Courier"/>
              </a:rPr>
              <a:t> Export</a:t>
            </a:r>
          </a:p>
          <a:p>
            <a:pPr algn="just"/>
            <a:r>
              <a:rPr lang="en-US" sz="1000" dirty="0">
                <a:latin typeface="Courier"/>
                <a:cs typeface="Courier"/>
              </a:rPr>
              <a:t>     </a:t>
            </a:r>
            <a:r>
              <a:rPr lang="en-US" sz="1000" dirty="0" smtClean="0">
                <a:latin typeface="Courier"/>
                <a:cs typeface="Courier"/>
              </a:rPr>
              <a:t>        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6228" y="4853228"/>
            <a:ext cx="7975600" cy="19812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6228" y="2768580"/>
            <a:ext cx="7975600" cy="1981239"/>
          </a:xfrm>
          <a:prstGeom prst="rect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607128" y="304800"/>
            <a:ext cx="3602619" cy="2603480"/>
            <a:chOff x="5282637" y="0"/>
            <a:chExt cx="3861363" cy="2790465"/>
          </a:xfrm>
        </p:grpSpPr>
        <p:pic>
          <p:nvPicPr>
            <p:cNvPr id="13" name="Picture 12" descr="average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2" r="61249"/>
            <a:stretch/>
          </p:blipFill>
          <p:spPr>
            <a:xfrm>
              <a:off x="5282637" y="0"/>
              <a:ext cx="2604063" cy="2790465"/>
            </a:xfrm>
            <a:prstGeom prst="rect">
              <a:avLst/>
            </a:prstGeom>
          </p:spPr>
        </p:pic>
        <p:pic>
          <p:nvPicPr>
            <p:cNvPr id="14" name="Picture 13" descr="average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50"/>
            <a:stretch/>
          </p:blipFill>
          <p:spPr>
            <a:xfrm>
              <a:off x="7886700" y="0"/>
              <a:ext cx="1257300" cy="2790465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7180477" y="830407"/>
            <a:ext cx="110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data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02774" y="337066"/>
            <a:ext cx="365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Didn’t change IKK simulation results. </a:t>
            </a:r>
            <a:endParaRPr lang="en-US" i="1" dirty="0"/>
          </a:p>
        </p:txBody>
      </p:sp>
      <p:sp>
        <p:nvSpPr>
          <p:cNvPr id="19" name="Rectangle 18"/>
          <p:cNvSpPr/>
          <p:nvPr/>
        </p:nvSpPr>
        <p:spPr>
          <a:xfrm>
            <a:off x="4368878" y="4057467"/>
            <a:ext cx="320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This case, first trough is too high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21278" y="6034988"/>
            <a:ext cx="207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choose this one.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1228" y="4853228"/>
            <a:ext cx="2705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535"/>
            <a:ext cx="9144000" cy="27904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8534"/>
            <a:ext cx="5556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Average </a:t>
            </a:r>
            <a:r>
              <a:rPr lang="en-US" sz="2400" b="1" dirty="0" smtClean="0"/>
              <a:t>plot (data against average model)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020313" y="3763267"/>
            <a:ext cx="110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data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945150" y="788136"/>
            <a:ext cx="54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Simulate average model (</a:t>
            </a:r>
            <a:r>
              <a:rPr lang="en-US" b="1" i="1" dirty="0" smtClean="0"/>
              <a:t>no distribution of parameters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741950" y="1586917"/>
            <a:ext cx="5889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latin typeface="Courier"/>
                <a:cs typeface="Courier"/>
              </a:rPr>
              <a:t>	 </a:t>
            </a:r>
            <a:r>
              <a:rPr lang="en-US" sz="1000" dirty="0" smtClean="0">
                <a:latin typeface="Courier"/>
                <a:cs typeface="Courier"/>
              </a:rPr>
              <a:t> n</a:t>
            </a:r>
            <a:r>
              <a:rPr lang="en-US" sz="1000" dirty="0">
                <a:latin typeface="Courier"/>
                <a:cs typeface="Courier"/>
              </a:rPr>
              <a:t>(10:12)= </a:t>
            </a:r>
            <a:r>
              <a:rPr lang="en-US" sz="1000" dirty="0" smtClean="0">
                <a:latin typeface="Courier"/>
                <a:cs typeface="Courier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000" dirty="0" smtClean="0">
                <a:latin typeface="Courier"/>
                <a:cs typeface="Courier"/>
              </a:rPr>
              <a:t>;         </a:t>
            </a:r>
            <a:r>
              <a:rPr lang="en-US" sz="1000" dirty="0">
                <a:latin typeface="Courier"/>
                <a:cs typeface="Courier"/>
              </a:rPr>
              <a:t>37;         37   ]; % inducible </a:t>
            </a:r>
            <a:r>
              <a:rPr lang="en-US" sz="1000" dirty="0" err="1">
                <a:latin typeface="Courier"/>
                <a:cs typeface="Courier"/>
              </a:rPr>
              <a:t>txn</a:t>
            </a:r>
            <a:r>
              <a:rPr lang="en-US" sz="1000" dirty="0">
                <a:latin typeface="Courier"/>
                <a:cs typeface="Courier"/>
              </a:rPr>
              <a:t> delay</a:t>
            </a:r>
          </a:p>
          <a:p>
            <a:pPr algn="just"/>
            <a:r>
              <a:rPr lang="en-US" sz="1000" dirty="0" smtClean="0">
                <a:latin typeface="Courier"/>
                <a:cs typeface="Courier"/>
              </a:rPr>
              <a:t>        n</a:t>
            </a:r>
            <a:r>
              <a:rPr lang="en-US" sz="1000" dirty="0">
                <a:latin typeface="Courier"/>
                <a:cs typeface="Courier"/>
              </a:rPr>
              <a:t>(30:32)= [0.828;     0.414;      0.414</a:t>
            </a:r>
            <a:r>
              <a:rPr lang="en-US" sz="1000" dirty="0" smtClean="0">
                <a:latin typeface="Courier"/>
                <a:cs typeface="Courier"/>
              </a:rPr>
              <a:t>]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*0.1</a:t>
            </a:r>
            <a:r>
              <a:rPr lang="en-US" sz="1000" dirty="0" smtClean="0">
                <a:latin typeface="Courier"/>
                <a:cs typeface="Courier"/>
              </a:rPr>
              <a:t>; </a:t>
            </a:r>
            <a:r>
              <a:rPr lang="en-US" sz="1000" dirty="0">
                <a:latin typeface="Courier"/>
                <a:cs typeface="Courier"/>
              </a:rPr>
              <a:t>% </a:t>
            </a:r>
            <a:r>
              <a:rPr lang="en-US" sz="1000" dirty="0" err="1">
                <a:latin typeface="Courier"/>
                <a:cs typeface="Courier"/>
              </a:rPr>
              <a:t>IkB:NFkB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Export</a:t>
            </a:r>
          </a:p>
          <a:p>
            <a:pPr algn="just"/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smtClean="0">
                <a:latin typeface="Courier"/>
                <a:cs typeface="Courier"/>
              </a:rPr>
              <a:t>  </a:t>
            </a:r>
            <a:r>
              <a:rPr lang="en-US" sz="1000" dirty="0" err="1" smtClean="0">
                <a:latin typeface="Courier"/>
                <a:cs typeface="Courier"/>
              </a:rPr>
              <a:t>lps</a:t>
            </a:r>
            <a:r>
              <a:rPr lang="en-US" sz="1000" dirty="0" smtClean="0">
                <a:latin typeface="Courier"/>
                <a:cs typeface="Courier"/>
              </a:rPr>
              <a:t> scale = 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sz="1000" dirty="0" smtClean="0">
                <a:latin typeface="Courier"/>
                <a:cs typeface="Courier"/>
              </a:rPr>
              <a:t>; (for simulate bulk data it is </a:t>
            </a:r>
            <a:endParaRPr lang="en-US" sz="1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algn="just"/>
            <a:r>
              <a:rPr lang="en-US" sz="1000" dirty="0">
                <a:latin typeface="Courier"/>
                <a:cs typeface="Courier"/>
              </a:rPr>
              <a:t>     </a:t>
            </a:r>
            <a:r>
              <a:rPr lang="en-US" sz="1000" dirty="0" smtClean="0">
                <a:latin typeface="Courier"/>
                <a:cs typeface="Courier"/>
              </a:rPr>
              <a:t>        </a:t>
            </a:r>
            <a:endParaRPr lang="en-US" sz="1000" dirty="0">
              <a:latin typeface="Courier"/>
              <a:cs typeface="Courier"/>
            </a:endParaRPr>
          </a:p>
        </p:txBody>
      </p:sp>
      <p:pic>
        <p:nvPicPr>
          <p:cNvPr id="10" name="Picture 9" descr="delay_10_30to32_.1_dosescan_lower_scale_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968"/>
            <a:ext cx="9144000" cy="2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7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535"/>
            <a:ext cx="9144000" cy="27904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8534"/>
            <a:ext cx="5803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Average </a:t>
            </a:r>
            <a:r>
              <a:rPr lang="en-US" sz="2400" b="1" dirty="0" smtClean="0"/>
              <a:t>plot (data against single cell model)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020313" y="3763267"/>
            <a:ext cx="110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data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06705" y="559536"/>
            <a:ext cx="7259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Ensemble average of 100 simulations (</a:t>
            </a:r>
            <a:r>
              <a:rPr lang="en-US" b="1" i="1" dirty="0" smtClean="0"/>
              <a:t>lognormal distribute 3 parameters:</a:t>
            </a:r>
          </a:p>
          <a:p>
            <a:r>
              <a:rPr lang="en-US" b="1" i="1" dirty="0" err="1" smtClean="0"/>
              <a:t>Ikba</a:t>
            </a:r>
            <a:r>
              <a:rPr lang="en-US" b="1" i="1" dirty="0" smtClean="0"/>
              <a:t> </a:t>
            </a:r>
            <a:r>
              <a:rPr lang="en-US" b="1" i="1" dirty="0" err="1" smtClean="0"/>
              <a:t>txn</a:t>
            </a:r>
            <a:r>
              <a:rPr lang="en-US" b="1" i="1" dirty="0" smtClean="0"/>
              <a:t> delay, myd88 activation and trif activation)</a:t>
            </a:r>
            <a:endParaRPr lang="en-US" b="1" dirty="0"/>
          </a:p>
        </p:txBody>
      </p:sp>
      <p:pic>
        <p:nvPicPr>
          <p:cNvPr id="7" name="Picture 6" descr="delay_10_30to32_.1_dosescan_lower_scale_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167"/>
            <a:ext cx="9144000" cy="2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MyD88 and TRIF activation together (0~1 fold range)</a:t>
            </a:r>
            <a:endParaRPr lang="en-US" dirty="0"/>
          </a:p>
        </p:txBody>
      </p:sp>
      <p:pic>
        <p:nvPicPr>
          <p:cNvPr id="7" name="Picture 6" descr="2013-11-04_500LPS+1ugTNF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5" r="51588" b="51619"/>
          <a:stretch/>
        </p:blipFill>
        <p:spPr>
          <a:xfrm>
            <a:off x="3510171" y="5051978"/>
            <a:ext cx="5116553" cy="9749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56187" y="5051978"/>
            <a:ext cx="3883784" cy="1662144"/>
            <a:chOff x="339376" y="5162496"/>
            <a:chExt cx="3448500" cy="1662144"/>
          </a:xfrm>
        </p:grpSpPr>
        <p:pic>
          <p:nvPicPr>
            <p:cNvPr id="8" name="Picture 7" descr="2013-12-06_5ngLP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0" t="20275" r="51795" b="65197"/>
            <a:stretch/>
          </p:blipFill>
          <p:spPr>
            <a:xfrm>
              <a:off x="339376" y="5162496"/>
              <a:ext cx="3448500" cy="996333"/>
            </a:xfrm>
            <a:prstGeom prst="rect">
              <a:avLst/>
            </a:prstGeom>
          </p:spPr>
        </p:pic>
        <p:pic>
          <p:nvPicPr>
            <p:cNvPr id="9" name="Picture 8" descr="2013-12-06_5ngLP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0" t="63221" r="51795" b="23049"/>
            <a:stretch/>
          </p:blipFill>
          <p:spPr>
            <a:xfrm>
              <a:off x="339376" y="5883050"/>
              <a:ext cx="3448500" cy="94159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166838" y="6350624"/>
            <a:ext cx="226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Old experimental </a:t>
            </a:r>
            <a:r>
              <a:rPr lang="en-US" dirty="0"/>
              <a:t>data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500_single_cel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1" y="-456576"/>
            <a:ext cx="5299364" cy="6858000"/>
          </a:xfrm>
          <a:prstGeom prst="rect">
            <a:avLst/>
          </a:prstGeom>
        </p:spPr>
      </p:pic>
      <p:pic>
        <p:nvPicPr>
          <p:cNvPr id="16" name="Picture 15" descr="5_single_cell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5"/>
          <a:stretch/>
        </p:blipFill>
        <p:spPr>
          <a:xfrm>
            <a:off x="-381000" y="1128642"/>
            <a:ext cx="5299364" cy="52727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730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MyD88 and TRIF activation together </a:t>
            </a:r>
            <a:r>
              <a:rPr lang="en-US" dirty="0"/>
              <a:t>(0~1 fold range)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4923" y="4807466"/>
            <a:ext cx="236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experimental </a:t>
            </a:r>
            <a:r>
              <a:rPr lang="en-US" dirty="0"/>
              <a:t>data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500_single_cel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2"/>
          <a:stretch/>
        </p:blipFill>
        <p:spPr>
          <a:xfrm>
            <a:off x="4065371" y="-456576"/>
            <a:ext cx="5299364" cy="5307976"/>
          </a:xfrm>
          <a:prstGeom prst="rect">
            <a:avLst/>
          </a:prstGeom>
        </p:spPr>
      </p:pic>
      <p:pic>
        <p:nvPicPr>
          <p:cNvPr id="16" name="Picture 15" descr="5_single_ce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5"/>
          <a:stretch/>
        </p:blipFill>
        <p:spPr>
          <a:xfrm>
            <a:off x="-381000" y="1128642"/>
            <a:ext cx="5299364" cy="52727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  <p:pic>
        <p:nvPicPr>
          <p:cNvPr id="3" name="Picture 2" descr="no_cluster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27963" r="52159" b="61574"/>
          <a:stretch/>
        </p:blipFill>
        <p:spPr>
          <a:xfrm>
            <a:off x="156187" y="4851400"/>
            <a:ext cx="3818913" cy="2120899"/>
          </a:xfrm>
          <a:prstGeom prst="rect">
            <a:avLst/>
          </a:prstGeom>
        </p:spPr>
      </p:pic>
      <p:pic>
        <p:nvPicPr>
          <p:cNvPr id="14" name="Picture 13" descr="no_cluster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59733" r="51912" b="29804"/>
          <a:stretch/>
        </p:blipFill>
        <p:spPr>
          <a:xfrm>
            <a:off x="4654550" y="4851401"/>
            <a:ext cx="3818913" cy="21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MyD88 and TRIF activation together </a:t>
            </a:r>
            <a:r>
              <a:rPr lang="en-US" dirty="0"/>
              <a:t>(</a:t>
            </a:r>
            <a:r>
              <a:rPr lang="en-US" dirty="0" smtClean="0"/>
              <a:t>0.1~10 </a:t>
            </a:r>
            <a:r>
              <a:rPr lang="en-US" dirty="0"/>
              <a:t>fold range)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2013-11-04_500LPS+1ugTNF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5" r="51588" b="51619"/>
          <a:stretch/>
        </p:blipFill>
        <p:spPr>
          <a:xfrm>
            <a:off x="3510171" y="5051978"/>
            <a:ext cx="5116553" cy="9749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56187" y="5051978"/>
            <a:ext cx="3883784" cy="1662144"/>
            <a:chOff x="339376" y="5162496"/>
            <a:chExt cx="3448500" cy="1662144"/>
          </a:xfrm>
        </p:grpSpPr>
        <p:pic>
          <p:nvPicPr>
            <p:cNvPr id="8" name="Picture 7" descr="2013-12-06_5ngLP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0" t="20275" r="51795" b="65197"/>
            <a:stretch/>
          </p:blipFill>
          <p:spPr>
            <a:xfrm>
              <a:off x="339376" y="5162496"/>
              <a:ext cx="3448500" cy="996333"/>
            </a:xfrm>
            <a:prstGeom prst="rect">
              <a:avLst/>
            </a:prstGeom>
          </p:spPr>
        </p:pic>
        <p:pic>
          <p:nvPicPr>
            <p:cNvPr id="9" name="Picture 8" descr="2013-12-06_5ngLP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0" t="63221" r="51795" b="23049"/>
            <a:stretch/>
          </p:blipFill>
          <p:spPr>
            <a:xfrm>
              <a:off x="339376" y="5883050"/>
              <a:ext cx="3448500" cy="94159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166838" y="6350624"/>
            <a:ext cx="226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Old experimental </a:t>
            </a:r>
            <a:r>
              <a:rPr lang="en-US" dirty="0"/>
              <a:t>data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  <p:pic>
        <p:nvPicPr>
          <p:cNvPr id="3" name="Picture 2" descr="5ng_simulation_pn10fold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5"/>
          <a:stretch/>
        </p:blipFill>
        <p:spPr>
          <a:xfrm>
            <a:off x="-381000" y="934594"/>
            <a:ext cx="5299364" cy="5466830"/>
          </a:xfrm>
          <a:prstGeom prst="rect">
            <a:avLst/>
          </a:prstGeom>
        </p:spPr>
      </p:pic>
      <p:pic>
        <p:nvPicPr>
          <p:cNvPr id="4" name="Picture 3" descr="500ng_simulation_pn10fol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71" y="-45657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4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MyD88 and TRIF activation together </a:t>
            </a:r>
            <a:r>
              <a:rPr lang="en-US" dirty="0"/>
              <a:t>(0.1~10 fold range)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  <p:pic>
        <p:nvPicPr>
          <p:cNvPr id="3" name="Picture 2" descr="5ng_simulation_pn10fold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7"/>
          <a:stretch/>
        </p:blipFill>
        <p:spPr>
          <a:xfrm>
            <a:off x="-381000" y="1028700"/>
            <a:ext cx="5299364" cy="5372724"/>
          </a:xfrm>
          <a:prstGeom prst="rect">
            <a:avLst/>
          </a:prstGeom>
        </p:spPr>
      </p:pic>
      <p:pic>
        <p:nvPicPr>
          <p:cNvPr id="4" name="Picture 3" descr="500ng_simulation_pn10fol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71" y="-456576"/>
            <a:ext cx="5299364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34923" y="4807466"/>
            <a:ext cx="236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experimental </a:t>
            </a:r>
            <a:r>
              <a:rPr lang="en-US" dirty="0"/>
              <a:t>data </a:t>
            </a:r>
            <a:endParaRPr lang="en-US" dirty="0"/>
          </a:p>
        </p:txBody>
      </p:sp>
      <p:pic>
        <p:nvPicPr>
          <p:cNvPr id="14" name="Picture 13" descr="no_cluster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27963" r="52159" b="61574"/>
          <a:stretch/>
        </p:blipFill>
        <p:spPr>
          <a:xfrm>
            <a:off x="156187" y="4851400"/>
            <a:ext cx="3818913" cy="2120899"/>
          </a:xfrm>
          <a:prstGeom prst="rect">
            <a:avLst/>
          </a:prstGeom>
        </p:spPr>
      </p:pic>
      <p:pic>
        <p:nvPicPr>
          <p:cNvPr id="15" name="Picture 14" descr="no_cluster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59733" r="51912" b="29804"/>
          <a:stretch/>
        </p:blipFill>
        <p:spPr>
          <a:xfrm>
            <a:off x="4654550" y="4851401"/>
            <a:ext cx="3818913" cy="21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</a:t>
            </a:r>
            <a:r>
              <a:rPr lang="en-US" dirty="0" err="1" smtClean="0"/>
              <a:t>ikba</a:t>
            </a:r>
            <a:r>
              <a:rPr lang="en-US" dirty="0" smtClean="0"/>
              <a:t> transcription delay (</a:t>
            </a:r>
            <a:r>
              <a:rPr lang="en-US" dirty="0"/>
              <a:t>0.1~10 fold </a:t>
            </a:r>
            <a:r>
              <a:rPr lang="en-US" dirty="0" smtClean="0"/>
              <a:t>change of 10 mins, lognormal)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134923" y="4807466"/>
            <a:ext cx="236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experimental </a:t>
            </a:r>
            <a:r>
              <a:rPr lang="en-US" dirty="0"/>
              <a:t>data </a:t>
            </a:r>
            <a:endParaRPr lang="en-US" dirty="0"/>
          </a:p>
        </p:txBody>
      </p:sp>
      <p:pic>
        <p:nvPicPr>
          <p:cNvPr id="14" name="Picture 13" descr="no_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27963" r="52159" b="61574"/>
          <a:stretch/>
        </p:blipFill>
        <p:spPr>
          <a:xfrm>
            <a:off x="156187" y="4851400"/>
            <a:ext cx="3818913" cy="2120899"/>
          </a:xfrm>
          <a:prstGeom prst="rect">
            <a:avLst/>
          </a:prstGeom>
        </p:spPr>
      </p:pic>
      <p:pic>
        <p:nvPicPr>
          <p:cNvPr id="15" name="Picture 14" descr="no_cluster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59733" r="51912" b="29804"/>
          <a:stretch/>
        </p:blipFill>
        <p:spPr>
          <a:xfrm>
            <a:off x="4654550" y="4851401"/>
            <a:ext cx="3818913" cy="2120899"/>
          </a:xfrm>
          <a:prstGeom prst="rect">
            <a:avLst/>
          </a:prstGeom>
        </p:spPr>
      </p:pic>
      <p:pic>
        <p:nvPicPr>
          <p:cNvPr id="5" name="Picture 4" descr="single_cell_5_lognormal_delay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7"/>
          <a:stretch/>
        </p:blipFill>
        <p:spPr>
          <a:xfrm>
            <a:off x="-381000" y="977900"/>
            <a:ext cx="5299364" cy="5423524"/>
          </a:xfrm>
          <a:prstGeom prst="rect">
            <a:avLst/>
          </a:prstGeom>
        </p:spPr>
      </p:pic>
      <p:pic>
        <p:nvPicPr>
          <p:cNvPr id="7" name="Picture 6" descr="single_cell_500_lognormal_delay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5" b="23242"/>
          <a:stretch/>
        </p:blipFill>
        <p:spPr>
          <a:xfrm>
            <a:off x="3975100" y="1128643"/>
            <a:ext cx="5299364" cy="36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21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3275</TotalTime>
  <Words>468</Words>
  <Application>Microsoft Macintosh PowerPoint</Application>
  <PresentationFormat>On-screen Show (4:3)</PresentationFormat>
  <Paragraphs>82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39</cp:revision>
  <dcterms:created xsi:type="dcterms:W3CDTF">2014-05-07T17:25:13Z</dcterms:created>
  <dcterms:modified xsi:type="dcterms:W3CDTF">2014-05-10T00:00:35Z</dcterms:modified>
</cp:coreProperties>
</file>