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-112" y="-184"/>
      </p:cViewPr>
      <p:guideLst>
        <p:guide orient="horz" pos="2087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546C-72B2-7047-B642-649892D8E411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09C39-31CC-634D-9F69-FB668761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ng/ml LPS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09C39-31CC-634D-9F69-FB6687612E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09C39-31CC-634D-9F69-FB6687612E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Sensitivity analysis for the peak time and half-peak time reveals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09C39-31CC-634D-9F69-FB6687612E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Variation in MyD88 and TRIF activation reproduce the single cell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92"/>
            <a:ext cx="8229600" cy="4326190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shown that the TRIF-dependent pathway is responsible for the late phase and MyD88-dependent is key for the early phase. </a:t>
            </a:r>
          </a:p>
          <a:p>
            <a:r>
              <a:rPr lang="en-US" sz="2400" dirty="0" smtClean="0"/>
              <a:t>Here our hypothesis that the two clustering in Lee et al. </a:t>
            </a:r>
            <a:r>
              <a:rPr lang="en-US" sz="2400" dirty="0"/>
              <a:t> </a:t>
            </a:r>
            <a:r>
              <a:rPr lang="en-US" sz="2400" dirty="0" smtClean="0"/>
              <a:t>2009 paper is due to heterogeneously activating two dependent pathways. </a:t>
            </a:r>
          </a:p>
          <a:p>
            <a:r>
              <a:rPr lang="en-US" sz="2400" dirty="0" smtClean="0"/>
              <a:t>So we put fractions </a:t>
            </a:r>
            <a:r>
              <a:rPr lang="en-US" sz="2400" dirty="0" err="1" smtClean="0">
                <a:solidFill>
                  <a:srgbClr val="FF0000"/>
                </a:solidFill>
              </a:rPr>
              <a:t>f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f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as two independent uniformed randomized number to represent the different degrees of activation of the adapter-dependent pathway in single cells. We run 200 simulations to represent 200 single cell trajectories. </a:t>
            </a:r>
          </a:p>
          <a:p>
            <a:r>
              <a:rPr lang="en-US" sz="2400" dirty="0" smtClean="0"/>
              <a:t> Then we K-means clustering those trajectories into two clusters. And check what’s the distribution of </a:t>
            </a:r>
            <a:r>
              <a:rPr lang="en-US" sz="2400" dirty="0" err="1">
                <a:solidFill>
                  <a:srgbClr val="FF0000"/>
                </a:solidFill>
              </a:rPr>
              <a:t>f</a:t>
            </a:r>
            <a:r>
              <a:rPr lang="en-US" sz="2400" baseline="-25000" dirty="0" err="1">
                <a:solidFill>
                  <a:srgbClr val="FF0000"/>
                </a:solidFill>
              </a:rPr>
              <a:t>m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f</a:t>
            </a:r>
            <a:r>
              <a:rPr lang="en-US" sz="2400" baseline="-25000" dirty="0" err="1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each cluster.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1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sti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5" y="1225244"/>
            <a:ext cx="61976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538" y="2359224"/>
            <a:ext cx="61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LPS I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301" y="4884745"/>
            <a:ext cx="67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LPS </a:t>
            </a:r>
            <a:r>
              <a:rPr lang="en-US" dirty="0" smtClean="0">
                <a:solidFill>
                  <a:srgbClr val="0000FF"/>
                </a:solidFill>
              </a:rPr>
              <a:t>II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0089" y="1321251"/>
            <a:ext cx="262446" cy="227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5951" y="3591751"/>
            <a:ext cx="262446" cy="2270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2972" y="8548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NF-</a:t>
            </a:r>
            <a:r>
              <a:rPr lang="en-US" dirty="0" err="1"/>
              <a:t>KBn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13528" y="854842"/>
            <a:ext cx="151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 ng/ml LPS</a:t>
            </a:r>
          </a:p>
        </p:txBody>
      </p:sp>
    </p:spTree>
    <p:extLst>
      <p:ext uri="{BB962C8B-B14F-4D97-AF65-F5344CB8AC3E}">
        <p14:creationId xmlns:p14="http://schemas.microsoft.com/office/powerpoint/2010/main" val="12316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PSIIp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88" y="1063253"/>
            <a:ext cx="4114800" cy="3447307"/>
          </a:xfrm>
          <a:prstGeom prst="rect">
            <a:avLst/>
          </a:prstGeom>
        </p:spPr>
      </p:pic>
      <p:pic>
        <p:nvPicPr>
          <p:cNvPr id="4" name="Picture 3" descr="LPSIp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3" y="1063253"/>
            <a:ext cx="4114800" cy="344730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20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Fraction of activation in each cluster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03975" y="4510560"/>
            <a:ext cx="442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f</a:t>
            </a:r>
            <a:r>
              <a:rPr lang="en-US" sz="2400" baseline="-25000" dirty="0" err="1"/>
              <a:t>m</a:t>
            </a:r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188315" y="4510560"/>
            <a:ext cx="347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f</a:t>
            </a:r>
            <a:r>
              <a:rPr lang="en-US" sz="2400" baseline="-25000" dirty="0" err="1" smtClean="0"/>
              <a:t>t</a:t>
            </a:r>
            <a:endParaRPr lang="en-US" sz="24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5972247" y="4510560"/>
            <a:ext cx="442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f</a:t>
            </a:r>
            <a:r>
              <a:rPr lang="en-US" sz="2400" baseline="-25000" dirty="0" err="1"/>
              <a:t>m</a:t>
            </a:r>
            <a:endParaRPr lang="en-US" sz="2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856587" y="4510560"/>
            <a:ext cx="347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f</a:t>
            </a:r>
            <a:r>
              <a:rPr lang="en-US" sz="2400" baseline="-25000" dirty="0" err="1" smtClean="0"/>
              <a:t>t</a:t>
            </a:r>
            <a:endParaRPr lang="en-US" sz="24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457199" y="5159423"/>
            <a:ext cx="8061377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It turns out: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LPS cluster I is due to small fraction of activation of TRIF dependent pathway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LPS cluster II require more fraction of activation of TRIF. </a:t>
            </a:r>
          </a:p>
        </p:txBody>
      </p:sp>
    </p:spTree>
    <p:extLst>
      <p:ext uri="{BB962C8B-B14F-4D97-AF65-F5344CB8AC3E}">
        <p14:creationId xmlns:p14="http://schemas.microsoft.com/office/powerpoint/2010/main" val="77873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633" y="5250"/>
            <a:ext cx="9131665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sensitive to the </a:t>
            </a:r>
            <a:r>
              <a:rPr lang="en-US" sz="3600" dirty="0" err="1" smtClean="0"/>
              <a:t>NFkBn</a:t>
            </a:r>
            <a:r>
              <a:rPr lang="en-US" sz="3600" dirty="0" smtClean="0"/>
              <a:t> response time?</a:t>
            </a:r>
            <a:endParaRPr lang="en-US" sz="3600" dirty="0"/>
          </a:p>
        </p:txBody>
      </p:sp>
      <p:pic>
        <p:nvPicPr>
          <p:cNvPr id="4" name="Picture 3" descr="peakSen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32559"/>
            <a:ext cx="4114800" cy="3437068"/>
          </a:xfrm>
          <a:prstGeom prst="rect">
            <a:avLst/>
          </a:prstGeom>
        </p:spPr>
      </p:pic>
      <p:pic>
        <p:nvPicPr>
          <p:cNvPr id="5" name="Picture 4" descr="halfPeakSen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7" y="1632559"/>
            <a:ext cx="4114800" cy="34370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5895" y="4384917"/>
            <a:ext cx="2686778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gTLR4</a:t>
            </a:r>
            <a:r>
              <a:rPr lang="en-US" dirty="0" smtClean="0"/>
              <a:t>:TLR4 generation rate</a:t>
            </a:r>
            <a:endParaRPr lang="en-US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1068" y="4502506"/>
            <a:ext cx="224827" cy="769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34567" y="1288883"/>
            <a:ext cx="3213891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mMyD88</a:t>
            </a:r>
            <a:r>
              <a:rPr lang="en-US" dirty="0" smtClean="0"/>
              <a:t>:TMyD88 activation EC50</a:t>
            </a:r>
            <a:endParaRPr lang="en-US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20483" y="1725384"/>
            <a:ext cx="0" cy="287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1750" y="2012404"/>
            <a:ext cx="2812188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d</a:t>
            </a:r>
            <a:r>
              <a:rPr lang="en-US" baseline="-25000" dirty="0" smtClean="0"/>
              <a:t>TLR4</a:t>
            </a:r>
            <a:r>
              <a:rPr lang="en-US" dirty="0" smtClean="0"/>
              <a:t>:TLR4 degradation rate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83989" y="2244833"/>
            <a:ext cx="2572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47388" y="4384917"/>
            <a:ext cx="2686778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gTLR4</a:t>
            </a:r>
            <a:r>
              <a:rPr lang="en-US" dirty="0" smtClean="0"/>
              <a:t>:TLR4 generation rate</a:t>
            </a:r>
            <a:endParaRPr lang="en-US" baseline="-25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22561" y="4502506"/>
            <a:ext cx="224827" cy="769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70897" y="1288883"/>
            <a:ext cx="3458136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Hill coefficient in </a:t>
            </a:r>
            <a:r>
              <a:rPr lang="en-US" dirty="0" err="1" smtClean="0"/>
              <a:t>IkBa</a:t>
            </a:r>
            <a:r>
              <a:rPr lang="en-US" dirty="0" smtClean="0"/>
              <a:t> transcription</a:t>
            </a:r>
            <a:endParaRPr lang="en-US" baseline="-25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749078" y="1742148"/>
            <a:ext cx="0" cy="287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72909" y="1980138"/>
            <a:ext cx="3213891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mMyD88</a:t>
            </a:r>
            <a:r>
              <a:rPr lang="en-US" dirty="0" smtClean="0"/>
              <a:t>:TMyD88 activation EC50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518577" y="2368908"/>
            <a:ext cx="152225" cy="1784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47388" y="2534136"/>
            <a:ext cx="2812188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d</a:t>
            </a:r>
            <a:r>
              <a:rPr lang="en-US" baseline="-25000" dirty="0" smtClean="0"/>
              <a:t>TLR4</a:t>
            </a:r>
            <a:r>
              <a:rPr lang="en-US" dirty="0" smtClean="0"/>
              <a:t>:TLR4 degradation rate</a:t>
            </a:r>
            <a:endParaRPr lang="en-US" baseline="-25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349627" y="2766565"/>
            <a:ext cx="2572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7199" y="5159423"/>
            <a:ext cx="8061377" cy="147732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Sensitivity analysis for the peak time and half-peak time </a:t>
            </a:r>
            <a:r>
              <a:rPr lang="en-US" dirty="0" smtClean="0"/>
              <a:t>reveals, the quickness of the response depends on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The TLR4 level (k</a:t>
            </a:r>
            <a:r>
              <a:rPr lang="en-US" b="1" baseline="-25000" dirty="0" smtClean="0">
                <a:solidFill>
                  <a:srgbClr val="FF0000"/>
                </a:solidFill>
              </a:rPr>
              <a:t>gTLR4</a:t>
            </a:r>
            <a:r>
              <a:rPr lang="en-US" b="1" dirty="0" smtClean="0">
                <a:solidFill>
                  <a:srgbClr val="FF0000"/>
                </a:solidFill>
              </a:rPr>
              <a:t> &amp; k</a:t>
            </a:r>
            <a:r>
              <a:rPr lang="en-US" b="1" baseline="-25000" dirty="0" smtClean="0">
                <a:solidFill>
                  <a:srgbClr val="FF0000"/>
                </a:solidFill>
              </a:rPr>
              <a:t>dTLR4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MyD88 activation (k</a:t>
            </a:r>
            <a:r>
              <a:rPr lang="en-US" baseline="-25000" dirty="0" smtClean="0"/>
              <a:t>mMyD8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negative feedback strength(</a:t>
            </a:r>
            <a:r>
              <a:rPr lang="en-US" dirty="0"/>
              <a:t>Hill coefficient in </a:t>
            </a:r>
            <a:r>
              <a:rPr lang="en-US" dirty="0" err="1"/>
              <a:t>IkBa</a:t>
            </a:r>
            <a:r>
              <a:rPr lang="en-US" dirty="0"/>
              <a:t> </a:t>
            </a:r>
            <a:r>
              <a:rPr lang="en-US" dirty="0" smtClean="0"/>
              <a:t>transcription) </a:t>
            </a:r>
          </a:p>
        </p:txBody>
      </p:sp>
    </p:spTree>
    <p:extLst>
      <p:ext uri="{BB962C8B-B14F-4D97-AF65-F5344CB8AC3E}">
        <p14:creationId xmlns:p14="http://schemas.microsoft.com/office/powerpoint/2010/main" val="36466650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1278</TotalTime>
  <Words>288</Words>
  <Application>Microsoft Macintosh PowerPoint</Application>
  <PresentationFormat>On-screen Show (4:3)</PresentationFormat>
  <Paragraphs>35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Variation in MyD88 and TRIF activation reproduce the single cell data</vt:lpstr>
      <vt:lpstr>PowerPoint Presentation</vt:lpstr>
      <vt:lpstr>Fraction of activation in each cluster</vt:lpstr>
      <vt:lpstr>What is sensitive to the NFkBn response time?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42</cp:revision>
  <cp:lastPrinted>2013-05-21T04:58:26Z</cp:lastPrinted>
  <dcterms:created xsi:type="dcterms:W3CDTF">2013-05-20T17:02:09Z</dcterms:created>
  <dcterms:modified xsi:type="dcterms:W3CDTF">2013-12-09T23:55:41Z</dcterms:modified>
</cp:coreProperties>
</file>