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4" r:id="rId6"/>
    <p:sldId id="261" r:id="rId7"/>
    <p:sldId id="262" r:id="rId8"/>
    <p:sldId id="260" r:id="rId9"/>
    <p:sldId id="267" r:id="rId10"/>
    <p:sldId id="263" r:id="rId11"/>
    <p:sldId id="265" r:id="rId12"/>
  </p:sldIdLst>
  <p:sldSz cx="6400800" cy="8640763"/>
  <p:notesSz cx="6858000" cy="9144000"/>
  <p:defaultTextStyle>
    <a:defPPr>
      <a:defRPr lang="en-US"/>
    </a:defPPr>
    <a:lvl1pPr marL="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865F"/>
    <a:srgbClr val="519D7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83793" autoAdjust="0"/>
  </p:normalViewPr>
  <p:slideViewPr>
    <p:cSldViewPr snapToGrid="0" showGuides="1">
      <p:cViewPr>
        <p:scale>
          <a:sx n="140" d="100"/>
          <a:sy n="140" d="100"/>
        </p:scale>
        <p:origin x="-632" y="-1896"/>
      </p:cViewPr>
      <p:guideLst>
        <p:guide orient="horz" pos="2722"/>
        <p:guide pos="20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cheng:Dropbox:R:ODE: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data.csv!$G$1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marker>
          <c:xVal>
            <c:numRef>
              <c:f>data.csv!$F$2:$F$62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data.csv!$G$2:$G$62</c:f>
              <c:numCache>
                <c:formatCode>General</c:formatCode>
                <c:ptCount val="61"/>
                <c:pt idx="0">
                  <c:v>0.000261098867747891</c:v>
                </c:pt>
                <c:pt idx="1">
                  <c:v>0.00102971267949397</c:v>
                </c:pt>
                <c:pt idx="2">
                  <c:v>0.00228490954132581</c:v>
                </c:pt>
                <c:pt idx="3">
                  <c:v>0.00400709674706614</c:v>
                </c:pt>
                <c:pt idx="4">
                  <c:v>0.00617789452434465</c:v>
                </c:pt>
                <c:pt idx="5">
                  <c:v>0.00878002156718188</c:v>
                </c:pt>
                <c:pt idx="6">
                  <c:v>0.0117971956052499</c:v>
                </c:pt>
                <c:pt idx="7">
                  <c:v>0.0152140458059629</c:v>
                </c:pt>
                <c:pt idx="8">
                  <c:v>0.0190160289135318</c:v>
                </c:pt>
                <c:pt idx="9">
                  <c:v>0.0231893596900043</c:v>
                </c:pt>
                <c:pt idx="10">
                  <c:v>0.0231893596857516</c:v>
                </c:pt>
                <c:pt idx="11">
                  <c:v>0.0827412617861842</c:v>
                </c:pt>
                <c:pt idx="12">
                  <c:v>0.167957828131163</c:v>
                </c:pt>
                <c:pt idx="13">
                  <c:v>0.270801506915236</c:v>
                </c:pt>
                <c:pt idx="14">
                  <c:v>0.382881485686777</c:v>
                </c:pt>
                <c:pt idx="15">
                  <c:v>0.491613565752628</c:v>
                </c:pt>
                <c:pt idx="16">
                  <c:v>0.578017145416439</c:v>
                </c:pt>
                <c:pt idx="17">
                  <c:v>0.630824736010445</c:v>
                </c:pt>
                <c:pt idx="18">
                  <c:v>0.659070990933726</c:v>
                </c:pt>
                <c:pt idx="19">
                  <c:v>0.674802246019811</c:v>
                </c:pt>
                <c:pt idx="20">
                  <c:v>0.684401293691265</c:v>
                </c:pt>
                <c:pt idx="21">
                  <c:v>0.690755675386881</c:v>
                </c:pt>
                <c:pt idx="22">
                  <c:v>0.695236435415957</c:v>
                </c:pt>
                <c:pt idx="23">
                  <c:v>0.698552142325665</c:v>
                </c:pt>
                <c:pt idx="24">
                  <c:v>0.701099090420742</c:v>
                </c:pt>
                <c:pt idx="25">
                  <c:v>0.703114115998003</c:v>
                </c:pt>
                <c:pt idx="26">
                  <c:v>0.704746692591212</c:v>
                </c:pt>
                <c:pt idx="27">
                  <c:v>0.706095496593408</c:v>
                </c:pt>
                <c:pt idx="28">
                  <c:v>0.707228156247409</c:v>
                </c:pt>
                <c:pt idx="29">
                  <c:v>0.708192505058249</c:v>
                </c:pt>
                <c:pt idx="30">
                  <c:v>0.709023296606922</c:v>
                </c:pt>
                <c:pt idx="31">
                  <c:v>0.70974637051755</c:v>
                </c:pt>
                <c:pt idx="32">
                  <c:v>0.710381328189947</c:v>
                </c:pt>
                <c:pt idx="33">
                  <c:v>0.71094330194546</c:v>
                </c:pt>
                <c:pt idx="34">
                  <c:v>0.711444156602691</c:v>
                </c:pt>
                <c:pt idx="35">
                  <c:v>0.711893323814772</c:v>
                </c:pt>
                <c:pt idx="36">
                  <c:v>0.712298394002141</c:v>
                </c:pt>
                <c:pt idx="37">
                  <c:v>0.712665543747725</c:v>
                </c:pt>
                <c:pt idx="38">
                  <c:v>0.712999849874121</c:v>
                </c:pt>
                <c:pt idx="39">
                  <c:v>0.71330552312077</c:v>
                </c:pt>
                <c:pt idx="40">
                  <c:v>0.713586085199809</c:v>
                </c:pt>
                <c:pt idx="41">
                  <c:v>0.713844503716614</c:v>
                </c:pt>
                <c:pt idx="42">
                  <c:v>0.714083297271664</c:v>
                </c:pt>
                <c:pt idx="43">
                  <c:v>0.714304616670896</c:v>
                </c:pt>
                <c:pt idx="44">
                  <c:v>0.714510310100421</c:v>
                </c:pt>
                <c:pt idx="45">
                  <c:v>0.714701974114171</c:v>
                </c:pt>
                <c:pt idx="46">
                  <c:v>0.714880995298479</c:v>
                </c:pt>
                <c:pt idx="47">
                  <c:v>0.715048583426774</c:v>
                </c:pt>
                <c:pt idx="48">
                  <c:v>0.715205798903304</c:v>
                </c:pt>
                <c:pt idx="49">
                  <c:v>0.715353574925919</c:v>
                </c:pt>
                <c:pt idx="50">
                  <c:v>0.715492736208264</c:v>
                </c:pt>
                <c:pt idx="51">
                  <c:v>0.715624014142457</c:v>
                </c:pt>
                <c:pt idx="52">
                  <c:v>0.715748059684594</c:v>
                </c:pt>
                <c:pt idx="53">
                  <c:v>0.715865454069382</c:v>
                </c:pt>
                <c:pt idx="54">
                  <c:v>0.715976717919411</c:v>
                </c:pt>
                <c:pt idx="55">
                  <c:v>0.716082318936576</c:v>
                </c:pt>
                <c:pt idx="56">
                  <c:v>0.716182678435517</c:v>
                </c:pt>
                <c:pt idx="57">
                  <c:v>0.716278177063407</c:v>
                </c:pt>
                <c:pt idx="58">
                  <c:v>0.716369159354609</c:v>
                </c:pt>
                <c:pt idx="59">
                  <c:v>0.716455938189976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data.csv!$C$1</c:f>
              <c:strCache>
                <c:ptCount val="1"/>
                <c:pt idx="0">
                  <c:v>Hill fit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data.csv!$B$2:$B$62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data.csv!$C$2:$C$62</c:f>
              <c:numCache>
                <c:formatCode>0.00E+00</c:formatCode>
                <c:ptCount val="61"/>
                <c:pt idx="0">
                  <c:v>4.42148022117347E-6</c:v>
                </c:pt>
                <c:pt idx="1">
                  <c:v>3.89751069005721E-5</c:v>
                </c:pt>
                <c:pt idx="2" formatCode="General">
                  <c:v>0.00013920565890165</c:v>
                </c:pt>
                <c:pt idx="3" formatCode="General">
                  <c:v>0.000343434130231414</c:v>
                </c:pt>
                <c:pt idx="4" formatCode="General">
                  <c:v>0.000691722470402081</c:v>
                </c:pt>
                <c:pt idx="5" formatCode="General">
                  <c:v>0.00122529069285295</c:v>
                </c:pt>
                <c:pt idx="6" formatCode="General">
                  <c:v>0.00198605719651476</c:v>
                </c:pt>
                <c:pt idx="7" formatCode="General">
                  <c:v>0.00301621083325545</c:v>
                </c:pt>
                <c:pt idx="8" formatCode="General">
                  <c:v>0.00435777807061218</c:v>
                </c:pt>
                <c:pt idx="9" formatCode="General">
                  <c:v>0.00605216906943507</c:v>
                </c:pt>
                <c:pt idx="10" formatCode="General">
                  <c:v>0.00605216906943508</c:v>
                </c:pt>
                <c:pt idx="11" formatCode="General">
                  <c:v>0.0500511329230962</c:v>
                </c:pt>
                <c:pt idx="12" formatCode="General">
                  <c:v>0.151580737673514</c:v>
                </c:pt>
                <c:pt idx="13" formatCode="General">
                  <c:v>0.285501088422758</c:v>
                </c:pt>
                <c:pt idx="14" formatCode="General">
                  <c:v>0.409740386911028</c:v>
                </c:pt>
                <c:pt idx="15" formatCode="General">
                  <c:v>0.503896335042328</c:v>
                </c:pt>
                <c:pt idx="16" formatCode="General">
                  <c:v>0.568805215048422</c:v>
                </c:pt>
                <c:pt idx="17" formatCode="General">
                  <c:v>0.612183523151089</c:v>
                </c:pt>
                <c:pt idx="18" formatCode="General">
                  <c:v>0.641206646051965</c:v>
                </c:pt>
                <c:pt idx="19" formatCode="General">
                  <c:v>0.660929486804148</c:v>
                </c:pt>
                <c:pt idx="20" formatCode="General">
                  <c:v>0.67461634530118</c:v>
                </c:pt>
                <c:pt idx="21" formatCode="General">
                  <c:v>0.68432735351853</c:v>
                </c:pt>
                <c:pt idx="22" formatCode="General">
                  <c:v>0.691366970642683</c:v>
                </c:pt>
                <c:pt idx="23" formatCode="General">
                  <c:v>0.69657321847266</c:v>
                </c:pt>
                <c:pt idx="24" formatCode="General">
                  <c:v>0.700494761954691</c:v>
                </c:pt>
                <c:pt idx="25" formatCode="General">
                  <c:v>0.703498167698949</c:v>
                </c:pt>
                <c:pt idx="26" formatCode="General">
                  <c:v>0.705833301883893</c:v>
                </c:pt>
                <c:pt idx="27" formatCode="General">
                  <c:v>0.707673778485224</c:v>
                </c:pt>
                <c:pt idx="28" formatCode="General">
                  <c:v>0.709142418412542</c:v>
                </c:pt>
                <c:pt idx="29" formatCode="General">
                  <c:v>0.710327574575453</c:v>
                </c:pt>
                <c:pt idx="30" formatCode="General">
                  <c:v>0.711293795734753</c:v>
                </c:pt>
                <c:pt idx="31" formatCode="General">
                  <c:v>0.712088918387781</c:v>
                </c:pt>
                <c:pt idx="32" formatCode="General">
                  <c:v>0.712748864368326</c:v>
                </c:pt>
                <c:pt idx="33" formatCode="General">
                  <c:v>0.713300939074259</c:v>
                </c:pt>
                <c:pt idx="34" formatCode="General">
                  <c:v>0.713766133446578</c:v>
                </c:pt>
                <c:pt idx="35" formatCode="General">
                  <c:v>0.714160753513764</c:v>
                </c:pt>
                <c:pt idx="36" formatCode="General">
                  <c:v>0.714497589286165</c:v>
                </c:pt>
                <c:pt idx="37" formatCode="General">
                  <c:v>0.714786763650556</c:v>
                </c:pt>
                <c:pt idx="38" formatCode="General">
                  <c:v>0.715036356037924</c:v>
                </c:pt>
                <c:pt idx="39" formatCode="General">
                  <c:v>0.715252865605853</c:v>
                </c:pt>
                <c:pt idx="40" formatCode="General">
                  <c:v>0.715441558737363</c:v>
                </c:pt>
                <c:pt idx="41" formatCode="General">
                  <c:v>0.715606732240017</c:v>
                </c:pt>
                <c:pt idx="42" formatCode="General">
                  <c:v>0.715751914484068</c:v>
                </c:pt>
                <c:pt idx="43" formatCode="General">
                  <c:v>0.715880020409974</c:v>
                </c:pt>
                <c:pt idx="44" formatCode="General">
                  <c:v>0.715993471934166</c:v>
                </c:pt>
                <c:pt idx="45" formatCode="General">
                  <c:v>0.716094292177612</c:v>
                </c:pt>
                <c:pt idx="46" formatCode="General">
                  <c:v>0.716184179729877</c:v>
                </c:pt>
                <c:pt idx="47" formatCode="General">
                  <c:v>0.71626456757</c:v>
                </c:pt>
                <c:pt idx="48" formatCode="General">
                  <c:v>0.716336670110121</c:v>
                </c:pt>
                <c:pt idx="49" formatCode="General">
                  <c:v>0.716401520981491</c:v>
                </c:pt>
                <c:pt idx="50" formatCode="General">
                  <c:v>0.716460003557552</c:v>
                </c:pt>
                <c:pt idx="51" formatCode="General">
                  <c:v>0.716512875743577</c:v>
                </c:pt>
                <c:pt idx="52" formatCode="General">
                  <c:v>0.716560790213539</c:v>
                </c:pt>
                <c:pt idx="53" formatCode="General">
                  <c:v>0.716604311011389</c:v>
                </c:pt>
                <c:pt idx="54" formatCode="General">
                  <c:v>0.716643927233578</c:v>
                </c:pt>
                <c:pt idx="55" formatCode="General">
                  <c:v>0.716680064356334</c:v>
                </c:pt>
                <c:pt idx="56" formatCode="General">
                  <c:v>0.716713093653113</c:v>
                </c:pt>
                <c:pt idx="57" formatCode="General">
                  <c:v>0.716743340056153</c:v>
                </c:pt>
                <c:pt idx="58" formatCode="General">
                  <c:v>0.716771088744835</c:v>
                </c:pt>
                <c:pt idx="59" formatCode="General">
                  <c:v>0.716796590687681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74768360"/>
        <c:axId val="-1974765064"/>
      </c:scatterChart>
      <c:valAx>
        <c:axId val="-197476836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-1974765064"/>
        <c:crosses val="autoZero"/>
        <c:crossBetween val="midCat"/>
        <c:majorUnit val="0.2"/>
      </c:valAx>
      <c:valAx>
        <c:axId val="-19747650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-1974768360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69098184056633"/>
          <c:y val="0.375403203634029"/>
          <c:w val="0.219298245614035"/>
          <c:h val="0.225520960997009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4E7E-F650-714E-BA06-849E12597C72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85800"/>
            <a:ext cx="254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C10D-C0D9-4447-8867-3C8CD6E7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proposed six-step model. Step 1, the TLR4-LPS dimmer (C) recruits MyD88 (M) forming a complex (CM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). Step 2, two 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 complex bind and form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. Step 3,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 binds to CM</a:t>
            </a:r>
            <a:r>
              <a:rPr lang="en-US" sz="1200" baseline="-25000" dirty="0" smtClean="0">
                <a:latin typeface="Arial"/>
                <a:cs typeface="Arial"/>
              </a:rPr>
              <a:t>2 </a:t>
            </a:r>
            <a:r>
              <a:rPr lang="en-US" sz="1200" dirty="0" smtClean="0">
                <a:latin typeface="Arial"/>
                <a:cs typeface="Arial"/>
              </a:rPr>
              <a:t>forming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. Step 4, In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complex, six MyD88 molecules reach closely to form heximer (M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) and release TLR4 dimmer.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can either disassociate to monomer (step 5) or continue to form Myddosome (step 6). The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 stands for the rate constant of the forward reactions, including binding and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formation. Whereas the 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stands for the rate constants of the backward reactions, i.e. disassociation. </a:t>
            </a:r>
          </a:p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fitted Hill constants are plotted to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/k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in a range between 0 and 1.</a:t>
            </a:r>
          </a:p>
          <a:p>
            <a:pPr marL="228600" indent="-228600">
              <a:buAutoNum type="alphaU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Ligand-induced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684239"/>
            <a:ext cx="5440680" cy="185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896433"/>
            <a:ext cx="448056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46032"/>
            <a:ext cx="1440180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46032"/>
            <a:ext cx="4213860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552491"/>
            <a:ext cx="5440680" cy="171615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662325"/>
            <a:ext cx="5440680" cy="189016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6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1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934171"/>
            <a:ext cx="282813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740242"/>
            <a:ext cx="282813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934171"/>
            <a:ext cx="282924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740242"/>
            <a:ext cx="282924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44030"/>
            <a:ext cx="2105819" cy="14641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344031"/>
            <a:ext cx="3578225" cy="737465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808160"/>
            <a:ext cx="2105819" cy="5910523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048534"/>
            <a:ext cx="3840480" cy="7140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772068"/>
            <a:ext cx="3840480" cy="5184458"/>
          </a:xfrm>
        </p:spPr>
        <p:txBody>
          <a:bodyPr/>
          <a:lstStyle>
            <a:lvl1pPr marL="0" indent="0">
              <a:buNone/>
              <a:defRPr sz="2900"/>
            </a:lvl1pPr>
            <a:lvl2pPr marL="410200" indent="0">
              <a:buNone/>
              <a:defRPr sz="2500"/>
            </a:lvl2pPr>
            <a:lvl3pPr marL="820400" indent="0">
              <a:buNone/>
              <a:defRPr sz="2200"/>
            </a:lvl3pPr>
            <a:lvl4pPr marL="1230600" indent="0">
              <a:buNone/>
              <a:defRPr sz="1800"/>
            </a:lvl4pPr>
            <a:lvl5pPr marL="1640799" indent="0">
              <a:buNone/>
              <a:defRPr sz="1800"/>
            </a:lvl5pPr>
            <a:lvl6pPr marL="2050999" indent="0">
              <a:buNone/>
              <a:defRPr sz="1800"/>
            </a:lvl6pPr>
            <a:lvl7pPr marL="2461199" indent="0">
              <a:buNone/>
              <a:defRPr sz="1800"/>
            </a:lvl7pPr>
            <a:lvl8pPr marL="2871399" indent="0">
              <a:buNone/>
              <a:defRPr sz="1800"/>
            </a:lvl8pPr>
            <a:lvl9pPr marL="3281599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762598"/>
            <a:ext cx="3840480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46031"/>
            <a:ext cx="5760720" cy="1440127"/>
          </a:xfrm>
          <a:prstGeom prst="rect">
            <a:avLst/>
          </a:prstGeom>
        </p:spPr>
        <p:txBody>
          <a:bodyPr vert="horz" lIns="82040" tIns="41020" rIns="82040" bIns="41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16179"/>
            <a:ext cx="5760720" cy="5702504"/>
          </a:xfrm>
          <a:prstGeom prst="rect">
            <a:avLst/>
          </a:prstGeom>
        </p:spPr>
        <p:txBody>
          <a:bodyPr vert="horz" lIns="82040" tIns="41020" rIns="82040" bIns="41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008708"/>
            <a:ext cx="20269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650" indent="-307650" algn="l" defTabSz="41020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575" indent="-256375" algn="l" defTabSz="410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500" indent="-205100" algn="l" defTabSz="410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699" indent="-205100" algn="l" defTabSz="410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899" indent="-205100" algn="l" defTabSz="410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0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2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66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-15149" y="100771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508392" y="5499377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706795" y="5497238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56817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167703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1582715" y="238735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713019" y="243312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64719" y="1976212"/>
            <a:ext cx="1228954" cy="74110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849" y="2192172"/>
            <a:ext cx="894767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IRF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sp>
        <p:nvSpPr>
          <p:cNvPr id="194" name="Rounded Rectangle 193"/>
          <p:cNvSpPr>
            <a:spLocks noChangeAspect="1"/>
          </p:cNvSpPr>
          <p:nvPr/>
        </p:nvSpPr>
        <p:spPr>
          <a:xfrm>
            <a:off x="1559008" y="197621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725551" y="200606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29360" y="2224244"/>
            <a:ext cx="364202" cy="224731"/>
            <a:chOff x="2576623" y="2807855"/>
            <a:chExt cx="390216" cy="257638"/>
          </a:xfrm>
        </p:grpSpPr>
        <p:sp>
          <p:nvSpPr>
            <p:cNvPr id="171" name="24-Point Star 170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69" name="Oval 4"/>
          <p:cNvSpPr>
            <a:spLocks noChangeArrowheads="1"/>
          </p:cNvSpPr>
          <p:nvPr/>
        </p:nvSpPr>
        <p:spPr bwMode="auto">
          <a:xfrm>
            <a:off x="2027833" y="265722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70" name="Oval 5"/>
          <p:cNvSpPr>
            <a:spLocks noChangeArrowheads="1"/>
          </p:cNvSpPr>
          <p:nvPr/>
        </p:nvSpPr>
        <p:spPr bwMode="auto">
          <a:xfrm>
            <a:off x="2216442" y="271252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696050" y="1125108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34419" y="1219844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785378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29989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79615" y="554004"/>
            <a:ext cx="544159" cy="563066"/>
            <a:chOff x="2925328" y="357827"/>
            <a:chExt cx="583027" cy="645514"/>
          </a:xfrm>
        </p:grpSpPr>
        <p:sp>
          <p:nvSpPr>
            <p:cNvPr id="145" name="Explosion 1 144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Snip Diagonal Corner Rectangle 183"/>
          <p:cNvSpPr/>
          <p:nvPr/>
        </p:nvSpPr>
        <p:spPr>
          <a:xfrm flipH="1">
            <a:off x="1578514" y="14949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 flipH="1">
            <a:off x="1509083" y="14974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87" name="Round Diagonal Corner Rectangle 186"/>
          <p:cNvSpPr/>
          <p:nvPr/>
        </p:nvSpPr>
        <p:spPr>
          <a:xfrm>
            <a:off x="1116791" y="15006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14308" y="14949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grpSp>
        <p:nvGrpSpPr>
          <p:cNvPr id="163" name="Group 330"/>
          <p:cNvGrpSpPr/>
          <p:nvPr/>
        </p:nvGrpSpPr>
        <p:grpSpPr>
          <a:xfrm>
            <a:off x="632825" y="2596088"/>
            <a:ext cx="421085" cy="227520"/>
            <a:chOff x="5989643" y="9066183"/>
            <a:chExt cx="829235" cy="478245"/>
          </a:xfrm>
          <a:effectLst/>
        </p:grpSpPr>
        <p:sp>
          <p:nvSpPr>
            <p:cNvPr id="165" name="Oval 5"/>
            <p:cNvSpPr>
              <a:spLocks noChangeArrowheads="1"/>
            </p:cNvSpPr>
            <p:nvPr/>
          </p:nvSpPr>
          <p:spPr bwMode="auto">
            <a:xfrm flipH="1">
              <a:off x="6510131" y="9066183"/>
              <a:ext cx="308747" cy="23256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66" name="Oval 104"/>
            <p:cNvSpPr>
              <a:spLocks noChangeAspect="1" noChangeArrowheads="1"/>
            </p:cNvSpPr>
            <p:nvPr/>
          </p:nvSpPr>
          <p:spPr bwMode="auto">
            <a:xfrm>
              <a:off x="5989643" y="9237149"/>
              <a:ext cx="674862" cy="307279"/>
            </a:xfrm>
            <a:prstGeom prst="ellipse">
              <a:avLst/>
            </a:prstGeom>
            <a:solidFill>
              <a:srgbClr val="FFED4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700" b="1" dirty="0">
                  <a:latin typeface="Arial"/>
                  <a:cs typeface="Arial"/>
                </a:rPr>
                <a:t>IRF3n</a:t>
              </a:r>
            </a:p>
          </p:txBody>
        </p:sp>
      </p:grpSp>
      <p:sp>
        <p:nvSpPr>
          <p:cNvPr id="164" name="Rectangle 128"/>
          <p:cNvSpPr>
            <a:spLocks noChangeArrowheads="1"/>
          </p:cNvSpPr>
          <p:nvPr/>
        </p:nvSpPr>
        <p:spPr bwMode="auto">
          <a:xfrm>
            <a:off x="873452" y="2540634"/>
            <a:ext cx="220516" cy="1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40" tIns="41020" rIns="82040" bIns="41020">
            <a:prstTxWarp prst="textNoShape">
              <a:avLst/>
            </a:prstTxWarp>
            <a:spAutoFit/>
          </a:bodyPr>
          <a:lstStyle/>
          <a:p>
            <a:r>
              <a:rPr lang="en-US" sz="700" b="1" dirty="0" err="1">
                <a:latin typeface="Arial"/>
                <a:cs typeface="Arial"/>
              </a:rPr>
              <a:t>p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5580" y="266512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742916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3121378" y="100771"/>
            <a:ext cx="266699" cy="32906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077902" y="810653"/>
            <a:ext cx="625856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 ng/ml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077902" y="1066359"/>
            <a:ext cx="901904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100ng/ml 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6015712" y="560209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021790" y="896884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383" name="Rectangle 382"/>
          <p:cNvSpPr/>
          <p:nvPr/>
        </p:nvSpPr>
        <p:spPr>
          <a:xfrm rot="16200000">
            <a:off x="3598894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84" name="Rectangle 383"/>
          <p:cNvSpPr/>
          <p:nvPr/>
        </p:nvSpPr>
        <p:spPr>
          <a:xfrm rot="16200000">
            <a:off x="369852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85" name="Rectangle 384"/>
          <p:cNvSpPr/>
          <p:nvPr/>
        </p:nvSpPr>
        <p:spPr>
          <a:xfrm rot="16200000">
            <a:off x="377250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86" name="Rectangle 385"/>
          <p:cNvSpPr/>
          <p:nvPr/>
        </p:nvSpPr>
        <p:spPr>
          <a:xfrm rot="16200000">
            <a:off x="3872140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87" name="Rectangle 386"/>
          <p:cNvSpPr/>
          <p:nvPr/>
        </p:nvSpPr>
        <p:spPr>
          <a:xfrm rot="16200000">
            <a:off x="397177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88" name="Rectangle 387"/>
          <p:cNvSpPr/>
          <p:nvPr/>
        </p:nvSpPr>
        <p:spPr>
          <a:xfrm rot="16200000">
            <a:off x="407140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89" name="Rectangle 388"/>
          <p:cNvSpPr/>
          <p:nvPr/>
        </p:nvSpPr>
        <p:spPr>
          <a:xfrm rot="16200000">
            <a:off x="417103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390" name="Rectangle 389"/>
          <p:cNvSpPr/>
          <p:nvPr/>
        </p:nvSpPr>
        <p:spPr>
          <a:xfrm rot="16200000">
            <a:off x="4245020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3670303" y="578790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 rot="16200000">
            <a:off x="5042075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03" name="Rectangle 402"/>
          <p:cNvSpPr/>
          <p:nvPr/>
        </p:nvSpPr>
        <p:spPr>
          <a:xfrm rot="16200000">
            <a:off x="5213923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405" name="Straight Connector 404"/>
          <p:cNvCxnSpPr/>
          <p:nvPr/>
        </p:nvCxnSpPr>
        <p:spPr>
          <a:xfrm flipV="1">
            <a:off x="5266426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 rot="16200000">
            <a:off x="529263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407" name="Rectangle 406"/>
          <p:cNvSpPr/>
          <p:nvPr/>
        </p:nvSpPr>
        <p:spPr>
          <a:xfrm rot="16200000">
            <a:off x="536661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08" name="Rectangle 407"/>
          <p:cNvSpPr/>
          <p:nvPr/>
        </p:nvSpPr>
        <p:spPr>
          <a:xfrm rot="16200000">
            <a:off x="5466251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09" name="Rectangle 408"/>
          <p:cNvSpPr/>
          <p:nvPr/>
        </p:nvSpPr>
        <p:spPr>
          <a:xfrm rot="16200000">
            <a:off x="556588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410" name="Rectangle 409"/>
          <p:cNvSpPr/>
          <p:nvPr/>
        </p:nvSpPr>
        <p:spPr>
          <a:xfrm rot="16200000">
            <a:off x="566551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11" name="Rectangle 410"/>
          <p:cNvSpPr/>
          <p:nvPr/>
        </p:nvSpPr>
        <p:spPr>
          <a:xfrm rot="16200000">
            <a:off x="576514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2" name="Rectangle 411"/>
          <p:cNvSpPr/>
          <p:nvPr/>
        </p:nvSpPr>
        <p:spPr>
          <a:xfrm rot="16200000">
            <a:off x="5839131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3947086" y="415007"/>
            <a:ext cx="3323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WT</a:t>
            </a:r>
          </a:p>
        </p:txBody>
      </p:sp>
      <p:sp>
        <p:nvSpPr>
          <p:cNvPr id="392" name="Rectangle 391"/>
          <p:cNvSpPr/>
          <p:nvPr/>
        </p:nvSpPr>
        <p:spPr>
          <a:xfrm rot="16200000">
            <a:off x="4395949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4476257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 rot="16200000">
            <a:off x="4495580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96" name="Rectangle 395"/>
          <p:cNvSpPr/>
          <p:nvPr/>
        </p:nvSpPr>
        <p:spPr>
          <a:xfrm rot="16200000">
            <a:off x="456956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97" name="Rectangle 396"/>
          <p:cNvSpPr/>
          <p:nvPr/>
        </p:nvSpPr>
        <p:spPr>
          <a:xfrm rot="16200000">
            <a:off x="466919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98" name="Rectangle 397"/>
          <p:cNvSpPr/>
          <p:nvPr/>
        </p:nvSpPr>
        <p:spPr>
          <a:xfrm rot="16200000">
            <a:off x="476882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99" name="Rectangle 398"/>
          <p:cNvSpPr/>
          <p:nvPr/>
        </p:nvSpPr>
        <p:spPr>
          <a:xfrm rot="16200000">
            <a:off x="4868459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496809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4777105" y="395461"/>
            <a:ext cx="40499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  <a:r>
              <a:rPr lang="en-US" sz="800" b="1" baseline="30000" dirty="0">
                <a:latin typeface="Arial"/>
                <a:cs typeface="Arial"/>
              </a:rPr>
              <a:t> - /-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5474461" y="399755"/>
            <a:ext cx="593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  <a:r>
              <a:rPr lang="en-US" sz="800" b="1" baseline="30000" dirty="0">
                <a:latin typeface="Arial"/>
                <a:cs typeface="Arial"/>
              </a:rPr>
              <a:t>- / -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7902" y="571495"/>
            <a:ext cx="36520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LPS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077903" y="257875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077902" y="2786832"/>
            <a:ext cx="513921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</a:t>
            </a: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83" y="2554017"/>
            <a:ext cx="2037304" cy="2155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83" y="2809466"/>
            <a:ext cx="2037304" cy="21555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661883" y="1690362"/>
            <a:ext cx="1655855" cy="448655"/>
            <a:chOff x="4160860" y="3522008"/>
            <a:chExt cx="1774130" cy="514350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1020" y="3525597"/>
              <a:ext cx="1311524" cy="5107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5027" y="3522008"/>
              <a:ext cx="499963" cy="51076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11" name="Rectangle 310"/>
            <p:cNvSpPr/>
            <p:nvPr/>
          </p:nvSpPr>
          <p:spPr>
            <a:xfrm>
              <a:off x="4160860" y="3522008"/>
              <a:ext cx="1763970" cy="51076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3789148" y="1302446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4439590" y="1302446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3907569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 rot="16200000">
            <a:off x="3710357" y="154468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28" name="Rectangle 327"/>
          <p:cNvSpPr/>
          <p:nvPr/>
        </p:nvSpPr>
        <p:spPr>
          <a:xfrm rot="16200000">
            <a:off x="382447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329" name="Rectangle 328"/>
          <p:cNvSpPr/>
          <p:nvPr/>
        </p:nvSpPr>
        <p:spPr>
          <a:xfrm rot="16200000">
            <a:off x="3964234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30" name="Rectangle 329"/>
          <p:cNvSpPr/>
          <p:nvPr/>
        </p:nvSpPr>
        <p:spPr>
          <a:xfrm rot="16200000">
            <a:off x="4103997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31" name="Rectangle 330"/>
          <p:cNvSpPr/>
          <p:nvPr/>
        </p:nvSpPr>
        <p:spPr>
          <a:xfrm rot="16200000">
            <a:off x="4218112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332" name="Rectangle 331"/>
          <p:cNvSpPr/>
          <p:nvPr/>
        </p:nvSpPr>
        <p:spPr>
          <a:xfrm rot="16200000">
            <a:off x="4357875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077902" y="1800130"/>
            <a:ext cx="50967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NF-</a:t>
            </a:r>
            <a:r>
              <a:rPr lang="en-US" sz="800" b="1" dirty="0" err="1">
                <a:latin typeface="Arial"/>
                <a:cs typeface="Arial"/>
              </a:rPr>
              <a:t>κB</a:t>
            </a:r>
            <a:r>
              <a:rPr lang="en-US" sz="800" b="1" baseline="-25000" dirty="0" err="1">
                <a:latin typeface="Arial"/>
                <a:cs typeface="Arial"/>
              </a:rPr>
              <a:t>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4600507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16200000">
            <a:off x="4514506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201" name="Rectangle 200"/>
          <p:cNvSpPr/>
          <p:nvPr/>
        </p:nvSpPr>
        <p:spPr>
          <a:xfrm rot="16200000">
            <a:off x="4645489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02" name="Rectangle 201"/>
          <p:cNvSpPr/>
          <p:nvPr/>
        </p:nvSpPr>
        <p:spPr>
          <a:xfrm rot="16200000">
            <a:off x="479403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4908146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204" name="Rectangle 203"/>
          <p:cNvSpPr/>
          <p:nvPr/>
        </p:nvSpPr>
        <p:spPr>
          <a:xfrm rot="16200000">
            <a:off x="5047907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4385" y="2152221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93479" y="2152221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40" name="Rectangle 139"/>
          <p:cNvSpPr/>
          <p:nvPr/>
        </p:nvSpPr>
        <p:spPr>
          <a:xfrm rot="16200000">
            <a:off x="3683890" y="23950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41" name="Rectangle 140"/>
          <p:cNvSpPr/>
          <p:nvPr/>
        </p:nvSpPr>
        <p:spPr>
          <a:xfrm rot="16200000">
            <a:off x="379800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 rot="16200000">
            <a:off x="3946233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43" name="Rectangle 142"/>
          <p:cNvSpPr/>
          <p:nvPr/>
        </p:nvSpPr>
        <p:spPr>
          <a:xfrm rot="16200000">
            <a:off x="411139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4259375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46" name="Rectangle 145"/>
          <p:cNvSpPr/>
          <p:nvPr/>
        </p:nvSpPr>
        <p:spPr>
          <a:xfrm rot="16200000">
            <a:off x="4424537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912344" y="2341568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 rot="16200000">
            <a:off x="4715131" y="2385548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>
          <a:xfrm rot="16200000">
            <a:off x="482924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67" name="Rectangle 166"/>
          <p:cNvSpPr/>
          <p:nvPr/>
        </p:nvSpPr>
        <p:spPr>
          <a:xfrm rot="16200000">
            <a:off x="497747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68" name="Rectangle 167"/>
          <p:cNvSpPr/>
          <p:nvPr/>
        </p:nvSpPr>
        <p:spPr>
          <a:xfrm rot="16200000">
            <a:off x="5142636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74" name="Rectangle 173"/>
          <p:cNvSpPr/>
          <p:nvPr/>
        </p:nvSpPr>
        <p:spPr>
          <a:xfrm rot="16200000">
            <a:off x="5290616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5455778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886185" y="2339985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650331" y="2342937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215904" y="1497320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303214" y="3370716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183" name="Rectangle 182"/>
          <p:cNvSpPr/>
          <p:nvPr/>
        </p:nvSpPr>
        <p:spPr>
          <a:xfrm>
            <a:off x="4464420" y="3374833"/>
            <a:ext cx="49910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464421" y="442512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196" name="Rectangle 195"/>
          <p:cNvSpPr/>
          <p:nvPr/>
        </p:nvSpPr>
        <p:spPr>
          <a:xfrm rot="16200000">
            <a:off x="-570469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2513155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12176" y="524666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97231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43423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325574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115077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015490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4022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62676" y="4549686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0.6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6826" y="473374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62676" y="493596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52196" y="51291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287980" y="5361253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369389" y="470387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3363539" y="4915128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3459228" y="513610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69389" y="368799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363539" y="392386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459228" y="416945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613359" y="5248304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829307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4298364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971336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4060486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731491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491349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89163" y="5362897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202507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5431413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882628" y="5617528"/>
            <a:ext cx="45006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dirty="0" err="1">
                <a:latin typeface="Arial"/>
                <a:cs typeface="Arial"/>
              </a:rPr>
              <a:t>wt</a:t>
            </a:r>
            <a:r>
              <a:rPr lang="en-US" sz="700" dirty="0">
                <a:latin typeface="Arial"/>
                <a:cs typeface="Arial"/>
              </a:rPr>
              <a:t> exp.</a:t>
            </a:r>
          </a:p>
        </p:txBody>
      </p:sp>
      <p:grpSp>
        <p:nvGrpSpPr>
          <p:cNvPr id="258" name="Group 257"/>
          <p:cNvGrpSpPr/>
          <p:nvPr/>
        </p:nvGrpSpPr>
        <p:grpSpPr>
          <a:xfrm>
            <a:off x="4947128" y="3564775"/>
            <a:ext cx="775725" cy="314955"/>
            <a:chOff x="5300494" y="4288470"/>
            <a:chExt cx="831134" cy="361073"/>
          </a:xfrm>
        </p:grpSpPr>
        <p:sp>
          <p:nvSpPr>
            <p:cNvPr id="250" name="Rectangle 249"/>
            <p:cNvSpPr>
              <a:spLocks/>
            </p:cNvSpPr>
            <p:nvPr/>
          </p:nvSpPr>
          <p:spPr>
            <a:xfrm>
              <a:off x="5412484" y="4382662"/>
              <a:ext cx="73152" cy="685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627084" y="4288470"/>
              <a:ext cx="502553" cy="229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5300494" y="4540908"/>
              <a:ext cx="297132" cy="479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/>
            <p:cNvSpPr/>
            <p:nvPr/>
          </p:nvSpPr>
          <p:spPr>
            <a:xfrm>
              <a:off x="5631492" y="4420194"/>
              <a:ext cx="500136" cy="229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</a:t>
              </a:r>
              <a:r>
                <a:rPr lang="en-US" sz="700" dirty="0" err="1">
                  <a:latin typeface="Arial"/>
                  <a:cs typeface="Arial"/>
                </a:rPr>
                <a:t>sim</a:t>
              </a:r>
              <a:r>
                <a:rPr lang="en-US" sz="700" dirty="0">
                  <a:latin typeface="Arial"/>
                  <a:cs typeface="Arial"/>
                </a:rPr>
                <a:t>.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47128" y="4605039"/>
            <a:ext cx="775725" cy="314954"/>
            <a:chOff x="5289609" y="5481058"/>
            <a:chExt cx="831134" cy="361072"/>
          </a:xfrm>
        </p:grpSpPr>
        <p:sp>
          <p:nvSpPr>
            <p:cNvPr id="255" name="Rectangle 254"/>
            <p:cNvSpPr/>
            <p:nvPr/>
          </p:nvSpPr>
          <p:spPr>
            <a:xfrm>
              <a:off x="5616199" y="5481058"/>
              <a:ext cx="502553" cy="229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5289609" y="5575250"/>
              <a:ext cx="831134" cy="266880"/>
              <a:chOff x="5289609" y="5575250"/>
              <a:chExt cx="831134" cy="266880"/>
            </a:xfrm>
          </p:grpSpPr>
          <p:sp>
            <p:nvSpPr>
              <p:cNvPr id="254" name="Rectangle 253"/>
              <p:cNvSpPr>
                <a:spLocks/>
              </p:cNvSpPr>
              <p:nvPr/>
            </p:nvSpPr>
            <p:spPr>
              <a:xfrm>
                <a:off x="5401599" y="5575250"/>
                <a:ext cx="73152" cy="685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5289609" y="5733496"/>
                <a:ext cx="297132" cy="4792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Rectangle 256"/>
              <p:cNvSpPr/>
              <p:nvPr/>
            </p:nvSpPr>
            <p:spPr>
              <a:xfrm>
                <a:off x="5620607" y="5612782"/>
                <a:ext cx="500136" cy="22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 err="1">
                    <a:latin typeface="Arial"/>
                    <a:cs typeface="Arial"/>
                  </a:rPr>
                  <a:t>wt</a:t>
                </a:r>
                <a:r>
                  <a:rPr lang="en-US" sz="700" dirty="0">
                    <a:latin typeface="Arial"/>
                    <a:cs typeface="Arial"/>
                  </a:rPr>
                  <a:t> </a:t>
                </a:r>
                <a:r>
                  <a:rPr lang="en-US" sz="700" dirty="0" err="1">
                    <a:latin typeface="Arial"/>
                    <a:cs typeface="Arial"/>
                  </a:rPr>
                  <a:t>sim</a:t>
                </a:r>
                <a:r>
                  <a:rPr lang="en-US" sz="700" dirty="0">
                    <a:latin typeface="Arial"/>
                    <a:cs typeface="Arial"/>
                  </a:rPr>
                  <a:t>.</a:t>
                </a:r>
              </a:p>
            </p:txBody>
          </p:sp>
        </p:grpSp>
      </p:grpSp>
      <p:sp>
        <p:nvSpPr>
          <p:cNvPr id="189" name="Rectangle 188"/>
          <p:cNvSpPr/>
          <p:nvPr/>
        </p:nvSpPr>
        <p:spPr>
          <a:xfrm>
            <a:off x="3618645" y="429359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826945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429600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968974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06577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736776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450428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20779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5429051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87447"/>
            <a:ext cx="6400800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1. Distinct dynamics in MyD88-dependent and TRIF-dependent pathway, in TLR4 signaling.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 The four modules of the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i="1" dirty="0">
                <a:latin typeface="Arial"/>
                <a:cs typeface="Arial"/>
              </a:rPr>
              <a:t>Top: </a:t>
            </a:r>
            <a:r>
              <a:rPr lang="en-US" sz="1100" dirty="0">
                <a:latin typeface="Arial"/>
                <a:cs typeface="Arial"/>
              </a:rPr>
              <a:t>The IKK kinase assay in 1ng/ml and 100ng/ml LPS stimulation for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and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. </a:t>
            </a:r>
            <a:r>
              <a:rPr lang="en-US" sz="1100" i="1" dirty="0">
                <a:latin typeface="Arial"/>
                <a:cs typeface="Arial"/>
              </a:rPr>
              <a:t>Middle:</a:t>
            </a:r>
            <a:r>
              <a:rPr lang="en-US" sz="1100" dirty="0">
                <a:latin typeface="Arial"/>
                <a:cs typeface="Arial"/>
              </a:rPr>
              <a:t> Nuclear NF-κB activity measured by EMSA. </a:t>
            </a:r>
            <a:r>
              <a:rPr lang="en-US" sz="1100" i="1" dirty="0">
                <a:latin typeface="Arial"/>
                <a:cs typeface="Arial"/>
              </a:rPr>
              <a:t>Bottom: </a:t>
            </a:r>
            <a:r>
              <a:rPr lang="en-US" sz="1100" dirty="0">
                <a:latin typeface="Arial"/>
                <a:cs typeface="Arial"/>
              </a:rPr>
              <a:t>IRF3 activity measured by nuclear phosphorylation. (</a:t>
            </a:r>
            <a:r>
              <a:rPr lang="en-US" sz="1100" i="1" dirty="0">
                <a:latin typeface="Arial"/>
                <a:cs typeface="Arial"/>
              </a:rPr>
              <a:t>C-D</a:t>
            </a:r>
            <a:r>
              <a:rPr lang="en-US" sz="1100" dirty="0">
                <a:latin typeface="Arial"/>
                <a:cs typeface="Arial"/>
              </a:rPr>
              <a:t>) The model’s simulation results against the data quantified from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“exp.” stands for experimental measurements; “</a:t>
            </a:r>
            <a:r>
              <a:rPr lang="en-US" sz="1100" dirty="0" err="1">
                <a:latin typeface="Arial"/>
                <a:cs typeface="Arial"/>
              </a:rPr>
              <a:t>sim</a:t>
            </a:r>
            <a:r>
              <a:rPr lang="en-US" sz="1100" dirty="0">
                <a:latin typeface="Arial"/>
                <a:cs typeface="Arial"/>
              </a:rPr>
              <a:t>.” stands for simulation result; “</a:t>
            </a:r>
            <a:r>
              <a:rPr lang="en-US" sz="1100" dirty="0" err="1">
                <a:latin typeface="Arial"/>
                <a:cs typeface="Arial"/>
              </a:rPr>
              <a:t>mko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dirty="0">
                <a:latin typeface="Arial"/>
                <a:cs typeface="Arial"/>
              </a:rPr>
              <a:t> condition; “</a:t>
            </a:r>
            <a:r>
              <a:rPr lang="en-US" sz="1100" dirty="0" err="1">
                <a:latin typeface="Arial"/>
                <a:cs typeface="Arial"/>
              </a:rPr>
              <a:t>tko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condition. </a:t>
            </a:r>
          </a:p>
        </p:txBody>
      </p:sp>
      <p:pic>
        <p:nvPicPr>
          <p:cNvPr id="262" name="Picture 261" descr="kinase_frank.png"/>
          <p:cNvPicPr>
            <a:picLocks/>
          </p:cNvPicPr>
          <p:nvPr/>
        </p:nvPicPr>
        <p:blipFill rotWithShape="1">
          <a:blip r:embed="rId7"/>
          <a:srcRect l="1187" t="59466" r="1324" b="4411"/>
          <a:stretch/>
        </p:blipFill>
        <p:spPr>
          <a:xfrm>
            <a:off x="3645717" y="1062096"/>
            <a:ext cx="2389632" cy="23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3" name="Picture 262" descr="kinase_frank.png"/>
          <p:cNvPicPr>
            <a:picLocks/>
          </p:cNvPicPr>
          <p:nvPr/>
        </p:nvPicPr>
        <p:blipFill rotWithShape="1">
          <a:blip r:embed="rId7"/>
          <a:srcRect l="2448" t="2598" r="1730" b="57218"/>
          <a:stretch/>
        </p:blipFill>
        <p:spPr>
          <a:xfrm>
            <a:off x="3644459" y="787961"/>
            <a:ext cx="2389632" cy="2172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519865" y="42897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04920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44192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2339670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276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2029586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1754324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295669" y="4404362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62676" y="364498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56826" y="390040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352515" y="4165545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8830" y="3270348"/>
            <a:ext cx="5666657" cy="2758949"/>
            <a:chOff x="213032" y="3749213"/>
            <a:chExt cx="6071418" cy="3162933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827182" y="6534275"/>
              <a:ext cx="73152" cy="685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827182" y="6654029"/>
              <a:ext cx="73152" cy="73152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54451" y="6552975"/>
              <a:ext cx="588072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mko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27182" y="6781308"/>
              <a:ext cx="73152" cy="73152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1408" y="6682798"/>
              <a:ext cx="541357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tko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H="1">
              <a:off x="1875613" y="6587613"/>
              <a:ext cx="301752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1875354" y="6690573"/>
              <a:ext cx="297132" cy="479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883548" y="6800859"/>
              <a:ext cx="297132" cy="479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2225735" y="6461818"/>
              <a:ext cx="500136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</a:t>
              </a:r>
              <a:r>
                <a:rPr lang="en-US" sz="700" dirty="0" err="1">
                  <a:latin typeface="Arial"/>
                  <a:cs typeface="Arial"/>
                </a:rPr>
                <a:t>sim</a:t>
              </a:r>
              <a:r>
                <a:rPr lang="en-US" sz="700" dirty="0"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200073" y="6680265"/>
              <a:ext cx="529180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 err="1">
                  <a:latin typeface="Arial"/>
                  <a:cs typeface="Arial"/>
                </a:rPr>
                <a:t>tko</a:t>
              </a:r>
              <a:r>
                <a:rPr lang="en-US" altLang="zh-CN" sz="700" dirty="0">
                  <a:latin typeface="Arial"/>
                  <a:cs typeface="Arial"/>
                </a:rPr>
                <a:t> </a:t>
              </a:r>
              <a:r>
                <a:rPr lang="en-US" altLang="zh-CN" sz="700" dirty="0" err="1">
                  <a:latin typeface="Arial"/>
                  <a:cs typeface="Arial"/>
                </a:rPr>
                <a:t>sim</a:t>
              </a:r>
              <a:r>
                <a:rPr lang="en-US" altLang="zh-CN" sz="700" dirty="0">
                  <a:latin typeface="Arial"/>
                  <a:cs typeface="Arial"/>
                </a:rPr>
                <a:t>.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34123" y="6566041"/>
              <a:ext cx="582577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mko</a:t>
              </a:r>
              <a:r>
                <a:rPr lang="en-US" sz="700" dirty="0">
                  <a:latin typeface="Arial"/>
                  <a:cs typeface="Arial"/>
                </a:rPr>
                <a:t> </a:t>
              </a:r>
              <a:r>
                <a:rPr lang="en-US" sz="700" dirty="0" err="1">
                  <a:latin typeface="Arial"/>
                  <a:cs typeface="Arial"/>
                </a:rPr>
                <a:t>sim</a:t>
              </a:r>
              <a:r>
                <a:rPr lang="en-US" sz="700" dirty="0">
                  <a:latin typeface="Arial"/>
                  <a:cs typeface="Arial"/>
                </a:rPr>
                <a:t>.</a:t>
              </a:r>
            </a:p>
          </p:txBody>
        </p:sp>
        <p:pic>
          <p:nvPicPr>
            <p:cNvPr id="9" name="Picture 8" descr="nfirf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250" y="3749213"/>
              <a:ext cx="2743200" cy="2743200"/>
            </a:xfrm>
            <a:prstGeom prst="rect">
              <a:avLst/>
            </a:prstGeom>
          </p:spPr>
        </p:pic>
        <p:pic>
          <p:nvPicPr>
            <p:cNvPr id="15" name="Picture 14" descr="ikk_new_2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32" y="3754284"/>
              <a:ext cx="27432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6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fPeakSe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1579"/>
            <a:ext cx="6187440" cy="4830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2360" y="4383157"/>
            <a:ext cx="2375555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2522" y="4485726"/>
            <a:ext cx="209839" cy="671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67000" y="882135"/>
            <a:ext cx="2752928" cy="329062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mMyD88</a:t>
            </a:r>
            <a:r>
              <a:rPr lang="en-US" dirty="0" smtClean="0">
                <a:solidFill>
                  <a:srgbClr val="FF0000"/>
                </a:solidFill>
              </a:rPr>
              <a:t>:MyD88 activation EC50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66633" y="1059786"/>
            <a:ext cx="271887" cy="664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31181" y="1431508"/>
            <a:ext cx="2488733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6604" y="1634250"/>
            <a:ext cx="240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721001"/>
            <a:ext cx="6271491" cy="421395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S5. Sensitivity analysis of the NF-κB response time. </a:t>
            </a:r>
            <a:r>
              <a:rPr lang="en-US" sz="1100" dirty="0">
                <a:latin typeface="Arial"/>
                <a:cs typeface="Arial"/>
              </a:rPr>
              <a:t>Only those parameters have non-zero sensitivity are plotted in this figure. </a:t>
            </a:r>
          </a:p>
        </p:txBody>
      </p:sp>
    </p:spTree>
    <p:extLst>
      <p:ext uri="{BB962C8B-B14F-4D97-AF65-F5344CB8AC3E}">
        <p14:creationId xmlns:p14="http://schemas.microsoft.com/office/powerpoint/2010/main" val="40429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8045" y="7040714"/>
            <a:ext cx="6242756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ea typeface="宋体"/>
                <a:cs typeface="Arial"/>
              </a:rPr>
              <a:t>Figure S6. Stochasticity in activation of TRIF-dependent pathway is responsible for the two clusters of LPS responses; Variability in MyD88-dependent pathway contributes to the heterogeneity in the peak response time. </a:t>
            </a:r>
            <a:r>
              <a:rPr lang="en-US" sz="1100" dirty="0">
                <a:latin typeface="Arial"/>
                <a:ea typeface="宋体"/>
                <a:cs typeface="Arial"/>
              </a:rPr>
              <a:t>Heat-map of the 200 simulations when randomized the fraction of activation in MyD88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B</a:t>
            </a:r>
            <a:r>
              <a:rPr lang="en-US" sz="1100" dirty="0">
                <a:latin typeface="Arial"/>
                <a:ea typeface="宋体"/>
                <a:cs typeface="Arial"/>
              </a:rPr>
              <a:t>) or TRIF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C, right</a:t>
            </a:r>
            <a:r>
              <a:rPr lang="en-US" sz="1100" dirty="0">
                <a:latin typeface="Arial"/>
                <a:ea typeface="宋体"/>
                <a:cs typeface="Arial"/>
              </a:rPr>
              <a:t>). Boxplot of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baseline="-25000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in LPS1 and LPS2 is shown in (</a:t>
            </a:r>
            <a:r>
              <a:rPr lang="en-US" sz="1100" i="1" dirty="0">
                <a:latin typeface="Arial"/>
                <a:ea typeface="宋体"/>
                <a:cs typeface="Arial"/>
              </a:rPr>
              <a:t>C</a:t>
            </a:r>
            <a:r>
              <a:rPr lang="en-US" sz="1100" dirty="0">
                <a:latin typeface="Arial"/>
                <a:ea typeface="宋体"/>
                <a:cs typeface="Arial"/>
              </a:rPr>
              <a:t> </a:t>
            </a:r>
            <a:r>
              <a:rPr lang="en-US" sz="1100" i="1" dirty="0">
                <a:latin typeface="Arial"/>
                <a:ea typeface="宋体"/>
                <a:cs typeface="Arial"/>
              </a:rPr>
              <a:t>left)</a:t>
            </a:r>
            <a:r>
              <a:rPr lang="en-US" sz="1100" dirty="0">
                <a:latin typeface="Arial"/>
                <a:ea typeface="宋体"/>
                <a:cs typeface="Arial"/>
              </a:rPr>
              <a:t>. (</a:t>
            </a:r>
            <a:r>
              <a:rPr lang="en-US" sz="1100" i="1" dirty="0">
                <a:latin typeface="Arial"/>
                <a:ea typeface="宋体"/>
                <a:cs typeface="Arial"/>
              </a:rPr>
              <a:t>D</a:t>
            </a:r>
            <a:r>
              <a:rPr lang="en-US" sz="1100" dirty="0">
                <a:latin typeface="Arial"/>
                <a:ea typeface="宋体"/>
                <a:cs typeface="Arial"/>
              </a:rPr>
              <a:t>)</a:t>
            </a:r>
            <a:r>
              <a:rPr lang="en-US" sz="1100" i="1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Compare the peak time distributions among the three conditions:  1) randomize both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and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, 2)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only and 3)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 only.  </a:t>
            </a:r>
            <a:endParaRPr lang="en-US" sz="1100" i="1" baseline="-25000" dirty="0">
              <a:latin typeface="Arial"/>
              <a:ea typeface="宋体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6893" y="146189"/>
            <a:ext cx="2446528" cy="2014826"/>
            <a:chOff x="-206828" y="-1147762"/>
            <a:chExt cx="2621280" cy="230984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206828" y="-719924"/>
              <a:ext cx="2621280" cy="10160"/>
            </a:xfrm>
            <a:prstGeom prst="line">
              <a:avLst/>
            </a:prstGeom>
            <a:ln w="762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4791" y="-252987"/>
              <a:ext cx="1532467" cy="9271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771723" y="-410438"/>
              <a:ext cx="570188" cy="236641"/>
              <a:chOff x="4056606" y="1730616"/>
              <a:chExt cx="570188" cy="236641"/>
            </a:xfrm>
            <a:effectLst/>
          </p:grpSpPr>
          <p:sp>
            <p:nvSpPr>
              <p:cNvPr id="8" name="Snip Diagonal Corner Rectangle 7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4056606" y="1733526"/>
                <a:ext cx="570188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MyD88*</a:t>
                </a:r>
                <a:endParaRPr lang="en-US" sz="800" b="1" baseline="30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" name="Snip Diagonal Corner Rectangle 9"/>
            <p:cNvSpPr/>
            <p:nvPr/>
          </p:nvSpPr>
          <p:spPr>
            <a:xfrm flipH="1">
              <a:off x="712622" y="-405450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53527" y="-404761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16200000" flipH="1">
              <a:off x="1400786" y="-65502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397" y="-114776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509741" y="-1143471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773" y="-77879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923" y="-779864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5632" y="-104974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2397" y="2759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03693" y="2802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25" y="64496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923" y="643890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78542" y="367214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700866" y="934032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72" y="927539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29544" y="928356"/>
              <a:ext cx="461609" cy="233731"/>
              <a:chOff x="4381427" y="3069410"/>
              <a:chExt cx="461609" cy="233731"/>
            </a:xfrm>
            <a:effectLst/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4384088" y="3075903"/>
                <a:ext cx="438912" cy="198691"/>
              </a:xfrm>
              <a:prstGeom prst="round2DiagRect">
                <a:avLst/>
              </a:prstGeom>
              <a:solidFill>
                <a:srgbClr val="2397E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81427" y="3069410"/>
                <a:ext cx="461609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TRIF*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 rot="16200000" flipH="1">
              <a:off x="1400786" y="659430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669" tIns="27336" rIns="54669" bIns="27336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04746" y="-680088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6125" y="617107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5400000" flipV="1">
              <a:off x="1454971" y="704960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2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5400000" flipV="1">
              <a:off x="1454971" y="-608431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5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37" name="Line 188"/>
            <p:cNvSpPr>
              <a:spLocks noChangeShapeType="1"/>
            </p:cNvSpPr>
            <p:nvPr/>
          </p:nvSpPr>
          <p:spPr bwMode="auto">
            <a:xfrm rot="5400000">
              <a:off x="242749" y="-7584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Line 189"/>
            <p:cNvSpPr>
              <a:spLocks noChangeShapeType="1"/>
            </p:cNvSpPr>
            <p:nvPr/>
          </p:nvSpPr>
          <p:spPr bwMode="auto">
            <a:xfrm rot="5400000" flipH="1">
              <a:off x="315774" y="-27269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90718" y="-825920"/>
              <a:ext cx="326079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m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3437" y="516350"/>
              <a:ext cx="280296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t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</p:grpSp>
      <p:pic>
        <p:nvPicPr>
          <p:cNvPr id="2" name="Picture 1" descr="fig5s_ne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18687"/>
            <a:ext cx="5120640" cy="69096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46609" y="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9582" y="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850" y="229312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223" y="449921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7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4" y="400234"/>
            <a:ext cx="5120640" cy="505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7732" y="-63302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106" y="-5821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7732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9106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529" y="28171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096" y="634553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529" y="97942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529" y="134116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101" y="1666786"/>
            <a:ext cx="3965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529" y="2029712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591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224" y="2487245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8775" y="248724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45895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0199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6138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03576" y="577061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7155" y="70999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07155" y="84293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9480" y="471765"/>
            <a:ext cx="40310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Both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29480" y="604700"/>
            <a:ext cx="89665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29480" y="737635"/>
            <a:ext cx="99924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30700" y="204348"/>
            <a:ext cx="53774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NFκBn</a:t>
            </a:r>
            <a:r>
              <a:rPr lang="en-US" sz="900" b="1" dirty="0">
                <a:latin typeface="Arial"/>
                <a:cs typeface="Arial"/>
              </a:rPr>
              <a:t> </a:t>
            </a:r>
            <a:endParaRPr lang="en-US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1586610" y="2663834"/>
            <a:ext cx="7171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-4937" y="1338123"/>
            <a:ext cx="82205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NFκBn</a:t>
            </a:r>
            <a:r>
              <a:rPr lang="en-US" sz="900" dirty="0">
                <a:latin typeface="Arial"/>
                <a:cs typeface="Arial"/>
              </a:rPr>
              <a:t>  (</a:t>
            </a:r>
            <a:r>
              <a:rPr lang="en-US" sz="900" dirty="0" err="1">
                <a:latin typeface="Arial"/>
                <a:cs typeface="Arial"/>
              </a:rPr>
              <a:t>μM</a:t>
            </a:r>
            <a:r>
              <a:rPr lang="en-US" sz="900" dirty="0">
                <a:latin typeface="Arial"/>
                <a:cs typeface="Arial"/>
              </a:rPr>
              <a:t>)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2691080" y="1338124"/>
            <a:ext cx="143526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Response duration (min)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444903" y="1338496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11469" y="186120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803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44903" y="288343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4903" y="81819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4650" y="2487245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98146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2693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337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14206" y="2663834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35142" y="204348"/>
            <a:ext cx="12109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duration</a:t>
            </a:r>
            <a:endParaRPr lang="en-US" sz="9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-106369" y="4185146"/>
            <a:ext cx="120442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Half peak time (min)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603191" y="427767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3191" y="496476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9758" y="533438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3191" y="32284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7075" y="5437853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00571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406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5050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93108" y="5631598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58079" y="3011804"/>
            <a:ext cx="10829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speed</a:t>
            </a:r>
            <a:endParaRPr lang="en-US" sz="900" b="1" dirty="0"/>
          </a:p>
        </p:txBody>
      </p:sp>
      <p:sp>
        <p:nvSpPr>
          <p:cNvPr id="63" name="Rectangle 62"/>
          <p:cNvSpPr/>
          <p:nvPr/>
        </p:nvSpPr>
        <p:spPr>
          <a:xfrm>
            <a:off x="3735537" y="3019717"/>
            <a:ext cx="189529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Time of the maximum response</a:t>
            </a:r>
            <a:endParaRPr lang="en-US" sz="900" b="1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2835133" y="4191478"/>
            <a:ext cx="9737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Peak time (min)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219278" y="563793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57" y="6013055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Figure 2. Dynamics features in sub-pathways.</a:t>
            </a:r>
            <a:r>
              <a:rPr lang="en-US" sz="1100" dirty="0" smtClean="0">
                <a:latin typeface="Arial"/>
                <a:cs typeface="Arial"/>
              </a:rPr>
              <a:t> (</a:t>
            </a:r>
            <a:r>
              <a:rPr lang="en-US" sz="1100" i="1" dirty="0" smtClean="0">
                <a:latin typeface="Arial"/>
                <a:cs typeface="Arial"/>
              </a:rPr>
              <a:t>A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time courses in </a:t>
            </a:r>
            <a:r>
              <a:rPr lang="en-US" sz="1100" dirty="0" err="1" smtClean="0">
                <a:latin typeface="Arial"/>
                <a:cs typeface="Arial"/>
              </a:rPr>
              <a:t>wt</a:t>
            </a:r>
            <a:r>
              <a:rPr lang="en-US" sz="1100" dirty="0" smtClean="0">
                <a:latin typeface="Arial"/>
                <a:cs typeface="Arial"/>
              </a:rPr>
              <a:t> (blue), myd88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(green) and trif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(red) conditions, for LPS doses changing from 0.1 ng/ml to 100 ng/ml. (</a:t>
            </a:r>
            <a:r>
              <a:rPr lang="en-US" sz="1100" i="1" dirty="0" smtClean="0">
                <a:latin typeface="Arial"/>
                <a:cs typeface="Arial"/>
              </a:rPr>
              <a:t>B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response duration (i.e. time when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&gt; 50 </a:t>
            </a:r>
            <a:r>
              <a:rPr lang="en-US" sz="1100" dirty="0" err="1" smtClean="0">
                <a:latin typeface="Arial"/>
                <a:cs typeface="Arial"/>
              </a:rPr>
              <a:t>nM</a:t>
            </a:r>
            <a:r>
              <a:rPr lang="en-US" sz="1100" dirty="0" smtClean="0">
                <a:latin typeface="Arial"/>
                <a:cs typeface="Arial"/>
              </a:rPr>
              <a:t>) vs. the LPS doses. (</a:t>
            </a:r>
            <a:r>
              <a:rPr lang="en-US" sz="1100" i="1" dirty="0" smtClean="0">
                <a:latin typeface="Arial"/>
                <a:cs typeface="Arial"/>
              </a:rPr>
              <a:t>C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response speed (defined by the time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level first reaches half of the peak level) vs. LPS doses. (</a:t>
            </a:r>
            <a:r>
              <a:rPr lang="en-US" sz="1100" i="1" dirty="0" smtClean="0">
                <a:latin typeface="Arial"/>
                <a:cs typeface="Arial"/>
              </a:rPr>
              <a:t>D</a:t>
            </a:r>
            <a:r>
              <a:rPr lang="en-US" sz="1100" dirty="0" smtClean="0">
                <a:latin typeface="Arial"/>
                <a:cs typeface="Arial"/>
              </a:rPr>
              <a:t>).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peak time vs. LPS doses. 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3191" y="4625996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3191" y="3918437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3191" y="3579668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13764" y="42676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13764" y="49547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80331" y="5324377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513764" y="321845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97648" y="5427847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11144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02463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6107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13764" y="461599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13764" y="3908431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13764" y="3569662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014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bine_nolab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087"/>
            <a:ext cx="6400800" cy="2296078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0" y="-37084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5525203" y="8371355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0" y="229635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3018100" y="233280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5627" y="3039776"/>
            <a:ext cx="165682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3392819" y="-3708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15" y="520663"/>
            <a:ext cx="2389632" cy="154876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4125078" y="1479516"/>
            <a:ext cx="0" cy="47291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99419" y="1919611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839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04402" y="1919611"/>
            <a:ext cx="33239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2845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56677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38726" y="191960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41225" y="2042101"/>
            <a:ext cx="44150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k</a:t>
            </a:r>
            <a:r>
              <a:rPr lang="en-US" sz="900" b="1" baseline="-25000" dirty="0">
                <a:latin typeface="Arial"/>
                <a:cs typeface="Arial"/>
              </a:rPr>
              <a:t>f  </a:t>
            </a:r>
            <a:r>
              <a:rPr lang="en-US" sz="900" b="1" dirty="0">
                <a:latin typeface="Arial"/>
                <a:cs typeface="Arial"/>
              </a:rPr>
              <a:t>/k</a:t>
            </a:r>
            <a:r>
              <a:rPr lang="en-US" sz="900" b="1" baseline="-25000" dirty="0">
                <a:latin typeface="Arial"/>
                <a:cs typeface="Arial"/>
              </a:rPr>
              <a:t>b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065135" y="1151645"/>
            <a:ext cx="1063364" cy="221341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Hill coefficient (n)</a:t>
            </a:r>
            <a:endParaRPr lang="en-US" sz="900" baseline="-25000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9574" y="1845192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29574" y="735270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29754" y="1177622"/>
            <a:ext cx="332340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29754" y="509584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29754" y="955897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29754" y="1390410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29754" y="1610583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2.2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66" y="366627"/>
            <a:ext cx="853440" cy="502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Rectangle 67"/>
          <p:cNvSpPr/>
          <p:nvPr/>
        </p:nvSpPr>
        <p:spPr>
          <a:xfrm>
            <a:off x="196272" y="3441406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272" y="416660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2659" y="490278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26292" y="5144002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-346877" y="3988220"/>
            <a:ext cx="106336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2760220" y="3989273"/>
            <a:ext cx="108946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a.u</a:t>
            </a:r>
            <a:r>
              <a:rPr lang="en-US" sz="800" dirty="0">
                <a:latin typeface="Arial"/>
                <a:cs typeface="Arial"/>
              </a:rPr>
              <a:t>.)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345012" y="2434853"/>
            <a:ext cx="80712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Hill kinetics</a:t>
            </a:r>
            <a:endParaRPr lang="en-US" sz="900" b="1" dirty="0"/>
          </a:p>
        </p:txBody>
      </p:sp>
      <p:sp>
        <p:nvSpPr>
          <p:cNvPr id="95" name="Rectangle 94"/>
          <p:cNvSpPr/>
          <p:nvPr/>
        </p:nvSpPr>
        <p:spPr>
          <a:xfrm>
            <a:off x="340482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89794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5440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79389" y="512971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01927" y="490356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335360" y="418402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335360" y="343252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76587" y="2488161"/>
            <a:ext cx="115990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Experimental data</a:t>
            </a:r>
            <a:endParaRPr lang="en-US" sz="900" b="1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337557" y="1255496"/>
            <a:ext cx="0" cy="69693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57065" y="1091379"/>
            <a:ext cx="0" cy="86105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769544" y="1001114"/>
            <a:ext cx="0" cy="95131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78518" y="935467"/>
            <a:ext cx="0" cy="101696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190997" y="861615"/>
            <a:ext cx="0" cy="109081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410505" y="804174"/>
            <a:ext cx="0" cy="114825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622984" y="771350"/>
            <a:ext cx="0" cy="1181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833713" y="722115"/>
            <a:ext cx="0" cy="122375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" y="521042"/>
            <a:ext cx="3413760" cy="135316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868950" y="2852592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68950" y="2985527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91276" y="2747296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91276" y="2880231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" y="5766458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3. Signalosome affects IKK dynamics.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>
                <a:latin typeface="Arial"/>
                <a:cs typeface="Arial"/>
              </a:rPr>
              <a:t>MyDDosome</a:t>
            </a:r>
            <a:r>
              <a:rPr lang="en-US" sz="1100" dirty="0">
                <a:latin typeface="Arial"/>
                <a:cs typeface="Arial"/>
              </a:rPr>
              <a:t> assemble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hill coefficient vs.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. (</a:t>
            </a:r>
            <a:r>
              <a:rPr lang="en-US" altLang="zh-CN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The IKK peak activity in TRIF and MyD88 knockouts vs. LPS concentration, predicted by model based on Hill kinetics with Hill coefficient from the range when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 </a:t>
            </a:r>
            <a:r>
              <a:rPr lang="en-US" sz="1100" dirty="0">
                <a:latin typeface="Arial"/>
                <a:cs typeface="Arial"/>
              </a:rPr>
              <a:t>is from 0.1 to 1 in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</a:t>
            </a:r>
            <a:r>
              <a:rPr lang="en-US" sz="1100" dirty="0">
                <a:latin typeface="Arial"/>
                <a:cs typeface="Arial"/>
              </a:rPr>
              <a:t>) Quantification of the peak level from the experimental result in Fig. S4.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513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1470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188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69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65829"/>
            <a:ext cx="6400800" cy="4490292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360341" y="788746"/>
            <a:ext cx="5158571" cy="17725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914" y="241947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676" y="464327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0718" y="906269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Cytoplasm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2093" y="1019128"/>
            <a:ext cx="532175" cy="206417"/>
            <a:chOff x="4056606" y="1730616"/>
            <a:chExt cx="570188" cy="236641"/>
          </a:xfrm>
          <a:effectLst/>
        </p:grpSpPr>
        <p:sp>
          <p:nvSpPr>
            <p:cNvPr id="101" name="Snip Diagonal Corner Rectangle 100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 rot="16200000" flipH="1">
            <a:off x="4261330" y="788442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54666" y="1192795"/>
            <a:ext cx="2744208" cy="756744"/>
          </a:xfrm>
          <a:prstGeom prst="ellipse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V="1">
            <a:off x="2599130" y="76578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425143" y="369241"/>
            <a:ext cx="166943" cy="537965"/>
            <a:chOff x="1931447" y="993293"/>
            <a:chExt cx="178868" cy="616737"/>
          </a:xfrm>
          <a:effectLst/>
        </p:grpSpPr>
        <p:sp>
          <p:nvSpPr>
            <p:cNvPr id="110" name="Freeform 109"/>
            <p:cNvSpPr/>
            <p:nvPr/>
          </p:nvSpPr>
          <p:spPr>
            <a:xfrm>
              <a:off x="1931447" y="993293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975761" y="997584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33793" y="1362263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30973" y="1361192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5" name="Freeform 114"/>
          <p:cNvSpPr/>
          <p:nvPr/>
        </p:nvSpPr>
        <p:spPr>
          <a:xfrm>
            <a:off x="2425143" y="1611145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6" name="Freeform 115"/>
          <p:cNvSpPr/>
          <p:nvPr/>
        </p:nvSpPr>
        <p:spPr>
          <a:xfrm flipH="1">
            <a:off x="2469330" y="1614888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30160" y="1932989"/>
            <a:ext cx="74053" cy="216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18033" y="1932055"/>
            <a:ext cx="74053" cy="21612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449732" y="1608163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380058" y="369239"/>
            <a:ext cx="167485" cy="537964"/>
            <a:chOff x="3036708" y="993292"/>
            <a:chExt cx="179448" cy="616736"/>
          </a:xfrm>
          <a:effectLst/>
        </p:grpSpPr>
        <p:sp>
          <p:nvSpPr>
            <p:cNvPr id="121" name="Freeform 120"/>
            <p:cNvSpPr/>
            <p:nvPr/>
          </p:nvSpPr>
          <p:spPr>
            <a:xfrm>
              <a:off x="3036708" y="9932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3084052" y="9975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42084" y="1362262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36234" y="1361190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059943" y="1091306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379431" y="1611145"/>
            <a:ext cx="167571" cy="537964"/>
            <a:chOff x="2880765" y="2385566"/>
            <a:chExt cx="179540" cy="616736"/>
          </a:xfrm>
          <a:effectLst/>
        </p:grpSpPr>
        <p:sp>
          <p:nvSpPr>
            <p:cNvPr id="127" name="Freeform 126"/>
            <p:cNvSpPr/>
            <p:nvPr/>
          </p:nvSpPr>
          <p:spPr>
            <a:xfrm>
              <a:off x="2881437" y="2385566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H="1">
              <a:off x="2922733" y="2389857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80765" y="2754536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80963" y="2753464"/>
              <a:ext cx="79342" cy="247766"/>
            </a:xfrm>
            <a:prstGeom prst="rect">
              <a:avLst/>
            </a:prstGeom>
            <a:solidFill>
              <a:srgbClr val="BFBFBF"/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897582" y="247678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558800" y="1727680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Endosome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602629" y="2179481"/>
            <a:ext cx="409651" cy="203878"/>
            <a:chOff x="3362796" y="3068593"/>
            <a:chExt cx="438912" cy="233731"/>
          </a:xfrm>
          <a:effectLst/>
        </p:grpSpPr>
        <p:sp>
          <p:nvSpPr>
            <p:cNvPr id="134" name="Round Diagonal Corner Rectangle 133"/>
            <p:cNvSpPr/>
            <p:nvPr/>
          </p:nvSpPr>
          <p:spPr>
            <a:xfrm>
              <a:off x="3362796" y="3075086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81302" y="3068593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656067" y="2180193"/>
            <a:ext cx="430835" cy="203878"/>
            <a:chOff x="4381427" y="3069410"/>
            <a:chExt cx="461609" cy="233731"/>
          </a:xfrm>
          <a:effectLst/>
        </p:grpSpPr>
        <p:sp>
          <p:nvSpPr>
            <p:cNvPr id="137" name="Round Diagonal Corner Rectangle 136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139" name="Freeform 138"/>
          <p:cNvSpPr/>
          <p:nvPr/>
        </p:nvSpPr>
        <p:spPr>
          <a:xfrm rot="16200000" flipH="1">
            <a:off x="4261330" y="193501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140" name="Group 216"/>
          <p:cNvGrpSpPr>
            <a:grpSpLocks/>
          </p:cNvGrpSpPr>
          <p:nvPr/>
        </p:nvGrpSpPr>
        <p:grpSpPr bwMode="auto">
          <a:xfrm rot="5400000" flipH="1">
            <a:off x="2814395" y="159196"/>
            <a:ext cx="307412" cy="727499"/>
            <a:chOff x="1570" y="1414"/>
            <a:chExt cx="269" cy="491"/>
          </a:xfrm>
          <a:effectLst/>
        </p:grpSpPr>
        <p:sp>
          <p:nvSpPr>
            <p:cNvPr id="141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2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5295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3194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9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3699584" y="777181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672871" y="190869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216"/>
          <p:cNvGrpSpPr>
            <a:grpSpLocks/>
          </p:cNvGrpSpPr>
          <p:nvPr/>
        </p:nvGrpSpPr>
        <p:grpSpPr bwMode="auto">
          <a:xfrm rot="5400000" flipH="1">
            <a:off x="2814395" y="1388024"/>
            <a:ext cx="307412" cy="727499"/>
            <a:chOff x="1570" y="1414"/>
            <a:chExt cx="269" cy="491"/>
          </a:xfrm>
          <a:effectLst/>
        </p:grpSpPr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7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8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 rot="5400000" flipV="1">
            <a:off x="4308739" y="1965890"/>
            <a:ext cx="65083" cy="594149"/>
            <a:chOff x="2168525" y="3175000"/>
            <a:chExt cx="74613" cy="636588"/>
          </a:xfrm>
          <a:effectLst/>
        </p:grpSpPr>
        <p:sp>
          <p:nvSpPr>
            <p:cNvPr id="160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1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 rot="5400000" flipV="1">
            <a:off x="4308739" y="820250"/>
            <a:ext cx="65083" cy="594149"/>
            <a:chOff x="2168525" y="3175000"/>
            <a:chExt cx="74613" cy="636588"/>
          </a:xfrm>
          <a:effectLst/>
        </p:grpSpPr>
        <p:sp>
          <p:nvSpPr>
            <p:cNvPr id="163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4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79524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6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rot="5400000" flipH="1" flipV="1">
            <a:off x="3154210" y="763923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2604592" y="2029258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 flipH="1" flipV="1">
            <a:off x="3159671" y="202740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H="1" flipV="1">
            <a:off x="2182064" y="766849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897270" y="917406"/>
            <a:ext cx="119147" cy="14111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2871899" y="917406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2879065" y="2194955"/>
            <a:ext cx="170688" cy="141119"/>
            <a:chOff x="3084712" y="2516354"/>
            <a:chExt cx="182880" cy="161783"/>
          </a:xfrm>
        </p:grpSpPr>
        <p:sp>
          <p:nvSpPr>
            <p:cNvPr id="182" name="Oval 181"/>
            <p:cNvSpPr/>
            <p:nvPr/>
          </p:nvSpPr>
          <p:spPr>
            <a:xfrm>
              <a:off x="3111895" y="2516354"/>
              <a:ext cx="127658" cy="161783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3084712" y="2516354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Oval 184"/>
          <p:cNvSpPr/>
          <p:nvPr/>
        </p:nvSpPr>
        <p:spPr>
          <a:xfrm>
            <a:off x="2025423" y="957623"/>
            <a:ext cx="119147" cy="141119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solidFill>
                <a:srgbClr val="3366FF"/>
              </a:solidFill>
              <a:latin typeface="Arial"/>
              <a:cs typeface="Arial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2000052" y="957623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1435365" y="494408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014420" y="423223"/>
            <a:ext cx="368360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TLR4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45811" y="6125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97707" y="1233922"/>
            <a:ext cx="1024823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Ligand-induced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440032" y="1226276"/>
            <a:ext cx="832538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Constitutive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570647" y="1019128"/>
            <a:ext cx="492250" cy="206417"/>
            <a:chOff x="4075281" y="1730616"/>
            <a:chExt cx="527411" cy="236641"/>
          </a:xfrm>
          <a:effectLst/>
        </p:grpSpPr>
        <p:sp>
          <p:nvSpPr>
            <p:cNvPr id="200" name="Snip Diagonal Corner Rectangle 199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4075281" y="1733526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1110905" y="3022112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14483" y="315504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14483" y="328798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336808" y="2916816"/>
            <a:ext cx="376728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Both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336809" y="3049751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336809" y="3182685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9421" y="2688961"/>
            <a:ext cx="1371141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Constitutive shuttle only</a:t>
            </a:r>
            <a:endParaRPr lang="en-US" sz="800" b="1" dirty="0"/>
          </a:p>
        </p:txBody>
      </p:sp>
      <p:sp>
        <p:nvSpPr>
          <p:cNvPr id="103" name="Rectangle 102"/>
          <p:cNvSpPr/>
          <p:nvPr/>
        </p:nvSpPr>
        <p:spPr>
          <a:xfrm>
            <a:off x="514692" y="280113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4601" y="305007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14692" y="331270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14692" y="3568451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0.06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08906" y="3813923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0.04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4692" y="4070859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0.02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64439" y="433537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17553" y="4401062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025406" y="4401062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40779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685806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011295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73037" y="3457218"/>
            <a:ext cx="7555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 err="1">
                <a:latin typeface="Arial"/>
                <a:cs typeface="Arial"/>
              </a:rPr>
              <a:t>NFκBn</a:t>
            </a:r>
            <a:r>
              <a:rPr lang="en-US" sz="800" dirty="0">
                <a:latin typeface="Arial"/>
                <a:cs typeface="Arial"/>
              </a:rPr>
              <a:t> 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84" name="Rectangle 183"/>
          <p:cNvSpPr/>
          <p:nvPr/>
        </p:nvSpPr>
        <p:spPr>
          <a:xfrm>
            <a:off x="1229907" y="4515108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187" name="Rectangle 186"/>
          <p:cNvSpPr/>
          <p:nvPr/>
        </p:nvSpPr>
        <p:spPr>
          <a:xfrm rot="16200000">
            <a:off x="1702363" y="3537149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2490385" y="4401062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916021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380793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834640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80106" y="2700321"/>
            <a:ext cx="110183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Response duration</a:t>
            </a:r>
            <a:endParaRPr lang="en-US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2357160" y="3180773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357160" y="356657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417069" y="3951700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76979" y="432671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357160" y="280094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834058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216" name="Rectangle 215"/>
          <p:cNvSpPr/>
          <p:nvPr/>
        </p:nvSpPr>
        <p:spPr>
          <a:xfrm rot="16200000">
            <a:off x="3498425" y="3538206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17" name="Rectangle 216"/>
          <p:cNvSpPr/>
          <p:nvPr/>
        </p:nvSpPr>
        <p:spPr>
          <a:xfrm>
            <a:off x="4286446" y="4402119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712083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176855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630702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4197966" y="2701379"/>
            <a:ext cx="170456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Time of the maximum response</a:t>
            </a:r>
            <a:endParaRPr lang="en-US" sz="800" b="1" dirty="0"/>
          </a:p>
        </p:txBody>
      </p:sp>
      <p:sp>
        <p:nvSpPr>
          <p:cNvPr id="222" name="Rectangle 221"/>
          <p:cNvSpPr/>
          <p:nvPr/>
        </p:nvSpPr>
        <p:spPr>
          <a:xfrm>
            <a:off x="4213131" y="31818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13131" y="35676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213131" y="3952757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4273041" y="4327770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153222" y="280200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630119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343109" y="4808530"/>
            <a:ext cx="5624412" cy="2042649"/>
            <a:chOff x="367616" y="3082696"/>
            <a:chExt cx="6026155" cy="234174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190255" y="3464629"/>
              <a:ext cx="297132" cy="4792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194089" y="3617029"/>
              <a:ext cx="297132" cy="4792"/>
            </a:xfrm>
            <a:prstGeom prst="line">
              <a:avLst/>
            </a:prstGeom>
            <a:ln w="127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194089" y="3769429"/>
              <a:ext cx="297132" cy="4792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1432295" y="3343915"/>
              <a:ext cx="423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Both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432295" y="3496315"/>
              <a:ext cx="88485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TRIF pathway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432295" y="3648715"/>
              <a:ext cx="985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MyD88 pathway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82567" y="3082696"/>
              <a:ext cx="166803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Ligand-induced shuttle only</a:t>
              </a:r>
              <a:endParaRPr lang="en-US" sz="800" b="1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51455" y="3211298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15644" y="3496682"/>
              <a:ext cx="350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455" y="3797775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1455" y="4090967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5256" y="4372383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51455" y="4666940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11899" y="4970193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68806" y="5045494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98648" y="504549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3654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06220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15495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39038" y="3966085"/>
              <a:ext cx="88798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Arial"/>
                  <a:cs typeface="Arial"/>
                </a:rPr>
                <a:t>NFκBn</a:t>
              </a:r>
              <a:r>
                <a:rPr lang="en-US" sz="800" dirty="0">
                  <a:latin typeface="Arial"/>
                  <a:cs typeface="Arial"/>
                </a:rPr>
                <a:t>  (</a:t>
              </a:r>
              <a:r>
                <a:rPr lang="en-US" sz="800" dirty="0" err="1">
                  <a:latin typeface="Arial"/>
                  <a:cs typeface="Arial"/>
                </a:rPr>
                <a:t>μM</a:t>
              </a:r>
              <a:r>
                <a:rPr lang="en-US" sz="800" dirty="0">
                  <a:latin typeface="Arial"/>
                  <a:cs typeface="Arial"/>
                </a:rPr>
                <a:t>)</a:t>
              </a:r>
              <a:endParaRPr lang="en-US" sz="8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317757" y="5176240"/>
              <a:ext cx="71997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Time (min)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1764548" y="4057720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668269" y="5045494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30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62227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108543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78684" y="3095721"/>
              <a:ext cx="120087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Response duration</a:t>
              </a:r>
              <a:endParaRPr lang="en-US" sz="800" b="1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25528" y="3646523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25528" y="4088815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89717" y="453033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653906" y="4960258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25528" y="3211077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36490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3688900" y="4058932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592621" y="5046706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04866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4663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032895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97820" y="3096932"/>
              <a:ext cx="1846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Time of the maximum response</a:t>
              </a:r>
              <a:endParaRPr lang="en-US" sz="800" b="1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514069" y="3647735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514069" y="4090027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14069" y="4531546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578258" y="4961470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449881" y="3212289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60842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" y="7090636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4. The ligand induced-shuttling is responsible for the duration specificity.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Two receptor shuttling processes, the constitutive shuttling and the ligand-induced shuttling, are labeled in the part of the model. (</a:t>
            </a:r>
            <a:r>
              <a:rPr lang="en-US" sz="1100" i="1" dirty="0">
                <a:latin typeface="Arial"/>
                <a:cs typeface="Arial"/>
              </a:rPr>
              <a:t>B-C</a:t>
            </a:r>
            <a:r>
              <a:rPr lang="en-US" sz="1100" dirty="0">
                <a:latin typeface="Arial"/>
                <a:cs typeface="Arial"/>
              </a:rPr>
              <a:t>) The 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time courses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), responses duration (middle) and peak time dose responses in constitutive shuttle only condition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ligand-induced shuttle only condition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544" y="214091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5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627294" y="582684"/>
            <a:ext cx="2446528" cy="8862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25203" y="8318604"/>
            <a:ext cx="91839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529" y="989981"/>
            <a:ext cx="1430303" cy="80868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73939" y="852644"/>
            <a:ext cx="532175" cy="206417"/>
            <a:chOff x="4056606" y="1730616"/>
            <a:chExt cx="570188" cy="236641"/>
          </a:xfrm>
          <a:effectLst/>
        </p:grpSpPr>
        <p:sp>
          <p:nvSpPr>
            <p:cNvPr id="4" name="Snip Diagonal Corner Rectangle 3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7" name="Snip Diagonal Corner Rectangle 6"/>
          <p:cNvSpPr/>
          <p:nvPr/>
        </p:nvSpPr>
        <p:spPr>
          <a:xfrm flipH="1">
            <a:off x="2485447" y="856992"/>
            <a:ext cx="403444" cy="175846"/>
          </a:xfrm>
          <a:prstGeom prst="snip2DiagRect">
            <a:avLst/>
          </a:prstGeom>
          <a:solidFill>
            <a:schemeClr val="accent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430292" y="857593"/>
            <a:ext cx="475645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</a:p>
        </p:txBody>
      </p:sp>
      <p:sp>
        <p:nvSpPr>
          <p:cNvPr id="9" name="Freeform 8"/>
          <p:cNvSpPr/>
          <p:nvPr/>
        </p:nvSpPr>
        <p:spPr>
          <a:xfrm rot="16200000" flipH="1">
            <a:off x="3133176" y="62869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51904" y="209491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2296092" y="213234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6921" y="531335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4794" y="530400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73590" y="294986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51904" y="1451397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290447" y="1455140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1276" y="1773241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4794" y="1772306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266973" y="1530967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2474475" y="2025390"/>
            <a:ext cx="409651" cy="173313"/>
          </a:xfrm>
          <a:prstGeom prst="round2DiagRect">
            <a:avLst/>
          </a:prstGeom>
          <a:solidFill>
            <a:schemeClr val="accent3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1747" y="2019726"/>
            <a:ext cx="375758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27912" y="2020445"/>
            <a:ext cx="430835" cy="203878"/>
            <a:chOff x="4381427" y="3069410"/>
            <a:chExt cx="461609" cy="233731"/>
          </a:xfrm>
          <a:effectLst/>
        </p:grpSpPr>
        <p:sp>
          <p:nvSpPr>
            <p:cNvPr id="26" name="Round Diagonal Corner Rectangle 25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16200000" flipH="1">
            <a:off x="3133176" y="1775264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71430" y="61743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4717" y="1748944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5400000" flipV="1">
            <a:off x="3180585" y="1806141"/>
            <a:ext cx="65083" cy="594149"/>
            <a:chOff x="2168525" y="3175000"/>
            <a:chExt cx="74613" cy="636588"/>
          </a:xfrm>
          <a:effectLst/>
        </p:grpSpPr>
        <p:sp>
          <p:nvSpPr>
            <p:cNvPr id="3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5400000" flipV="1">
            <a:off x="3180585" y="660502"/>
            <a:ext cx="65083" cy="594149"/>
            <a:chOff x="2168525" y="3175000"/>
            <a:chExt cx="74613" cy="636588"/>
          </a:xfrm>
          <a:effectLst/>
        </p:grpSpPr>
        <p:sp>
          <p:nvSpPr>
            <p:cNvPr id="3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8" name="Line 188"/>
          <p:cNvSpPr>
            <a:spLocks noChangeShapeType="1"/>
          </p:cNvSpPr>
          <p:nvPr/>
        </p:nvSpPr>
        <p:spPr bwMode="auto">
          <a:xfrm rot="5400000">
            <a:off x="2060324" y="1144451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189"/>
          <p:cNvSpPr>
            <a:spLocks noChangeShapeType="1"/>
          </p:cNvSpPr>
          <p:nvPr/>
        </p:nvSpPr>
        <p:spPr bwMode="auto">
          <a:xfrm rot="5400000" flipH="1">
            <a:off x="2128480" y="972743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8337" y="490226"/>
            <a:ext cx="28535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m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0875" y="1661056"/>
            <a:ext cx="2426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t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169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50375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180" y="450468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50375" y="4504688"/>
            <a:ext cx="30253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" y="6730223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5. Simulating two clusters of NF-κB dynamics in single cell.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Illustrate the two random fraction parameters in the model. 200 simulations of 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dynamics before clustering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after clustering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D-E</a:t>
            </a:r>
            <a:r>
              <a:rPr lang="en-US" sz="1100" dirty="0">
                <a:latin typeface="Arial"/>
                <a:cs typeface="Arial"/>
              </a:rPr>
              <a:t>) The boxplot of the fraction parameters in these two clusters.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30672" y="2378348"/>
            <a:ext cx="4687193" cy="4317549"/>
            <a:chOff x="782863" y="1511076"/>
            <a:chExt cx="5021994" cy="4949753"/>
          </a:xfrm>
        </p:grpSpPr>
        <p:pic>
          <p:nvPicPr>
            <p:cNvPr id="45" name="Picture 44" descr="fig5_new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650999"/>
              <a:ext cx="4572000" cy="45720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339167" y="4085167"/>
              <a:ext cx="197856" cy="388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16232" y="4105847"/>
              <a:ext cx="541484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Arial"/>
                  <a:cs typeface="Arial"/>
                </a:rPr>
                <a:t>LPS 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78249" y="4105847"/>
              <a:ext cx="541484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Arial"/>
                  <a:cs typeface="Arial"/>
                </a:rPr>
                <a:t>LPS 2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7195" y="1511076"/>
              <a:ext cx="2387662" cy="2632490"/>
              <a:chOff x="3843555" y="585788"/>
              <a:chExt cx="2387662" cy="263249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986197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393210" y="2831134"/>
                <a:ext cx="320121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746397" y="2971287"/>
                <a:ext cx="719977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130467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61115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 rot="16200000">
              <a:off x="190545" y="4997086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86385" y="417619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86385" y="5911644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79434" y="505032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14014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44662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 rot="16200000">
              <a:off x="2755938" y="5013415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51779" y="419252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51779" y="592797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44828" y="506665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938881" y="1518337"/>
              <a:ext cx="2387662" cy="2632490"/>
              <a:chOff x="3843555" y="585788"/>
              <a:chExt cx="2387662" cy="263249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986196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393210" y="2831134"/>
                <a:ext cx="32012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746397" y="2971287"/>
                <a:ext cx="719978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</p:grpSp>
      <p:sp>
        <p:nvSpPr>
          <p:cNvPr id="121" name="Rectangle 120"/>
          <p:cNvSpPr/>
          <p:nvPr/>
        </p:nvSpPr>
        <p:spPr>
          <a:xfrm>
            <a:off x="1037676" y="1028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" y="321259"/>
            <a:ext cx="6400800" cy="4001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985831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S1. Schematic diagram of the model reaction network. </a:t>
            </a:r>
            <a:r>
              <a:rPr lang="en-US" sz="1100" dirty="0">
                <a:latin typeface="Arial"/>
                <a:cs typeface="Arial"/>
              </a:rPr>
              <a:t>The model is comprised of four modules that are colored by square blocks. The numbers adjacent to the reaction arrows indicate model parameters, which are listed in supplemental table. </a:t>
            </a:r>
          </a:p>
        </p:txBody>
      </p:sp>
    </p:spTree>
    <p:extLst>
      <p:ext uri="{BB962C8B-B14F-4D97-AF65-F5344CB8AC3E}">
        <p14:creationId xmlns:p14="http://schemas.microsoft.com/office/powerpoint/2010/main" val="18587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2"/>
            <a:ext cx="6400800" cy="335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502432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S2. Dose-responses predicted by the model for </a:t>
            </a:r>
            <a:r>
              <a:rPr lang="en-US" sz="1100" b="1" dirty="0" err="1">
                <a:latin typeface="Arial"/>
                <a:cs typeface="Arial"/>
              </a:rPr>
              <a:t>wt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trif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and </a:t>
            </a:r>
            <a:r>
              <a:rPr lang="en-US" sz="1100" b="1" i="1" dirty="0">
                <a:latin typeface="Arial"/>
                <a:cs typeface="Arial"/>
              </a:rPr>
              <a:t>myd88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dirty="0">
                <a:latin typeface="Arial"/>
                <a:cs typeface="Arial"/>
              </a:rPr>
              <a:t>Simulated time-course dose response of IKK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), nuclear NF-κB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IRF3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activities in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 and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 conditions for LPS concentration ranging from 0.1 ng/ml to 100 ng/ml.</a:t>
            </a:r>
          </a:p>
        </p:txBody>
      </p:sp>
    </p:spTree>
    <p:extLst>
      <p:ext uri="{BB962C8B-B14F-4D97-AF65-F5344CB8AC3E}">
        <p14:creationId xmlns:p14="http://schemas.microsoft.com/office/powerpoint/2010/main" val="7885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910" y="2171916"/>
            <a:ext cx="3076493" cy="1994022"/>
          </a:xfrm>
          <a:prstGeom prst="rect">
            <a:avLst/>
          </a:prstGeom>
          <a:effectLst/>
        </p:spPr>
      </p:pic>
      <p:sp>
        <p:nvSpPr>
          <p:cNvPr id="4" name="Rectangle 3"/>
          <p:cNvSpPr/>
          <p:nvPr/>
        </p:nvSpPr>
        <p:spPr>
          <a:xfrm>
            <a:off x="1562852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410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6228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081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887593"/>
              </p:ext>
            </p:extLst>
          </p:nvPr>
        </p:nvGraphicFramePr>
        <p:xfrm>
          <a:off x="1529230" y="555728"/>
          <a:ext cx="3080918" cy="165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372794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803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1738" y="4233228"/>
            <a:ext cx="528858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69168" y="4012126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167" y="353424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9167" y="2074382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9167" y="2567907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9167" y="305053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5861" y="400215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6077" y="2861166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6077" y="3606094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6077" y="322310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6077" y="249279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05861" y="212070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1043149" y="3017743"/>
            <a:ext cx="424369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k</a:t>
            </a:r>
            <a:r>
              <a:rPr lang="en-US" sz="1100" baseline="-25000" dirty="0">
                <a:latin typeface="Helvetica"/>
                <a:cs typeface="Helvetica"/>
              </a:rPr>
              <a:t>f</a:t>
            </a:r>
            <a:r>
              <a:rPr lang="en-US" sz="1100" dirty="0">
                <a:latin typeface="Helvetica"/>
                <a:cs typeface="Helvetica"/>
              </a:rPr>
              <a:t>/k</a:t>
            </a:r>
            <a:r>
              <a:rPr lang="en-US" sz="1100" baseline="-25000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9323" y="1956777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9539" y="920305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39539" y="159207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9539" y="124044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1955" y="604540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935250" y="1206633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9739" y="1911287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28" y="4522573"/>
            <a:ext cx="6271491" cy="759950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S3. The Myddosome formation model.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relative concentrations of M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versus the relative input concentration C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in the upper left panel (dots). Parameters are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=1, 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=0.1 and 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=1. The relationship can be fitted by a Hill equation with Hill constant n = 3.0 (</a:t>
            </a:r>
            <a:r>
              <a:rPr lang="en-US" altLang="zh-CN" sz="1100" dirty="0">
                <a:latin typeface="Arial"/>
                <a:cs typeface="Arial"/>
              </a:rPr>
              <a:t>solid </a:t>
            </a:r>
            <a:r>
              <a:rPr lang="en-US" sz="1100" dirty="0">
                <a:latin typeface="Arial"/>
                <a:cs typeface="Arial"/>
              </a:rPr>
              <a:t>line).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dose-response of M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 </a:t>
            </a:r>
            <a:r>
              <a:rPr lang="en-US" sz="1100" dirty="0">
                <a:latin typeface="Arial"/>
                <a:cs typeface="Arial"/>
              </a:rPr>
              <a:t>to </a:t>
            </a:r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Arial"/>
                <a:cs typeface="Arial"/>
              </a:rPr>
              <a:t>, by varying the fraction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 by changing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only.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395" y="2549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395" y="202743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0756" y="1487604"/>
            <a:ext cx="248355" cy="94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48462" y="1452677"/>
            <a:ext cx="0" cy="62574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22374" y="1679963"/>
            <a:ext cx="79296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687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092811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2" t="-1" r="5053" b="9815"/>
          <a:stretch/>
        </p:blipFill>
        <p:spPr>
          <a:xfrm>
            <a:off x="2129459" y="2197765"/>
            <a:ext cx="2232377" cy="316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KA092811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88" t="-1" r="4750" b="3245"/>
          <a:stretch/>
        </p:blipFill>
        <p:spPr>
          <a:xfrm>
            <a:off x="2129458" y="3205357"/>
            <a:ext cx="2755900" cy="3336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2473974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50350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6846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421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802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4770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+ 0.1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5297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5019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9520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72204" y="15954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938151" y="1589887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086882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2258755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394587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556583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268498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284698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300503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316307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3315196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347324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363128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3793270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395131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4109358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894931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059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892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7129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766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8688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3484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 ng LPS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4751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+ 100 ng LPS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9633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9601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86035" y="25961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51982" y="2590588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2100713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2272586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37263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252102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2659311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2801552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293369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308800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24013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339817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540185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370832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86637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401453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296523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4176298" y="2993429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434443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450248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65065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5304" y="4377348"/>
            <a:ext cx="6271491" cy="252118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S4. </a:t>
            </a:r>
            <a:r>
              <a:rPr lang="en-US" sz="1100" dirty="0">
                <a:latin typeface="Arial"/>
                <a:cs typeface="Arial"/>
              </a:rPr>
              <a:t>The measurements of IKK activity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 and quantification of the peak level (</a:t>
            </a:r>
            <a:r>
              <a:rPr lang="en-US" sz="1100" i="1" dirty="0">
                <a:latin typeface="Arial"/>
                <a:cs typeface="Arial"/>
              </a:rPr>
              <a:t>right</a:t>
            </a:r>
            <a:r>
              <a:rPr lang="en-US" sz="1100" dirty="0">
                <a:latin typeface="Arial"/>
                <a:cs typeface="Arial"/>
              </a:rPr>
              <a:t>).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10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43376</TotalTime>
  <Words>1924</Words>
  <Application>Microsoft Macintosh PowerPoint</Application>
  <PresentationFormat>Custom</PresentationFormat>
  <Paragraphs>527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293</cp:revision>
  <cp:lastPrinted>2013-08-14T19:43:32Z</cp:lastPrinted>
  <dcterms:created xsi:type="dcterms:W3CDTF">2013-06-03T21:58:17Z</dcterms:created>
  <dcterms:modified xsi:type="dcterms:W3CDTF">2013-12-11T00:59:10Z</dcterms:modified>
</cp:coreProperties>
</file>