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9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E3BF0-5623-7549-B1E4-295242713FE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575E-B36F-0147-820C-9BECACFF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Schematic diagram of the model reaction network.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comprised of four modules that are colored by square blocks. The numbers adjacent to the reaction arrows indicate model parameters which are listed in supplemental table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38077-92B0-BE40-962E-86311161D5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6/12/13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24-Point Star 449"/>
          <p:cNvSpPr>
            <a:spLocks noChangeAspect="1"/>
          </p:cNvSpPr>
          <p:nvPr/>
        </p:nvSpPr>
        <p:spPr>
          <a:xfrm flipH="1">
            <a:off x="7148391" y="3412902"/>
            <a:ext cx="493776" cy="325672"/>
          </a:xfrm>
          <a:prstGeom prst="star24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449" name="24-Point Star 448"/>
          <p:cNvSpPr>
            <a:spLocks noChangeAspect="1"/>
          </p:cNvSpPr>
          <p:nvPr/>
        </p:nvSpPr>
        <p:spPr>
          <a:xfrm flipH="1">
            <a:off x="6543173" y="3855449"/>
            <a:ext cx="493776" cy="325672"/>
          </a:xfrm>
          <a:prstGeom prst="star24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447" name="24-Point Star 446"/>
          <p:cNvSpPr>
            <a:spLocks noChangeAspect="1"/>
          </p:cNvSpPr>
          <p:nvPr/>
        </p:nvSpPr>
        <p:spPr>
          <a:xfrm flipH="1">
            <a:off x="6551932" y="2811492"/>
            <a:ext cx="493776" cy="325672"/>
          </a:xfrm>
          <a:prstGeom prst="star24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446" name="24-Point Star 445"/>
          <p:cNvSpPr>
            <a:spLocks noChangeAspect="1"/>
          </p:cNvSpPr>
          <p:nvPr/>
        </p:nvSpPr>
        <p:spPr>
          <a:xfrm flipH="1">
            <a:off x="2660310" y="3902869"/>
            <a:ext cx="493776" cy="325672"/>
          </a:xfrm>
          <a:prstGeom prst="star24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445" name="24-Point Star 444"/>
          <p:cNvSpPr>
            <a:spLocks noChangeAspect="1"/>
          </p:cNvSpPr>
          <p:nvPr/>
        </p:nvSpPr>
        <p:spPr>
          <a:xfrm flipH="1">
            <a:off x="3778159" y="3902869"/>
            <a:ext cx="493776" cy="325672"/>
          </a:xfrm>
          <a:prstGeom prst="star24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cxnSp>
        <p:nvCxnSpPr>
          <p:cNvPr id="756" name="Straight Connector 755"/>
          <p:cNvCxnSpPr/>
          <p:nvPr/>
        </p:nvCxnSpPr>
        <p:spPr>
          <a:xfrm>
            <a:off x="39171" y="1424496"/>
            <a:ext cx="9102982" cy="0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59910" y="5433592"/>
            <a:ext cx="9102982" cy="0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61" name="Text Box 16"/>
          <p:cNvSpPr txBox="1">
            <a:spLocks noChangeArrowheads="1"/>
          </p:cNvSpPr>
          <p:nvPr/>
        </p:nvSpPr>
        <p:spPr bwMode="auto">
          <a:xfrm flipH="1">
            <a:off x="8285880" y="5649321"/>
            <a:ext cx="472565" cy="25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669" tIns="27336" rIns="54669" bIns="27336">
            <a:prstTxWarp prst="textNoShape">
              <a:avLst/>
            </a:prstTxWarp>
            <a:spAutoFit/>
          </a:bodyPr>
          <a:lstStyle/>
          <a:p>
            <a:r>
              <a:rPr lang="en-US" sz="1300" b="1" dirty="0" err="1" smtClean="0">
                <a:latin typeface="Arial"/>
                <a:cs typeface="Arial"/>
              </a:rPr>
              <a:t>IκB</a:t>
            </a:r>
            <a:r>
              <a:rPr lang="en-US" sz="1300" b="1" dirty="0" smtClean="0">
                <a:latin typeface="Arial"/>
                <a:cs typeface="Arial"/>
              </a:rPr>
              <a:t>α</a:t>
            </a:r>
            <a:endParaRPr lang="en-US" sz="1300" b="1" dirty="0">
              <a:latin typeface="Arial"/>
              <a:cs typeface="Arial"/>
            </a:endParaRPr>
          </a:p>
        </p:txBody>
      </p:sp>
      <p:sp>
        <p:nvSpPr>
          <p:cNvPr id="762" name="Text Box 17"/>
          <p:cNvSpPr txBox="1">
            <a:spLocks noChangeArrowheads="1"/>
          </p:cNvSpPr>
          <p:nvPr/>
        </p:nvSpPr>
        <p:spPr bwMode="auto">
          <a:xfrm flipH="1">
            <a:off x="8285880" y="5817317"/>
            <a:ext cx="471833" cy="25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669" tIns="27336" rIns="54669" bIns="27336">
            <a:prstTxWarp prst="textNoShape">
              <a:avLst/>
            </a:prstTxWarp>
            <a:spAutoFit/>
          </a:bodyPr>
          <a:lstStyle/>
          <a:p>
            <a:r>
              <a:rPr lang="en-US" sz="1300" b="1" dirty="0" err="1" smtClean="0">
                <a:latin typeface="Arial"/>
                <a:cs typeface="Arial"/>
              </a:rPr>
              <a:t>IκB</a:t>
            </a:r>
            <a:r>
              <a:rPr lang="en-US" sz="1300" b="1" dirty="0" smtClean="0">
                <a:latin typeface="Arial"/>
                <a:cs typeface="Arial"/>
              </a:rPr>
              <a:t>β</a:t>
            </a:r>
            <a:endParaRPr lang="en-US" sz="1300" b="1" dirty="0">
              <a:latin typeface="Arial"/>
              <a:cs typeface="Arial"/>
            </a:endParaRPr>
          </a:p>
        </p:txBody>
      </p:sp>
      <p:sp>
        <p:nvSpPr>
          <p:cNvPr id="763" name="Text Box 18"/>
          <p:cNvSpPr txBox="1">
            <a:spLocks noChangeArrowheads="1"/>
          </p:cNvSpPr>
          <p:nvPr/>
        </p:nvSpPr>
        <p:spPr bwMode="auto">
          <a:xfrm flipH="1">
            <a:off x="8285880" y="6018911"/>
            <a:ext cx="602901" cy="25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669" tIns="27336" rIns="54669" bIns="27336">
            <a:prstTxWarp prst="textNoShape">
              <a:avLst/>
            </a:prstTxWarp>
            <a:spAutoFit/>
          </a:bodyPr>
          <a:lstStyle/>
          <a:p>
            <a:r>
              <a:rPr lang="en-US" sz="1300" b="1" dirty="0" err="1" smtClean="0">
                <a:latin typeface="Arial"/>
                <a:cs typeface="Arial"/>
              </a:rPr>
              <a:t>IκBε</a:t>
            </a:r>
            <a:endParaRPr lang="en-US" sz="1300" b="1" dirty="0">
              <a:latin typeface="Arial"/>
              <a:cs typeface="Arial"/>
            </a:endParaRPr>
          </a:p>
        </p:txBody>
      </p:sp>
      <p:sp>
        <p:nvSpPr>
          <p:cNvPr id="765" name="Oval 4"/>
          <p:cNvSpPr>
            <a:spLocks noChangeArrowheads="1"/>
          </p:cNvSpPr>
          <p:nvPr/>
        </p:nvSpPr>
        <p:spPr bwMode="auto">
          <a:xfrm>
            <a:off x="7619080" y="5731663"/>
            <a:ext cx="185782" cy="1415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66" name="Oval 5"/>
          <p:cNvSpPr>
            <a:spLocks noChangeArrowheads="1"/>
          </p:cNvSpPr>
          <p:nvPr/>
        </p:nvSpPr>
        <p:spPr bwMode="auto">
          <a:xfrm>
            <a:off x="7777956" y="5770691"/>
            <a:ext cx="157594" cy="10254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67" name="Line 13"/>
          <p:cNvSpPr>
            <a:spLocks noChangeShapeType="1"/>
          </p:cNvSpPr>
          <p:nvPr/>
        </p:nvSpPr>
        <p:spPr bwMode="auto">
          <a:xfrm>
            <a:off x="7565648" y="5832784"/>
            <a:ext cx="661708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68" name="Line 15"/>
          <p:cNvSpPr>
            <a:spLocks noChangeShapeType="1"/>
          </p:cNvSpPr>
          <p:nvPr/>
        </p:nvSpPr>
        <p:spPr bwMode="auto">
          <a:xfrm>
            <a:off x="7960162" y="5768851"/>
            <a:ext cx="182894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69" name="Line 19"/>
          <p:cNvSpPr>
            <a:spLocks noChangeShapeType="1"/>
          </p:cNvSpPr>
          <p:nvPr/>
        </p:nvSpPr>
        <p:spPr bwMode="auto">
          <a:xfrm>
            <a:off x="8056745" y="5767407"/>
            <a:ext cx="18495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1" name="Oval 4"/>
          <p:cNvSpPr>
            <a:spLocks noChangeArrowheads="1"/>
          </p:cNvSpPr>
          <p:nvPr/>
        </p:nvSpPr>
        <p:spPr bwMode="auto">
          <a:xfrm>
            <a:off x="7636496" y="5910937"/>
            <a:ext cx="185782" cy="1415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2" name="Oval 5"/>
          <p:cNvSpPr>
            <a:spLocks noChangeArrowheads="1"/>
          </p:cNvSpPr>
          <p:nvPr/>
        </p:nvSpPr>
        <p:spPr bwMode="auto">
          <a:xfrm>
            <a:off x="7795372" y="5949965"/>
            <a:ext cx="157594" cy="10254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3" name="Line 13"/>
          <p:cNvSpPr>
            <a:spLocks noChangeShapeType="1"/>
          </p:cNvSpPr>
          <p:nvPr/>
        </p:nvSpPr>
        <p:spPr bwMode="auto">
          <a:xfrm>
            <a:off x="7583063" y="6012059"/>
            <a:ext cx="661708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4" name="Line 15"/>
          <p:cNvSpPr>
            <a:spLocks noChangeShapeType="1"/>
          </p:cNvSpPr>
          <p:nvPr/>
        </p:nvSpPr>
        <p:spPr bwMode="auto">
          <a:xfrm>
            <a:off x="7977577" y="5941261"/>
            <a:ext cx="182894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5" name="Line 19"/>
          <p:cNvSpPr>
            <a:spLocks noChangeShapeType="1"/>
          </p:cNvSpPr>
          <p:nvPr/>
        </p:nvSpPr>
        <p:spPr bwMode="auto">
          <a:xfrm>
            <a:off x="8074161" y="5939817"/>
            <a:ext cx="18495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7" name="Oval 4"/>
          <p:cNvSpPr>
            <a:spLocks noChangeArrowheads="1"/>
          </p:cNvSpPr>
          <p:nvPr/>
        </p:nvSpPr>
        <p:spPr bwMode="auto">
          <a:xfrm>
            <a:off x="7636496" y="6112534"/>
            <a:ext cx="185782" cy="14157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8" name="Oval 5"/>
          <p:cNvSpPr>
            <a:spLocks noChangeArrowheads="1"/>
          </p:cNvSpPr>
          <p:nvPr/>
        </p:nvSpPr>
        <p:spPr bwMode="auto">
          <a:xfrm>
            <a:off x="7795372" y="6151562"/>
            <a:ext cx="157594" cy="10254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79" name="Line 13"/>
          <p:cNvSpPr>
            <a:spLocks noChangeShapeType="1"/>
          </p:cNvSpPr>
          <p:nvPr/>
        </p:nvSpPr>
        <p:spPr bwMode="auto">
          <a:xfrm>
            <a:off x="7583063" y="6213654"/>
            <a:ext cx="661708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80" name="Line 15"/>
          <p:cNvSpPr>
            <a:spLocks noChangeShapeType="1"/>
          </p:cNvSpPr>
          <p:nvPr/>
        </p:nvSpPr>
        <p:spPr bwMode="auto">
          <a:xfrm>
            <a:off x="7977577" y="6138905"/>
            <a:ext cx="182894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81" name="Line 19"/>
          <p:cNvSpPr>
            <a:spLocks noChangeShapeType="1"/>
          </p:cNvSpPr>
          <p:nvPr/>
        </p:nvSpPr>
        <p:spPr bwMode="auto">
          <a:xfrm>
            <a:off x="8107183" y="6138905"/>
            <a:ext cx="18495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83" name="Line 14"/>
          <p:cNvSpPr>
            <a:spLocks noChangeShapeType="1"/>
          </p:cNvSpPr>
          <p:nvPr/>
        </p:nvSpPr>
        <p:spPr bwMode="auto">
          <a:xfrm>
            <a:off x="7980758" y="5778501"/>
            <a:ext cx="0" cy="3611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84" name="Line 14"/>
          <p:cNvSpPr>
            <a:spLocks noChangeShapeType="1"/>
          </p:cNvSpPr>
          <p:nvPr/>
        </p:nvSpPr>
        <p:spPr bwMode="auto">
          <a:xfrm>
            <a:off x="7998173" y="5957776"/>
            <a:ext cx="0" cy="3611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85" name="Line 14"/>
          <p:cNvSpPr>
            <a:spLocks noChangeShapeType="1"/>
          </p:cNvSpPr>
          <p:nvPr/>
        </p:nvSpPr>
        <p:spPr bwMode="auto">
          <a:xfrm>
            <a:off x="7998173" y="6159371"/>
            <a:ext cx="0" cy="3611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807" name="Oval 4"/>
          <p:cNvSpPr>
            <a:spLocks noChangeArrowheads="1"/>
          </p:cNvSpPr>
          <p:nvPr/>
        </p:nvSpPr>
        <p:spPr bwMode="auto">
          <a:xfrm>
            <a:off x="5535301" y="5837724"/>
            <a:ext cx="265918" cy="216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808" name="Oval 5"/>
          <p:cNvSpPr>
            <a:spLocks noChangeArrowheads="1"/>
          </p:cNvSpPr>
          <p:nvPr/>
        </p:nvSpPr>
        <p:spPr bwMode="auto">
          <a:xfrm>
            <a:off x="5762706" y="5897270"/>
            <a:ext cx="225572" cy="15645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806" name="Rectangle 128"/>
          <p:cNvSpPr>
            <a:spLocks noChangeArrowheads="1"/>
          </p:cNvSpPr>
          <p:nvPr/>
        </p:nvSpPr>
        <p:spPr bwMode="auto">
          <a:xfrm flipH="1">
            <a:off x="5511247" y="5841423"/>
            <a:ext cx="524659" cy="230832"/>
          </a:xfrm>
          <a:prstGeom prst="rect">
            <a:avLst/>
          </a:prstGeom>
          <a:noFill/>
          <a:ln w="9525">
            <a:noFill/>
            <a:miter lim="800000"/>
            <a:headEnd type="none"/>
            <a:tailEnd type="triangle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NF</a:t>
            </a:r>
            <a:r>
              <a:rPr lang="en-US" sz="900" b="1" dirty="0" smtClean="0">
                <a:latin typeface="Arial"/>
                <a:cs typeface="Arial"/>
              </a:rPr>
              <a:t>-κB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804" name="Oval 104"/>
          <p:cNvSpPr>
            <a:spLocks noChangeAspect="1" noChangeArrowheads="1"/>
          </p:cNvSpPr>
          <p:nvPr/>
        </p:nvSpPr>
        <p:spPr bwMode="auto">
          <a:xfrm flipH="1">
            <a:off x="5532649" y="5708067"/>
            <a:ext cx="399258" cy="167393"/>
          </a:xfrm>
          <a:prstGeom prst="ellipse">
            <a:avLst/>
          </a:prstGeom>
          <a:solidFill>
            <a:srgbClr val="FFED42"/>
          </a:solidFill>
          <a:ln w="9525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IκB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801" name="Oval 4"/>
          <p:cNvSpPr>
            <a:spLocks noChangeArrowheads="1"/>
          </p:cNvSpPr>
          <p:nvPr/>
        </p:nvSpPr>
        <p:spPr bwMode="auto">
          <a:xfrm>
            <a:off x="4558503" y="5784053"/>
            <a:ext cx="265919" cy="216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802" name="Oval 5"/>
          <p:cNvSpPr>
            <a:spLocks noChangeArrowheads="1"/>
          </p:cNvSpPr>
          <p:nvPr/>
        </p:nvSpPr>
        <p:spPr bwMode="auto">
          <a:xfrm>
            <a:off x="4785910" y="5843599"/>
            <a:ext cx="225573" cy="15645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800" name="Rectangle 128"/>
          <p:cNvSpPr>
            <a:spLocks noChangeArrowheads="1"/>
          </p:cNvSpPr>
          <p:nvPr/>
        </p:nvSpPr>
        <p:spPr bwMode="auto">
          <a:xfrm flipH="1">
            <a:off x="4528392" y="5778497"/>
            <a:ext cx="524659" cy="230832"/>
          </a:xfrm>
          <a:prstGeom prst="rect">
            <a:avLst/>
          </a:prstGeom>
          <a:noFill/>
          <a:ln w="9525">
            <a:noFill/>
            <a:miter lim="800000"/>
            <a:headEnd type="none"/>
            <a:tailEnd type="triangle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NF</a:t>
            </a:r>
            <a:r>
              <a:rPr lang="en-US" sz="900" b="1" dirty="0" smtClean="0">
                <a:latin typeface="Arial"/>
                <a:cs typeface="Arial"/>
              </a:rPr>
              <a:t>-κB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794" name="Oval 104"/>
          <p:cNvSpPr>
            <a:spLocks noChangeAspect="1" noChangeArrowheads="1"/>
          </p:cNvSpPr>
          <p:nvPr/>
        </p:nvSpPr>
        <p:spPr bwMode="auto">
          <a:xfrm flipH="1">
            <a:off x="6629140" y="5786634"/>
            <a:ext cx="399259" cy="167393"/>
          </a:xfrm>
          <a:prstGeom prst="ellipse">
            <a:avLst/>
          </a:prstGeom>
          <a:solidFill>
            <a:srgbClr val="FFED42"/>
          </a:solidFill>
          <a:ln w="9525">
            <a:solidFill>
              <a:schemeClr val="tx1"/>
            </a:solidFill>
            <a:round/>
            <a:headEnd type="none"/>
            <a:tailEnd type="triangl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IκB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796" name="Straight Arrow Connector 795"/>
          <p:cNvCxnSpPr/>
          <p:nvPr/>
        </p:nvCxnSpPr>
        <p:spPr bwMode="auto">
          <a:xfrm flipH="1">
            <a:off x="5056708" y="5897768"/>
            <a:ext cx="407610" cy="1436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4" name="Oval 4"/>
          <p:cNvSpPr>
            <a:spLocks noChangeArrowheads="1"/>
          </p:cNvSpPr>
          <p:nvPr/>
        </p:nvSpPr>
        <p:spPr bwMode="auto">
          <a:xfrm>
            <a:off x="5497476" y="4899653"/>
            <a:ext cx="265916" cy="216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 dirty="0">
              <a:latin typeface="Arial"/>
              <a:cs typeface="Arial"/>
            </a:endParaRPr>
          </a:p>
        </p:txBody>
      </p:sp>
      <p:sp>
        <p:nvSpPr>
          <p:cNvPr id="815" name="Oval 5"/>
          <p:cNvSpPr>
            <a:spLocks noChangeArrowheads="1"/>
          </p:cNvSpPr>
          <p:nvPr/>
        </p:nvSpPr>
        <p:spPr bwMode="auto">
          <a:xfrm>
            <a:off x="5724880" y="4959199"/>
            <a:ext cx="225571" cy="15645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 dirty="0">
              <a:latin typeface="Arial"/>
              <a:cs typeface="Arial"/>
            </a:endParaRPr>
          </a:p>
        </p:txBody>
      </p:sp>
      <p:sp>
        <p:nvSpPr>
          <p:cNvPr id="813" name="Rectangle 128"/>
          <p:cNvSpPr>
            <a:spLocks noChangeArrowheads="1"/>
          </p:cNvSpPr>
          <p:nvPr/>
        </p:nvSpPr>
        <p:spPr bwMode="auto">
          <a:xfrm flipH="1">
            <a:off x="5462482" y="4903616"/>
            <a:ext cx="5246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NF</a:t>
            </a:r>
            <a:r>
              <a:rPr lang="en-US" sz="900" b="1" dirty="0" smtClean="0">
                <a:latin typeface="Arial"/>
                <a:cs typeface="Arial"/>
              </a:rPr>
              <a:t>-κB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811" name="Oval 104"/>
          <p:cNvSpPr>
            <a:spLocks noChangeAspect="1" noChangeArrowheads="1"/>
          </p:cNvSpPr>
          <p:nvPr/>
        </p:nvSpPr>
        <p:spPr bwMode="auto">
          <a:xfrm flipH="1">
            <a:off x="5494824" y="4769995"/>
            <a:ext cx="399258" cy="167394"/>
          </a:xfrm>
          <a:prstGeom prst="ellipse">
            <a:avLst/>
          </a:prstGeom>
          <a:solidFill>
            <a:srgbClr val="FFED4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IκB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819" name="Oval 4"/>
          <p:cNvSpPr>
            <a:spLocks noChangeArrowheads="1"/>
          </p:cNvSpPr>
          <p:nvPr/>
        </p:nvSpPr>
        <p:spPr bwMode="auto">
          <a:xfrm>
            <a:off x="4520676" y="4845989"/>
            <a:ext cx="265918" cy="216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 dirty="0">
              <a:latin typeface="Arial"/>
              <a:cs typeface="Arial"/>
            </a:endParaRPr>
          </a:p>
        </p:txBody>
      </p:sp>
      <p:sp>
        <p:nvSpPr>
          <p:cNvPr id="820" name="Oval 5"/>
          <p:cNvSpPr>
            <a:spLocks noChangeArrowheads="1"/>
          </p:cNvSpPr>
          <p:nvPr/>
        </p:nvSpPr>
        <p:spPr bwMode="auto">
          <a:xfrm>
            <a:off x="4748081" y="4905535"/>
            <a:ext cx="225572" cy="156454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 dirty="0">
              <a:latin typeface="Arial"/>
              <a:cs typeface="Arial"/>
            </a:endParaRPr>
          </a:p>
        </p:txBody>
      </p:sp>
      <p:sp>
        <p:nvSpPr>
          <p:cNvPr id="818" name="Rectangle 128"/>
          <p:cNvSpPr>
            <a:spLocks noChangeArrowheads="1"/>
          </p:cNvSpPr>
          <p:nvPr/>
        </p:nvSpPr>
        <p:spPr bwMode="auto">
          <a:xfrm flipH="1">
            <a:off x="4491380" y="4857333"/>
            <a:ext cx="5246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NF</a:t>
            </a:r>
            <a:r>
              <a:rPr lang="en-US" sz="900" b="1" dirty="0" smtClean="0">
                <a:latin typeface="Arial"/>
                <a:cs typeface="Arial"/>
              </a:rPr>
              <a:t>-κB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821" name="Oval 104"/>
          <p:cNvSpPr>
            <a:spLocks noChangeAspect="1" noChangeArrowheads="1"/>
          </p:cNvSpPr>
          <p:nvPr/>
        </p:nvSpPr>
        <p:spPr bwMode="auto">
          <a:xfrm flipH="1">
            <a:off x="6629141" y="4848558"/>
            <a:ext cx="399258" cy="167393"/>
          </a:xfrm>
          <a:prstGeom prst="ellipse">
            <a:avLst/>
          </a:prstGeom>
          <a:solidFill>
            <a:srgbClr val="FFED4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IκB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825" name="Straight Arrow Connector 824"/>
          <p:cNvCxnSpPr/>
          <p:nvPr/>
        </p:nvCxnSpPr>
        <p:spPr bwMode="auto">
          <a:xfrm flipH="1">
            <a:off x="5028288" y="4959691"/>
            <a:ext cx="407610" cy="1436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5" name="Freeform 834"/>
          <p:cNvSpPr/>
          <p:nvPr/>
        </p:nvSpPr>
        <p:spPr>
          <a:xfrm rot="16200000" flipH="1" flipV="1">
            <a:off x="5160827" y="4411243"/>
            <a:ext cx="207554" cy="426935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669" tIns="27336" rIns="54669" bIns="27336"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836" name="Freeform 835"/>
          <p:cNvSpPr/>
          <p:nvPr/>
        </p:nvSpPr>
        <p:spPr>
          <a:xfrm rot="14198568" flipH="1">
            <a:off x="6700175" y="4452754"/>
            <a:ext cx="207554" cy="426935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669" tIns="27336" rIns="54669" bIns="27336"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839" name="Straight Arrow Connector 838"/>
          <p:cNvCxnSpPr/>
          <p:nvPr/>
        </p:nvCxnSpPr>
        <p:spPr>
          <a:xfrm rot="10800000" flipH="1">
            <a:off x="6990579" y="4769997"/>
            <a:ext cx="294283" cy="123351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6" name="Freeform 87"/>
          <p:cNvSpPr>
            <a:spLocks/>
          </p:cNvSpPr>
          <p:nvPr/>
        </p:nvSpPr>
        <p:spPr bwMode="auto">
          <a:xfrm flipH="1">
            <a:off x="7823910" y="5046800"/>
            <a:ext cx="438380" cy="32199"/>
          </a:xfrm>
          <a:custGeom>
            <a:avLst/>
            <a:gdLst>
              <a:gd name="T0" fmla="*/ 0 w 1056"/>
              <a:gd name="T1" fmla="*/ 2147483647 h 352"/>
              <a:gd name="T2" fmla="*/ 2147483647 w 1056"/>
              <a:gd name="T3" fmla="*/ 2147483647 h 352"/>
              <a:gd name="T4" fmla="*/ 2147483647 w 1056"/>
              <a:gd name="T5" fmla="*/ 2147483647 h 352"/>
              <a:gd name="T6" fmla="*/ 2147483647 w 1056"/>
              <a:gd name="T7" fmla="*/ 2147483647 h 352"/>
              <a:gd name="T8" fmla="*/ 2147483647 w 1056"/>
              <a:gd name="T9" fmla="*/ 2147483647 h 352"/>
              <a:gd name="T10" fmla="*/ 2147483647 w 1056"/>
              <a:gd name="T11" fmla="*/ 2147483647 h 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6"/>
              <a:gd name="T19" fmla="*/ 0 h 352"/>
              <a:gd name="T20" fmla="*/ 1056 w 1056"/>
              <a:gd name="T21" fmla="*/ 352 h 3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6" h="352">
                <a:moveTo>
                  <a:pt x="0" y="256"/>
                </a:moveTo>
                <a:cubicBezTo>
                  <a:pt x="40" y="128"/>
                  <a:pt x="80" y="0"/>
                  <a:pt x="144" y="16"/>
                </a:cubicBezTo>
                <a:cubicBezTo>
                  <a:pt x="208" y="32"/>
                  <a:pt x="296" y="352"/>
                  <a:pt x="384" y="352"/>
                </a:cubicBezTo>
                <a:cubicBezTo>
                  <a:pt x="472" y="352"/>
                  <a:pt x="584" y="24"/>
                  <a:pt x="672" y="16"/>
                </a:cubicBezTo>
                <a:cubicBezTo>
                  <a:pt x="760" y="8"/>
                  <a:pt x="848" y="280"/>
                  <a:pt x="912" y="304"/>
                </a:cubicBezTo>
                <a:cubicBezTo>
                  <a:pt x="976" y="328"/>
                  <a:pt x="1032" y="184"/>
                  <a:pt x="1056" y="160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9206" tIns="29603" rIns="59206" bIns="29603"/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857" name="Straight Arrow Connector 856"/>
          <p:cNvCxnSpPr/>
          <p:nvPr/>
        </p:nvCxnSpPr>
        <p:spPr bwMode="auto">
          <a:xfrm rot="5400000" flipH="1" flipV="1">
            <a:off x="7857891" y="5429979"/>
            <a:ext cx="375328" cy="1559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8" name="Rectangle 857"/>
          <p:cNvSpPr/>
          <p:nvPr/>
        </p:nvSpPr>
        <p:spPr>
          <a:xfrm flipH="1">
            <a:off x="7419777" y="5034044"/>
            <a:ext cx="463079" cy="193705"/>
          </a:xfrm>
          <a:prstGeom prst="rect">
            <a:avLst/>
          </a:prstGeom>
          <a:effectLst/>
        </p:spPr>
        <p:txBody>
          <a:bodyPr wrap="none" lIns="54669" tIns="27336" rIns="54669" bIns="27336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mRNA</a:t>
            </a:r>
            <a:endParaRPr lang="en-US" sz="900" dirty="0">
              <a:latin typeface="Arial"/>
              <a:cs typeface="Arial"/>
            </a:endParaRPr>
          </a:p>
        </p:txBody>
      </p:sp>
      <p:cxnSp>
        <p:nvCxnSpPr>
          <p:cNvPr id="859" name="Straight Arrow Connector 858"/>
          <p:cNvCxnSpPr/>
          <p:nvPr/>
        </p:nvCxnSpPr>
        <p:spPr>
          <a:xfrm>
            <a:off x="7018175" y="4994223"/>
            <a:ext cx="484280" cy="96856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Arrow Connector 859"/>
          <p:cNvCxnSpPr/>
          <p:nvPr/>
        </p:nvCxnSpPr>
        <p:spPr>
          <a:xfrm rot="10800000" flipH="1">
            <a:off x="8314703" y="4877094"/>
            <a:ext cx="294284" cy="123352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1" name="Rectangle 860"/>
          <p:cNvSpPr/>
          <p:nvPr/>
        </p:nvSpPr>
        <p:spPr>
          <a:xfrm flipH="1">
            <a:off x="0" y="5560592"/>
            <a:ext cx="559391" cy="193705"/>
          </a:xfrm>
          <a:prstGeom prst="rect">
            <a:avLst/>
          </a:prstGeom>
          <a:effectLst/>
        </p:spPr>
        <p:txBody>
          <a:bodyPr wrap="none" lIns="54669" tIns="27336" rIns="54669" bIns="27336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Nucleus</a:t>
            </a:r>
          </a:p>
        </p:txBody>
      </p:sp>
      <p:sp>
        <p:nvSpPr>
          <p:cNvPr id="862" name="Rectangle 861"/>
          <p:cNvSpPr/>
          <p:nvPr/>
        </p:nvSpPr>
        <p:spPr>
          <a:xfrm>
            <a:off x="0" y="1608956"/>
            <a:ext cx="700449" cy="193705"/>
          </a:xfrm>
          <a:prstGeom prst="rect">
            <a:avLst/>
          </a:prstGeom>
          <a:effectLst/>
        </p:spPr>
        <p:txBody>
          <a:bodyPr wrap="none" lIns="54669" tIns="27336" rIns="54669" bIns="27336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Cytoplasm</a:t>
            </a:r>
          </a:p>
        </p:txBody>
      </p:sp>
      <p:sp>
        <p:nvSpPr>
          <p:cNvPr id="869" name="Oval 104"/>
          <p:cNvSpPr>
            <a:spLocks noChangeAspect="1" noChangeArrowheads="1"/>
          </p:cNvSpPr>
          <p:nvPr/>
        </p:nvSpPr>
        <p:spPr bwMode="auto">
          <a:xfrm>
            <a:off x="1960109" y="5805797"/>
            <a:ext cx="399258" cy="167393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latin typeface="Arial"/>
                <a:cs typeface="Arial"/>
              </a:rPr>
              <a:t>IRF3</a:t>
            </a:r>
          </a:p>
        </p:txBody>
      </p:sp>
      <p:sp>
        <p:nvSpPr>
          <p:cNvPr id="873" name="Oval 104"/>
          <p:cNvSpPr>
            <a:spLocks noChangeAspect="1" noChangeArrowheads="1"/>
          </p:cNvSpPr>
          <p:nvPr/>
        </p:nvSpPr>
        <p:spPr bwMode="auto">
          <a:xfrm>
            <a:off x="1988530" y="4867721"/>
            <a:ext cx="399258" cy="167393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9984" tIns="39993" rIns="79984" bIns="39993" anchor="ctr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latin typeface="Arial"/>
                <a:cs typeface="Arial"/>
              </a:rPr>
              <a:t>IRF3</a:t>
            </a:r>
          </a:p>
        </p:txBody>
      </p:sp>
      <p:sp>
        <p:nvSpPr>
          <p:cNvPr id="883" name="Freeform 882"/>
          <p:cNvSpPr/>
          <p:nvPr/>
        </p:nvSpPr>
        <p:spPr>
          <a:xfrm rot="5400000" flipV="1">
            <a:off x="2717697" y="4484125"/>
            <a:ext cx="207554" cy="426935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669" tIns="27336" rIns="54669" bIns="27336"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886" name="Straight Arrow Connector 885"/>
          <p:cNvCxnSpPr/>
          <p:nvPr/>
        </p:nvCxnSpPr>
        <p:spPr>
          <a:xfrm rot="10800000">
            <a:off x="1694251" y="4789142"/>
            <a:ext cx="294284" cy="123351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Arrow Connector 892"/>
          <p:cNvCxnSpPr/>
          <p:nvPr/>
        </p:nvCxnSpPr>
        <p:spPr>
          <a:xfrm rot="10800000" flipV="1">
            <a:off x="1697924" y="5951480"/>
            <a:ext cx="294284" cy="123352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1" name="Oval 5"/>
          <p:cNvSpPr>
            <a:spLocks noChangeArrowheads="1"/>
          </p:cNvSpPr>
          <p:nvPr/>
        </p:nvSpPr>
        <p:spPr bwMode="auto">
          <a:xfrm flipH="1">
            <a:off x="3357358" y="4776624"/>
            <a:ext cx="182659" cy="12669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02" name="Oval 104"/>
          <p:cNvSpPr>
            <a:spLocks noChangeAspect="1" noChangeArrowheads="1"/>
          </p:cNvSpPr>
          <p:nvPr/>
        </p:nvSpPr>
        <p:spPr bwMode="auto">
          <a:xfrm>
            <a:off x="3049430" y="4869760"/>
            <a:ext cx="399258" cy="167393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 b="1" dirty="0">
                <a:latin typeface="Arial"/>
                <a:cs typeface="Arial"/>
              </a:rPr>
              <a:t>IRF3</a:t>
            </a:r>
          </a:p>
        </p:txBody>
      </p:sp>
      <p:sp>
        <p:nvSpPr>
          <p:cNvPr id="900" name="Rectangle 128"/>
          <p:cNvSpPr>
            <a:spLocks noChangeArrowheads="1"/>
          </p:cNvSpPr>
          <p:nvPr/>
        </p:nvSpPr>
        <p:spPr bwMode="auto">
          <a:xfrm>
            <a:off x="3329775" y="4713124"/>
            <a:ext cx="2551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b="1" dirty="0" err="1">
                <a:latin typeface="Arial"/>
                <a:cs typeface="Arial"/>
              </a:rPr>
              <a:t>p</a:t>
            </a:r>
            <a:endParaRPr lang="en-US" sz="900" b="1" dirty="0">
              <a:latin typeface="Arial"/>
              <a:cs typeface="Arial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3049430" y="5659095"/>
            <a:ext cx="535512" cy="324029"/>
            <a:chOff x="3002395" y="5659095"/>
            <a:chExt cx="535512" cy="324029"/>
          </a:xfrm>
          <a:effectLst/>
        </p:grpSpPr>
        <p:grpSp>
          <p:nvGrpSpPr>
            <p:cNvPr id="947" name="Group 946"/>
            <p:cNvGrpSpPr/>
            <p:nvPr/>
          </p:nvGrpSpPr>
          <p:grpSpPr>
            <a:xfrm>
              <a:off x="3002395" y="5722595"/>
              <a:ext cx="490587" cy="260529"/>
              <a:chOff x="3002395" y="5722595"/>
              <a:chExt cx="490587" cy="260529"/>
            </a:xfrm>
          </p:grpSpPr>
          <p:sp>
            <p:nvSpPr>
              <p:cNvPr id="906" name="Oval 5"/>
              <p:cNvSpPr>
                <a:spLocks noChangeArrowheads="1"/>
              </p:cNvSpPr>
              <p:nvPr/>
            </p:nvSpPr>
            <p:spPr bwMode="auto">
              <a:xfrm flipH="1">
                <a:off x="3310323" y="5722595"/>
                <a:ext cx="182659" cy="12669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07" name="Oval 104"/>
              <p:cNvSpPr>
                <a:spLocks noChangeAspect="1" noChangeArrowheads="1"/>
              </p:cNvSpPr>
              <p:nvPr/>
            </p:nvSpPr>
            <p:spPr bwMode="auto">
              <a:xfrm>
                <a:off x="3002395" y="5815731"/>
                <a:ext cx="399258" cy="167393"/>
              </a:xfrm>
              <a:prstGeom prst="ellipse">
                <a:avLst/>
              </a:prstGeom>
              <a:solidFill>
                <a:srgbClr val="FF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b="1" dirty="0">
                    <a:latin typeface="Arial"/>
                    <a:cs typeface="Arial"/>
                  </a:rPr>
                  <a:t>IRF3</a:t>
                </a:r>
              </a:p>
            </p:txBody>
          </p:sp>
        </p:grpSp>
        <p:sp>
          <p:nvSpPr>
            <p:cNvPr id="905" name="Rectangle 128"/>
            <p:cNvSpPr>
              <a:spLocks noChangeArrowheads="1"/>
            </p:cNvSpPr>
            <p:nvPr/>
          </p:nvSpPr>
          <p:spPr bwMode="auto">
            <a:xfrm>
              <a:off x="3282740" y="5659095"/>
              <a:ext cx="25516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 err="1">
                  <a:latin typeface="Arial"/>
                  <a:cs typeface="Arial"/>
                </a:rPr>
                <a:t>p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sp>
        <p:nvSpPr>
          <p:cNvPr id="919" name="Freeform 918"/>
          <p:cNvSpPr/>
          <p:nvPr/>
        </p:nvSpPr>
        <p:spPr>
          <a:xfrm rot="16200000" flipH="1">
            <a:off x="3484782" y="3707965"/>
            <a:ext cx="178270" cy="347123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499" tIns="31250" rIns="62499" bIns="31250"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917" name="Rectangle 916"/>
          <p:cNvSpPr/>
          <p:nvPr/>
        </p:nvSpPr>
        <p:spPr>
          <a:xfrm flipH="1">
            <a:off x="3778159" y="3950289"/>
            <a:ext cx="530972" cy="230832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TBK1*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915" name="Rectangle 914"/>
          <p:cNvSpPr/>
          <p:nvPr/>
        </p:nvSpPr>
        <p:spPr>
          <a:xfrm flipH="1">
            <a:off x="2660310" y="3950289"/>
            <a:ext cx="486056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TBK1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0763" y="1730616"/>
            <a:ext cx="578505" cy="222177"/>
            <a:chOff x="4056606" y="1730616"/>
            <a:chExt cx="578505" cy="222177"/>
          </a:xfrm>
          <a:effectLst/>
        </p:grpSpPr>
        <p:sp>
          <p:nvSpPr>
            <p:cNvPr id="931" name="Snip Diagonal Corner Rectangle 930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932" name="Rectangle 931"/>
            <p:cNvSpPr/>
            <p:nvPr/>
          </p:nvSpPr>
          <p:spPr>
            <a:xfrm flipH="1">
              <a:off x="4056606" y="1733526"/>
              <a:ext cx="578505" cy="219267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MyD88*</a:t>
              </a:r>
              <a:endParaRPr lang="en-US" sz="900" b="1" baseline="30000" dirty="0">
                <a:latin typeface="Arial"/>
                <a:cs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72567" y="1735604"/>
            <a:ext cx="533590" cy="219956"/>
            <a:chOff x="3166637" y="1735604"/>
            <a:chExt cx="533590" cy="219956"/>
          </a:xfrm>
          <a:effectLst/>
        </p:grpSpPr>
        <p:sp>
          <p:nvSpPr>
            <p:cNvPr id="929" name="Snip Diagonal Corner Rectangle 928"/>
            <p:cNvSpPr/>
            <p:nvPr/>
          </p:nvSpPr>
          <p:spPr>
            <a:xfrm flipH="1">
              <a:off x="3225732" y="1735604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930" name="Rectangle 929"/>
            <p:cNvSpPr/>
            <p:nvPr/>
          </p:nvSpPr>
          <p:spPr>
            <a:xfrm flipH="1">
              <a:off x="3166637" y="1736293"/>
              <a:ext cx="533590" cy="219267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MyD88</a:t>
              </a:r>
            </a:p>
          </p:txBody>
        </p:sp>
      </p:grpSp>
      <p:sp>
        <p:nvSpPr>
          <p:cNvPr id="926" name="Freeform 925"/>
          <p:cNvSpPr/>
          <p:nvPr/>
        </p:nvSpPr>
        <p:spPr>
          <a:xfrm rot="16200000" flipH="1">
            <a:off x="3819826" y="1486025"/>
            <a:ext cx="178270" cy="347123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969" name="Rectangle 968"/>
          <p:cNvSpPr/>
          <p:nvPr/>
        </p:nvSpPr>
        <p:spPr>
          <a:xfrm>
            <a:off x="6583249" y="3901317"/>
            <a:ext cx="428347" cy="230832"/>
          </a:xfrm>
          <a:prstGeom prst="rect">
            <a:avLst/>
          </a:prstGeom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IKK*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967" name="Rectangle 966"/>
          <p:cNvSpPr/>
          <p:nvPr/>
        </p:nvSpPr>
        <p:spPr>
          <a:xfrm>
            <a:off x="7190595" y="3441106"/>
            <a:ext cx="415498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900" b="1" dirty="0" err="1">
                <a:latin typeface="Arial"/>
                <a:cs typeface="Arial"/>
              </a:rPr>
              <a:t>IKKi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965" name="Rectangle 964"/>
          <p:cNvSpPr/>
          <p:nvPr/>
        </p:nvSpPr>
        <p:spPr>
          <a:xfrm>
            <a:off x="6612735" y="2855508"/>
            <a:ext cx="389849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IKK</a:t>
            </a:r>
          </a:p>
        </p:txBody>
      </p:sp>
      <p:cxnSp>
        <p:nvCxnSpPr>
          <p:cNvPr id="944" name="Straight Arrow Connector 943"/>
          <p:cNvCxnSpPr/>
          <p:nvPr/>
        </p:nvCxnSpPr>
        <p:spPr>
          <a:xfrm flipV="1">
            <a:off x="6991651" y="3731753"/>
            <a:ext cx="239361" cy="172011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Arrow Connector 944"/>
          <p:cNvCxnSpPr/>
          <p:nvPr/>
        </p:nvCxnSpPr>
        <p:spPr>
          <a:xfrm rot="16200000" flipV="1">
            <a:off x="7020777" y="3143779"/>
            <a:ext cx="181109" cy="20046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6" name="Freeform 945"/>
          <p:cNvSpPr/>
          <p:nvPr/>
        </p:nvSpPr>
        <p:spPr>
          <a:xfrm>
            <a:off x="6490164" y="3307494"/>
            <a:ext cx="194476" cy="318196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499" tIns="31250" rIns="62499" bIns="31250"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cxnSp>
        <p:nvCxnSpPr>
          <p:cNvPr id="976" name="Straight Arrow Connector 975"/>
          <p:cNvCxnSpPr/>
          <p:nvPr/>
        </p:nvCxnSpPr>
        <p:spPr>
          <a:xfrm rot="10800000" flipH="1" flipV="1">
            <a:off x="3470633" y="5916827"/>
            <a:ext cx="294284" cy="123352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4" name="Oval 983"/>
          <p:cNvSpPr/>
          <p:nvPr/>
        </p:nvSpPr>
        <p:spPr>
          <a:xfrm>
            <a:off x="497088" y="1937438"/>
            <a:ext cx="2940223" cy="867551"/>
          </a:xfrm>
          <a:prstGeom prst="ellipse">
            <a:avLst/>
          </a:prstGeom>
          <a:noFill/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669" tIns="27336" rIns="54669" bIns="27336"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cxnSp>
        <p:nvCxnSpPr>
          <p:cNvPr id="1054" name="Straight Arrow Connector 1053"/>
          <p:cNvCxnSpPr/>
          <p:nvPr/>
        </p:nvCxnSpPr>
        <p:spPr>
          <a:xfrm rot="16200000" flipV="1">
            <a:off x="2038611" y="1454437"/>
            <a:ext cx="187007" cy="186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858313" y="993293"/>
            <a:ext cx="178868" cy="616737"/>
            <a:chOff x="1931447" y="993293"/>
            <a:chExt cx="178868" cy="616737"/>
          </a:xfrm>
          <a:effectLst/>
        </p:grpSpPr>
        <p:sp>
          <p:nvSpPr>
            <p:cNvPr id="1031" name="Freeform 1030"/>
            <p:cNvSpPr/>
            <p:nvPr/>
          </p:nvSpPr>
          <p:spPr>
            <a:xfrm>
              <a:off x="1931447" y="993293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32" name="Freeform 1031"/>
            <p:cNvSpPr/>
            <p:nvPr/>
          </p:nvSpPr>
          <p:spPr>
            <a:xfrm flipH="1">
              <a:off x="1975761" y="997584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1933793" y="1362263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2030973" y="1361192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53529" y="2417045"/>
            <a:ext cx="184232" cy="616737"/>
            <a:chOff x="1853529" y="2531957"/>
            <a:chExt cx="184232" cy="616737"/>
          </a:xfrm>
          <a:effectLst/>
        </p:grpSpPr>
        <p:sp>
          <p:nvSpPr>
            <p:cNvPr id="1026" name="Freeform 1025"/>
            <p:cNvSpPr/>
            <p:nvPr/>
          </p:nvSpPr>
          <p:spPr>
            <a:xfrm>
              <a:off x="1858313" y="2531957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7" name="Freeform 1026"/>
            <p:cNvSpPr/>
            <p:nvPr/>
          </p:nvSpPr>
          <p:spPr>
            <a:xfrm flipH="1">
              <a:off x="1905657" y="2536248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4" name="Rectangle 1023"/>
            <p:cNvSpPr/>
            <p:nvPr/>
          </p:nvSpPr>
          <p:spPr>
            <a:xfrm>
              <a:off x="1853529" y="2900927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5" name="Rectangle 1024"/>
            <p:cNvSpPr/>
            <p:nvPr/>
          </p:nvSpPr>
          <p:spPr>
            <a:xfrm>
              <a:off x="1957839" y="2899856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003" name="Oval 1002"/>
          <p:cNvSpPr>
            <a:spLocks noChangeAspect="1"/>
          </p:cNvSpPr>
          <p:nvPr/>
        </p:nvSpPr>
        <p:spPr>
          <a:xfrm>
            <a:off x="813230" y="2413627"/>
            <a:ext cx="138147" cy="12045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81437" y="993292"/>
            <a:ext cx="179448" cy="616736"/>
            <a:chOff x="3036708" y="993292"/>
            <a:chExt cx="179448" cy="616736"/>
          </a:xfrm>
          <a:effectLst/>
        </p:grpSpPr>
        <p:sp>
          <p:nvSpPr>
            <p:cNvPr id="1021" name="Freeform 1020"/>
            <p:cNvSpPr/>
            <p:nvPr/>
          </p:nvSpPr>
          <p:spPr>
            <a:xfrm>
              <a:off x="3036708" y="9932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2" name="Freeform 1021"/>
            <p:cNvSpPr/>
            <p:nvPr/>
          </p:nvSpPr>
          <p:spPr>
            <a:xfrm flipH="1">
              <a:off x="3084052" y="9975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9" name="Rectangle 1018"/>
            <p:cNvSpPr/>
            <p:nvPr/>
          </p:nvSpPr>
          <p:spPr>
            <a:xfrm>
              <a:off x="3042084" y="1362262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3136234" y="1361190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7" name="Oval 1016"/>
            <p:cNvSpPr>
              <a:spLocks noChangeAspect="1"/>
            </p:cNvSpPr>
            <p:nvPr/>
          </p:nvSpPr>
          <p:spPr>
            <a:xfrm>
              <a:off x="3059943" y="1091306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80765" y="2417046"/>
            <a:ext cx="179540" cy="616736"/>
            <a:chOff x="2880765" y="2385566"/>
            <a:chExt cx="179540" cy="616736"/>
          </a:xfrm>
          <a:effectLst/>
        </p:grpSpPr>
        <p:sp>
          <p:nvSpPr>
            <p:cNvPr id="1014" name="Freeform 1013"/>
            <p:cNvSpPr/>
            <p:nvPr/>
          </p:nvSpPr>
          <p:spPr>
            <a:xfrm>
              <a:off x="2881437" y="2385566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5" name="Freeform 1014"/>
            <p:cNvSpPr/>
            <p:nvPr/>
          </p:nvSpPr>
          <p:spPr>
            <a:xfrm flipH="1">
              <a:off x="2922733" y="2389857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2" name="Rectangle 1011"/>
            <p:cNvSpPr/>
            <p:nvPr/>
          </p:nvSpPr>
          <p:spPr>
            <a:xfrm>
              <a:off x="2880765" y="2754536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2980963" y="2753464"/>
              <a:ext cx="79342" cy="247766"/>
            </a:xfrm>
            <a:prstGeom prst="rect">
              <a:avLst/>
            </a:prstGeom>
            <a:solidFill>
              <a:srgbClr val="BFBFBF"/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0" name="Oval 1009"/>
            <p:cNvSpPr>
              <a:spLocks noChangeAspect="1"/>
            </p:cNvSpPr>
            <p:nvPr/>
          </p:nvSpPr>
          <p:spPr>
            <a:xfrm>
              <a:off x="2897582" y="247678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006" name="Rectangle 1005"/>
          <p:cNvSpPr/>
          <p:nvPr/>
        </p:nvSpPr>
        <p:spPr>
          <a:xfrm>
            <a:off x="1017336" y="2104674"/>
            <a:ext cx="700392" cy="193705"/>
          </a:xfrm>
          <a:prstGeom prst="rect">
            <a:avLst/>
          </a:prstGeom>
          <a:effectLst/>
        </p:spPr>
        <p:txBody>
          <a:bodyPr wrap="none" lIns="54669" tIns="27336" rIns="54669" bIns="27336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Endosome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19906" y="3068593"/>
            <a:ext cx="438912" cy="219267"/>
            <a:chOff x="3362796" y="3068593"/>
            <a:chExt cx="438912" cy="219267"/>
          </a:xfrm>
          <a:effectLst/>
        </p:grpSpPr>
        <p:sp>
          <p:nvSpPr>
            <p:cNvPr id="1088" name="Round Diagonal Corner Rectangle 1087"/>
            <p:cNvSpPr/>
            <p:nvPr/>
          </p:nvSpPr>
          <p:spPr>
            <a:xfrm>
              <a:off x="3362796" y="3075086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089" name="Rectangle 1088"/>
            <p:cNvSpPr/>
            <p:nvPr/>
          </p:nvSpPr>
          <p:spPr>
            <a:xfrm>
              <a:off x="3381302" y="3068593"/>
              <a:ext cx="417948" cy="219267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TRIF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48584" y="3069410"/>
            <a:ext cx="462863" cy="219267"/>
            <a:chOff x="4381427" y="3069410"/>
            <a:chExt cx="462863" cy="219267"/>
          </a:xfrm>
          <a:effectLst/>
        </p:grpSpPr>
        <p:sp>
          <p:nvSpPr>
            <p:cNvPr id="1084" name="Round Diagonal Corner Rectangle 1083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381427" y="3069410"/>
              <a:ext cx="462863" cy="219267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1083" name="Freeform 1082"/>
          <p:cNvSpPr/>
          <p:nvPr/>
        </p:nvSpPr>
        <p:spPr>
          <a:xfrm rot="16200000" flipH="1">
            <a:off x="3819826" y="2800484"/>
            <a:ext cx="178270" cy="347123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669" tIns="27336" rIns="54669" bIns="27336"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959" name="Freeform 958"/>
          <p:cNvSpPr/>
          <p:nvPr/>
        </p:nvSpPr>
        <p:spPr>
          <a:xfrm rot="10800000" flipH="1" flipV="1">
            <a:off x="5894308" y="2714064"/>
            <a:ext cx="178270" cy="347123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499" tIns="31250" rIns="62499" bIns="31250"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grpSp>
        <p:nvGrpSpPr>
          <p:cNvPr id="986" name="Group 985"/>
          <p:cNvGrpSpPr/>
          <p:nvPr/>
        </p:nvGrpSpPr>
        <p:grpSpPr>
          <a:xfrm>
            <a:off x="5924013" y="2262110"/>
            <a:ext cx="491239" cy="324000"/>
            <a:chOff x="5946411" y="2457257"/>
            <a:chExt cx="491239" cy="324000"/>
          </a:xfrm>
          <a:noFill/>
          <a:effectLst/>
        </p:grpSpPr>
        <p:sp>
          <p:nvSpPr>
            <p:cNvPr id="956" name="24-Point Star 955"/>
            <p:cNvSpPr/>
            <p:nvPr/>
          </p:nvSpPr>
          <p:spPr>
            <a:xfrm flipH="1">
              <a:off x="5946411" y="2457257"/>
              <a:ext cx="491239" cy="324000"/>
            </a:xfrm>
            <a:prstGeom prst="star24">
              <a:avLst/>
            </a:prstGeom>
            <a:solidFill>
              <a:srgbClr val="FF8000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957" name="Rectangle 956"/>
            <p:cNvSpPr/>
            <p:nvPr/>
          </p:nvSpPr>
          <p:spPr>
            <a:xfrm flipH="1">
              <a:off x="5957214" y="2499894"/>
              <a:ext cx="466794" cy="230832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IKKK</a:t>
              </a:r>
            </a:p>
          </p:txBody>
        </p:sp>
      </p:grpSp>
      <p:grpSp>
        <p:nvGrpSpPr>
          <p:cNvPr id="987" name="Group 986"/>
          <p:cNvGrpSpPr/>
          <p:nvPr/>
        </p:nvGrpSpPr>
        <p:grpSpPr>
          <a:xfrm>
            <a:off x="5915714" y="3266164"/>
            <a:ext cx="507837" cy="325672"/>
            <a:chOff x="5972156" y="3189274"/>
            <a:chExt cx="507837" cy="325672"/>
          </a:xfrm>
          <a:effectLst/>
        </p:grpSpPr>
        <p:sp>
          <p:nvSpPr>
            <p:cNvPr id="954" name="24-Point Star 953"/>
            <p:cNvSpPr>
              <a:spLocks noChangeAspect="1"/>
            </p:cNvSpPr>
            <p:nvPr/>
          </p:nvSpPr>
          <p:spPr>
            <a:xfrm flipH="1">
              <a:off x="5981023" y="3189274"/>
              <a:ext cx="493776" cy="325672"/>
            </a:xfrm>
            <a:prstGeom prst="star24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955" name="Rectangle 954"/>
            <p:cNvSpPr>
              <a:spLocks noChangeAspect="1"/>
            </p:cNvSpPr>
            <p:nvPr/>
          </p:nvSpPr>
          <p:spPr>
            <a:xfrm flipH="1">
              <a:off x="5972156" y="3221137"/>
              <a:ext cx="507837" cy="229092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IKKK*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304" name="Group 216"/>
          <p:cNvGrpSpPr>
            <a:grpSpLocks/>
          </p:cNvGrpSpPr>
          <p:nvPr/>
        </p:nvGrpSpPr>
        <p:grpSpPr bwMode="auto">
          <a:xfrm rot="5400000" flipH="1">
            <a:off x="2263841" y="779773"/>
            <a:ext cx="352425" cy="779463"/>
            <a:chOff x="1570" y="1414"/>
            <a:chExt cx="269" cy="491"/>
          </a:xfrm>
          <a:effectLst/>
        </p:grpSpPr>
        <p:sp>
          <p:nvSpPr>
            <p:cNvPr id="305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06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07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08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6680" y="1649285"/>
            <a:ext cx="74613" cy="636588"/>
            <a:chOff x="2168525" y="3175000"/>
            <a:chExt cx="74613" cy="636588"/>
          </a:xfrm>
          <a:effectLst/>
        </p:grpSpPr>
        <p:sp>
          <p:nvSpPr>
            <p:cNvPr id="314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5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865598" y="1649285"/>
            <a:ext cx="74613" cy="636588"/>
            <a:chOff x="2168525" y="3175000"/>
            <a:chExt cx="74613" cy="636588"/>
          </a:xfrm>
          <a:effectLst/>
        </p:grpSpPr>
        <p:sp>
          <p:nvSpPr>
            <p:cNvPr id="318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9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3223786" y="1460966"/>
            <a:ext cx="371906" cy="133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3195165" y="2758161"/>
            <a:ext cx="371906" cy="133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V="1">
            <a:off x="4499420" y="2562505"/>
            <a:ext cx="750164" cy="45987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H="1">
            <a:off x="5327832" y="4101630"/>
            <a:ext cx="1191501" cy="40323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6788032" y="4196712"/>
            <a:ext cx="1" cy="3175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6" name="Group 216"/>
          <p:cNvGrpSpPr>
            <a:grpSpLocks/>
          </p:cNvGrpSpPr>
          <p:nvPr/>
        </p:nvGrpSpPr>
        <p:grpSpPr bwMode="auto">
          <a:xfrm rot="5400000" flipH="1">
            <a:off x="2263841" y="2188534"/>
            <a:ext cx="352425" cy="779463"/>
            <a:chOff x="1570" y="1414"/>
            <a:chExt cx="269" cy="491"/>
          </a:xfrm>
          <a:effectLst/>
        </p:grpSpPr>
        <p:sp>
          <p:nvSpPr>
            <p:cNvPr id="337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8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9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0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2150853" y="5104474"/>
            <a:ext cx="74613" cy="636588"/>
            <a:chOff x="2168525" y="3175000"/>
            <a:chExt cx="74613" cy="636588"/>
          </a:xfrm>
          <a:effectLst/>
        </p:grpSpPr>
        <p:sp>
          <p:nvSpPr>
            <p:cNvPr id="342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3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211753" y="5104474"/>
            <a:ext cx="74613" cy="636588"/>
            <a:chOff x="2168525" y="3175000"/>
            <a:chExt cx="74613" cy="636588"/>
          </a:xfrm>
          <a:effectLst/>
        </p:grpSpPr>
        <p:sp>
          <p:nvSpPr>
            <p:cNvPr id="345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6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4659793" y="5104474"/>
            <a:ext cx="74613" cy="636588"/>
            <a:chOff x="2168525" y="3175000"/>
            <a:chExt cx="74613" cy="636588"/>
          </a:xfrm>
          <a:effectLst/>
        </p:grpSpPr>
        <p:sp>
          <p:nvSpPr>
            <p:cNvPr id="348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9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5686194" y="5104474"/>
            <a:ext cx="74613" cy="636588"/>
            <a:chOff x="2168525" y="3175000"/>
            <a:chExt cx="74613" cy="636588"/>
          </a:xfrm>
          <a:effectLst/>
        </p:grpSpPr>
        <p:sp>
          <p:nvSpPr>
            <p:cNvPr id="351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52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6753589" y="5104474"/>
            <a:ext cx="74613" cy="636588"/>
            <a:chOff x="2168525" y="3175000"/>
            <a:chExt cx="74613" cy="636588"/>
          </a:xfrm>
          <a:effectLst/>
        </p:grpSpPr>
        <p:sp>
          <p:nvSpPr>
            <p:cNvPr id="354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55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962" name="Terminator 961"/>
          <p:cNvSpPr/>
          <p:nvPr/>
        </p:nvSpPr>
        <p:spPr>
          <a:xfrm flipH="1">
            <a:off x="5377922" y="2836745"/>
            <a:ext cx="493776" cy="204069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963" name="Rectangle 962"/>
          <p:cNvSpPr/>
          <p:nvPr/>
        </p:nvSpPr>
        <p:spPr>
          <a:xfrm flipH="1">
            <a:off x="5328138" y="2831429"/>
            <a:ext cx="601472" cy="230832"/>
          </a:xfrm>
          <a:prstGeom prst="rect">
            <a:avLst/>
          </a:prstGeom>
          <a:ln>
            <a:noFill/>
            <a:headEnd type="none"/>
            <a:tailEnd type="triangle"/>
          </a:ln>
          <a:effectLst/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TRAF6*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950" name="Freeform 949"/>
          <p:cNvSpPr/>
          <p:nvPr/>
        </p:nvSpPr>
        <p:spPr>
          <a:xfrm rot="10800000" flipH="1" flipV="1">
            <a:off x="5303911" y="2278750"/>
            <a:ext cx="178270" cy="347123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499" tIns="31250" rIns="62499" bIns="31250"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937" name="Terminator 936"/>
          <p:cNvSpPr/>
          <p:nvPr/>
        </p:nvSpPr>
        <p:spPr>
          <a:xfrm flipH="1">
            <a:off x="5387152" y="1940335"/>
            <a:ext cx="493776" cy="204068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headEnd type="none"/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2499" tIns="31250" rIns="62499" bIns="31250" rtlCol="0" anchor="ctr"/>
          <a:lstStyle/>
          <a:p>
            <a:pPr algn="ctr"/>
            <a:endParaRPr lang="en-US" sz="900" dirty="0">
              <a:latin typeface="Arial"/>
              <a:cs typeface="Arial"/>
            </a:endParaRPr>
          </a:p>
        </p:txBody>
      </p:sp>
      <p:sp>
        <p:nvSpPr>
          <p:cNvPr id="938" name="Rectangle 937"/>
          <p:cNvSpPr/>
          <p:nvPr/>
        </p:nvSpPr>
        <p:spPr>
          <a:xfrm flipH="1">
            <a:off x="5344658" y="1934570"/>
            <a:ext cx="556555" cy="230831"/>
          </a:xfrm>
          <a:prstGeom prst="rect">
            <a:avLst/>
          </a:prstGeom>
          <a:ln>
            <a:noFill/>
            <a:headEnd type="none"/>
            <a:tailEnd type="triangle"/>
          </a:ln>
          <a:effectLst/>
        </p:spPr>
        <p:txBody>
          <a:bodyPr wrap="none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TRAF6</a:t>
            </a:r>
          </a:p>
        </p:txBody>
      </p:sp>
      <p:grpSp>
        <p:nvGrpSpPr>
          <p:cNvPr id="356" name="Group 355"/>
          <p:cNvGrpSpPr/>
          <p:nvPr/>
        </p:nvGrpSpPr>
        <p:grpSpPr>
          <a:xfrm>
            <a:off x="5596734" y="2166170"/>
            <a:ext cx="74613" cy="636588"/>
            <a:chOff x="2168525" y="3175000"/>
            <a:chExt cx="74613" cy="636588"/>
          </a:xfrm>
          <a:effectLst/>
        </p:grpSpPr>
        <p:sp>
          <p:nvSpPr>
            <p:cNvPr id="357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58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6132326" y="2597742"/>
            <a:ext cx="74613" cy="636588"/>
            <a:chOff x="2168525" y="3175000"/>
            <a:chExt cx="74613" cy="636588"/>
          </a:xfrm>
          <a:effectLst/>
        </p:grpSpPr>
        <p:sp>
          <p:nvSpPr>
            <p:cNvPr id="360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1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6761514" y="3187295"/>
            <a:ext cx="74613" cy="636588"/>
            <a:chOff x="2168525" y="3175000"/>
            <a:chExt cx="74613" cy="636588"/>
          </a:xfrm>
          <a:effectLst/>
        </p:grpSpPr>
        <p:sp>
          <p:nvSpPr>
            <p:cNvPr id="363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4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65" name="Group 364"/>
          <p:cNvGrpSpPr/>
          <p:nvPr/>
        </p:nvGrpSpPr>
        <p:grpSpPr>
          <a:xfrm rot="5400000" flipV="1">
            <a:off x="3874011" y="2846014"/>
            <a:ext cx="74613" cy="636588"/>
            <a:chOff x="2168525" y="3175000"/>
            <a:chExt cx="74613" cy="636588"/>
          </a:xfrm>
          <a:effectLst/>
        </p:grpSpPr>
        <p:sp>
          <p:nvSpPr>
            <p:cNvPr id="36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71" name="Group 370"/>
          <p:cNvGrpSpPr/>
          <p:nvPr/>
        </p:nvGrpSpPr>
        <p:grpSpPr>
          <a:xfrm rot="5400000" flipV="1">
            <a:off x="3874011" y="1532623"/>
            <a:ext cx="74613" cy="636588"/>
            <a:chOff x="2168525" y="3175000"/>
            <a:chExt cx="74613" cy="636588"/>
          </a:xfrm>
          <a:effectLst/>
        </p:grpSpPr>
        <p:sp>
          <p:nvSpPr>
            <p:cNvPr id="372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3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 rot="5400000" flipV="1">
            <a:off x="2656278" y="4644847"/>
            <a:ext cx="74613" cy="636588"/>
            <a:chOff x="2168525" y="3175000"/>
            <a:chExt cx="74613" cy="636588"/>
          </a:xfrm>
          <a:effectLst/>
        </p:grpSpPr>
        <p:sp>
          <p:nvSpPr>
            <p:cNvPr id="375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6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79" name="Line 189"/>
          <p:cNvSpPr>
            <a:spLocks noChangeShapeType="1"/>
          </p:cNvSpPr>
          <p:nvPr/>
        </p:nvSpPr>
        <p:spPr bwMode="auto">
          <a:xfrm flipH="1" flipV="1">
            <a:off x="2473867" y="5882149"/>
            <a:ext cx="43973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380" name="Group 379"/>
          <p:cNvGrpSpPr/>
          <p:nvPr/>
        </p:nvGrpSpPr>
        <p:grpSpPr>
          <a:xfrm rot="5400000" flipV="1">
            <a:off x="6242020" y="5528930"/>
            <a:ext cx="74613" cy="636588"/>
            <a:chOff x="2168525" y="3175000"/>
            <a:chExt cx="74613" cy="636588"/>
          </a:xfrm>
          <a:effectLst/>
        </p:grpSpPr>
        <p:sp>
          <p:nvSpPr>
            <p:cNvPr id="381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2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 rot="5400000" flipV="1">
            <a:off x="6242020" y="4624548"/>
            <a:ext cx="74613" cy="636588"/>
            <a:chOff x="2168525" y="3175000"/>
            <a:chExt cx="74613" cy="636588"/>
          </a:xfrm>
          <a:effectLst/>
        </p:grpSpPr>
        <p:sp>
          <p:nvSpPr>
            <p:cNvPr id="385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 rot="5400000" flipV="1">
            <a:off x="3431140" y="3765400"/>
            <a:ext cx="74613" cy="636588"/>
            <a:chOff x="2168525" y="3175000"/>
            <a:chExt cx="74613" cy="636588"/>
          </a:xfrm>
          <a:effectLst/>
        </p:grpSpPr>
        <p:sp>
          <p:nvSpPr>
            <p:cNvPr id="389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0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2880864" y="1649285"/>
            <a:ext cx="74613" cy="636588"/>
            <a:chOff x="2168525" y="3175000"/>
            <a:chExt cx="74613" cy="636588"/>
          </a:xfrm>
          <a:effectLst/>
        </p:grpSpPr>
        <p:sp>
          <p:nvSpPr>
            <p:cNvPr id="392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3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47920" y="955040"/>
            <a:ext cx="1846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cxnSp>
        <p:nvCxnSpPr>
          <p:cNvPr id="411" name="Straight Arrow Connector 410"/>
          <p:cNvCxnSpPr/>
          <p:nvPr/>
        </p:nvCxnSpPr>
        <p:spPr>
          <a:xfrm rot="5400000" flipH="1" flipV="1">
            <a:off x="2633339" y="1452308"/>
            <a:ext cx="187007" cy="186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 rot="16200000" flipV="1">
            <a:off x="2044463" y="2902921"/>
            <a:ext cx="187007" cy="186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/>
          <p:nvPr/>
        </p:nvCxnSpPr>
        <p:spPr>
          <a:xfrm rot="5400000" flipH="1" flipV="1">
            <a:off x="2639191" y="2900792"/>
            <a:ext cx="187007" cy="186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/>
          <p:nvPr/>
        </p:nvCxnSpPr>
        <p:spPr>
          <a:xfrm rot="5400000" flipH="1" flipV="1">
            <a:off x="1591755" y="1455662"/>
            <a:ext cx="187007" cy="186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/>
          <p:nvPr/>
        </p:nvCxnSpPr>
        <p:spPr>
          <a:xfrm>
            <a:off x="4535222" y="1960758"/>
            <a:ext cx="733176" cy="44945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/>
          <p:nvPr/>
        </p:nvCxnSpPr>
        <p:spPr>
          <a:xfrm flipV="1">
            <a:off x="3748761" y="3321288"/>
            <a:ext cx="750164" cy="45987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 flipV="1">
            <a:off x="3138412" y="4196712"/>
            <a:ext cx="750164" cy="45987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1" name="Oval 460"/>
          <p:cNvSpPr>
            <a:spLocks noChangeAspect="1"/>
          </p:cNvSpPr>
          <p:nvPr/>
        </p:nvSpPr>
        <p:spPr>
          <a:xfrm>
            <a:off x="350311" y="660534"/>
            <a:ext cx="292608" cy="255141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997" name="Down Arrow 996"/>
          <p:cNvSpPr/>
          <p:nvPr/>
        </p:nvSpPr>
        <p:spPr>
          <a:xfrm>
            <a:off x="420771" y="367998"/>
            <a:ext cx="122136" cy="24795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329653" y="682923"/>
            <a:ext cx="334870" cy="193705"/>
          </a:xfrm>
          <a:prstGeom prst="rect">
            <a:avLst/>
          </a:prstGeom>
          <a:effectLst/>
        </p:spPr>
        <p:txBody>
          <a:bodyPr wrap="none" lIns="54669" tIns="27336" rIns="54669" bIns="27336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LPS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103543" y="103400"/>
            <a:ext cx="757875" cy="193705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ffectLst/>
        </p:spPr>
        <p:txBody>
          <a:bodyPr wrap="none" lIns="54669" tIns="27336" rIns="54669" bIns="27336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Model Input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493" name="Straight Arrow Connector 492"/>
          <p:cNvCxnSpPr/>
          <p:nvPr/>
        </p:nvCxnSpPr>
        <p:spPr>
          <a:xfrm rot="10800000" flipV="1">
            <a:off x="4270424" y="5921116"/>
            <a:ext cx="294284" cy="123352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/>
          <p:nvPr/>
        </p:nvCxnSpPr>
        <p:spPr>
          <a:xfrm rot="10800000" flipH="1">
            <a:off x="3464428" y="4820534"/>
            <a:ext cx="294284" cy="123352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/>
          <p:nvPr/>
        </p:nvCxnSpPr>
        <p:spPr>
          <a:xfrm rot="10800000">
            <a:off x="4264219" y="4824823"/>
            <a:ext cx="294284" cy="123352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/>
          <p:nvPr/>
        </p:nvCxnSpPr>
        <p:spPr>
          <a:xfrm rot="10800000" flipV="1">
            <a:off x="1709340" y="5059330"/>
            <a:ext cx="294284" cy="123351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02859" y="1667830"/>
            <a:ext cx="182880" cy="161783"/>
            <a:chOff x="1402859" y="1667830"/>
            <a:chExt cx="182880" cy="161783"/>
          </a:xfrm>
        </p:grpSpPr>
        <p:sp>
          <p:nvSpPr>
            <p:cNvPr id="518" name="Oval 517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519" name="Straight Connector 518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1" name="Oval 520"/>
          <p:cNvSpPr>
            <a:spLocks noChangeAspect="1"/>
          </p:cNvSpPr>
          <p:nvPr/>
        </p:nvSpPr>
        <p:spPr>
          <a:xfrm>
            <a:off x="797836" y="1136789"/>
            <a:ext cx="138147" cy="120458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984" tIns="39993" rIns="79984" bIns="39993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23" name="Straight Arrow Connector 522"/>
          <p:cNvCxnSpPr/>
          <p:nvPr/>
        </p:nvCxnSpPr>
        <p:spPr>
          <a:xfrm rot="10800000" flipH="1" flipV="1">
            <a:off x="7028734" y="5924389"/>
            <a:ext cx="294283" cy="123351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Rectangle 528"/>
          <p:cNvSpPr/>
          <p:nvPr/>
        </p:nvSpPr>
        <p:spPr>
          <a:xfrm>
            <a:off x="1418253" y="1055180"/>
            <a:ext cx="398946" cy="193705"/>
          </a:xfrm>
          <a:prstGeom prst="rect">
            <a:avLst/>
          </a:prstGeom>
          <a:effectLst/>
        </p:spPr>
        <p:txBody>
          <a:bodyPr wrap="none" lIns="54669" tIns="27336" rIns="54669" bIns="27336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TLR4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6918477" y="624877"/>
            <a:ext cx="1834164" cy="57321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effectLst/>
        </p:spPr>
        <p:txBody>
          <a:bodyPr wrap="none" lIns="79984" tIns="39993" rIns="79984" bIns="39993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Parameters:    114</a:t>
            </a:r>
          </a:p>
          <a:p>
            <a:r>
              <a:rPr lang="en-US" sz="1600" dirty="0" smtClean="0">
                <a:latin typeface="Arial"/>
                <a:cs typeface="Arial"/>
              </a:rPr>
              <a:t>Species      :    41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54" y="1143000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66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604527" y="1867721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833283" y="1730541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6600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732821" y="2530665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 rot="16200000" flipV="1">
            <a:off x="958297" y="2554689"/>
            <a:ext cx="187007" cy="186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2413176" y="846043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5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2333065" y="1162589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66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2420090" y="2231185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7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339979" y="2547731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8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566294" y="1494551"/>
            <a:ext cx="284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9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906029" y="1515931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10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894153" y="2983654"/>
            <a:ext cx="374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11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542496" y="1849524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12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858498" y="1712344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13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560024" y="1854379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14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876026" y="1833539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15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468127" y="1543535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16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2560024" y="2983654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17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724590" y="1327443"/>
            <a:ext cx="883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18,19,20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651917" y="1828935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21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914950" y="2666413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22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3667785" y="3158210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23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4788521" y="1939316"/>
            <a:ext cx="70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24(49)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4788521" y="2699575"/>
            <a:ext cx="70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25(50)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5596734" y="2256325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26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565280" y="3012681"/>
            <a:ext cx="633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27,28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6155405" y="2701619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29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084637" y="3552544"/>
            <a:ext cx="633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30,31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763283" y="3300608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32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7078324" y="3813224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33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078324" y="2940346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34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3446111" y="3531805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35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198946" y="4052687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36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814706" y="4385957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37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2442230" y="4942333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38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2905867" y="5325140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39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221869" y="5187960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40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493255" y="5825525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41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832998" y="5341494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43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2149000" y="5204314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42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1709340" y="5060120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44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1707562" y="4543443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45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3408229" y="4841375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46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719947" y="5964807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47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359490" y="5936465"/>
            <a:ext cx="384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6600"/>
                </a:solidFill>
                <a:latin typeface="Arial"/>
                <a:cs typeface="Arial"/>
              </a:rPr>
              <a:t>48</a:t>
            </a:r>
            <a:endParaRPr lang="en-US" sz="14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7543734" y="1889723"/>
            <a:ext cx="1176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6600"/>
                </a:solidFill>
                <a:latin typeface="Arial"/>
                <a:cs typeface="Arial"/>
              </a:rPr>
              <a:t>51: IKK scale</a:t>
            </a:r>
          </a:p>
          <a:p>
            <a:r>
              <a:rPr lang="en-US" sz="1200" b="1" dirty="0" smtClean="0">
                <a:solidFill>
                  <a:srgbClr val="FF6600"/>
                </a:solidFill>
                <a:latin typeface="Arial"/>
                <a:cs typeface="Arial"/>
              </a:rPr>
              <a:t>52: LPS scale</a:t>
            </a:r>
            <a:endParaRPr lang="en-US" sz="12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8607314" y="5632299"/>
            <a:ext cx="740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1,4,7,10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8607314" y="6008036"/>
            <a:ext cx="740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3,6,9,12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8615805" y="5805797"/>
            <a:ext cx="732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2,5,8,11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8354672" y="4912411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13,14,15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6765562" y="5172096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23,24,25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044514" y="5400620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19,20,21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707332" y="5153572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30,31,32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986284" y="5382096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27,28,29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4677803" y="5164214"/>
            <a:ext cx="355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26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4305791" y="5400620"/>
            <a:ext cx="355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22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5950451" y="4636663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51,52,53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5947892" y="4931674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45,46,47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4850568" y="4945748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39,40,41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4758601" y="4216102"/>
            <a:ext cx="7965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60,61,62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6741196" y="4230002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57,58,59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7493838" y="4508355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33,34,35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7226555" y="4835810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16,17,18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5995617" y="5571139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54,55,56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5993058" y="5866150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48,49,50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4876346" y="5880224"/>
            <a:ext cx="783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42,43,44</a:t>
            </a:r>
            <a:endParaRPr lang="en-US" sz="1200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grpSp>
        <p:nvGrpSpPr>
          <p:cNvPr id="377" name="Group 376"/>
          <p:cNvGrpSpPr/>
          <p:nvPr/>
        </p:nvGrpSpPr>
        <p:grpSpPr>
          <a:xfrm>
            <a:off x="2315896" y="1657805"/>
            <a:ext cx="182880" cy="161783"/>
            <a:chOff x="1402859" y="1667830"/>
            <a:chExt cx="182880" cy="161783"/>
          </a:xfrm>
        </p:grpSpPr>
        <p:sp>
          <p:nvSpPr>
            <p:cNvPr id="378" name="Oval 377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04" name="Straight Connector 403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/>
          <p:cNvGrpSpPr/>
          <p:nvPr/>
        </p:nvGrpSpPr>
        <p:grpSpPr>
          <a:xfrm>
            <a:off x="2319601" y="3120723"/>
            <a:ext cx="182880" cy="161783"/>
            <a:chOff x="1402859" y="1667830"/>
            <a:chExt cx="182880" cy="161783"/>
          </a:xfrm>
        </p:grpSpPr>
        <p:sp>
          <p:nvSpPr>
            <p:cNvPr id="406" name="Oval 405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07" name="Straight Connector 406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1147415" y="2764587"/>
            <a:ext cx="182880" cy="161783"/>
            <a:chOff x="1402859" y="1667830"/>
            <a:chExt cx="182880" cy="161783"/>
          </a:xfrm>
        </p:grpSpPr>
        <p:sp>
          <p:nvSpPr>
            <p:cNvPr id="409" name="Oval 408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10" name="Straight Connector 409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/>
        </p:nvGrpSpPr>
        <p:grpSpPr>
          <a:xfrm>
            <a:off x="1510536" y="4694691"/>
            <a:ext cx="182880" cy="161783"/>
            <a:chOff x="1402859" y="1667830"/>
            <a:chExt cx="182880" cy="161783"/>
          </a:xfrm>
        </p:grpSpPr>
        <p:sp>
          <p:nvSpPr>
            <p:cNvPr id="414" name="Oval 413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15" name="Straight Connector 414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/>
        </p:nvGrpSpPr>
        <p:grpSpPr>
          <a:xfrm>
            <a:off x="1500376" y="5112687"/>
            <a:ext cx="182880" cy="161783"/>
            <a:chOff x="1402859" y="1667830"/>
            <a:chExt cx="182880" cy="161783"/>
          </a:xfrm>
        </p:grpSpPr>
        <p:sp>
          <p:nvSpPr>
            <p:cNvPr id="417" name="Oval 416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19" name="Straight Connector 418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Group 420"/>
          <p:cNvGrpSpPr/>
          <p:nvPr/>
        </p:nvGrpSpPr>
        <p:grpSpPr>
          <a:xfrm>
            <a:off x="1515044" y="6037693"/>
            <a:ext cx="182880" cy="161783"/>
            <a:chOff x="1402859" y="1667830"/>
            <a:chExt cx="182880" cy="161783"/>
          </a:xfrm>
        </p:grpSpPr>
        <p:sp>
          <p:nvSpPr>
            <p:cNvPr id="422" name="Oval 421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24" name="Straight Connector 423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/>
        </p:nvGrpSpPr>
        <p:grpSpPr>
          <a:xfrm>
            <a:off x="3778159" y="4695778"/>
            <a:ext cx="182880" cy="161783"/>
            <a:chOff x="1402859" y="1667830"/>
            <a:chExt cx="182880" cy="161783"/>
          </a:xfrm>
        </p:grpSpPr>
        <p:sp>
          <p:nvSpPr>
            <p:cNvPr id="428" name="Oval 427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29" name="Straight Connector 428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/>
          <p:cNvGrpSpPr/>
          <p:nvPr/>
        </p:nvGrpSpPr>
        <p:grpSpPr>
          <a:xfrm>
            <a:off x="4099323" y="4695550"/>
            <a:ext cx="182880" cy="161783"/>
            <a:chOff x="1402859" y="1667830"/>
            <a:chExt cx="182880" cy="161783"/>
          </a:xfrm>
        </p:grpSpPr>
        <p:sp>
          <p:nvSpPr>
            <p:cNvPr id="431" name="Oval 430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32" name="Straight Connector 431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3" name="Group 432"/>
          <p:cNvGrpSpPr/>
          <p:nvPr/>
        </p:nvGrpSpPr>
        <p:grpSpPr>
          <a:xfrm>
            <a:off x="3767891" y="5944889"/>
            <a:ext cx="182880" cy="161783"/>
            <a:chOff x="1402859" y="1667830"/>
            <a:chExt cx="182880" cy="161783"/>
          </a:xfrm>
        </p:grpSpPr>
        <p:sp>
          <p:nvSpPr>
            <p:cNvPr id="434" name="Oval 433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35" name="Straight Connector 434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6" name="Group 435"/>
          <p:cNvGrpSpPr/>
          <p:nvPr/>
        </p:nvGrpSpPr>
        <p:grpSpPr>
          <a:xfrm>
            <a:off x="4089055" y="5944661"/>
            <a:ext cx="182880" cy="161783"/>
            <a:chOff x="1402859" y="1667830"/>
            <a:chExt cx="182880" cy="161783"/>
          </a:xfrm>
        </p:grpSpPr>
        <p:sp>
          <p:nvSpPr>
            <p:cNvPr id="437" name="Oval 436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38" name="Straight Connector 437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7290638" y="4647596"/>
            <a:ext cx="182880" cy="161783"/>
            <a:chOff x="1402859" y="1667830"/>
            <a:chExt cx="182880" cy="161783"/>
          </a:xfrm>
        </p:grpSpPr>
        <p:sp>
          <p:nvSpPr>
            <p:cNvPr id="440" name="Oval 439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41" name="Straight Connector 440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2" name="Group 441"/>
          <p:cNvGrpSpPr/>
          <p:nvPr/>
        </p:nvGrpSpPr>
        <p:grpSpPr>
          <a:xfrm>
            <a:off x="7319575" y="5978203"/>
            <a:ext cx="182880" cy="161783"/>
            <a:chOff x="1402859" y="1667830"/>
            <a:chExt cx="182880" cy="161783"/>
          </a:xfrm>
        </p:grpSpPr>
        <p:sp>
          <p:nvSpPr>
            <p:cNvPr id="443" name="Oval 442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>
            <a:off x="8615471" y="4739642"/>
            <a:ext cx="182880" cy="161783"/>
            <a:chOff x="1402859" y="1667830"/>
            <a:chExt cx="182880" cy="161783"/>
          </a:xfrm>
        </p:grpSpPr>
        <p:sp>
          <p:nvSpPr>
            <p:cNvPr id="451" name="Oval 450"/>
            <p:cNvSpPr/>
            <p:nvPr/>
          </p:nvSpPr>
          <p:spPr>
            <a:xfrm>
              <a:off x="1430042" y="1667830"/>
              <a:ext cx="127658" cy="161783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452" name="Straight Connector 451"/>
            <p:cNvCxnSpPr/>
            <p:nvPr/>
          </p:nvCxnSpPr>
          <p:spPr>
            <a:xfrm flipH="1">
              <a:off x="1402859" y="1667830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0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4463</TotalTime>
  <Words>179</Words>
  <Application>Microsoft Macintosh PowerPoint</Application>
  <PresentationFormat>On-screen Show (4:3)</PresentationFormat>
  <Paragraphs>108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35</cp:revision>
  <dcterms:created xsi:type="dcterms:W3CDTF">2013-06-07T00:36:55Z</dcterms:created>
  <dcterms:modified xsi:type="dcterms:W3CDTF">2013-06-12T23:26:31Z</dcterms:modified>
</cp:coreProperties>
</file>