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tif" ContentType="image/tif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9" r:id="rId2"/>
    <p:sldId id="270" r:id="rId3"/>
    <p:sldId id="272" r:id="rId4"/>
    <p:sldId id="271" r:id="rId5"/>
    <p:sldId id="267" r:id="rId6"/>
    <p:sldId id="273" r:id="rId7"/>
    <p:sldId id="260" r:id="rId8"/>
    <p:sldId id="268" r:id="rId9"/>
    <p:sldId id="276" r:id="rId10"/>
    <p:sldId id="275" r:id="rId11"/>
    <p:sldId id="261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72" autoAdjust="0"/>
  </p:normalViewPr>
  <p:slideViewPr>
    <p:cSldViewPr snapToGrid="0" snapToObjects="1">
      <p:cViewPr varScale="1">
        <p:scale>
          <a:sx n="100" d="100"/>
          <a:sy n="100" d="100"/>
        </p:scale>
        <p:origin x="-96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2/7/14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Goodness_of_fit</a:t>
            </a:r>
            <a:r>
              <a:rPr lang="en-US" dirty="0" smtClean="0"/>
              <a:t>; </a:t>
            </a:r>
            <a:r>
              <a:rPr lang="en-US" dirty="0" err="1" smtClean="0"/>
              <a:t>chi_square</a:t>
            </a:r>
            <a:r>
              <a:rPr lang="en-US" baseline="0" dirty="0" smtClean="0"/>
              <a:t> &lt;1:</a:t>
            </a:r>
            <a:r>
              <a:rPr lang="en-US" dirty="0" smtClean="0"/>
              <a:t>indicates that the model is 'over-fitting' the data (either the model is improperly fitting noise, or the error variance has been overestimated).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dirty="0" smtClean="0"/>
              <a:t> &gt;1: indicates that the fit has not fully captured the data (or that the error variance has been underestimated).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baseline="0" dirty="0" smtClean="0"/>
              <a:t> =1:</a:t>
            </a:r>
            <a:r>
              <a:rPr lang="en-US" dirty="0" smtClean="0"/>
              <a:t>extent of the match between observations and estimates is in accord with the error variance.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long</a:t>
            </a:r>
            <a:r>
              <a:rPr lang="en-US" baseline="0" dirty="0" smtClean="0"/>
              <a:t> as keep the same ratios of processing rate between </a:t>
            </a:r>
            <a:r>
              <a:rPr lang="en-US" baseline="0" dirty="0" err="1" smtClean="0"/>
              <a:t>wt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tko</a:t>
            </a:r>
            <a:r>
              <a:rPr lang="en-US" baseline="0" dirty="0" smtClean="0"/>
              <a:t>, the fit doesn’t depend on the process rate.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8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proTNF</a:t>
            </a:r>
            <a:r>
              <a:rPr lang="en-US" b="1" dirty="0" smtClean="0"/>
              <a:t> half-life</a:t>
            </a:r>
            <a:r>
              <a:rPr lang="en-US" b="1" baseline="0" dirty="0" smtClean="0"/>
              <a:t>: less than 15 mins; </a:t>
            </a:r>
          </a:p>
          <a:p>
            <a:r>
              <a:rPr lang="en-US" dirty="0" smtClean="0"/>
              <a:t>J </a:t>
            </a:r>
            <a:r>
              <a:rPr lang="en-US" dirty="0" err="1" smtClean="0"/>
              <a:t>Immunol</a:t>
            </a:r>
            <a:r>
              <a:rPr lang="en-US" dirty="0" smtClean="0"/>
              <a:t>. 1997 Nov 1;159(9):4524-31.</a:t>
            </a:r>
          </a:p>
          <a:p>
            <a:r>
              <a:rPr lang="en-US" dirty="0" smtClean="0"/>
              <a:t>The fate of pro-TNF-alpha following inhibition of </a:t>
            </a:r>
            <a:r>
              <a:rPr lang="en-US" dirty="0" err="1" smtClean="0"/>
              <a:t>metalloprotease</a:t>
            </a:r>
            <a:r>
              <a:rPr lang="en-US" dirty="0" smtClean="0"/>
              <a:t>-dependent processing to soluble TNF-alpha in human monocytes.</a:t>
            </a:r>
          </a:p>
          <a:p>
            <a:r>
              <a:rPr lang="en-US" dirty="0" smtClean="0"/>
              <a:t>Solomon KA, Covington MB, </a:t>
            </a:r>
            <a:r>
              <a:rPr lang="en-US" dirty="0" err="1" smtClean="0"/>
              <a:t>DeCicco</a:t>
            </a:r>
            <a:r>
              <a:rPr lang="en-US" dirty="0" smtClean="0"/>
              <a:t> CP, Newton RC.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22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ways of match</a:t>
            </a:r>
            <a:r>
              <a:rPr lang="en-US" baseline="0" dirty="0" smtClean="0"/>
              <a:t> mRNA and nascent profiles: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Increase the contribution of TNF feedback to the </a:t>
            </a:r>
            <a:r>
              <a:rPr lang="en-US" baseline="0" dirty="0" err="1" smtClean="0"/>
              <a:t>tko</a:t>
            </a:r>
            <a:r>
              <a:rPr lang="en-US" baseline="0" dirty="0" smtClean="0"/>
              <a:t> late phase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Adjust the </a:t>
            </a:r>
            <a:r>
              <a:rPr lang="en-US" baseline="0" dirty="0" err="1" smtClean="0"/>
              <a:t>NFkB</a:t>
            </a:r>
            <a:r>
              <a:rPr lang="en-US" baseline="0" dirty="0" smtClean="0"/>
              <a:t> threshold changes in the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 with processing rate changes in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.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Dashed lines: without TNF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2/7/14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emf"/><Relationship Id="rId8" Type="http://schemas.openxmlformats.org/officeDocument/2006/relationships/image" Target="../media/image13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2345" y="3252977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2080220" y="2946589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3350220" y="289578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3005891" y="2346334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399545" y="2090272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3305640" y="1414248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109" y="261337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340615" y="1564307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1280447" y="2306666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469056" y="2361967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1228898" y="1912534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186896" y="1021202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485795" y="1733557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1416364" y="1736095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024072" y="1739221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1589" y="1733557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258194" y="2314563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647181" y="1922828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1693181" y="2609937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0392" y="1678746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2095460" y="1818619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50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Module1 </a:t>
            </a:r>
            <a:r>
              <a:rPr lang="en-US" sz="2400" b="1" dirty="0"/>
              <a:t>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950997"/>
              </p:ext>
            </p:extLst>
          </p:nvPr>
        </p:nvGraphicFramePr>
        <p:xfrm>
          <a:off x="153100" y="4125524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9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100" y="4125524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459987"/>
              </p:ext>
            </p:extLst>
          </p:nvPr>
        </p:nvGraphicFramePr>
        <p:xfrm>
          <a:off x="84138" y="6186488"/>
          <a:ext cx="73406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0" name="Equation" r:id="rId6" imgW="4724400" imgH="431800" progId="Equation.DSMT4">
                  <p:embed/>
                </p:oleObj>
              </mc:Choice>
              <mc:Fallback>
                <p:oleObj name="Equation" r:id="rId6" imgW="47244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138" y="6186488"/>
                        <a:ext cx="7340600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515248"/>
              </p:ext>
            </p:extLst>
          </p:nvPr>
        </p:nvGraphicFramePr>
        <p:xfrm>
          <a:off x="153100" y="5072851"/>
          <a:ext cx="30654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1" name="Equation" r:id="rId8" imgW="2197100" imgH="457200" progId="Equation.3">
                  <p:embed/>
                </p:oleObj>
              </mc:Choice>
              <mc:Fallback>
                <p:oleObj name="Equation" r:id="rId8" imgW="2197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100" y="5072851"/>
                        <a:ext cx="30654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53100" y="3679145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3100" y="4703519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3100" y="5822244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010" y="84305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14" name="Picture 13" descr="fig2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804592"/>
            <a:ext cx="2743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0135" y="354319"/>
            <a:ext cx="5306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 1 to 3, together (</a:t>
            </a:r>
            <a:r>
              <a:rPr lang="en-US" sz="2400" b="1" dirty="0" err="1" smtClean="0">
                <a:solidFill>
                  <a:srgbClr val="0000FF"/>
                </a:solidFill>
              </a:rPr>
              <a:t>NFkB</a:t>
            </a:r>
            <a:r>
              <a:rPr lang="en-US" sz="2400" b="1" dirty="0" smtClean="0">
                <a:solidFill>
                  <a:srgbClr val="0000FF"/>
                </a:solidFill>
              </a:rPr>
              <a:t> as input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pic>
        <p:nvPicPr>
          <p:cNvPr id="5" name="Picture 4" descr="fig2_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23858" b="26924"/>
          <a:stretch/>
        </p:blipFill>
        <p:spPr>
          <a:xfrm>
            <a:off x="0" y="1291745"/>
            <a:ext cx="7013814" cy="4572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796743"/>
              </p:ext>
            </p:extLst>
          </p:nvPr>
        </p:nvGraphicFramePr>
        <p:xfrm>
          <a:off x="7324448" y="1397000"/>
          <a:ext cx="159018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84"/>
                <a:gridCol w="815380"/>
                <a:gridCol w="594918"/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V_tr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k_pr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k_tl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pr_fold_mko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pr_fold_tko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6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298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Linking with TLR4 model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7" name="Picture 16" descr="Fig5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61" y="152033"/>
            <a:ext cx="5299364" cy="685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73318" y="1699675"/>
            <a:ext cx="2796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Dashed lines: without TNF </a:t>
            </a:r>
            <a:r>
              <a:rPr lang="en-US" sz="1400" dirty="0" smtClean="0"/>
              <a:t>feedback</a:t>
            </a:r>
          </a:p>
          <a:p>
            <a:r>
              <a:rPr lang="en-US" sz="1400" dirty="0" smtClean="0"/>
              <a:t>Solid lines: with TNF feedback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947050" y="1189960"/>
            <a:ext cx="0" cy="34325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901286" y="1728830"/>
            <a:ext cx="4530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TNF </a:t>
            </a:r>
            <a:r>
              <a:rPr lang="en-US" sz="1400" dirty="0" smtClean="0">
                <a:solidFill>
                  <a:srgbClr val="0000FF"/>
                </a:solidFill>
              </a:rPr>
              <a:t>feedback contribute to the 60mins -120mins activity in trif knockout 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1156908" y="178551"/>
            <a:ext cx="7254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 stimulation (with / without TNF feedback)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767796" y="1075311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</a:p>
        </p:txBody>
      </p:sp>
      <p:pic>
        <p:nvPicPr>
          <p:cNvPr id="3" name="Picture 2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87" y="-503445"/>
            <a:ext cx="6400800" cy="82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156908" y="178551"/>
            <a:ext cx="7254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 stimulation (with / without TNF feedback)</a:t>
            </a:r>
            <a:endParaRPr lang="en-US" sz="2400" b="1" dirty="0"/>
          </a:p>
        </p:txBody>
      </p:sp>
      <p:pic>
        <p:nvPicPr>
          <p:cNvPr id="4" name="Picture 3" descr="Fig6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" t="20173" r="5161" b="41018"/>
          <a:stretch/>
        </p:blipFill>
        <p:spPr>
          <a:xfrm>
            <a:off x="527585" y="938238"/>
            <a:ext cx="8168320" cy="45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82386"/>
              </p:ext>
            </p:extLst>
          </p:nvPr>
        </p:nvGraphicFramePr>
        <p:xfrm>
          <a:off x="2484066" y="3298839"/>
          <a:ext cx="5013338" cy="351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e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Peak_mko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0.11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0.22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(60)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0.21</a:t>
                      </a:r>
                      <a:endParaRPr lang="en-US" sz="1600" dirty="0"/>
                    </a:p>
                  </a:txBody>
                  <a:tcPr/>
                </a:tc>
              </a:tr>
              <a:tr h="2742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458954"/>
              </p:ext>
            </p:extLst>
          </p:nvPr>
        </p:nvGraphicFramePr>
        <p:xfrm>
          <a:off x="4659456" y="1475241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456" y="1475241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686472" y="2929507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=9)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2796" y="721358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3" name="Picture 12" descr="fig2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8"/>
          <a:stretch/>
        </p:blipFill>
        <p:spPr>
          <a:xfrm>
            <a:off x="523569" y="0"/>
            <a:ext cx="3616193" cy="34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4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2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695" y="-279621"/>
            <a:ext cx="5299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135" y="123487"/>
            <a:ext cx="5498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</a:p>
          <a:p>
            <a:r>
              <a:rPr lang="en-US" sz="2400" dirty="0" smtClean="0"/>
              <a:t>Score heat map for different parameters. </a:t>
            </a:r>
            <a:endParaRPr lang="en-US" sz="2400" dirty="0"/>
          </a:p>
        </p:txBody>
      </p:sp>
      <p:pic>
        <p:nvPicPr>
          <p:cNvPr id="2" name="Picture 1" descr="fig2s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413" y="-314574"/>
            <a:ext cx="5299364" cy="6858000"/>
          </a:xfrm>
          <a:prstGeom prst="rect">
            <a:avLst/>
          </a:prstGeom>
        </p:spPr>
      </p:pic>
      <p:pic>
        <p:nvPicPr>
          <p:cNvPr id="7" name="Picture 6" descr="fig2s_otherk_heatmap_large_regio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1" t="36526" r="30650" b="39181"/>
          <a:stretch/>
        </p:blipFill>
        <p:spPr>
          <a:xfrm>
            <a:off x="5544058" y="5079784"/>
            <a:ext cx="2074077" cy="16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974551" y="2840033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316181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747981" y="1960336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025000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2157431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469500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880646" y="216400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4262026" y="1850072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991128" y="1747901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15621" y="2314068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61902" y="1770963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060801" y="248331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991370" y="248585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599078" y="248898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6595" y="248331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5398" y="2428507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670466" y="2568380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655226" y="2117498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384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533583"/>
              </p:ext>
            </p:extLst>
          </p:nvPr>
        </p:nvGraphicFramePr>
        <p:xfrm>
          <a:off x="153213" y="4118855"/>
          <a:ext cx="37226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Equation" r:id="rId4" imgW="2667000" imgH="393700" progId="Equation.DSMT4">
                  <p:embed/>
                </p:oleObj>
              </mc:Choice>
              <mc:Fallback>
                <p:oleObj name="Equation" r:id="rId4" imgW="2667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213" y="4118855"/>
                        <a:ext cx="3722687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75375"/>
              </p:ext>
            </p:extLst>
          </p:nvPr>
        </p:nvGraphicFramePr>
        <p:xfrm>
          <a:off x="153213" y="5648057"/>
          <a:ext cx="8369301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6" imgW="8089900" imgH="1168400" progId="Equation.DSMT4">
                  <p:embed/>
                </p:oleObj>
              </mc:Choice>
              <mc:Fallback>
                <p:oleObj name="Equation" r:id="rId6" imgW="80899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213" y="5648057"/>
                        <a:ext cx="8369301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fig3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62" y="192266"/>
            <a:ext cx="2743200" cy="54864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33563" y="105589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7174" y="3722258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0181" y="5654188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77147"/>
              </p:ext>
            </p:extLst>
          </p:nvPr>
        </p:nvGraphicFramePr>
        <p:xfrm>
          <a:off x="266700" y="4970073"/>
          <a:ext cx="28352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9" imgW="2032000" imgH="457200" progId="Equation.DSMT4">
                  <p:embed/>
                </p:oleObj>
              </mc:Choice>
              <mc:Fallback>
                <p:oleObj name="Equation" r:id="rId9" imgW="203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" y="4970073"/>
                        <a:ext cx="283527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153100" y="4634867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7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1147818" y="0"/>
            <a:ext cx="3276600" cy="332210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13854"/>
              </p:ext>
            </p:extLst>
          </p:nvPr>
        </p:nvGraphicFramePr>
        <p:xfrm>
          <a:off x="1740271" y="3648999"/>
          <a:ext cx="5013338" cy="279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wt_120/mko_120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22012" y="3201444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=7)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3552"/>
              </p:ext>
            </p:extLst>
          </p:nvPr>
        </p:nvGraphicFramePr>
        <p:xfrm>
          <a:off x="4727137" y="1750898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7137" y="1750898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20477" y="997015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3s1.t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" r="3791"/>
          <a:stretch/>
        </p:blipFill>
        <p:spPr>
          <a:xfrm>
            <a:off x="297459" y="811990"/>
            <a:ext cx="5045368" cy="4114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9555" y="5370138"/>
            <a:ext cx="4228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long as keep the same ratios of processing rate between </a:t>
            </a:r>
            <a:r>
              <a:rPr lang="en-US" dirty="0" err="1"/>
              <a:t>wt</a:t>
            </a:r>
            <a:r>
              <a:rPr lang="en-US" dirty="0"/>
              <a:t>, </a:t>
            </a:r>
            <a:r>
              <a:rPr lang="en-US" dirty="0" err="1"/>
              <a:t>mko</a:t>
            </a:r>
            <a:r>
              <a:rPr lang="en-US" dirty="0"/>
              <a:t> and </a:t>
            </a:r>
            <a:r>
              <a:rPr lang="en-US" dirty="0" err="1"/>
              <a:t>tko</a:t>
            </a:r>
            <a:r>
              <a:rPr lang="en-US" dirty="0"/>
              <a:t>, the fit doesn’t depend on the </a:t>
            </a:r>
            <a:r>
              <a:rPr lang="en-US" dirty="0" smtClean="0"/>
              <a:t>processing </a:t>
            </a:r>
            <a:r>
              <a:rPr lang="en-US" dirty="0"/>
              <a:t>rate. </a:t>
            </a:r>
          </a:p>
        </p:txBody>
      </p:sp>
      <p:pic>
        <p:nvPicPr>
          <p:cNvPr id="4" name="Picture 3" descr="fig3s2_no_dependent_kprwt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5" t="38040" r="32297" b="38435"/>
          <a:stretch/>
        </p:blipFill>
        <p:spPr>
          <a:xfrm>
            <a:off x="4873748" y="4114047"/>
            <a:ext cx="3327427" cy="27439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0135" y="123487"/>
            <a:ext cx="5498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</a:p>
          <a:p>
            <a:r>
              <a:rPr lang="en-US" sz="2400" dirty="0" smtClean="0"/>
              <a:t>Score heat map for different parameters.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20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470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3: 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992948"/>
              </p:ext>
            </p:extLst>
          </p:nvPr>
        </p:nvGraphicFramePr>
        <p:xfrm>
          <a:off x="148227" y="656400"/>
          <a:ext cx="49117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0" name="Equation" r:id="rId4" imgW="3517900" imgH="876300" progId="Equation.DSMT4">
                  <p:embed/>
                </p:oleObj>
              </mc:Choice>
              <mc:Fallback>
                <p:oleObj name="Equation" r:id="rId4" imgW="35179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227" y="656400"/>
                        <a:ext cx="4911725" cy="122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712718"/>
              </p:ext>
            </p:extLst>
          </p:nvPr>
        </p:nvGraphicFramePr>
        <p:xfrm>
          <a:off x="255588" y="1792288"/>
          <a:ext cx="4408487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" name="Equation" r:id="rId6" imgW="3098800" imgH="838200" progId="Equation.DSMT4">
                  <p:embed/>
                </p:oleObj>
              </mc:Choice>
              <mc:Fallback>
                <p:oleObj name="Equation" r:id="rId6" imgW="3098800" imgH="83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588" y="1792288"/>
                        <a:ext cx="4408487" cy="1189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33515" r="1196" b="30553"/>
          <a:stretch/>
        </p:blipFill>
        <p:spPr>
          <a:xfrm>
            <a:off x="908652" y="3435924"/>
            <a:ext cx="76578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82212"/>
            <a:ext cx="2133600" cy="365125"/>
          </a:xfrm>
        </p:spPr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9" t="33515" r="1196" b="30553"/>
          <a:stretch/>
        </p:blipFill>
        <p:spPr>
          <a:xfrm>
            <a:off x="284638" y="995812"/>
            <a:ext cx="4080521" cy="54864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87589"/>
              </p:ext>
            </p:extLst>
          </p:nvPr>
        </p:nvGraphicFramePr>
        <p:xfrm>
          <a:off x="4046531" y="226893"/>
          <a:ext cx="5013338" cy="3552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1906050"/>
                <a:gridCol w="1407201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0.65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wt_120/mko_120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Tko_30/mko_30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1507"/>
              </p:ext>
            </p:extLst>
          </p:nvPr>
        </p:nvGraphicFramePr>
        <p:xfrm>
          <a:off x="4046531" y="3970841"/>
          <a:ext cx="5013338" cy="204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1906050"/>
                <a:gridCol w="1407201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tko_60/wt_60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Mko_60/tko_60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0.54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Tko_120/wt_120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Mko_120/tko_120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0.76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wt_120/wt_60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4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100" y="331816"/>
            <a:ext cx="5299364" cy="6858000"/>
          </a:xfrm>
          <a:prstGeom prst="rect">
            <a:avLst/>
          </a:prstGeom>
        </p:spPr>
      </p:pic>
      <p:pic>
        <p:nvPicPr>
          <p:cNvPr id="3" name="Picture 2" descr="fig4s2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42" y="331816"/>
            <a:ext cx="5299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135" y="123487"/>
            <a:ext cx="5498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</a:p>
          <a:p>
            <a:r>
              <a:rPr lang="en-US" sz="2400" dirty="0" smtClean="0"/>
              <a:t>Score heat map for different parameters.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23538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27482</TotalTime>
  <Words>816</Words>
  <Application>Microsoft Macintosh PowerPoint</Application>
  <PresentationFormat>On-screen Show (4:3)</PresentationFormat>
  <Paragraphs>257</Paragraphs>
  <Slides>13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Default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148</cp:revision>
  <dcterms:created xsi:type="dcterms:W3CDTF">2013-12-16T21:42:13Z</dcterms:created>
  <dcterms:modified xsi:type="dcterms:W3CDTF">2014-02-07T19:30:29Z</dcterms:modified>
</cp:coreProperties>
</file>