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tif" ContentType="image/tif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69" r:id="rId3"/>
    <p:sldId id="270" r:id="rId4"/>
    <p:sldId id="272" r:id="rId5"/>
    <p:sldId id="271" r:id="rId6"/>
    <p:sldId id="267" r:id="rId7"/>
    <p:sldId id="273" r:id="rId8"/>
    <p:sldId id="260" r:id="rId9"/>
    <p:sldId id="268" r:id="rId10"/>
    <p:sldId id="276" r:id="rId11"/>
    <p:sldId id="275" r:id="rId12"/>
    <p:sldId id="261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72" autoAdjust="0"/>
  </p:normalViewPr>
  <p:slideViewPr>
    <p:cSldViewPr snapToGrid="0" snapToObjects="1">
      <p:cViewPr varScale="1">
        <p:scale>
          <a:sx n="111" d="100"/>
          <a:sy n="111" d="100"/>
        </p:scale>
        <p:origin x="-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1/24/14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TNF?</a:t>
            </a:r>
            <a:r>
              <a:rPr lang="en-US" baseline="0" dirty="0" smtClean="0"/>
              <a:t> Ask Andrew. – Tumor  </a:t>
            </a:r>
            <a:r>
              <a:rPr lang="en-US" dirty="0" smtClean="0"/>
              <a:t>necrosis</a:t>
            </a:r>
            <a:r>
              <a:rPr lang="en-US" baseline="0" dirty="0" smtClean="0"/>
              <a:t> factor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TNFr</a:t>
            </a:r>
            <a:r>
              <a:rPr lang="en-US" dirty="0" smtClean="0"/>
              <a:t> synthesis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Goodness_of_fit</a:t>
            </a:r>
            <a:r>
              <a:rPr lang="en-US" dirty="0" smtClean="0"/>
              <a:t>; </a:t>
            </a:r>
            <a:r>
              <a:rPr lang="en-US" dirty="0" err="1" smtClean="0"/>
              <a:t>chi_square</a:t>
            </a:r>
            <a:r>
              <a:rPr lang="en-US" baseline="0" dirty="0" smtClean="0"/>
              <a:t> &lt;1:</a:t>
            </a:r>
            <a:r>
              <a:rPr lang="en-US" dirty="0" smtClean="0"/>
              <a:t>indicates that the model is 'over-fitting' the data (either the model is improperly fitting noise, or the error variance has been overestimated).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dirty="0" smtClean="0"/>
              <a:t> &gt;1: indicates that the fit has not fully captured the data (or that the error variance has been underestimated).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baseline="0" dirty="0" smtClean="0"/>
              <a:t> =1:</a:t>
            </a:r>
            <a:r>
              <a:rPr lang="en-US" dirty="0" smtClean="0"/>
              <a:t>extent of the match between observations and estimates is in accord with the error variance.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fold</a:t>
            </a:r>
            <a:r>
              <a:rPr lang="en-US" baseline="0" dirty="0" smtClean="0"/>
              <a:t> less in MyD88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long</a:t>
            </a:r>
            <a:r>
              <a:rPr lang="en-US" baseline="0" dirty="0" smtClean="0"/>
              <a:t> as keep the same ratios of processing rate between </a:t>
            </a:r>
            <a:r>
              <a:rPr lang="en-US" baseline="0" dirty="0" err="1" smtClean="0"/>
              <a:t>wt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mko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tko</a:t>
            </a:r>
            <a:r>
              <a:rPr lang="en-US" baseline="0" dirty="0" smtClean="0"/>
              <a:t>, the fit doesn’t depend on the process rate.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28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proTNF</a:t>
            </a:r>
            <a:r>
              <a:rPr lang="en-US" b="1" dirty="0" smtClean="0"/>
              <a:t> half-life</a:t>
            </a:r>
            <a:r>
              <a:rPr lang="en-US" b="1" baseline="0" dirty="0" smtClean="0"/>
              <a:t>: less than 15 mins; </a:t>
            </a:r>
          </a:p>
          <a:p>
            <a:r>
              <a:rPr lang="en-US" dirty="0" smtClean="0"/>
              <a:t>J </a:t>
            </a:r>
            <a:r>
              <a:rPr lang="en-US" dirty="0" err="1" smtClean="0"/>
              <a:t>Immunol</a:t>
            </a:r>
            <a:r>
              <a:rPr lang="en-US" dirty="0" smtClean="0"/>
              <a:t>. 1997 Nov 1;159(9):4524-31.</a:t>
            </a:r>
          </a:p>
          <a:p>
            <a:r>
              <a:rPr lang="en-US" dirty="0" smtClean="0"/>
              <a:t>The fate of pro-TNF-alpha following inhibition of </a:t>
            </a:r>
            <a:r>
              <a:rPr lang="en-US" dirty="0" err="1" smtClean="0"/>
              <a:t>metalloprotease</a:t>
            </a:r>
            <a:r>
              <a:rPr lang="en-US" dirty="0" smtClean="0"/>
              <a:t>-dependent processing to soluble TNF-alpha in human monocytes.</a:t>
            </a:r>
          </a:p>
          <a:p>
            <a:r>
              <a:rPr lang="en-US" dirty="0" smtClean="0"/>
              <a:t>Solomon KA, Covington MB, </a:t>
            </a:r>
            <a:r>
              <a:rPr lang="en-US" dirty="0" err="1" smtClean="0"/>
              <a:t>DeCicco</a:t>
            </a:r>
            <a:r>
              <a:rPr lang="en-US" dirty="0" smtClean="0"/>
              <a:t> CP, Newton RC.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22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ways of match</a:t>
            </a:r>
            <a:r>
              <a:rPr lang="en-US" baseline="0" dirty="0" smtClean="0"/>
              <a:t> mRNA and nascent profiles: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Increase the contribution of TNF feedback to the </a:t>
            </a:r>
            <a:r>
              <a:rPr lang="en-US" baseline="0" dirty="0" err="1" smtClean="0"/>
              <a:t>tko</a:t>
            </a:r>
            <a:r>
              <a:rPr lang="en-US" baseline="0" dirty="0" smtClean="0"/>
              <a:t> late phase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Adjust the </a:t>
            </a:r>
            <a:r>
              <a:rPr lang="en-US" baseline="0" dirty="0" err="1" smtClean="0"/>
              <a:t>NFkB</a:t>
            </a:r>
            <a:r>
              <a:rPr lang="en-US" baseline="0" dirty="0" smtClean="0"/>
              <a:t> threshold changes in the </a:t>
            </a:r>
            <a:r>
              <a:rPr lang="en-US" baseline="0" dirty="0" err="1" smtClean="0"/>
              <a:t>mko</a:t>
            </a:r>
            <a:r>
              <a:rPr lang="en-US" baseline="0" dirty="0" smtClean="0"/>
              <a:t> with processing rate changes in </a:t>
            </a:r>
            <a:r>
              <a:rPr lang="en-US" baseline="0" dirty="0" err="1" smtClean="0"/>
              <a:t>mko</a:t>
            </a:r>
            <a:r>
              <a:rPr lang="en-US" baseline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1.emf"/><Relationship Id="rId8" Type="http://schemas.openxmlformats.org/officeDocument/2006/relationships/image" Target="../media/image13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oleObject" Target="../embeddings/oleObject8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579019" y="750888"/>
            <a:ext cx="3446462" cy="4533900"/>
            <a:chOff x="3540919" y="623888"/>
            <a:chExt cx="3446462" cy="4533900"/>
          </a:xfrm>
        </p:grpSpPr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6072981" y="3295650"/>
              <a:ext cx="914400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540919" y="1238250"/>
              <a:ext cx="2532062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06019" y="3416300"/>
              <a:ext cx="1298575" cy="1368425"/>
            </a:xfrm>
            <a:prstGeom prst="rect">
              <a:avLst/>
            </a:prstGeom>
            <a:solidFill>
              <a:srgbClr val="DADADA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07749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00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45769" y="3189288"/>
              <a:ext cx="2619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IKK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798094" y="3768725"/>
              <a:ext cx="190500" cy="3381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958431" y="3867150"/>
              <a:ext cx="163513" cy="249238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058444" y="3479800"/>
              <a:ext cx="592137" cy="233363"/>
            </a:xfrm>
            <a:custGeom>
              <a:avLst/>
              <a:gdLst>
                <a:gd name="T0" fmla="*/ 0 w 289"/>
                <a:gd name="T1" fmla="*/ 2147483647 h 101"/>
                <a:gd name="T2" fmla="*/ 0 w 289"/>
                <a:gd name="T3" fmla="*/ 2147483647 h 101"/>
                <a:gd name="T4" fmla="*/ 2147483647 w 289"/>
                <a:gd name="T5" fmla="*/ 2147483647 h 101"/>
                <a:gd name="T6" fmla="*/ 2147483647 w 289"/>
                <a:gd name="T7" fmla="*/ 2147483647 h 101"/>
                <a:gd name="T8" fmla="*/ 2147483647 w 289"/>
                <a:gd name="T9" fmla="*/ 2147483647 h 101"/>
                <a:gd name="T10" fmla="*/ 2147483647 w 289"/>
                <a:gd name="T11" fmla="*/ 2147483647 h 101"/>
                <a:gd name="T12" fmla="*/ 2147483647 w 289"/>
                <a:gd name="T13" fmla="*/ 2147483647 h 101"/>
                <a:gd name="T14" fmla="*/ 2147483647 w 289"/>
                <a:gd name="T15" fmla="*/ 2147483647 h 101"/>
                <a:gd name="T16" fmla="*/ 2147483647 w 289"/>
                <a:gd name="T17" fmla="*/ 2147483647 h 101"/>
                <a:gd name="T18" fmla="*/ 2147483647 w 289"/>
                <a:gd name="T19" fmla="*/ 2147483647 h 101"/>
                <a:gd name="T20" fmla="*/ 2147483647 w 289"/>
                <a:gd name="T21" fmla="*/ 2147483647 h 101"/>
                <a:gd name="T22" fmla="*/ 2147483647 w 289"/>
                <a:gd name="T23" fmla="*/ 2147483647 h 101"/>
                <a:gd name="T24" fmla="*/ 2147483647 w 289"/>
                <a:gd name="T25" fmla="*/ 2147483647 h 101"/>
                <a:gd name="T26" fmla="*/ 2147483647 w 289"/>
                <a:gd name="T27" fmla="*/ 2147483647 h 101"/>
                <a:gd name="T28" fmla="*/ 2147483647 w 289"/>
                <a:gd name="T29" fmla="*/ 2147483647 h 101"/>
                <a:gd name="T30" fmla="*/ 2147483647 w 289"/>
                <a:gd name="T31" fmla="*/ 2147483647 h 101"/>
                <a:gd name="T32" fmla="*/ 2147483647 w 289"/>
                <a:gd name="T33" fmla="*/ 2147483647 h 101"/>
                <a:gd name="T34" fmla="*/ 2147483647 w 289"/>
                <a:gd name="T35" fmla="*/ 0 h 101"/>
                <a:gd name="T36" fmla="*/ 2147483647 w 289"/>
                <a:gd name="T37" fmla="*/ 2147483647 h 101"/>
                <a:gd name="T38" fmla="*/ 2147483647 w 289"/>
                <a:gd name="T39" fmla="*/ 2147483647 h 101"/>
                <a:gd name="T40" fmla="*/ 2147483647 w 289"/>
                <a:gd name="T41" fmla="*/ 2147483647 h 101"/>
                <a:gd name="T42" fmla="*/ 2147483647 w 289"/>
                <a:gd name="T43" fmla="*/ 2147483647 h 101"/>
                <a:gd name="T44" fmla="*/ 2147483647 w 289"/>
                <a:gd name="T45" fmla="*/ 2147483647 h 101"/>
                <a:gd name="T46" fmla="*/ 2147483647 w 289"/>
                <a:gd name="T47" fmla="*/ 2147483647 h 101"/>
                <a:gd name="T48" fmla="*/ 2147483647 w 289"/>
                <a:gd name="T49" fmla="*/ 2147483647 h 101"/>
                <a:gd name="T50" fmla="*/ 2147483647 w 289"/>
                <a:gd name="T51" fmla="*/ 2147483647 h 101"/>
                <a:gd name="T52" fmla="*/ 2147483647 w 289"/>
                <a:gd name="T53" fmla="*/ 2147483647 h 101"/>
                <a:gd name="T54" fmla="*/ 2147483647 w 289"/>
                <a:gd name="T55" fmla="*/ 2147483647 h 101"/>
                <a:gd name="T56" fmla="*/ 2147483647 w 289"/>
                <a:gd name="T57" fmla="*/ 2147483647 h 101"/>
                <a:gd name="T58" fmla="*/ 2147483647 w 289"/>
                <a:gd name="T59" fmla="*/ 2147483647 h 101"/>
                <a:gd name="T60" fmla="*/ 2147483647 w 289"/>
                <a:gd name="T61" fmla="*/ 2147483647 h 101"/>
                <a:gd name="T62" fmla="*/ 2147483647 w 289"/>
                <a:gd name="T63" fmla="*/ 2147483647 h 101"/>
                <a:gd name="T64" fmla="*/ 2147483647 w 289"/>
                <a:gd name="T65" fmla="*/ 2147483647 h 101"/>
                <a:gd name="T66" fmla="*/ 2147483647 w 289"/>
                <a:gd name="T67" fmla="*/ 2147483647 h 101"/>
                <a:gd name="T68" fmla="*/ 2147483647 w 289"/>
                <a:gd name="T69" fmla="*/ 2147483647 h 101"/>
                <a:gd name="T70" fmla="*/ 2147483647 w 289"/>
                <a:gd name="T71" fmla="*/ 2147483647 h 101"/>
                <a:gd name="T72" fmla="*/ 2147483647 w 289"/>
                <a:gd name="T73" fmla="*/ 2147483647 h 101"/>
                <a:gd name="T74" fmla="*/ 2147483647 w 289"/>
                <a:gd name="T75" fmla="*/ 2147483647 h 101"/>
                <a:gd name="T76" fmla="*/ 2147483647 w 289"/>
                <a:gd name="T77" fmla="*/ 2147483647 h 101"/>
                <a:gd name="T78" fmla="*/ 2147483647 w 289"/>
                <a:gd name="T79" fmla="*/ 2147483647 h 101"/>
                <a:gd name="T80" fmla="*/ 2147483647 w 289"/>
                <a:gd name="T81" fmla="*/ 2147483647 h 101"/>
                <a:gd name="T82" fmla="*/ 2147483647 w 289"/>
                <a:gd name="T83" fmla="*/ 2147483647 h 101"/>
                <a:gd name="T84" fmla="*/ 2147483647 w 289"/>
                <a:gd name="T85" fmla="*/ 2147483647 h 101"/>
                <a:gd name="T86" fmla="*/ 2147483647 w 289"/>
                <a:gd name="T87" fmla="*/ 2147483647 h 101"/>
                <a:gd name="T88" fmla="*/ 2147483647 w 289"/>
                <a:gd name="T89" fmla="*/ 2147483647 h 101"/>
                <a:gd name="T90" fmla="*/ 2147483647 w 289"/>
                <a:gd name="T91" fmla="*/ 2147483647 h 101"/>
                <a:gd name="T92" fmla="*/ 2147483647 w 289"/>
                <a:gd name="T93" fmla="*/ 2147483647 h 101"/>
                <a:gd name="T94" fmla="*/ 2147483647 w 289"/>
                <a:gd name="T95" fmla="*/ 2147483647 h 101"/>
                <a:gd name="T96" fmla="*/ 2147483647 w 289"/>
                <a:gd name="T97" fmla="*/ 2147483647 h 101"/>
                <a:gd name="T98" fmla="*/ 2147483647 w 289"/>
                <a:gd name="T99" fmla="*/ 2147483647 h 101"/>
                <a:gd name="T100" fmla="*/ 2147483647 w 289"/>
                <a:gd name="T101" fmla="*/ 2147483647 h 101"/>
                <a:gd name="T102" fmla="*/ 2147483647 w 289"/>
                <a:gd name="T103" fmla="*/ 2147483647 h 101"/>
                <a:gd name="T104" fmla="*/ 2147483647 w 289"/>
                <a:gd name="T105" fmla="*/ 2147483647 h 101"/>
                <a:gd name="T106" fmla="*/ 2147483647 w 289"/>
                <a:gd name="T107" fmla="*/ 2147483647 h 101"/>
                <a:gd name="T108" fmla="*/ 2147483647 w 289"/>
                <a:gd name="T109" fmla="*/ 2147483647 h 101"/>
                <a:gd name="T110" fmla="*/ 0 w 289"/>
                <a:gd name="T111" fmla="*/ 2147483647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9"/>
                <a:gd name="T169" fmla="*/ 0 h 101"/>
                <a:gd name="T170" fmla="*/ 289 w 289"/>
                <a:gd name="T171" fmla="*/ 101 h 10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9" h="101">
                  <a:moveTo>
                    <a:pt x="0" y="101"/>
                  </a:moveTo>
                  <a:lnTo>
                    <a:pt x="0" y="91"/>
                  </a:lnTo>
                  <a:lnTo>
                    <a:pt x="2" y="81"/>
                  </a:lnTo>
                  <a:lnTo>
                    <a:pt x="5" y="72"/>
                  </a:lnTo>
                  <a:lnTo>
                    <a:pt x="8" y="62"/>
                  </a:lnTo>
                  <a:lnTo>
                    <a:pt x="13" y="54"/>
                  </a:lnTo>
                  <a:lnTo>
                    <a:pt x="18" y="45"/>
                  </a:lnTo>
                  <a:lnTo>
                    <a:pt x="25" y="38"/>
                  </a:lnTo>
                  <a:lnTo>
                    <a:pt x="32" y="31"/>
                  </a:lnTo>
                  <a:lnTo>
                    <a:pt x="40" y="24"/>
                  </a:lnTo>
                  <a:lnTo>
                    <a:pt x="49" y="18"/>
                  </a:lnTo>
                  <a:lnTo>
                    <a:pt x="59" y="13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90" y="3"/>
                  </a:lnTo>
                  <a:lnTo>
                    <a:pt x="101" y="2"/>
                  </a:lnTo>
                  <a:lnTo>
                    <a:pt x="113" y="1"/>
                  </a:lnTo>
                  <a:lnTo>
                    <a:pt x="151" y="0"/>
                  </a:lnTo>
                  <a:lnTo>
                    <a:pt x="169" y="2"/>
                  </a:lnTo>
                  <a:lnTo>
                    <a:pt x="186" y="5"/>
                  </a:lnTo>
                  <a:lnTo>
                    <a:pt x="202" y="10"/>
                  </a:lnTo>
                  <a:lnTo>
                    <a:pt x="217" y="18"/>
                  </a:lnTo>
                  <a:lnTo>
                    <a:pt x="231" y="27"/>
                  </a:lnTo>
                  <a:lnTo>
                    <a:pt x="242" y="38"/>
                  </a:lnTo>
                  <a:lnTo>
                    <a:pt x="252" y="50"/>
                  </a:lnTo>
                  <a:lnTo>
                    <a:pt x="256" y="57"/>
                  </a:lnTo>
                  <a:lnTo>
                    <a:pt x="259" y="65"/>
                  </a:lnTo>
                  <a:lnTo>
                    <a:pt x="289" y="65"/>
                  </a:lnTo>
                  <a:lnTo>
                    <a:pt x="247" y="98"/>
                  </a:lnTo>
                  <a:lnTo>
                    <a:pt x="192" y="65"/>
                  </a:lnTo>
                  <a:lnTo>
                    <a:pt x="221" y="65"/>
                  </a:lnTo>
                  <a:lnTo>
                    <a:pt x="215" y="53"/>
                  </a:lnTo>
                  <a:lnTo>
                    <a:pt x="207" y="42"/>
                  </a:lnTo>
                  <a:lnTo>
                    <a:pt x="198" y="32"/>
                  </a:lnTo>
                  <a:lnTo>
                    <a:pt x="187" y="23"/>
                  </a:lnTo>
                  <a:lnTo>
                    <a:pt x="174" y="15"/>
                  </a:lnTo>
                  <a:lnTo>
                    <a:pt x="161" y="9"/>
                  </a:lnTo>
                  <a:lnTo>
                    <a:pt x="147" y="5"/>
                  </a:lnTo>
                  <a:lnTo>
                    <a:pt x="132" y="2"/>
                  </a:lnTo>
                  <a:lnTo>
                    <a:pt x="122" y="3"/>
                  </a:lnTo>
                  <a:lnTo>
                    <a:pt x="112" y="7"/>
                  </a:lnTo>
                  <a:lnTo>
                    <a:pt x="103" y="10"/>
                  </a:lnTo>
                  <a:lnTo>
                    <a:pt x="94" y="14"/>
                  </a:lnTo>
                  <a:lnTo>
                    <a:pt x="78" y="24"/>
                  </a:lnTo>
                  <a:lnTo>
                    <a:pt x="71" y="30"/>
                  </a:lnTo>
                  <a:lnTo>
                    <a:pt x="64" y="36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58"/>
                  </a:lnTo>
                  <a:lnTo>
                    <a:pt x="45" y="66"/>
                  </a:lnTo>
                  <a:lnTo>
                    <a:pt x="42" y="74"/>
                  </a:lnTo>
                  <a:lnTo>
                    <a:pt x="40" y="83"/>
                  </a:lnTo>
                  <a:lnTo>
                    <a:pt x="38" y="92"/>
                  </a:lnTo>
                  <a:lnTo>
                    <a:pt x="38" y="10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53719" y="3476625"/>
              <a:ext cx="38100" cy="12700"/>
            </a:xfrm>
            <a:custGeom>
              <a:avLst/>
              <a:gdLst>
                <a:gd name="T0" fmla="*/ 0 w 19"/>
                <a:gd name="T1" fmla="*/ 0 h 6"/>
                <a:gd name="T2" fmla="*/ 0 w 19"/>
                <a:gd name="T3" fmla="*/ 2147483647 h 6"/>
                <a:gd name="T4" fmla="*/ 2147483647 w 19"/>
                <a:gd name="T5" fmla="*/ 2147483647 h 6"/>
                <a:gd name="T6" fmla="*/ 2147483647 w 19"/>
                <a:gd name="T7" fmla="*/ 2147483647 h 6"/>
                <a:gd name="T8" fmla="*/ 2147483647 w 19"/>
                <a:gd name="T9" fmla="*/ 2147483647 h 6"/>
                <a:gd name="T10" fmla="*/ 2147483647 w 19"/>
                <a:gd name="T11" fmla="*/ 0 h 6"/>
                <a:gd name="T12" fmla="*/ 0 w 1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"/>
                <a:gd name="T23" fmla="*/ 19 w 1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19" y="6"/>
                  </a:lnTo>
                  <a:lnTo>
                    <a:pt x="19" y="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685506" y="3732213"/>
              <a:ext cx="98425" cy="84137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791869" y="3733800"/>
              <a:ext cx="127000" cy="127000"/>
            </a:xfrm>
            <a:custGeom>
              <a:avLst/>
              <a:gdLst>
                <a:gd name="T0" fmla="*/ 2147483647 w 62"/>
                <a:gd name="T1" fmla="*/ 0 h 55"/>
                <a:gd name="T2" fmla="*/ 0 w 62"/>
                <a:gd name="T3" fmla="*/ 2147483647 h 55"/>
                <a:gd name="T4" fmla="*/ 0 w 62"/>
                <a:gd name="T5" fmla="*/ 2147483647 h 55"/>
                <a:gd name="T6" fmla="*/ 2147483647 w 62"/>
                <a:gd name="T7" fmla="*/ 2147483647 h 55"/>
                <a:gd name="T8" fmla="*/ 2147483647 w 6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55"/>
                <a:gd name="T17" fmla="*/ 62 w 6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55">
                  <a:moveTo>
                    <a:pt x="46" y="0"/>
                  </a:moveTo>
                  <a:lnTo>
                    <a:pt x="0" y="55"/>
                  </a:lnTo>
                  <a:lnTo>
                    <a:pt x="62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774281" y="3722688"/>
              <a:ext cx="361950" cy="185737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472781" y="3763963"/>
              <a:ext cx="184150" cy="33337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614069" y="3860800"/>
              <a:ext cx="157162" cy="246063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144" y="4549775"/>
              <a:ext cx="373062" cy="6048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4380706" y="4662488"/>
              <a:ext cx="363538" cy="492125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71156" y="4816475"/>
              <a:ext cx="4476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NF-</a:t>
              </a:r>
              <a:r>
                <a:rPr lang="en-US" sz="1200" b="1" smtClean="0">
                  <a:solidFill>
                    <a:srgbClr val="000000"/>
                  </a:solidFill>
                  <a:latin typeface="Symbol" charset="0"/>
                  <a:ea typeface="ＭＳ Ｐゴシック" charset="0"/>
                  <a:cs typeface="Arial" charset="0"/>
                  <a:sym typeface="Symbol" charset="0"/>
                </a:rPr>
                <a:t>k</a:t>
              </a: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B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458494" y="4179888"/>
              <a:ext cx="100012" cy="215900"/>
            </a:xfrm>
            <a:custGeom>
              <a:avLst/>
              <a:gdLst>
                <a:gd name="T0" fmla="*/ 2147483647 w 49"/>
                <a:gd name="T1" fmla="*/ 2147483647 h 94"/>
                <a:gd name="T2" fmla="*/ 2147483647 w 49"/>
                <a:gd name="T3" fmla="*/ 0 h 94"/>
                <a:gd name="T4" fmla="*/ 0 w 49"/>
                <a:gd name="T5" fmla="*/ 2147483647 h 94"/>
                <a:gd name="T6" fmla="*/ 2147483647 w 49"/>
                <a:gd name="T7" fmla="*/ 2147483647 h 94"/>
                <a:gd name="T8" fmla="*/ 2147483647 w 49"/>
                <a:gd name="T9" fmla="*/ 21474836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94"/>
                <a:gd name="T17" fmla="*/ 49 w 49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94">
                  <a:moveTo>
                    <a:pt x="49" y="5"/>
                  </a:moveTo>
                  <a:lnTo>
                    <a:pt x="35" y="0"/>
                  </a:lnTo>
                  <a:lnTo>
                    <a:pt x="0" y="88"/>
                  </a:lnTo>
                  <a:lnTo>
                    <a:pt x="14" y="94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409281" y="4357688"/>
              <a:ext cx="128588" cy="174625"/>
            </a:xfrm>
            <a:custGeom>
              <a:avLst/>
              <a:gdLst>
                <a:gd name="T0" fmla="*/ 0 w 63"/>
                <a:gd name="T1" fmla="*/ 0 h 76"/>
                <a:gd name="T2" fmla="*/ 2147483647 w 63"/>
                <a:gd name="T3" fmla="*/ 2147483647 h 76"/>
                <a:gd name="T4" fmla="*/ 2147483647 w 63"/>
                <a:gd name="T5" fmla="*/ 2147483647 h 76"/>
                <a:gd name="T6" fmla="*/ 0 w 63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76"/>
                <a:gd name="T14" fmla="*/ 63 w 63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76">
                  <a:moveTo>
                    <a:pt x="0" y="0"/>
                  </a:moveTo>
                  <a:lnTo>
                    <a:pt x="7" y="76"/>
                  </a:lnTo>
                  <a:lnTo>
                    <a:pt x="63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67981" y="4224338"/>
              <a:ext cx="144463" cy="244475"/>
            </a:xfrm>
            <a:custGeom>
              <a:avLst/>
              <a:gdLst>
                <a:gd name="T0" fmla="*/ 2147483647 w 70"/>
                <a:gd name="T1" fmla="*/ 2147483647 h 106"/>
                <a:gd name="T2" fmla="*/ 2147483647 w 70"/>
                <a:gd name="T3" fmla="*/ 2147483647 h 106"/>
                <a:gd name="T4" fmla="*/ 2147483647 w 70"/>
                <a:gd name="T5" fmla="*/ 0 h 106"/>
                <a:gd name="T6" fmla="*/ 0 w 70"/>
                <a:gd name="T7" fmla="*/ 2147483647 h 106"/>
                <a:gd name="T8" fmla="*/ 2147483647 w 70"/>
                <a:gd name="T9" fmla="*/ 214748364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6"/>
                <a:gd name="T17" fmla="*/ 70 w 7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6">
                  <a:moveTo>
                    <a:pt x="61" y="106"/>
                  </a:moveTo>
                  <a:lnTo>
                    <a:pt x="70" y="101"/>
                  </a:lnTo>
                  <a:lnTo>
                    <a:pt x="9" y="0"/>
                  </a:lnTo>
                  <a:lnTo>
                    <a:pt x="0" y="6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117181" y="4117975"/>
              <a:ext cx="112713" cy="147638"/>
            </a:xfrm>
            <a:custGeom>
              <a:avLst/>
              <a:gdLst>
                <a:gd name="T0" fmla="*/ 2147483647 w 55"/>
                <a:gd name="T1" fmla="*/ 2147483647 h 64"/>
                <a:gd name="T2" fmla="*/ 0 w 55"/>
                <a:gd name="T3" fmla="*/ 0 h 64"/>
                <a:gd name="T4" fmla="*/ 2147483647 w 55"/>
                <a:gd name="T5" fmla="*/ 2147483647 h 64"/>
                <a:gd name="T6" fmla="*/ 2147483647 w 55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64"/>
                <a:gd name="T14" fmla="*/ 55 w 5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64">
                  <a:moveTo>
                    <a:pt x="55" y="34"/>
                  </a:moveTo>
                  <a:lnTo>
                    <a:pt x="0" y="0"/>
                  </a:lnTo>
                  <a:lnTo>
                    <a:pt x="5" y="64"/>
                  </a:lnTo>
                  <a:lnTo>
                    <a:pt x="5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966369" y="4340225"/>
              <a:ext cx="130175" cy="185738"/>
            </a:xfrm>
            <a:custGeom>
              <a:avLst/>
              <a:gdLst>
                <a:gd name="T0" fmla="*/ 2147483647 w 64"/>
                <a:gd name="T1" fmla="*/ 2147483647 h 81"/>
                <a:gd name="T2" fmla="*/ 2147483647 w 64"/>
                <a:gd name="T3" fmla="*/ 2147483647 h 81"/>
                <a:gd name="T4" fmla="*/ 2147483647 w 64"/>
                <a:gd name="T5" fmla="*/ 0 h 81"/>
                <a:gd name="T6" fmla="*/ 0 w 64"/>
                <a:gd name="T7" fmla="*/ 2147483647 h 81"/>
                <a:gd name="T8" fmla="*/ 2147483647 w 64"/>
                <a:gd name="T9" fmla="*/ 2147483647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81"/>
                <a:gd name="T17" fmla="*/ 64 w 64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81">
                  <a:moveTo>
                    <a:pt x="56" y="81"/>
                  </a:moveTo>
                  <a:lnTo>
                    <a:pt x="64" y="74"/>
                  </a:lnTo>
                  <a:lnTo>
                    <a:pt x="9" y="0"/>
                  </a:lnTo>
                  <a:lnTo>
                    <a:pt x="0" y="6"/>
                  </a:lnTo>
                  <a:lnTo>
                    <a:pt x="56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39394" y="4475163"/>
              <a:ext cx="120650" cy="147637"/>
            </a:xfrm>
            <a:custGeom>
              <a:avLst/>
              <a:gdLst>
                <a:gd name="T0" fmla="*/ 0 w 59"/>
                <a:gd name="T1" fmla="*/ 2147483647 h 64"/>
                <a:gd name="T2" fmla="*/ 2147483647 w 59"/>
                <a:gd name="T3" fmla="*/ 2147483647 h 64"/>
                <a:gd name="T4" fmla="*/ 2147483647 w 59"/>
                <a:gd name="T5" fmla="*/ 0 h 64"/>
                <a:gd name="T6" fmla="*/ 0 w 59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4"/>
                <a:gd name="T14" fmla="*/ 59 w 59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4">
                  <a:moveTo>
                    <a:pt x="0" y="35"/>
                  </a:moveTo>
                  <a:lnTo>
                    <a:pt x="59" y="64"/>
                  </a:lnTo>
                  <a:lnTo>
                    <a:pt x="4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793331" y="4179888"/>
              <a:ext cx="273050" cy="188912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 rot="19742174">
              <a:off x="4769644" y="3605213"/>
              <a:ext cx="96837" cy="127000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6287294" y="4664075"/>
              <a:ext cx="492125" cy="493713"/>
            </a:xfrm>
            <a:prstGeom prst="ellipse">
              <a:avLst/>
            </a:pr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273006" y="4779963"/>
              <a:ext cx="514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IRF3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477544" y="1316038"/>
              <a:ext cx="41433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TLR4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604544" y="1069975"/>
              <a:ext cx="222250" cy="147638"/>
            </a:xfrm>
            <a:custGeom>
              <a:avLst/>
              <a:gdLst>
                <a:gd name="T0" fmla="*/ 0 w 108"/>
                <a:gd name="T1" fmla="*/ 2147483647 h 64"/>
                <a:gd name="T2" fmla="*/ 2147483647 w 108"/>
                <a:gd name="T3" fmla="*/ 2147483647 h 64"/>
                <a:gd name="T4" fmla="*/ 2147483647 w 108"/>
                <a:gd name="T5" fmla="*/ 0 h 64"/>
                <a:gd name="T6" fmla="*/ 2147483647 w 108"/>
                <a:gd name="T7" fmla="*/ 0 h 64"/>
                <a:gd name="T8" fmla="*/ 2147483647 w 108"/>
                <a:gd name="T9" fmla="*/ 2147483647 h 64"/>
                <a:gd name="T10" fmla="*/ 2147483647 w 108"/>
                <a:gd name="T11" fmla="*/ 2147483647 h 64"/>
                <a:gd name="T12" fmla="*/ 2147483647 w 108"/>
                <a:gd name="T13" fmla="*/ 2147483647 h 64"/>
                <a:gd name="T14" fmla="*/ 0 w 108"/>
                <a:gd name="T15" fmla="*/ 2147483647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"/>
                <a:gd name="T25" fmla="*/ 0 h 64"/>
                <a:gd name="T26" fmla="*/ 108 w 10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" h="64">
                  <a:moveTo>
                    <a:pt x="0" y="36"/>
                  </a:moveTo>
                  <a:lnTo>
                    <a:pt x="17" y="36"/>
                  </a:lnTo>
                  <a:lnTo>
                    <a:pt x="17" y="0"/>
                  </a:lnTo>
                  <a:lnTo>
                    <a:pt x="91" y="0"/>
                  </a:lnTo>
                  <a:lnTo>
                    <a:pt x="91" y="36"/>
                  </a:lnTo>
                  <a:lnTo>
                    <a:pt x="108" y="36"/>
                  </a:lnTo>
                  <a:lnTo>
                    <a:pt x="54" y="6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021931" y="2181225"/>
              <a:ext cx="687388" cy="331788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MyD88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280819" y="2211388"/>
              <a:ext cx="688975" cy="331787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TRIF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799931" y="2554288"/>
              <a:ext cx="577850" cy="436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374356" y="2513013"/>
              <a:ext cx="4763" cy="520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299744" y="623888"/>
              <a:ext cx="7826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LPS</a:t>
              </a: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4626769" y="2533650"/>
              <a:ext cx="690562" cy="5191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4388644" y="1560513"/>
              <a:ext cx="295275" cy="541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4777581" y="1543050"/>
              <a:ext cx="754063" cy="5762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" name="Freeform 104"/>
            <p:cNvSpPr>
              <a:spLocks/>
            </p:cNvSpPr>
            <p:nvPr/>
          </p:nvSpPr>
          <p:spPr bwMode="auto">
            <a:xfrm>
              <a:off x="621744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Rectangle 105"/>
            <p:cNvSpPr>
              <a:spLocks noChangeArrowheads="1"/>
            </p:cNvSpPr>
            <p:nvPr/>
          </p:nvSpPr>
          <p:spPr bwMode="auto">
            <a:xfrm>
              <a:off x="6271419" y="3143250"/>
              <a:ext cx="4968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TBK</a:t>
              </a:r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H="1">
              <a:off x="6531769" y="3670300"/>
              <a:ext cx="4762" cy="863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Rectangle 92"/>
            <p:cNvSpPr>
              <a:spLocks noChangeArrowheads="1"/>
            </p:cNvSpPr>
            <p:nvPr/>
          </p:nvSpPr>
          <p:spPr bwMode="auto">
            <a:xfrm>
              <a:off x="3786981" y="3829050"/>
              <a:ext cx="1117600" cy="461963"/>
            </a:xfrm>
            <a:prstGeom prst="rect">
              <a:avLst/>
            </a:prstGeom>
            <a:solidFill>
              <a:srgbClr val="DADADA">
                <a:alpha val="52000"/>
              </a:srgb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Werner et al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Science 2005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51215" y="428625"/>
            <a:ext cx="5118591" cy="6245225"/>
            <a:chOff x="913115" y="301625"/>
            <a:chExt cx="5118591" cy="6245225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00981" y="301625"/>
              <a:ext cx="4530725" cy="6245225"/>
              <a:chOff x="1500981" y="301625"/>
              <a:chExt cx="4530725" cy="6245225"/>
            </a:xfrm>
          </p:grpSpPr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2262981" y="1238250"/>
                <a:ext cx="1143000" cy="1600200"/>
              </a:xfrm>
              <a:prstGeom prst="rect">
                <a:avLst/>
              </a:prstGeom>
              <a:solidFill>
                <a:srgbClr val="DADAD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5385594" y="1303338"/>
                <a:ext cx="414337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TLR3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93544" y="1106488"/>
                <a:ext cx="222250" cy="147637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5077619" y="679450"/>
                <a:ext cx="9540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dsRNA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H="1" flipV="1">
                <a:off x="3117056" y="6181725"/>
                <a:ext cx="1127125" cy="95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3426619" y="5965825"/>
                <a:ext cx="0" cy="2254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H="1">
                <a:off x="3101181" y="5972175"/>
                <a:ext cx="3317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3593306" y="6272213"/>
                <a:ext cx="377825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Symbol" charset="0"/>
                    <a:ea typeface="ＭＳ Ｐゴシック" charset="0"/>
                    <a:cs typeface="Arial" charset="0"/>
                  </a:rPr>
                  <a:t>k</a:t>
                </a: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5615781" y="1550988"/>
                <a:ext cx="1588" cy="557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643981" y="1303338"/>
                <a:ext cx="441325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TNFR</a:t>
                </a: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" name="Freeform 66"/>
              <p:cNvSpPr>
                <a:spLocks/>
              </p:cNvSpPr>
              <p:nvPr/>
            </p:nvSpPr>
            <p:spPr bwMode="auto">
              <a:xfrm>
                <a:off x="2796381" y="1085850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2601119" y="679450"/>
                <a:ext cx="63341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3588544" y="6067425"/>
                <a:ext cx="492125" cy="220663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" name="Rectangle 74"/>
              <p:cNvSpPr>
                <a:spLocks noChangeArrowheads="1"/>
              </p:cNvSpPr>
              <p:nvPr/>
            </p:nvSpPr>
            <p:spPr bwMode="auto">
              <a:xfrm>
                <a:off x="2796381" y="5641975"/>
                <a:ext cx="52863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73" name="Line 75"/>
              <p:cNvSpPr>
                <a:spLocks noChangeShapeType="1"/>
              </p:cNvSpPr>
              <p:nvPr/>
            </p:nvSpPr>
            <p:spPr bwMode="auto">
              <a:xfrm>
                <a:off x="3253581" y="2838450"/>
                <a:ext cx="812800" cy="3000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Freeform 76"/>
              <p:cNvSpPr>
                <a:spLocks/>
              </p:cNvSpPr>
              <p:nvPr/>
            </p:nvSpPr>
            <p:spPr bwMode="auto">
              <a:xfrm rot="21168670">
                <a:off x="1878806" y="301625"/>
                <a:ext cx="1192213" cy="5422900"/>
              </a:xfrm>
              <a:custGeom>
                <a:avLst/>
                <a:gdLst>
                  <a:gd name="T0" fmla="*/ 2147483647 w 824"/>
                  <a:gd name="T1" fmla="*/ 2147483647 h 3408"/>
                  <a:gd name="T2" fmla="*/ 2147483647 w 824"/>
                  <a:gd name="T3" fmla="*/ 2147483647 h 3408"/>
                  <a:gd name="T4" fmla="*/ 2147483647 w 824"/>
                  <a:gd name="T5" fmla="*/ 2147483647 h 3408"/>
                  <a:gd name="T6" fmla="*/ 2147483647 w 824"/>
                  <a:gd name="T7" fmla="*/ 2147483647 h 3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4"/>
                  <a:gd name="T13" fmla="*/ 0 h 3408"/>
                  <a:gd name="T14" fmla="*/ 824 w 824"/>
                  <a:gd name="T15" fmla="*/ 3408 h 3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4" h="3408">
                    <a:moveTo>
                      <a:pt x="440" y="3408"/>
                    </a:moveTo>
                    <a:cubicBezTo>
                      <a:pt x="228" y="2832"/>
                      <a:pt x="16" y="2256"/>
                      <a:pt x="8" y="1728"/>
                    </a:cubicBezTo>
                    <a:cubicBezTo>
                      <a:pt x="0" y="1200"/>
                      <a:pt x="256" y="480"/>
                      <a:pt x="392" y="240"/>
                    </a:cubicBezTo>
                    <a:cubicBezTo>
                      <a:pt x="528" y="0"/>
                      <a:pt x="676" y="144"/>
                      <a:pt x="824" y="2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8" name="Rectangle 92"/>
              <p:cNvSpPr>
                <a:spLocks noChangeArrowheads="1"/>
              </p:cNvSpPr>
              <p:nvPr/>
            </p:nvSpPr>
            <p:spPr bwMode="auto">
              <a:xfrm>
                <a:off x="2339181" y="1924050"/>
                <a:ext cx="102076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Werner et al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G&amp;D 2008</a:t>
                </a: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>
                <a:off x="3939381" y="5200650"/>
                <a:ext cx="304800" cy="762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7" name="Rectangle 32"/>
              <p:cNvSpPr>
                <a:spLocks noChangeArrowheads="1"/>
              </p:cNvSpPr>
              <p:nvPr/>
            </p:nvSpPr>
            <p:spPr bwMode="auto">
              <a:xfrm>
                <a:off x="3637756" y="1314450"/>
                <a:ext cx="414338" cy="19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TLR9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8" name="Freeform 34"/>
              <p:cNvSpPr>
                <a:spLocks/>
              </p:cNvSpPr>
              <p:nvPr/>
            </p:nvSpPr>
            <p:spPr bwMode="auto">
              <a:xfrm>
                <a:off x="3693319" y="1069975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485356" y="679450"/>
                <a:ext cx="6731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CpG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3888581" y="1576388"/>
                <a:ext cx="347663" cy="508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2" name="Rectangle 3"/>
              <p:cNvSpPr>
                <a:spLocks noChangeArrowheads="1"/>
              </p:cNvSpPr>
              <p:nvPr/>
            </p:nvSpPr>
            <p:spPr bwMode="auto">
              <a:xfrm>
                <a:off x="1500981" y="3329517"/>
                <a:ext cx="1143000" cy="1600200"/>
              </a:xfrm>
              <a:prstGeom prst="rect">
                <a:avLst/>
              </a:prstGeom>
              <a:solidFill>
                <a:srgbClr val="F8FF9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3" name="Rectangle 65"/>
              <p:cNvSpPr>
                <a:spLocks noChangeArrowheads="1"/>
              </p:cNvSpPr>
              <p:nvPr/>
            </p:nvSpPr>
            <p:spPr bwMode="auto">
              <a:xfrm>
                <a:off x="1611783" y="3892550"/>
                <a:ext cx="879798" cy="67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Production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913115" y="5987018"/>
              <a:ext cx="142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With Andrew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459335" y="9187"/>
            <a:ext cx="185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What’s next?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241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4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100" y="331816"/>
            <a:ext cx="5299364" cy="6858000"/>
          </a:xfrm>
          <a:prstGeom prst="rect">
            <a:avLst/>
          </a:prstGeom>
        </p:spPr>
      </p:pic>
      <p:pic>
        <p:nvPicPr>
          <p:cNvPr id="3" name="Picture 2" descr="fig4s2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42" y="33181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5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0135" y="123487"/>
            <a:ext cx="4056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 1 to 3 (</a:t>
            </a:r>
            <a:r>
              <a:rPr lang="en-US" sz="2400" b="1" dirty="0" err="1" smtClean="0">
                <a:solidFill>
                  <a:srgbClr val="0000FF"/>
                </a:solidFill>
              </a:rPr>
              <a:t>NFkB</a:t>
            </a:r>
            <a:r>
              <a:rPr lang="en-US" sz="2400" b="1" dirty="0" smtClean="0">
                <a:solidFill>
                  <a:srgbClr val="0000FF"/>
                </a:solidFill>
              </a:rPr>
              <a:t> as input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pic>
        <p:nvPicPr>
          <p:cNvPr id="5" name="Picture 4" descr="fig2_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23858" b="26924"/>
          <a:stretch/>
        </p:blipFill>
        <p:spPr>
          <a:xfrm>
            <a:off x="0" y="1291745"/>
            <a:ext cx="7013814" cy="45720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796743"/>
              </p:ext>
            </p:extLst>
          </p:nvPr>
        </p:nvGraphicFramePr>
        <p:xfrm>
          <a:off x="7324448" y="1397000"/>
          <a:ext cx="159018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84"/>
                <a:gridCol w="815380"/>
                <a:gridCol w="594918"/>
              </a:tblGrid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Km_tr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Km_tr_fold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V_tr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k_pr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k_sec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k_tl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pr_fold_mko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pr_fold_tko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sec_fold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tl_fold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6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5143798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177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Step4: Linking with TLR4 model</a:t>
            </a:r>
            <a:endParaRPr lang="en-US" sz="2400" b="1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4241" y="2347225"/>
            <a:ext cx="1621536" cy="2413583"/>
            <a:chOff x="1651222" y="3111150"/>
            <a:chExt cx="1621536" cy="2413583"/>
          </a:xfrm>
        </p:grpSpPr>
        <p:sp>
          <p:nvSpPr>
            <p:cNvPr id="126" name="Rounded Rectangle 125"/>
            <p:cNvSpPr>
              <a:spLocks noChangeAspect="1"/>
            </p:cNvSpPr>
            <p:nvPr/>
          </p:nvSpPr>
          <p:spPr>
            <a:xfrm>
              <a:off x="1904940" y="5041015"/>
              <a:ext cx="1228954" cy="32109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035244" y="5086778"/>
              <a:ext cx="1020196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NFκB</a:t>
              </a:r>
              <a:r>
                <a:rPr lang="en-US" sz="1100" dirty="0">
                  <a:latin typeface="Arial"/>
                  <a:cs typeface="Arial"/>
                </a:rPr>
                <a:t> module</a:t>
              </a:r>
            </a:p>
          </p:txBody>
        </p:sp>
        <p:sp>
          <p:nvSpPr>
            <p:cNvPr id="128" name="Rounded Rectangle 127"/>
            <p:cNvSpPr>
              <a:spLocks noChangeAspect="1"/>
            </p:cNvSpPr>
            <p:nvPr/>
          </p:nvSpPr>
          <p:spPr>
            <a:xfrm>
              <a:off x="1881233" y="4629870"/>
              <a:ext cx="1228954" cy="31571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47776" y="4659720"/>
              <a:ext cx="894905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altLang="zh-CN" sz="1100" dirty="0">
                  <a:latin typeface="Arial"/>
                  <a:cs typeface="Arial"/>
                </a:rPr>
                <a:t>IKK </a:t>
              </a:r>
              <a:r>
                <a:rPr lang="en-US" sz="1100" dirty="0">
                  <a:latin typeface="Arial"/>
                  <a:cs typeface="Arial"/>
                </a:rPr>
                <a:t>module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351585" y="4877901"/>
              <a:ext cx="364202" cy="224731"/>
              <a:chOff x="2576623" y="2807855"/>
              <a:chExt cx="390216" cy="257638"/>
            </a:xfrm>
          </p:grpSpPr>
          <p:sp>
            <p:nvSpPr>
              <p:cNvPr id="146" name="24-Point Star 145"/>
              <p:cNvSpPr/>
              <p:nvPr/>
            </p:nvSpPr>
            <p:spPr>
              <a:xfrm>
                <a:off x="2583952" y="2807855"/>
                <a:ext cx="357693" cy="256835"/>
              </a:xfrm>
              <a:prstGeom prst="star24">
                <a:avLst/>
              </a:prstGeom>
              <a:solidFill>
                <a:srgbClr val="00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576623" y="2818502"/>
                <a:ext cx="390216" cy="24699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IKK</a:t>
                </a:r>
              </a:p>
            </p:txBody>
          </p:sp>
        </p:grpSp>
        <p:sp>
          <p:nvSpPr>
            <p:cNvPr id="131" name="Oval 4"/>
            <p:cNvSpPr>
              <a:spLocks noChangeArrowheads="1"/>
            </p:cNvSpPr>
            <p:nvPr/>
          </p:nvSpPr>
          <p:spPr bwMode="auto">
            <a:xfrm>
              <a:off x="2350058" y="5310884"/>
              <a:ext cx="242728" cy="2006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2" name="Oval 5"/>
            <p:cNvSpPr>
              <a:spLocks noChangeArrowheads="1"/>
            </p:cNvSpPr>
            <p:nvPr/>
          </p:nvSpPr>
          <p:spPr bwMode="auto">
            <a:xfrm>
              <a:off x="2538667" y="5366185"/>
              <a:ext cx="205901" cy="14530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3" name="Rounded Rectangle 132"/>
            <p:cNvSpPr>
              <a:spLocks noChangeAspect="1"/>
            </p:cNvSpPr>
            <p:nvPr/>
          </p:nvSpPr>
          <p:spPr>
            <a:xfrm>
              <a:off x="1651222" y="3682254"/>
              <a:ext cx="1621536" cy="47856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989591" y="3776990"/>
              <a:ext cx="1012481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TLR4 module</a:t>
              </a:r>
            </a:p>
          </p:txBody>
        </p:sp>
        <p:cxnSp>
          <p:nvCxnSpPr>
            <p:cNvPr id="135" name="Straight Arrow Connector 134"/>
            <p:cNvCxnSpPr>
              <a:stCxn id="139" idx="1"/>
            </p:cNvCxnSpPr>
            <p:nvPr/>
          </p:nvCxnSpPr>
          <p:spPr>
            <a:xfrm>
              <a:off x="2276789" y="4231082"/>
              <a:ext cx="7890" cy="38134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2234787" y="3111150"/>
              <a:ext cx="544159" cy="563066"/>
              <a:chOff x="2925328" y="357827"/>
              <a:chExt cx="583027" cy="645514"/>
            </a:xfrm>
          </p:grpSpPr>
          <p:sp>
            <p:nvSpPr>
              <p:cNvPr id="143" name="Explosion 1 142"/>
              <p:cNvSpPr/>
              <p:nvPr/>
            </p:nvSpPr>
            <p:spPr>
              <a:xfrm>
                <a:off x="2925328" y="357827"/>
                <a:ext cx="583027" cy="429914"/>
              </a:xfrm>
              <a:prstGeom prst="irregularSeal1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004095" y="443334"/>
                <a:ext cx="41163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LPS</a:t>
                </a:r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3208961" y="755105"/>
                <a:ext cx="0" cy="248236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Snip Diagonal Corner Rectangle 136"/>
            <p:cNvSpPr/>
            <p:nvPr/>
          </p:nvSpPr>
          <p:spPr>
            <a:xfrm flipH="1">
              <a:off x="2533686" y="4052105"/>
              <a:ext cx="403444" cy="175846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flipH="1">
              <a:off x="2464255" y="4054643"/>
              <a:ext cx="51557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  <p:sp>
          <p:nvSpPr>
            <p:cNvPr id="139" name="Round Diagonal Corner Rectangle 138"/>
            <p:cNvSpPr/>
            <p:nvPr/>
          </p:nvSpPr>
          <p:spPr>
            <a:xfrm>
              <a:off x="2071963" y="4057769"/>
              <a:ext cx="409651" cy="173313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69480" y="4052105"/>
              <a:ext cx="41423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327805" y="5318781"/>
              <a:ext cx="434987" cy="205952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800" b="1" dirty="0" err="1">
                  <a:latin typeface="Arial"/>
                  <a:cs typeface="Arial"/>
                </a:rPr>
                <a:t>NFκB</a:t>
              </a:r>
              <a:r>
                <a:rPr lang="en-US" sz="800" b="1" dirty="0">
                  <a:latin typeface="Arial"/>
                  <a:cs typeface="Arial"/>
                </a:rPr>
                <a:t> </a:t>
              </a:r>
              <a:endParaRPr lang="en-US" sz="800" b="1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H="1">
              <a:off x="2695072" y="4241376"/>
              <a:ext cx="3016" cy="398570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 descr="Fig5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5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3265" y="5540601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361140" y="5234213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646663" y="5180536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286811" y="4633958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680465" y="4377896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863345" y="1121992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586560" y="370187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6935" y="4739871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967940" y="3387935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697042" y="3285764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943270" y="2321793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618016" y="219923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21535" y="3851931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614716" y="3025228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710001" y="1809843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974101" y="4897561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490322" y="3550495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598437" y="3188790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461431" y="1900613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499530" y="3405115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393190" y="4316705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23494" y="4362468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369483" y="3905560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6026" y="3935410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839835" y="4153591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838308" y="4586574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1026917" y="4641875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139472" y="2957944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77841" y="3052680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765039" y="3506772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23037" y="2386840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1021936" y="3327795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952505" y="3330333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560213" y="3333459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57730" y="3327795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16055" y="4594471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83322" y="3517066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437320" y="178551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Step6: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</a:t>
            </a:r>
            <a:endParaRPr lang="en-US" sz="2400" b="1" dirty="0"/>
          </a:p>
        </p:txBody>
      </p:sp>
      <p:sp>
        <p:nvSpPr>
          <p:cNvPr id="162" name="Rectangle 39"/>
          <p:cNvSpPr>
            <a:spLocks noChangeArrowheads="1"/>
          </p:cNvSpPr>
          <p:nvPr/>
        </p:nvSpPr>
        <p:spPr bwMode="auto">
          <a:xfrm>
            <a:off x="1156908" y="1977802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" name="Rectangle 40"/>
          <p:cNvSpPr>
            <a:spLocks noChangeArrowheads="1"/>
          </p:cNvSpPr>
          <p:nvPr/>
        </p:nvSpPr>
        <p:spPr bwMode="auto">
          <a:xfrm>
            <a:off x="91939" y="2016952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71" name="Straight Arrow Connector 170"/>
          <p:cNvCxnSpPr>
            <a:stCxn id="163" idx="2"/>
          </p:cNvCxnSpPr>
          <p:nvPr/>
        </p:nvCxnSpPr>
        <p:spPr>
          <a:xfrm>
            <a:off x="428489" y="2386840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2" idx="2"/>
          </p:cNvCxnSpPr>
          <p:nvPr/>
        </p:nvCxnSpPr>
        <p:spPr>
          <a:xfrm flipH="1">
            <a:off x="1180743" y="2347690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680524" y="1475779"/>
            <a:ext cx="244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Feedback toggled by TNFR </a:t>
            </a:r>
            <a:r>
              <a:rPr lang="en-US" sz="1200" dirty="0"/>
              <a:t>synthesis </a:t>
            </a:r>
          </a:p>
        </p:txBody>
      </p:sp>
      <p:pic>
        <p:nvPicPr>
          <p:cNvPr id="12" name="Picture 11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60" y="242051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0976" y="5591944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2278851" y="5285556"/>
            <a:ext cx="1143000" cy="322263"/>
            <a:chOff x="3101181" y="5965825"/>
            <a:chExt cx="1143000" cy="322263"/>
          </a:xfrm>
        </p:grpSpPr>
        <p:sp>
          <p:nvSpPr>
            <p:cNvPr id="6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3564374" y="523187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11" name="Line 98"/>
          <p:cNvSpPr>
            <a:spLocks noChangeShapeType="1"/>
          </p:cNvSpPr>
          <p:nvPr/>
        </p:nvSpPr>
        <p:spPr bwMode="auto">
          <a:xfrm flipV="1">
            <a:off x="3204522" y="4685301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98176" y="4429239"/>
            <a:ext cx="1901349" cy="95433"/>
            <a:chOff x="4591050" y="5183654"/>
            <a:chExt cx="1901349" cy="95433"/>
          </a:xfrm>
        </p:grpSpPr>
        <p:sp>
          <p:nvSpPr>
            <p:cNvPr id="13" name="Rectangle 12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81056" y="1173335"/>
            <a:ext cx="1494949" cy="2471640"/>
            <a:chOff x="5845969" y="1966624"/>
            <a:chExt cx="1494949" cy="2471640"/>
          </a:xfrm>
        </p:grpSpPr>
        <p:sp>
          <p:nvSpPr>
            <p:cNvPr id="21" name="Rectangle 20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5" name="Line 98"/>
          <p:cNvSpPr>
            <a:spLocks noChangeShapeType="1"/>
          </p:cNvSpPr>
          <p:nvPr/>
        </p:nvSpPr>
        <p:spPr bwMode="auto">
          <a:xfrm flipV="1">
            <a:off x="3504271" y="375321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54646" y="4791214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4885651" y="3439278"/>
            <a:ext cx="274320" cy="274320"/>
            <a:chOff x="5321855" y="1947584"/>
            <a:chExt cx="596345" cy="1028700"/>
          </a:xfrm>
        </p:grpSpPr>
        <p:sp>
          <p:nvSpPr>
            <p:cNvPr id="48" name="Oval 47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0" name="Line 98"/>
          <p:cNvSpPr>
            <a:spLocks noChangeShapeType="1"/>
          </p:cNvSpPr>
          <p:nvPr/>
        </p:nvSpPr>
        <p:spPr bwMode="auto">
          <a:xfrm rot="5400000" flipV="1">
            <a:off x="4614753" y="333710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>
          <a:xfrm>
            <a:off x="4860981" y="2373136"/>
            <a:ext cx="274320" cy="274319"/>
            <a:chOff x="5321855" y="1947584"/>
            <a:chExt cx="596345" cy="1028700"/>
          </a:xfrm>
        </p:grpSpPr>
        <p:sp>
          <p:nvSpPr>
            <p:cNvPr id="52" name="Oval 5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4" name="Line 98"/>
          <p:cNvSpPr>
            <a:spLocks noChangeShapeType="1"/>
          </p:cNvSpPr>
          <p:nvPr/>
        </p:nvSpPr>
        <p:spPr bwMode="auto">
          <a:xfrm rot="5400000" flipV="1">
            <a:off x="4535727" y="225057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39246" y="3903274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56" name="Rectangle 55"/>
          <p:cNvSpPr/>
          <p:nvPr/>
        </p:nvSpPr>
        <p:spPr>
          <a:xfrm>
            <a:off x="3532427" y="3076571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57" name="Rectangle 56"/>
          <p:cNvSpPr/>
          <p:nvPr/>
        </p:nvSpPr>
        <p:spPr>
          <a:xfrm>
            <a:off x="3627712" y="1861186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58" name="Line 98"/>
          <p:cNvSpPr>
            <a:spLocks noChangeShapeType="1"/>
          </p:cNvSpPr>
          <p:nvPr/>
        </p:nvSpPr>
        <p:spPr bwMode="auto">
          <a:xfrm>
            <a:off x="1891812" y="4948904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" name="Line 98"/>
          <p:cNvSpPr>
            <a:spLocks noChangeShapeType="1"/>
          </p:cNvSpPr>
          <p:nvPr/>
        </p:nvSpPr>
        <p:spPr bwMode="auto">
          <a:xfrm>
            <a:off x="2408033" y="3601838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Line 98"/>
          <p:cNvSpPr>
            <a:spLocks noChangeShapeType="1"/>
          </p:cNvSpPr>
          <p:nvPr/>
        </p:nvSpPr>
        <p:spPr bwMode="auto">
          <a:xfrm flipV="1">
            <a:off x="2516148" y="3240133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Line 98"/>
          <p:cNvSpPr>
            <a:spLocks noChangeShapeType="1"/>
          </p:cNvSpPr>
          <p:nvPr/>
        </p:nvSpPr>
        <p:spPr bwMode="auto">
          <a:xfrm flipV="1">
            <a:off x="2379142" y="1951956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" name="Line 98"/>
          <p:cNvSpPr>
            <a:spLocks noChangeShapeType="1"/>
          </p:cNvSpPr>
          <p:nvPr/>
        </p:nvSpPr>
        <p:spPr bwMode="auto">
          <a:xfrm>
            <a:off x="2417241" y="3456458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310901" y="436804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41205" y="441381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65" name="Rounded Rectangle 64"/>
          <p:cNvSpPr>
            <a:spLocks noChangeAspect="1"/>
          </p:cNvSpPr>
          <p:nvPr/>
        </p:nvSpPr>
        <p:spPr>
          <a:xfrm>
            <a:off x="1287194" y="395690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53737" y="398675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757546" y="4204934"/>
            <a:ext cx="364202" cy="224731"/>
            <a:chOff x="2576623" y="2807855"/>
            <a:chExt cx="390216" cy="257638"/>
          </a:xfrm>
        </p:grpSpPr>
        <p:sp>
          <p:nvSpPr>
            <p:cNvPr id="68" name="24-Point Star 67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756019" y="463791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944628" y="469321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2" name="Rounded Rectangle 71"/>
          <p:cNvSpPr>
            <a:spLocks noChangeAspect="1"/>
          </p:cNvSpPr>
          <p:nvPr/>
        </p:nvSpPr>
        <p:spPr>
          <a:xfrm>
            <a:off x="1057183" y="3009287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95552" y="3104023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74" name="Straight Arrow Connector 73"/>
          <p:cNvCxnSpPr>
            <a:stCxn id="81" idx="1"/>
          </p:cNvCxnSpPr>
          <p:nvPr/>
        </p:nvCxnSpPr>
        <p:spPr>
          <a:xfrm>
            <a:off x="1682750" y="3558115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40748" y="2438183"/>
            <a:ext cx="544159" cy="563066"/>
            <a:chOff x="2925328" y="357827"/>
            <a:chExt cx="583027" cy="645514"/>
          </a:xfrm>
        </p:grpSpPr>
        <p:sp>
          <p:nvSpPr>
            <p:cNvPr id="76" name="Explosion 1 75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Snip Diagonal Corner Rectangle 78"/>
          <p:cNvSpPr/>
          <p:nvPr/>
        </p:nvSpPr>
        <p:spPr>
          <a:xfrm flipH="1">
            <a:off x="1939647" y="337913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1870216" y="338167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81" name="Round Diagonal Corner Rectangle 80"/>
          <p:cNvSpPr/>
          <p:nvPr/>
        </p:nvSpPr>
        <p:spPr>
          <a:xfrm>
            <a:off x="1477924" y="338480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475441" y="337913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733766" y="464581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2101033" y="3568409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2074619" y="2029145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1009650" y="2068295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7" name="Straight Arrow Connector 96"/>
          <p:cNvCxnSpPr>
            <a:stCxn id="96" idx="2"/>
          </p:cNvCxnSpPr>
          <p:nvPr/>
        </p:nvCxnSpPr>
        <p:spPr>
          <a:xfrm>
            <a:off x="1346200" y="2438183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2"/>
          </p:cNvCxnSpPr>
          <p:nvPr/>
        </p:nvCxnSpPr>
        <p:spPr>
          <a:xfrm flipH="1">
            <a:off x="2098454" y="2399033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>
            <a:spLocks/>
          </p:cNvSpPr>
          <p:nvPr/>
        </p:nvSpPr>
        <p:spPr>
          <a:xfrm>
            <a:off x="0" y="3019994"/>
            <a:ext cx="914400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TT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-64948" y="3118683"/>
            <a:ext cx="104361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TNFR module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27050" y="3530326"/>
            <a:ext cx="819150" cy="37294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01230" y="1547458"/>
            <a:ext cx="2385372" cy="1309154"/>
          </a:xfrm>
          <a:prstGeom prst="curvedConnector3">
            <a:avLst>
              <a:gd name="adj1" fmla="val 100047"/>
            </a:avLst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656090" y="178551"/>
            <a:ext cx="4514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Step7 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LPS TNF feedback</a:t>
            </a:r>
            <a:endParaRPr lang="en-US" sz="2400" b="1" dirty="0"/>
          </a:p>
        </p:txBody>
      </p:sp>
      <p:pic>
        <p:nvPicPr>
          <p:cNvPr id="3" name="Picture 2" descr="Fig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16" y="-645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72345" y="3252977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2080220" y="2946589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3350220" y="289578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3005891" y="2346334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399545" y="2090272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3305640" y="1414248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7109" y="2613379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340615" y="1564307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1280447" y="2306666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1469056" y="2361967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1228898" y="1912534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1186896" y="1021202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485795" y="1733557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1416364" y="1736095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024072" y="1739221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21589" y="1733557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258194" y="2314563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1647181" y="1922828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1693181" y="2609937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0392" y="1678746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2095460" y="1818619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506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Module1 </a:t>
            </a:r>
            <a:r>
              <a:rPr lang="en-US" sz="2400" b="1" dirty="0"/>
              <a:t>: Transcription + RNA processing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950997"/>
              </p:ext>
            </p:extLst>
          </p:nvPr>
        </p:nvGraphicFramePr>
        <p:xfrm>
          <a:off x="153100" y="4125524"/>
          <a:ext cx="4218446" cy="62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8" name="Equation" r:id="rId4" imgW="3022600" imgH="444500" progId="Equation.3">
                  <p:embed/>
                </p:oleObj>
              </mc:Choice>
              <mc:Fallback>
                <p:oleObj name="Equation" r:id="rId4" imgW="3022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100" y="4125524"/>
                        <a:ext cx="4218446" cy="62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865038"/>
              </p:ext>
            </p:extLst>
          </p:nvPr>
        </p:nvGraphicFramePr>
        <p:xfrm>
          <a:off x="153100" y="6186488"/>
          <a:ext cx="7202488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" name="Equation" r:id="rId6" imgW="4635500" imgH="431800" progId="Equation.DSMT4">
                  <p:embed/>
                </p:oleObj>
              </mc:Choice>
              <mc:Fallback>
                <p:oleObj name="Equation" r:id="rId6" imgW="4635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100" y="6186488"/>
                        <a:ext cx="7202488" cy="67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515248"/>
              </p:ext>
            </p:extLst>
          </p:nvPr>
        </p:nvGraphicFramePr>
        <p:xfrm>
          <a:off x="153100" y="5072851"/>
          <a:ext cx="30654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" name="Equation" r:id="rId8" imgW="2197100" imgH="457200" progId="Equation.3">
                  <p:embed/>
                </p:oleObj>
              </mc:Choice>
              <mc:Fallback>
                <p:oleObj name="Equation" r:id="rId8" imgW="2197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3100" y="5072851"/>
                        <a:ext cx="3065463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53100" y="3679145"/>
            <a:ext cx="103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3100" y="4703519"/>
            <a:ext cx="169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condition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3100" y="5742150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Parameters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= 5)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010" y="84305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pic>
        <p:nvPicPr>
          <p:cNvPr id="14" name="Picture 13" descr="fig2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804592"/>
            <a:ext cx="2743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9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82386"/>
              </p:ext>
            </p:extLst>
          </p:nvPr>
        </p:nvGraphicFramePr>
        <p:xfrm>
          <a:off x="2484066" y="3298839"/>
          <a:ext cx="5013338" cy="351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e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Peak_mko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0.11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0.22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(60)/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(60)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1.55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(60)/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(120)/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0.21</a:t>
                      </a:r>
                      <a:endParaRPr lang="en-US" sz="1600" dirty="0"/>
                    </a:p>
                  </a:txBody>
                  <a:tcPr/>
                </a:tc>
              </a:tr>
              <a:tr h="2742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(120)/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458954"/>
              </p:ext>
            </p:extLst>
          </p:nvPr>
        </p:nvGraphicFramePr>
        <p:xfrm>
          <a:off x="4659456" y="1475241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456" y="1475241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686472" y="2929507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=9)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52796" y="721358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3" name="Picture 12" descr="fig2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78"/>
          <a:stretch/>
        </p:blipFill>
        <p:spPr>
          <a:xfrm>
            <a:off x="523569" y="0"/>
            <a:ext cx="3616193" cy="34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4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2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695" y="-279621"/>
            <a:ext cx="529936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135" y="123487"/>
            <a:ext cx="54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How well the model capture the features.</a:t>
            </a:r>
            <a:endParaRPr lang="en-US" sz="2400" b="1" dirty="0"/>
          </a:p>
        </p:txBody>
      </p:sp>
      <p:pic>
        <p:nvPicPr>
          <p:cNvPr id="2" name="Picture 1" descr="fig2s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113" y="-314574"/>
            <a:ext cx="5299364" cy="6858000"/>
          </a:xfrm>
          <a:prstGeom prst="rect">
            <a:avLst/>
          </a:prstGeom>
        </p:spPr>
      </p:pic>
      <p:pic>
        <p:nvPicPr>
          <p:cNvPr id="7" name="Picture 6" descr="fig2s_otherk_heatmap_large_region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1" t="36526" r="30650" b="39181"/>
          <a:stretch/>
        </p:blipFill>
        <p:spPr>
          <a:xfrm>
            <a:off x="5544058" y="5079784"/>
            <a:ext cx="2074077" cy="166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6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974551" y="2840033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2316181" y="1960336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747981" y="1960336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025000" y="1960336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98"/>
          <p:cNvSpPr>
            <a:spLocks noChangeShapeType="1"/>
          </p:cNvSpPr>
          <p:nvPr/>
        </p:nvSpPr>
        <p:spPr bwMode="auto">
          <a:xfrm flipV="1">
            <a:off x="2157431" y="2012632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3469500" y="2012632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880646" y="216400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4262026" y="1850072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991128" y="1747901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15621" y="2314068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761902" y="1770963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060801" y="248331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991370" y="248585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599078" y="248898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96595" y="248331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5398" y="2428507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670466" y="2568380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 flipV="1">
            <a:off x="1655226" y="2117498"/>
            <a:ext cx="2170965" cy="371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384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2: </a:t>
            </a:r>
            <a:r>
              <a:rPr lang="en-US" sz="2400" b="1" dirty="0"/>
              <a:t>RNA </a:t>
            </a:r>
            <a:r>
              <a:rPr lang="en-US" sz="2400" b="1" dirty="0" smtClean="0"/>
              <a:t>processing + stabilization</a:t>
            </a:r>
            <a:endParaRPr lang="en-US" sz="2400" b="1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533583"/>
              </p:ext>
            </p:extLst>
          </p:nvPr>
        </p:nvGraphicFramePr>
        <p:xfrm>
          <a:off x="153213" y="4118855"/>
          <a:ext cx="37226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4" imgW="2667000" imgH="393700" progId="Equation.DSMT4">
                  <p:embed/>
                </p:oleObj>
              </mc:Choice>
              <mc:Fallback>
                <p:oleObj name="Equation" r:id="rId4" imgW="26670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213" y="4118855"/>
                        <a:ext cx="3722687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475375"/>
              </p:ext>
            </p:extLst>
          </p:nvPr>
        </p:nvGraphicFramePr>
        <p:xfrm>
          <a:off x="153213" y="5648057"/>
          <a:ext cx="8369301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6" imgW="8089900" imgH="1168400" progId="Equation.DSMT4">
                  <p:embed/>
                </p:oleObj>
              </mc:Choice>
              <mc:Fallback>
                <p:oleObj name="Equation" r:id="rId6" imgW="8089900" imgH="116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213" y="5648057"/>
                        <a:ext cx="8369301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fig3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62" y="192266"/>
            <a:ext cx="2743200" cy="54864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33563" y="105589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7174" y="3722258"/>
            <a:ext cx="103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0181" y="5654188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Parameters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= 5)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977147"/>
              </p:ext>
            </p:extLst>
          </p:nvPr>
        </p:nvGraphicFramePr>
        <p:xfrm>
          <a:off x="266700" y="4970073"/>
          <a:ext cx="28352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9" imgW="2032000" imgH="457200" progId="Equation.DSMT4">
                  <p:embed/>
                </p:oleObj>
              </mc:Choice>
              <mc:Fallback>
                <p:oleObj name="Equation" r:id="rId9" imgW="203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700" y="4970073"/>
                        <a:ext cx="2835275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/>
          <p:cNvSpPr/>
          <p:nvPr/>
        </p:nvSpPr>
        <p:spPr>
          <a:xfrm>
            <a:off x="153100" y="4634867"/>
            <a:ext cx="169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condition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17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_wt_mko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2" t="51586" r="34137" b="22222"/>
          <a:stretch/>
        </p:blipFill>
        <p:spPr>
          <a:xfrm>
            <a:off x="1147818" y="0"/>
            <a:ext cx="3276600" cy="332210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013854"/>
              </p:ext>
            </p:extLst>
          </p:nvPr>
        </p:nvGraphicFramePr>
        <p:xfrm>
          <a:off x="1740271" y="3648999"/>
          <a:ext cx="5013338" cy="2797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Peak_tko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0.05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Peak_mko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0.06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wt_120/mko_120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0.23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222012" y="3201444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=7)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03552"/>
              </p:ext>
            </p:extLst>
          </p:nvPr>
        </p:nvGraphicFramePr>
        <p:xfrm>
          <a:off x="4727137" y="1750898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7137" y="1750898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720477" y="997015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1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3s1.t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7" r="3791"/>
          <a:stretch/>
        </p:blipFill>
        <p:spPr>
          <a:xfrm>
            <a:off x="297459" y="560268"/>
            <a:ext cx="5045368" cy="4114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9555" y="5370138"/>
            <a:ext cx="4228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long as keep the same ratios of processing rate between </a:t>
            </a:r>
            <a:r>
              <a:rPr lang="en-US" dirty="0" err="1"/>
              <a:t>wt</a:t>
            </a:r>
            <a:r>
              <a:rPr lang="en-US" dirty="0"/>
              <a:t>, </a:t>
            </a:r>
            <a:r>
              <a:rPr lang="en-US" dirty="0" err="1"/>
              <a:t>mko</a:t>
            </a:r>
            <a:r>
              <a:rPr lang="en-US" dirty="0"/>
              <a:t> and </a:t>
            </a:r>
            <a:r>
              <a:rPr lang="en-US" dirty="0" err="1"/>
              <a:t>tko</a:t>
            </a:r>
            <a:r>
              <a:rPr lang="en-US" dirty="0"/>
              <a:t>, the fit doesn’t depend on the </a:t>
            </a:r>
            <a:r>
              <a:rPr lang="en-US" dirty="0" smtClean="0"/>
              <a:t>processing </a:t>
            </a:r>
            <a:r>
              <a:rPr lang="en-US" dirty="0"/>
              <a:t>rate. </a:t>
            </a:r>
            <a:endParaRPr lang="en-US" dirty="0"/>
          </a:p>
        </p:txBody>
      </p:sp>
      <p:pic>
        <p:nvPicPr>
          <p:cNvPr id="4" name="Picture 3" descr="fig3s2_no_dependent_kprwt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5" t="38040" r="32297" b="38435"/>
          <a:stretch/>
        </p:blipFill>
        <p:spPr>
          <a:xfrm>
            <a:off x="4873748" y="4114047"/>
            <a:ext cx="3327427" cy="27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0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470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3: </a:t>
            </a:r>
            <a:r>
              <a:rPr lang="en-US" sz="2400" b="1" dirty="0" smtClean="0"/>
              <a:t>Translation + Secretion</a:t>
            </a:r>
            <a:endParaRPr lang="en-US" sz="2400" b="1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992948"/>
              </p:ext>
            </p:extLst>
          </p:nvPr>
        </p:nvGraphicFramePr>
        <p:xfrm>
          <a:off x="148227" y="656400"/>
          <a:ext cx="491172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" name="Equation" r:id="rId4" imgW="3517900" imgH="876300" progId="Equation.DSMT4">
                  <p:embed/>
                </p:oleObj>
              </mc:Choice>
              <mc:Fallback>
                <p:oleObj name="Equation" r:id="rId4" imgW="35179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227" y="656400"/>
                        <a:ext cx="4911725" cy="122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400088"/>
              </p:ext>
            </p:extLst>
          </p:nvPr>
        </p:nvGraphicFramePr>
        <p:xfrm>
          <a:off x="148227" y="1792533"/>
          <a:ext cx="4625975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" name="Equation" r:id="rId6" imgW="3251200" imgH="838200" progId="Equation.DSMT4">
                  <p:embed/>
                </p:oleObj>
              </mc:Choice>
              <mc:Fallback>
                <p:oleObj name="Equation" r:id="rId6" imgW="3251200" imgH="83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227" y="1792533"/>
                        <a:ext cx="4625975" cy="1189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t="33515" r="1196" b="30553"/>
          <a:stretch/>
        </p:blipFill>
        <p:spPr>
          <a:xfrm>
            <a:off x="908652" y="3435924"/>
            <a:ext cx="765784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82212"/>
            <a:ext cx="2133600" cy="365125"/>
          </a:xfrm>
        </p:spPr>
        <p:txBody>
          <a:bodyPr/>
          <a:lstStyle/>
          <a:p>
            <a:fld id="{B374BE6F-4675-E040-83E7-950933BE75D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9" t="33515" r="1196" b="30553"/>
          <a:stretch/>
        </p:blipFill>
        <p:spPr>
          <a:xfrm>
            <a:off x="284638" y="995812"/>
            <a:ext cx="4080521" cy="54864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287589"/>
              </p:ext>
            </p:extLst>
          </p:nvPr>
        </p:nvGraphicFramePr>
        <p:xfrm>
          <a:off x="4046531" y="226893"/>
          <a:ext cx="5013338" cy="3552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1906050"/>
                <a:gridCol w="1407201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Peak_tko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0.06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Peak_mko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0.82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0.14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0.04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0.65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wt_120/mko_120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2.3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Tko_30/mko_30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61507"/>
              </p:ext>
            </p:extLst>
          </p:nvPr>
        </p:nvGraphicFramePr>
        <p:xfrm>
          <a:off x="4046531" y="3970841"/>
          <a:ext cx="5013338" cy="204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1906050"/>
                <a:gridCol w="1407201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tko_60/wt_60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0.03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Mko_60/tko_60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0.54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Tko_120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smtClean="0"/>
                        <a:t>wt_120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0.03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Mko_120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smtClean="0"/>
                        <a:t>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0.76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wt_120/wt_60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0.16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20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22661</TotalTime>
  <Words>868</Words>
  <Application>Microsoft Macintosh PowerPoint</Application>
  <PresentationFormat>On-screen Show (4:3)</PresentationFormat>
  <Paragraphs>322</Paragraphs>
  <Slides>14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Default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134</cp:revision>
  <dcterms:created xsi:type="dcterms:W3CDTF">2013-12-16T21:42:13Z</dcterms:created>
  <dcterms:modified xsi:type="dcterms:W3CDTF">2014-01-29T19:48:51Z</dcterms:modified>
</cp:coreProperties>
</file>