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65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96" y="-9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E61BC-9AFB-7443-B919-0FEFC506D3C0}" type="datetimeFigureOut">
              <a:rPr lang="en-US" smtClean="0"/>
              <a:t>1/2/14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CF423-7E80-1241-A999-021D0810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13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 TNF?</a:t>
            </a:r>
            <a:r>
              <a:rPr lang="en-US" baseline="0" dirty="0" smtClean="0"/>
              <a:t> Ask Andrew. – Tumor  </a:t>
            </a:r>
            <a:r>
              <a:rPr lang="en-US" dirty="0" smtClean="0"/>
              <a:t>necrosis</a:t>
            </a:r>
            <a:r>
              <a:rPr lang="en-US" baseline="0" dirty="0" smtClean="0"/>
              <a:t> factor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54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 fold</a:t>
            </a:r>
            <a:r>
              <a:rPr lang="en-US" baseline="0" dirty="0" smtClean="0"/>
              <a:t> less in MyD88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f(</a:t>
            </a:r>
            <a:r>
              <a:rPr lang="en-US" dirty="0" err="1" smtClean="0"/>
              <a:t>NFkB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f(</a:t>
            </a:r>
            <a:r>
              <a:rPr lang="en-US" dirty="0" err="1" smtClean="0"/>
              <a:t>NFkB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2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90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5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6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8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69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9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24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8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4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2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31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oleObject" Target="../embeddings/Microsoft_Equation1.bin"/><Relationship Id="rId7" Type="http://schemas.openxmlformats.org/officeDocument/2006/relationships/image" Target="../media/image1.emf"/><Relationship Id="rId8" Type="http://schemas.openxmlformats.org/officeDocument/2006/relationships/oleObject" Target="../embeddings/Microsoft_Equation2.bin"/><Relationship Id="rId9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</a:t>
            </a:fld>
            <a:endParaRPr lang="en-US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3579019" y="750888"/>
            <a:ext cx="3446462" cy="4533900"/>
            <a:chOff x="3540919" y="623888"/>
            <a:chExt cx="3446462" cy="4533900"/>
          </a:xfrm>
        </p:grpSpPr>
        <p:sp>
          <p:nvSpPr>
            <p:cNvPr id="4" name="Rectangle 30"/>
            <p:cNvSpPr>
              <a:spLocks noChangeArrowheads="1"/>
            </p:cNvSpPr>
            <p:nvPr/>
          </p:nvSpPr>
          <p:spPr bwMode="auto">
            <a:xfrm>
              <a:off x="6072981" y="3295650"/>
              <a:ext cx="914400" cy="1600200"/>
            </a:xfrm>
            <a:prstGeom prst="rect">
              <a:avLst/>
            </a:prstGeom>
            <a:solidFill>
              <a:srgbClr val="333399">
                <a:lumMod val="20000"/>
                <a:lumOff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3540919" y="1238250"/>
              <a:ext cx="2532062" cy="1600200"/>
            </a:xfrm>
            <a:prstGeom prst="rect">
              <a:avLst/>
            </a:prstGeom>
            <a:solidFill>
              <a:srgbClr val="333399">
                <a:lumMod val="20000"/>
                <a:lumOff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3706019" y="3416300"/>
              <a:ext cx="1298575" cy="1368425"/>
            </a:xfrm>
            <a:prstGeom prst="rect">
              <a:avLst/>
            </a:prstGeom>
            <a:solidFill>
              <a:srgbClr val="DADADA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4077494" y="3055938"/>
              <a:ext cx="588962" cy="454025"/>
            </a:xfrm>
            <a:custGeom>
              <a:avLst/>
              <a:gdLst>
                <a:gd name="T0" fmla="*/ 2147483647 w 288"/>
                <a:gd name="T1" fmla="*/ 2147483647 h 197"/>
                <a:gd name="T2" fmla="*/ 2147483647 w 288"/>
                <a:gd name="T3" fmla="*/ 2147483647 h 197"/>
                <a:gd name="T4" fmla="*/ 2147483647 w 288"/>
                <a:gd name="T5" fmla="*/ 2147483647 h 197"/>
                <a:gd name="T6" fmla="*/ 2147483647 w 288"/>
                <a:gd name="T7" fmla="*/ 2147483647 h 197"/>
                <a:gd name="T8" fmla="*/ 2147483647 w 288"/>
                <a:gd name="T9" fmla="*/ 2147483647 h 197"/>
                <a:gd name="T10" fmla="*/ 2147483647 w 288"/>
                <a:gd name="T11" fmla="*/ 2147483647 h 197"/>
                <a:gd name="T12" fmla="*/ 2147483647 w 288"/>
                <a:gd name="T13" fmla="*/ 2147483647 h 197"/>
                <a:gd name="T14" fmla="*/ 2147483647 w 288"/>
                <a:gd name="T15" fmla="*/ 2147483647 h 197"/>
                <a:gd name="T16" fmla="*/ 2147483647 w 288"/>
                <a:gd name="T17" fmla="*/ 2147483647 h 197"/>
                <a:gd name="T18" fmla="*/ 2147483647 w 288"/>
                <a:gd name="T19" fmla="*/ 2147483647 h 197"/>
                <a:gd name="T20" fmla="*/ 2147483647 w 288"/>
                <a:gd name="T21" fmla="*/ 2147483647 h 197"/>
                <a:gd name="T22" fmla="*/ 2147483647 w 288"/>
                <a:gd name="T23" fmla="*/ 2147483647 h 197"/>
                <a:gd name="T24" fmla="*/ 2147483647 w 288"/>
                <a:gd name="T25" fmla="*/ 2147483647 h 197"/>
                <a:gd name="T26" fmla="*/ 2147483647 w 288"/>
                <a:gd name="T27" fmla="*/ 2147483647 h 197"/>
                <a:gd name="T28" fmla="*/ 2147483647 w 288"/>
                <a:gd name="T29" fmla="*/ 2147483647 h 197"/>
                <a:gd name="T30" fmla="*/ 2147483647 w 288"/>
                <a:gd name="T31" fmla="*/ 2147483647 h 197"/>
                <a:gd name="T32" fmla="*/ 2147483647 w 288"/>
                <a:gd name="T33" fmla="*/ 2147483647 h 197"/>
                <a:gd name="T34" fmla="*/ 2147483647 w 288"/>
                <a:gd name="T35" fmla="*/ 2147483647 h 197"/>
                <a:gd name="T36" fmla="*/ 2147483647 w 288"/>
                <a:gd name="T37" fmla="*/ 2147483647 h 197"/>
                <a:gd name="T38" fmla="*/ 2147483647 w 288"/>
                <a:gd name="T39" fmla="*/ 2147483647 h 197"/>
                <a:gd name="T40" fmla="*/ 2147483647 w 288"/>
                <a:gd name="T41" fmla="*/ 2147483647 h 197"/>
                <a:gd name="T42" fmla="*/ 2147483647 w 288"/>
                <a:gd name="T43" fmla="*/ 2147483647 h 197"/>
                <a:gd name="T44" fmla="*/ 2147483647 w 288"/>
                <a:gd name="T45" fmla="*/ 2147483647 h 197"/>
                <a:gd name="T46" fmla="*/ 2147483647 w 288"/>
                <a:gd name="T47" fmla="*/ 2147483647 h 197"/>
                <a:gd name="T48" fmla="*/ 2147483647 w 288"/>
                <a:gd name="T49" fmla="*/ 2147483647 h 197"/>
                <a:gd name="T50" fmla="*/ 2147483647 w 288"/>
                <a:gd name="T51" fmla="*/ 2147483647 h 197"/>
                <a:gd name="T52" fmla="*/ 2147483647 w 288"/>
                <a:gd name="T53" fmla="*/ 2147483647 h 197"/>
                <a:gd name="T54" fmla="*/ 2147483647 w 288"/>
                <a:gd name="T55" fmla="*/ 2147483647 h 197"/>
                <a:gd name="T56" fmla="*/ 2147483647 w 288"/>
                <a:gd name="T57" fmla="*/ 2147483647 h 197"/>
                <a:gd name="T58" fmla="*/ 2147483647 w 288"/>
                <a:gd name="T59" fmla="*/ 2147483647 h 197"/>
                <a:gd name="T60" fmla="*/ 2147483647 w 288"/>
                <a:gd name="T61" fmla="*/ 2147483647 h 197"/>
                <a:gd name="T62" fmla="*/ 2147483647 w 288"/>
                <a:gd name="T63" fmla="*/ 2147483647 h 1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88"/>
                <a:gd name="T97" fmla="*/ 0 h 197"/>
                <a:gd name="T98" fmla="*/ 288 w 288"/>
                <a:gd name="T99" fmla="*/ 197 h 19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88" h="197">
                  <a:moveTo>
                    <a:pt x="288" y="98"/>
                  </a:moveTo>
                  <a:lnTo>
                    <a:pt x="267" y="90"/>
                  </a:lnTo>
                  <a:lnTo>
                    <a:pt x="285" y="79"/>
                  </a:lnTo>
                  <a:lnTo>
                    <a:pt x="263" y="74"/>
                  </a:lnTo>
                  <a:lnTo>
                    <a:pt x="276" y="61"/>
                  </a:lnTo>
                  <a:lnTo>
                    <a:pt x="253" y="59"/>
                  </a:lnTo>
                  <a:lnTo>
                    <a:pt x="263" y="44"/>
                  </a:lnTo>
                  <a:lnTo>
                    <a:pt x="239" y="44"/>
                  </a:lnTo>
                  <a:lnTo>
                    <a:pt x="246" y="29"/>
                  </a:lnTo>
                  <a:lnTo>
                    <a:pt x="223" y="33"/>
                  </a:lnTo>
                  <a:lnTo>
                    <a:pt x="224" y="17"/>
                  </a:lnTo>
                  <a:lnTo>
                    <a:pt x="202" y="24"/>
                  </a:lnTo>
                  <a:lnTo>
                    <a:pt x="199" y="7"/>
                  </a:lnTo>
                  <a:lnTo>
                    <a:pt x="179" y="17"/>
                  </a:lnTo>
                  <a:lnTo>
                    <a:pt x="172" y="2"/>
                  </a:lnTo>
                  <a:lnTo>
                    <a:pt x="156" y="14"/>
                  </a:lnTo>
                  <a:lnTo>
                    <a:pt x="144" y="0"/>
                  </a:lnTo>
                  <a:lnTo>
                    <a:pt x="132" y="14"/>
                  </a:lnTo>
                  <a:lnTo>
                    <a:pt x="116" y="2"/>
                  </a:lnTo>
                  <a:lnTo>
                    <a:pt x="107" y="17"/>
                  </a:lnTo>
                  <a:lnTo>
                    <a:pt x="89" y="7"/>
                  </a:lnTo>
                  <a:lnTo>
                    <a:pt x="86" y="24"/>
                  </a:lnTo>
                  <a:lnTo>
                    <a:pt x="64" y="17"/>
                  </a:lnTo>
                  <a:lnTo>
                    <a:pt x="65" y="33"/>
                  </a:lnTo>
                  <a:lnTo>
                    <a:pt x="42" y="29"/>
                  </a:lnTo>
                  <a:lnTo>
                    <a:pt x="48" y="44"/>
                  </a:lnTo>
                  <a:lnTo>
                    <a:pt x="24" y="44"/>
                  </a:lnTo>
                  <a:lnTo>
                    <a:pt x="34" y="59"/>
                  </a:lnTo>
                  <a:lnTo>
                    <a:pt x="11" y="61"/>
                  </a:lnTo>
                  <a:lnTo>
                    <a:pt x="25" y="74"/>
                  </a:lnTo>
                  <a:lnTo>
                    <a:pt x="2" y="79"/>
                  </a:lnTo>
                  <a:lnTo>
                    <a:pt x="20" y="90"/>
                  </a:lnTo>
                  <a:lnTo>
                    <a:pt x="0" y="98"/>
                  </a:lnTo>
                  <a:lnTo>
                    <a:pt x="20" y="107"/>
                  </a:lnTo>
                  <a:lnTo>
                    <a:pt x="2" y="117"/>
                  </a:lnTo>
                  <a:lnTo>
                    <a:pt x="25" y="123"/>
                  </a:lnTo>
                  <a:lnTo>
                    <a:pt x="11" y="136"/>
                  </a:lnTo>
                  <a:lnTo>
                    <a:pt x="34" y="138"/>
                  </a:lnTo>
                  <a:lnTo>
                    <a:pt x="24" y="153"/>
                  </a:lnTo>
                  <a:lnTo>
                    <a:pt x="48" y="153"/>
                  </a:lnTo>
                  <a:lnTo>
                    <a:pt x="42" y="168"/>
                  </a:lnTo>
                  <a:lnTo>
                    <a:pt x="65" y="164"/>
                  </a:lnTo>
                  <a:lnTo>
                    <a:pt x="64" y="180"/>
                  </a:lnTo>
                  <a:lnTo>
                    <a:pt x="86" y="173"/>
                  </a:lnTo>
                  <a:lnTo>
                    <a:pt x="89" y="189"/>
                  </a:lnTo>
                  <a:lnTo>
                    <a:pt x="107" y="179"/>
                  </a:lnTo>
                  <a:lnTo>
                    <a:pt x="116" y="195"/>
                  </a:lnTo>
                  <a:lnTo>
                    <a:pt x="132" y="183"/>
                  </a:lnTo>
                  <a:lnTo>
                    <a:pt x="144" y="197"/>
                  </a:lnTo>
                  <a:lnTo>
                    <a:pt x="156" y="183"/>
                  </a:lnTo>
                  <a:lnTo>
                    <a:pt x="172" y="195"/>
                  </a:lnTo>
                  <a:lnTo>
                    <a:pt x="179" y="179"/>
                  </a:lnTo>
                  <a:lnTo>
                    <a:pt x="199" y="189"/>
                  </a:lnTo>
                  <a:lnTo>
                    <a:pt x="202" y="173"/>
                  </a:lnTo>
                  <a:lnTo>
                    <a:pt x="224" y="180"/>
                  </a:lnTo>
                  <a:lnTo>
                    <a:pt x="223" y="164"/>
                  </a:lnTo>
                  <a:lnTo>
                    <a:pt x="246" y="168"/>
                  </a:lnTo>
                  <a:lnTo>
                    <a:pt x="239" y="153"/>
                  </a:lnTo>
                  <a:lnTo>
                    <a:pt x="263" y="153"/>
                  </a:lnTo>
                  <a:lnTo>
                    <a:pt x="253" y="138"/>
                  </a:lnTo>
                  <a:lnTo>
                    <a:pt x="276" y="136"/>
                  </a:lnTo>
                  <a:lnTo>
                    <a:pt x="263" y="123"/>
                  </a:lnTo>
                  <a:lnTo>
                    <a:pt x="285" y="117"/>
                  </a:lnTo>
                  <a:lnTo>
                    <a:pt x="267" y="107"/>
                  </a:lnTo>
                  <a:lnTo>
                    <a:pt x="288" y="98"/>
                  </a:lnTo>
                  <a:close/>
                </a:path>
              </a:pathLst>
            </a:custGeom>
            <a:solidFill>
              <a:srgbClr val="00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4245769" y="3189288"/>
              <a:ext cx="261937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IKK</a:t>
              </a: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3798094" y="3768725"/>
              <a:ext cx="190500" cy="338138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3958431" y="3867150"/>
              <a:ext cx="163513" cy="249238"/>
            </a:xfrm>
            <a:prstGeom prst="ellipse">
              <a:avLst/>
            </a:prstGeom>
            <a:solidFill>
              <a:srgbClr val="FF9966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4058444" y="3479800"/>
              <a:ext cx="592137" cy="233363"/>
            </a:xfrm>
            <a:custGeom>
              <a:avLst/>
              <a:gdLst>
                <a:gd name="T0" fmla="*/ 0 w 289"/>
                <a:gd name="T1" fmla="*/ 2147483647 h 101"/>
                <a:gd name="T2" fmla="*/ 0 w 289"/>
                <a:gd name="T3" fmla="*/ 2147483647 h 101"/>
                <a:gd name="T4" fmla="*/ 2147483647 w 289"/>
                <a:gd name="T5" fmla="*/ 2147483647 h 101"/>
                <a:gd name="T6" fmla="*/ 2147483647 w 289"/>
                <a:gd name="T7" fmla="*/ 2147483647 h 101"/>
                <a:gd name="T8" fmla="*/ 2147483647 w 289"/>
                <a:gd name="T9" fmla="*/ 2147483647 h 101"/>
                <a:gd name="T10" fmla="*/ 2147483647 w 289"/>
                <a:gd name="T11" fmla="*/ 2147483647 h 101"/>
                <a:gd name="T12" fmla="*/ 2147483647 w 289"/>
                <a:gd name="T13" fmla="*/ 2147483647 h 101"/>
                <a:gd name="T14" fmla="*/ 2147483647 w 289"/>
                <a:gd name="T15" fmla="*/ 2147483647 h 101"/>
                <a:gd name="T16" fmla="*/ 2147483647 w 289"/>
                <a:gd name="T17" fmla="*/ 2147483647 h 101"/>
                <a:gd name="T18" fmla="*/ 2147483647 w 289"/>
                <a:gd name="T19" fmla="*/ 2147483647 h 101"/>
                <a:gd name="T20" fmla="*/ 2147483647 w 289"/>
                <a:gd name="T21" fmla="*/ 2147483647 h 101"/>
                <a:gd name="T22" fmla="*/ 2147483647 w 289"/>
                <a:gd name="T23" fmla="*/ 2147483647 h 101"/>
                <a:gd name="T24" fmla="*/ 2147483647 w 289"/>
                <a:gd name="T25" fmla="*/ 2147483647 h 101"/>
                <a:gd name="T26" fmla="*/ 2147483647 w 289"/>
                <a:gd name="T27" fmla="*/ 2147483647 h 101"/>
                <a:gd name="T28" fmla="*/ 2147483647 w 289"/>
                <a:gd name="T29" fmla="*/ 2147483647 h 101"/>
                <a:gd name="T30" fmla="*/ 2147483647 w 289"/>
                <a:gd name="T31" fmla="*/ 2147483647 h 101"/>
                <a:gd name="T32" fmla="*/ 2147483647 w 289"/>
                <a:gd name="T33" fmla="*/ 2147483647 h 101"/>
                <a:gd name="T34" fmla="*/ 2147483647 w 289"/>
                <a:gd name="T35" fmla="*/ 0 h 101"/>
                <a:gd name="T36" fmla="*/ 2147483647 w 289"/>
                <a:gd name="T37" fmla="*/ 2147483647 h 101"/>
                <a:gd name="T38" fmla="*/ 2147483647 w 289"/>
                <a:gd name="T39" fmla="*/ 2147483647 h 101"/>
                <a:gd name="T40" fmla="*/ 2147483647 w 289"/>
                <a:gd name="T41" fmla="*/ 2147483647 h 101"/>
                <a:gd name="T42" fmla="*/ 2147483647 w 289"/>
                <a:gd name="T43" fmla="*/ 2147483647 h 101"/>
                <a:gd name="T44" fmla="*/ 2147483647 w 289"/>
                <a:gd name="T45" fmla="*/ 2147483647 h 101"/>
                <a:gd name="T46" fmla="*/ 2147483647 w 289"/>
                <a:gd name="T47" fmla="*/ 2147483647 h 101"/>
                <a:gd name="T48" fmla="*/ 2147483647 w 289"/>
                <a:gd name="T49" fmla="*/ 2147483647 h 101"/>
                <a:gd name="T50" fmla="*/ 2147483647 w 289"/>
                <a:gd name="T51" fmla="*/ 2147483647 h 101"/>
                <a:gd name="T52" fmla="*/ 2147483647 w 289"/>
                <a:gd name="T53" fmla="*/ 2147483647 h 101"/>
                <a:gd name="T54" fmla="*/ 2147483647 w 289"/>
                <a:gd name="T55" fmla="*/ 2147483647 h 101"/>
                <a:gd name="T56" fmla="*/ 2147483647 w 289"/>
                <a:gd name="T57" fmla="*/ 2147483647 h 101"/>
                <a:gd name="T58" fmla="*/ 2147483647 w 289"/>
                <a:gd name="T59" fmla="*/ 2147483647 h 101"/>
                <a:gd name="T60" fmla="*/ 2147483647 w 289"/>
                <a:gd name="T61" fmla="*/ 2147483647 h 101"/>
                <a:gd name="T62" fmla="*/ 2147483647 w 289"/>
                <a:gd name="T63" fmla="*/ 2147483647 h 101"/>
                <a:gd name="T64" fmla="*/ 2147483647 w 289"/>
                <a:gd name="T65" fmla="*/ 2147483647 h 101"/>
                <a:gd name="T66" fmla="*/ 2147483647 w 289"/>
                <a:gd name="T67" fmla="*/ 2147483647 h 101"/>
                <a:gd name="T68" fmla="*/ 2147483647 w 289"/>
                <a:gd name="T69" fmla="*/ 2147483647 h 101"/>
                <a:gd name="T70" fmla="*/ 2147483647 w 289"/>
                <a:gd name="T71" fmla="*/ 2147483647 h 101"/>
                <a:gd name="T72" fmla="*/ 2147483647 w 289"/>
                <a:gd name="T73" fmla="*/ 2147483647 h 101"/>
                <a:gd name="T74" fmla="*/ 2147483647 w 289"/>
                <a:gd name="T75" fmla="*/ 2147483647 h 101"/>
                <a:gd name="T76" fmla="*/ 2147483647 w 289"/>
                <a:gd name="T77" fmla="*/ 2147483647 h 101"/>
                <a:gd name="T78" fmla="*/ 2147483647 w 289"/>
                <a:gd name="T79" fmla="*/ 2147483647 h 101"/>
                <a:gd name="T80" fmla="*/ 2147483647 w 289"/>
                <a:gd name="T81" fmla="*/ 2147483647 h 101"/>
                <a:gd name="T82" fmla="*/ 2147483647 w 289"/>
                <a:gd name="T83" fmla="*/ 2147483647 h 101"/>
                <a:gd name="T84" fmla="*/ 2147483647 w 289"/>
                <a:gd name="T85" fmla="*/ 2147483647 h 101"/>
                <a:gd name="T86" fmla="*/ 2147483647 w 289"/>
                <a:gd name="T87" fmla="*/ 2147483647 h 101"/>
                <a:gd name="T88" fmla="*/ 2147483647 w 289"/>
                <a:gd name="T89" fmla="*/ 2147483647 h 101"/>
                <a:gd name="T90" fmla="*/ 2147483647 w 289"/>
                <a:gd name="T91" fmla="*/ 2147483647 h 101"/>
                <a:gd name="T92" fmla="*/ 2147483647 w 289"/>
                <a:gd name="T93" fmla="*/ 2147483647 h 101"/>
                <a:gd name="T94" fmla="*/ 2147483647 w 289"/>
                <a:gd name="T95" fmla="*/ 2147483647 h 101"/>
                <a:gd name="T96" fmla="*/ 2147483647 w 289"/>
                <a:gd name="T97" fmla="*/ 2147483647 h 101"/>
                <a:gd name="T98" fmla="*/ 2147483647 w 289"/>
                <a:gd name="T99" fmla="*/ 2147483647 h 101"/>
                <a:gd name="T100" fmla="*/ 2147483647 w 289"/>
                <a:gd name="T101" fmla="*/ 2147483647 h 101"/>
                <a:gd name="T102" fmla="*/ 2147483647 w 289"/>
                <a:gd name="T103" fmla="*/ 2147483647 h 101"/>
                <a:gd name="T104" fmla="*/ 2147483647 w 289"/>
                <a:gd name="T105" fmla="*/ 2147483647 h 101"/>
                <a:gd name="T106" fmla="*/ 2147483647 w 289"/>
                <a:gd name="T107" fmla="*/ 2147483647 h 101"/>
                <a:gd name="T108" fmla="*/ 2147483647 w 289"/>
                <a:gd name="T109" fmla="*/ 2147483647 h 101"/>
                <a:gd name="T110" fmla="*/ 0 w 289"/>
                <a:gd name="T111" fmla="*/ 2147483647 h 10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89"/>
                <a:gd name="T169" fmla="*/ 0 h 101"/>
                <a:gd name="T170" fmla="*/ 289 w 289"/>
                <a:gd name="T171" fmla="*/ 101 h 101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89" h="101">
                  <a:moveTo>
                    <a:pt x="0" y="101"/>
                  </a:moveTo>
                  <a:lnTo>
                    <a:pt x="0" y="91"/>
                  </a:lnTo>
                  <a:lnTo>
                    <a:pt x="2" y="81"/>
                  </a:lnTo>
                  <a:lnTo>
                    <a:pt x="5" y="72"/>
                  </a:lnTo>
                  <a:lnTo>
                    <a:pt x="8" y="62"/>
                  </a:lnTo>
                  <a:lnTo>
                    <a:pt x="13" y="54"/>
                  </a:lnTo>
                  <a:lnTo>
                    <a:pt x="18" y="45"/>
                  </a:lnTo>
                  <a:lnTo>
                    <a:pt x="25" y="38"/>
                  </a:lnTo>
                  <a:lnTo>
                    <a:pt x="32" y="31"/>
                  </a:lnTo>
                  <a:lnTo>
                    <a:pt x="40" y="24"/>
                  </a:lnTo>
                  <a:lnTo>
                    <a:pt x="49" y="18"/>
                  </a:lnTo>
                  <a:lnTo>
                    <a:pt x="59" y="13"/>
                  </a:lnTo>
                  <a:lnTo>
                    <a:pt x="69" y="9"/>
                  </a:lnTo>
                  <a:lnTo>
                    <a:pt x="79" y="6"/>
                  </a:lnTo>
                  <a:lnTo>
                    <a:pt x="90" y="3"/>
                  </a:lnTo>
                  <a:lnTo>
                    <a:pt x="101" y="2"/>
                  </a:lnTo>
                  <a:lnTo>
                    <a:pt x="113" y="1"/>
                  </a:lnTo>
                  <a:lnTo>
                    <a:pt x="151" y="0"/>
                  </a:lnTo>
                  <a:lnTo>
                    <a:pt x="169" y="2"/>
                  </a:lnTo>
                  <a:lnTo>
                    <a:pt x="186" y="5"/>
                  </a:lnTo>
                  <a:lnTo>
                    <a:pt x="202" y="10"/>
                  </a:lnTo>
                  <a:lnTo>
                    <a:pt x="217" y="18"/>
                  </a:lnTo>
                  <a:lnTo>
                    <a:pt x="231" y="27"/>
                  </a:lnTo>
                  <a:lnTo>
                    <a:pt x="242" y="38"/>
                  </a:lnTo>
                  <a:lnTo>
                    <a:pt x="252" y="50"/>
                  </a:lnTo>
                  <a:lnTo>
                    <a:pt x="256" y="57"/>
                  </a:lnTo>
                  <a:lnTo>
                    <a:pt x="259" y="65"/>
                  </a:lnTo>
                  <a:lnTo>
                    <a:pt x="289" y="65"/>
                  </a:lnTo>
                  <a:lnTo>
                    <a:pt x="247" y="98"/>
                  </a:lnTo>
                  <a:lnTo>
                    <a:pt x="192" y="65"/>
                  </a:lnTo>
                  <a:lnTo>
                    <a:pt x="221" y="65"/>
                  </a:lnTo>
                  <a:lnTo>
                    <a:pt x="215" y="53"/>
                  </a:lnTo>
                  <a:lnTo>
                    <a:pt x="207" y="42"/>
                  </a:lnTo>
                  <a:lnTo>
                    <a:pt x="198" y="32"/>
                  </a:lnTo>
                  <a:lnTo>
                    <a:pt x="187" y="23"/>
                  </a:lnTo>
                  <a:lnTo>
                    <a:pt x="174" y="15"/>
                  </a:lnTo>
                  <a:lnTo>
                    <a:pt x="161" y="9"/>
                  </a:lnTo>
                  <a:lnTo>
                    <a:pt x="147" y="5"/>
                  </a:lnTo>
                  <a:lnTo>
                    <a:pt x="132" y="2"/>
                  </a:lnTo>
                  <a:lnTo>
                    <a:pt x="122" y="3"/>
                  </a:lnTo>
                  <a:lnTo>
                    <a:pt x="112" y="7"/>
                  </a:lnTo>
                  <a:lnTo>
                    <a:pt x="103" y="10"/>
                  </a:lnTo>
                  <a:lnTo>
                    <a:pt x="94" y="14"/>
                  </a:lnTo>
                  <a:lnTo>
                    <a:pt x="78" y="24"/>
                  </a:lnTo>
                  <a:lnTo>
                    <a:pt x="71" y="30"/>
                  </a:lnTo>
                  <a:lnTo>
                    <a:pt x="64" y="36"/>
                  </a:lnTo>
                  <a:lnTo>
                    <a:pt x="59" y="43"/>
                  </a:lnTo>
                  <a:lnTo>
                    <a:pt x="53" y="50"/>
                  </a:lnTo>
                  <a:lnTo>
                    <a:pt x="49" y="58"/>
                  </a:lnTo>
                  <a:lnTo>
                    <a:pt x="45" y="66"/>
                  </a:lnTo>
                  <a:lnTo>
                    <a:pt x="42" y="74"/>
                  </a:lnTo>
                  <a:lnTo>
                    <a:pt x="40" y="83"/>
                  </a:lnTo>
                  <a:lnTo>
                    <a:pt x="38" y="92"/>
                  </a:lnTo>
                  <a:lnTo>
                    <a:pt x="38" y="100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B2B2B2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4353719" y="3476625"/>
              <a:ext cx="38100" cy="12700"/>
            </a:xfrm>
            <a:custGeom>
              <a:avLst/>
              <a:gdLst>
                <a:gd name="T0" fmla="*/ 0 w 19"/>
                <a:gd name="T1" fmla="*/ 0 h 6"/>
                <a:gd name="T2" fmla="*/ 0 w 19"/>
                <a:gd name="T3" fmla="*/ 2147483647 h 6"/>
                <a:gd name="T4" fmla="*/ 2147483647 w 19"/>
                <a:gd name="T5" fmla="*/ 2147483647 h 6"/>
                <a:gd name="T6" fmla="*/ 2147483647 w 19"/>
                <a:gd name="T7" fmla="*/ 2147483647 h 6"/>
                <a:gd name="T8" fmla="*/ 2147483647 w 19"/>
                <a:gd name="T9" fmla="*/ 2147483647 h 6"/>
                <a:gd name="T10" fmla="*/ 2147483647 w 19"/>
                <a:gd name="T11" fmla="*/ 0 h 6"/>
                <a:gd name="T12" fmla="*/ 0 w 19"/>
                <a:gd name="T13" fmla="*/ 0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"/>
                <a:gd name="T22" fmla="*/ 0 h 6"/>
                <a:gd name="T23" fmla="*/ 19 w 19"/>
                <a:gd name="T24" fmla="*/ 6 h 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" h="6">
                  <a:moveTo>
                    <a:pt x="0" y="0"/>
                  </a:moveTo>
                  <a:lnTo>
                    <a:pt x="0" y="5"/>
                  </a:lnTo>
                  <a:lnTo>
                    <a:pt x="9" y="5"/>
                  </a:lnTo>
                  <a:lnTo>
                    <a:pt x="19" y="6"/>
                  </a:lnTo>
                  <a:lnTo>
                    <a:pt x="19" y="1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4685506" y="3732213"/>
              <a:ext cx="98425" cy="84137"/>
            </a:xfrm>
            <a:custGeom>
              <a:avLst/>
              <a:gdLst>
                <a:gd name="T0" fmla="*/ 0 w 48"/>
                <a:gd name="T1" fmla="*/ 0 h 37"/>
                <a:gd name="T2" fmla="*/ 2147483647 w 48"/>
                <a:gd name="T3" fmla="*/ 2147483647 h 37"/>
                <a:gd name="T4" fmla="*/ 2147483647 w 48"/>
                <a:gd name="T5" fmla="*/ 2147483647 h 37"/>
                <a:gd name="T6" fmla="*/ 2147483647 w 48"/>
                <a:gd name="T7" fmla="*/ 0 h 37"/>
                <a:gd name="T8" fmla="*/ 0 w 48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7"/>
                <a:gd name="T17" fmla="*/ 48 w 48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7">
                  <a:moveTo>
                    <a:pt x="0" y="0"/>
                  </a:moveTo>
                  <a:lnTo>
                    <a:pt x="12" y="37"/>
                  </a:lnTo>
                  <a:lnTo>
                    <a:pt x="36" y="37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791869" y="3733800"/>
              <a:ext cx="127000" cy="127000"/>
            </a:xfrm>
            <a:custGeom>
              <a:avLst/>
              <a:gdLst>
                <a:gd name="T0" fmla="*/ 2147483647 w 62"/>
                <a:gd name="T1" fmla="*/ 0 h 55"/>
                <a:gd name="T2" fmla="*/ 0 w 62"/>
                <a:gd name="T3" fmla="*/ 2147483647 h 55"/>
                <a:gd name="T4" fmla="*/ 0 w 62"/>
                <a:gd name="T5" fmla="*/ 2147483647 h 55"/>
                <a:gd name="T6" fmla="*/ 2147483647 w 62"/>
                <a:gd name="T7" fmla="*/ 2147483647 h 55"/>
                <a:gd name="T8" fmla="*/ 2147483647 w 62"/>
                <a:gd name="T9" fmla="*/ 0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55"/>
                <a:gd name="T17" fmla="*/ 62 w 62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55">
                  <a:moveTo>
                    <a:pt x="46" y="0"/>
                  </a:moveTo>
                  <a:lnTo>
                    <a:pt x="0" y="55"/>
                  </a:lnTo>
                  <a:lnTo>
                    <a:pt x="62" y="19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3774281" y="3722688"/>
              <a:ext cx="361950" cy="185737"/>
            </a:xfrm>
            <a:prstGeom prst="ellipse">
              <a:avLst/>
            </a:pr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472781" y="3763963"/>
              <a:ext cx="184150" cy="33337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614069" y="3860800"/>
              <a:ext cx="157162" cy="246063"/>
            </a:xfrm>
            <a:prstGeom prst="ellipse">
              <a:avLst/>
            </a:prstGeom>
            <a:solidFill>
              <a:srgbClr val="FF9966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4071144" y="4549775"/>
              <a:ext cx="373062" cy="604838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0" name="Oval 17"/>
            <p:cNvSpPr>
              <a:spLocks noChangeArrowheads="1"/>
            </p:cNvSpPr>
            <p:nvPr/>
          </p:nvSpPr>
          <p:spPr bwMode="auto">
            <a:xfrm>
              <a:off x="4380706" y="4662488"/>
              <a:ext cx="363538" cy="492125"/>
            </a:xfrm>
            <a:prstGeom prst="ellipse">
              <a:avLst/>
            </a:prstGeom>
            <a:solidFill>
              <a:srgbClr val="FF9966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4171156" y="4816475"/>
              <a:ext cx="447675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NF-</a:t>
              </a:r>
              <a:r>
                <a:rPr lang="en-US" sz="1200" b="1" smtClean="0">
                  <a:solidFill>
                    <a:srgbClr val="000000"/>
                  </a:solidFill>
                  <a:latin typeface="Symbol" charset="0"/>
                  <a:ea typeface="ＭＳ Ｐゴシック" charset="0"/>
                  <a:cs typeface="Arial" charset="0"/>
                  <a:sym typeface="Symbol" charset="0"/>
                </a:rPr>
                <a:t>k</a:t>
              </a:r>
              <a:r>
                <a:rPr lang="en-US" sz="12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B</a:t>
              </a: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4458494" y="4179888"/>
              <a:ext cx="100012" cy="215900"/>
            </a:xfrm>
            <a:custGeom>
              <a:avLst/>
              <a:gdLst>
                <a:gd name="T0" fmla="*/ 2147483647 w 49"/>
                <a:gd name="T1" fmla="*/ 2147483647 h 94"/>
                <a:gd name="T2" fmla="*/ 2147483647 w 49"/>
                <a:gd name="T3" fmla="*/ 0 h 94"/>
                <a:gd name="T4" fmla="*/ 0 w 49"/>
                <a:gd name="T5" fmla="*/ 2147483647 h 94"/>
                <a:gd name="T6" fmla="*/ 2147483647 w 49"/>
                <a:gd name="T7" fmla="*/ 2147483647 h 94"/>
                <a:gd name="T8" fmla="*/ 2147483647 w 49"/>
                <a:gd name="T9" fmla="*/ 2147483647 h 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"/>
                <a:gd name="T16" fmla="*/ 0 h 94"/>
                <a:gd name="T17" fmla="*/ 49 w 49"/>
                <a:gd name="T18" fmla="*/ 94 h 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" h="94">
                  <a:moveTo>
                    <a:pt x="49" y="5"/>
                  </a:moveTo>
                  <a:lnTo>
                    <a:pt x="35" y="0"/>
                  </a:lnTo>
                  <a:lnTo>
                    <a:pt x="0" y="88"/>
                  </a:lnTo>
                  <a:lnTo>
                    <a:pt x="14" y="94"/>
                  </a:lnTo>
                  <a:lnTo>
                    <a:pt x="4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4409281" y="4357688"/>
              <a:ext cx="128588" cy="174625"/>
            </a:xfrm>
            <a:custGeom>
              <a:avLst/>
              <a:gdLst>
                <a:gd name="T0" fmla="*/ 0 w 63"/>
                <a:gd name="T1" fmla="*/ 0 h 76"/>
                <a:gd name="T2" fmla="*/ 2147483647 w 63"/>
                <a:gd name="T3" fmla="*/ 2147483647 h 76"/>
                <a:gd name="T4" fmla="*/ 2147483647 w 63"/>
                <a:gd name="T5" fmla="*/ 2147483647 h 76"/>
                <a:gd name="T6" fmla="*/ 0 w 63"/>
                <a:gd name="T7" fmla="*/ 0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"/>
                <a:gd name="T13" fmla="*/ 0 h 76"/>
                <a:gd name="T14" fmla="*/ 63 w 63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" h="76">
                  <a:moveTo>
                    <a:pt x="0" y="0"/>
                  </a:moveTo>
                  <a:lnTo>
                    <a:pt x="7" y="76"/>
                  </a:lnTo>
                  <a:lnTo>
                    <a:pt x="63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4167981" y="4224338"/>
              <a:ext cx="144463" cy="244475"/>
            </a:xfrm>
            <a:custGeom>
              <a:avLst/>
              <a:gdLst>
                <a:gd name="T0" fmla="*/ 2147483647 w 70"/>
                <a:gd name="T1" fmla="*/ 2147483647 h 106"/>
                <a:gd name="T2" fmla="*/ 2147483647 w 70"/>
                <a:gd name="T3" fmla="*/ 2147483647 h 106"/>
                <a:gd name="T4" fmla="*/ 2147483647 w 70"/>
                <a:gd name="T5" fmla="*/ 0 h 106"/>
                <a:gd name="T6" fmla="*/ 0 w 70"/>
                <a:gd name="T7" fmla="*/ 2147483647 h 106"/>
                <a:gd name="T8" fmla="*/ 2147483647 w 70"/>
                <a:gd name="T9" fmla="*/ 2147483647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106"/>
                <a:gd name="T17" fmla="*/ 70 w 70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106">
                  <a:moveTo>
                    <a:pt x="61" y="106"/>
                  </a:moveTo>
                  <a:lnTo>
                    <a:pt x="70" y="101"/>
                  </a:lnTo>
                  <a:lnTo>
                    <a:pt x="9" y="0"/>
                  </a:lnTo>
                  <a:lnTo>
                    <a:pt x="0" y="6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4117181" y="4117975"/>
              <a:ext cx="112713" cy="147638"/>
            </a:xfrm>
            <a:custGeom>
              <a:avLst/>
              <a:gdLst>
                <a:gd name="T0" fmla="*/ 2147483647 w 55"/>
                <a:gd name="T1" fmla="*/ 2147483647 h 64"/>
                <a:gd name="T2" fmla="*/ 0 w 55"/>
                <a:gd name="T3" fmla="*/ 0 h 64"/>
                <a:gd name="T4" fmla="*/ 2147483647 w 55"/>
                <a:gd name="T5" fmla="*/ 2147483647 h 64"/>
                <a:gd name="T6" fmla="*/ 2147483647 w 55"/>
                <a:gd name="T7" fmla="*/ 2147483647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"/>
                <a:gd name="T13" fmla="*/ 0 h 64"/>
                <a:gd name="T14" fmla="*/ 55 w 55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" h="64">
                  <a:moveTo>
                    <a:pt x="55" y="34"/>
                  </a:moveTo>
                  <a:lnTo>
                    <a:pt x="0" y="0"/>
                  </a:lnTo>
                  <a:lnTo>
                    <a:pt x="5" y="64"/>
                  </a:lnTo>
                  <a:lnTo>
                    <a:pt x="5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3966369" y="4340225"/>
              <a:ext cx="130175" cy="185738"/>
            </a:xfrm>
            <a:custGeom>
              <a:avLst/>
              <a:gdLst>
                <a:gd name="T0" fmla="*/ 2147483647 w 64"/>
                <a:gd name="T1" fmla="*/ 2147483647 h 81"/>
                <a:gd name="T2" fmla="*/ 2147483647 w 64"/>
                <a:gd name="T3" fmla="*/ 2147483647 h 81"/>
                <a:gd name="T4" fmla="*/ 2147483647 w 64"/>
                <a:gd name="T5" fmla="*/ 0 h 81"/>
                <a:gd name="T6" fmla="*/ 0 w 64"/>
                <a:gd name="T7" fmla="*/ 2147483647 h 81"/>
                <a:gd name="T8" fmla="*/ 2147483647 w 64"/>
                <a:gd name="T9" fmla="*/ 2147483647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81"/>
                <a:gd name="T17" fmla="*/ 64 w 64"/>
                <a:gd name="T18" fmla="*/ 81 h 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81">
                  <a:moveTo>
                    <a:pt x="56" y="81"/>
                  </a:moveTo>
                  <a:lnTo>
                    <a:pt x="64" y="74"/>
                  </a:lnTo>
                  <a:lnTo>
                    <a:pt x="9" y="0"/>
                  </a:lnTo>
                  <a:lnTo>
                    <a:pt x="0" y="6"/>
                  </a:lnTo>
                  <a:lnTo>
                    <a:pt x="56" y="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4039394" y="4475163"/>
              <a:ext cx="120650" cy="147637"/>
            </a:xfrm>
            <a:custGeom>
              <a:avLst/>
              <a:gdLst>
                <a:gd name="T0" fmla="*/ 0 w 59"/>
                <a:gd name="T1" fmla="*/ 2147483647 h 64"/>
                <a:gd name="T2" fmla="*/ 2147483647 w 59"/>
                <a:gd name="T3" fmla="*/ 2147483647 h 64"/>
                <a:gd name="T4" fmla="*/ 2147483647 w 59"/>
                <a:gd name="T5" fmla="*/ 0 h 64"/>
                <a:gd name="T6" fmla="*/ 0 w 59"/>
                <a:gd name="T7" fmla="*/ 2147483647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"/>
                <a:gd name="T13" fmla="*/ 0 h 64"/>
                <a:gd name="T14" fmla="*/ 59 w 59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" h="64">
                  <a:moveTo>
                    <a:pt x="0" y="35"/>
                  </a:moveTo>
                  <a:lnTo>
                    <a:pt x="59" y="64"/>
                  </a:lnTo>
                  <a:lnTo>
                    <a:pt x="47" y="0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8" name="Oval 25"/>
            <p:cNvSpPr>
              <a:spLocks noChangeArrowheads="1"/>
            </p:cNvSpPr>
            <p:nvPr/>
          </p:nvSpPr>
          <p:spPr bwMode="auto">
            <a:xfrm>
              <a:off x="3793331" y="4179888"/>
              <a:ext cx="273050" cy="188912"/>
            </a:xfrm>
            <a:prstGeom prst="ellipse">
              <a:avLst/>
            </a:pr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 rot="19742174">
              <a:off x="4769644" y="3605213"/>
              <a:ext cx="96837" cy="127000"/>
            </a:xfrm>
            <a:custGeom>
              <a:avLst/>
              <a:gdLst>
                <a:gd name="T0" fmla="*/ 0 w 48"/>
                <a:gd name="T1" fmla="*/ 0 h 37"/>
                <a:gd name="T2" fmla="*/ 2147483647 w 48"/>
                <a:gd name="T3" fmla="*/ 2147483647 h 37"/>
                <a:gd name="T4" fmla="*/ 2147483647 w 48"/>
                <a:gd name="T5" fmla="*/ 2147483647 h 37"/>
                <a:gd name="T6" fmla="*/ 2147483647 w 48"/>
                <a:gd name="T7" fmla="*/ 0 h 37"/>
                <a:gd name="T8" fmla="*/ 0 w 48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7"/>
                <a:gd name="T17" fmla="*/ 48 w 48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7">
                  <a:moveTo>
                    <a:pt x="0" y="0"/>
                  </a:moveTo>
                  <a:lnTo>
                    <a:pt x="12" y="37"/>
                  </a:lnTo>
                  <a:lnTo>
                    <a:pt x="36" y="37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6287294" y="4664075"/>
              <a:ext cx="492125" cy="493713"/>
            </a:xfrm>
            <a:prstGeom prst="ellipse">
              <a:avLst/>
            </a:prstGeom>
            <a:solidFill>
              <a:srgbClr val="BBE0E3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6273006" y="4779963"/>
              <a:ext cx="51435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IRF3</a:t>
              </a: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4477544" y="1316038"/>
              <a:ext cx="414337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TLR4</a:t>
              </a: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4604544" y="1069975"/>
              <a:ext cx="222250" cy="147638"/>
            </a:xfrm>
            <a:custGeom>
              <a:avLst/>
              <a:gdLst>
                <a:gd name="T0" fmla="*/ 0 w 108"/>
                <a:gd name="T1" fmla="*/ 2147483647 h 64"/>
                <a:gd name="T2" fmla="*/ 2147483647 w 108"/>
                <a:gd name="T3" fmla="*/ 2147483647 h 64"/>
                <a:gd name="T4" fmla="*/ 2147483647 w 108"/>
                <a:gd name="T5" fmla="*/ 0 h 64"/>
                <a:gd name="T6" fmla="*/ 2147483647 w 108"/>
                <a:gd name="T7" fmla="*/ 0 h 64"/>
                <a:gd name="T8" fmla="*/ 2147483647 w 108"/>
                <a:gd name="T9" fmla="*/ 2147483647 h 64"/>
                <a:gd name="T10" fmla="*/ 2147483647 w 108"/>
                <a:gd name="T11" fmla="*/ 2147483647 h 64"/>
                <a:gd name="T12" fmla="*/ 2147483647 w 108"/>
                <a:gd name="T13" fmla="*/ 2147483647 h 64"/>
                <a:gd name="T14" fmla="*/ 0 w 108"/>
                <a:gd name="T15" fmla="*/ 2147483647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8"/>
                <a:gd name="T25" fmla="*/ 0 h 64"/>
                <a:gd name="T26" fmla="*/ 108 w 108"/>
                <a:gd name="T27" fmla="*/ 64 h 6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8" h="64">
                  <a:moveTo>
                    <a:pt x="0" y="36"/>
                  </a:moveTo>
                  <a:lnTo>
                    <a:pt x="17" y="36"/>
                  </a:lnTo>
                  <a:lnTo>
                    <a:pt x="17" y="0"/>
                  </a:lnTo>
                  <a:lnTo>
                    <a:pt x="91" y="0"/>
                  </a:lnTo>
                  <a:lnTo>
                    <a:pt x="91" y="36"/>
                  </a:lnTo>
                  <a:lnTo>
                    <a:pt x="108" y="36"/>
                  </a:lnTo>
                  <a:lnTo>
                    <a:pt x="54" y="64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4021931" y="2181225"/>
              <a:ext cx="687388" cy="331788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MyD88</a:t>
              </a:r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auto">
            <a:xfrm>
              <a:off x="5280819" y="2211388"/>
              <a:ext cx="688975" cy="331787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TRIF</a:t>
              </a:r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5799931" y="2554288"/>
              <a:ext cx="577850" cy="4365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4374356" y="2513013"/>
              <a:ext cx="4763" cy="5207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4299744" y="623888"/>
              <a:ext cx="78263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LPS</a:t>
              </a:r>
            </a:p>
          </p:txBody>
        </p: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 flipH="1">
              <a:off x="4626769" y="2533650"/>
              <a:ext cx="690562" cy="51911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3" name="Line 53"/>
            <p:cNvSpPr>
              <a:spLocks noChangeShapeType="1"/>
            </p:cNvSpPr>
            <p:nvPr/>
          </p:nvSpPr>
          <p:spPr bwMode="auto">
            <a:xfrm flipH="1">
              <a:off x="4388644" y="1560513"/>
              <a:ext cx="295275" cy="54133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" name="Line 54"/>
            <p:cNvSpPr>
              <a:spLocks noChangeShapeType="1"/>
            </p:cNvSpPr>
            <p:nvPr/>
          </p:nvSpPr>
          <p:spPr bwMode="auto">
            <a:xfrm>
              <a:off x="4777581" y="1543050"/>
              <a:ext cx="754063" cy="5762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3" name="Freeform 104"/>
            <p:cNvSpPr>
              <a:spLocks/>
            </p:cNvSpPr>
            <p:nvPr/>
          </p:nvSpPr>
          <p:spPr bwMode="auto">
            <a:xfrm>
              <a:off x="6217444" y="3055938"/>
              <a:ext cx="588962" cy="454025"/>
            </a:xfrm>
            <a:custGeom>
              <a:avLst/>
              <a:gdLst>
                <a:gd name="T0" fmla="*/ 2147483647 w 288"/>
                <a:gd name="T1" fmla="*/ 2147483647 h 197"/>
                <a:gd name="T2" fmla="*/ 2147483647 w 288"/>
                <a:gd name="T3" fmla="*/ 2147483647 h 197"/>
                <a:gd name="T4" fmla="*/ 2147483647 w 288"/>
                <a:gd name="T5" fmla="*/ 2147483647 h 197"/>
                <a:gd name="T6" fmla="*/ 2147483647 w 288"/>
                <a:gd name="T7" fmla="*/ 2147483647 h 197"/>
                <a:gd name="T8" fmla="*/ 2147483647 w 288"/>
                <a:gd name="T9" fmla="*/ 2147483647 h 197"/>
                <a:gd name="T10" fmla="*/ 2147483647 w 288"/>
                <a:gd name="T11" fmla="*/ 2147483647 h 197"/>
                <a:gd name="T12" fmla="*/ 2147483647 w 288"/>
                <a:gd name="T13" fmla="*/ 2147483647 h 197"/>
                <a:gd name="T14" fmla="*/ 2147483647 w 288"/>
                <a:gd name="T15" fmla="*/ 2147483647 h 197"/>
                <a:gd name="T16" fmla="*/ 2147483647 w 288"/>
                <a:gd name="T17" fmla="*/ 2147483647 h 197"/>
                <a:gd name="T18" fmla="*/ 2147483647 w 288"/>
                <a:gd name="T19" fmla="*/ 2147483647 h 197"/>
                <a:gd name="T20" fmla="*/ 2147483647 w 288"/>
                <a:gd name="T21" fmla="*/ 2147483647 h 197"/>
                <a:gd name="T22" fmla="*/ 2147483647 w 288"/>
                <a:gd name="T23" fmla="*/ 2147483647 h 197"/>
                <a:gd name="T24" fmla="*/ 2147483647 w 288"/>
                <a:gd name="T25" fmla="*/ 2147483647 h 197"/>
                <a:gd name="T26" fmla="*/ 2147483647 w 288"/>
                <a:gd name="T27" fmla="*/ 2147483647 h 197"/>
                <a:gd name="T28" fmla="*/ 2147483647 w 288"/>
                <a:gd name="T29" fmla="*/ 2147483647 h 197"/>
                <a:gd name="T30" fmla="*/ 2147483647 w 288"/>
                <a:gd name="T31" fmla="*/ 2147483647 h 197"/>
                <a:gd name="T32" fmla="*/ 2147483647 w 288"/>
                <a:gd name="T33" fmla="*/ 2147483647 h 197"/>
                <a:gd name="T34" fmla="*/ 2147483647 w 288"/>
                <a:gd name="T35" fmla="*/ 2147483647 h 197"/>
                <a:gd name="T36" fmla="*/ 2147483647 w 288"/>
                <a:gd name="T37" fmla="*/ 2147483647 h 197"/>
                <a:gd name="T38" fmla="*/ 2147483647 w 288"/>
                <a:gd name="T39" fmla="*/ 2147483647 h 197"/>
                <a:gd name="T40" fmla="*/ 2147483647 w 288"/>
                <a:gd name="T41" fmla="*/ 2147483647 h 197"/>
                <a:gd name="T42" fmla="*/ 2147483647 w 288"/>
                <a:gd name="T43" fmla="*/ 2147483647 h 197"/>
                <a:gd name="T44" fmla="*/ 2147483647 w 288"/>
                <a:gd name="T45" fmla="*/ 2147483647 h 197"/>
                <a:gd name="T46" fmla="*/ 2147483647 w 288"/>
                <a:gd name="T47" fmla="*/ 2147483647 h 197"/>
                <a:gd name="T48" fmla="*/ 2147483647 w 288"/>
                <a:gd name="T49" fmla="*/ 2147483647 h 197"/>
                <a:gd name="T50" fmla="*/ 2147483647 w 288"/>
                <a:gd name="T51" fmla="*/ 2147483647 h 197"/>
                <a:gd name="T52" fmla="*/ 2147483647 w 288"/>
                <a:gd name="T53" fmla="*/ 2147483647 h 197"/>
                <a:gd name="T54" fmla="*/ 2147483647 w 288"/>
                <a:gd name="T55" fmla="*/ 2147483647 h 197"/>
                <a:gd name="T56" fmla="*/ 2147483647 w 288"/>
                <a:gd name="T57" fmla="*/ 2147483647 h 197"/>
                <a:gd name="T58" fmla="*/ 2147483647 w 288"/>
                <a:gd name="T59" fmla="*/ 2147483647 h 197"/>
                <a:gd name="T60" fmla="*/ 2147483647 w 288"/>
                <a:gd name="T61" fmla="*/ 2147483647 h 197"/>
                <a:gd name="T62" fmla="*/ 2147483647 w 288"/>
                <a:gd name="T63" fmla="*/ 2147483647 h 1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88"/>
                <a:gd name="T97" fmla="*/ 0 h 197"/>
                <a:gd name="T98" fmla="*/ 288 w 288"/>
                <a:gd name="T99" fmla="*/ 197 h 19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88" h="197">
                  <a:moveTo>
                    <a:pt x="288" y="98"/>
                  </a:moveTo>
                  <a:lnTo>
                    <a:pt x="267" y="90"/>
                  </a:lnTo>
                  <a:lnTo>
                    <a:pt x="285" y="79"/>
                  </a:lnTo>
                  <a:lnTo>
                    <a:pt x="263" y="74"/>
                  </a:lnTo>
                  <a:lnTo>
                    <a:pt x="276" y="61"/>
                  </a:lnTo>
                  <a:lnTo>
                    <a:pt x="253" y="59"/>
                  </a:lnTo>
                  <a:lnTo>
                    <a:pt x="263" y="44"/>
                  </a:lnTo>
                  <a:lnTo>
                    <a:pt x="239" y="44"/>
                  </a:lnTo>
                  <a:lnTo>
                    <a:pt x="246" y="29"/>
                  </a:lnTo>
                  <a:lnTo>
                    <a:pt x="223" y="33"/>
                  </a:lnTo>
                  <a:lnTo>
                    <a:pt x="224" y="17"/>
                  </a:lnTo>
                  <a:lnTo>
                    <a:pt x="202" y="24"/>
                  </a:lnTo>
                  <a:lnTo>
                    <a:pt x="199" y="7"/>
                  </a:lnTo>
                  <a:lnTo>
                    <a:pt x="179" y="17"/>
                  </a:lnTo>
                  <a:lnTo>
                    <a:pt x="172" y="2"/>
                  </a:lnTo>
                  <a:lnTo>
                    <a:pt x="156" y="14"/>
                  </a:lnTo>
                  <a:lnTo>
                    <a:pt x="144" y="0"/>
                  </a:lnTo>
                  <a:lnTo>
                    <a:pt x="132" y="14"/>
                  </a:lnTo>
                  <a:lnTo>
                    <a:pt x="116" y="2"/>
                  </a:lnTo>
                  <a:lnTo>
                    <a:pt x="107" y="17"/>
                  </a:lnTo>
                  <a:lnTo>
                    <a:pt x="89" y="7"/>
                  </a:lnTo>
                  <a:lnTo>
                    <a:pt x="86" y="24"/>
                  </a:lnTo>
                  <a:lnTo>
                    <a:pt x="64" y="17"/>
                  </a:lnTo>
                  <a:lnTo>
                    <a:pt x="65" y="33"/>
                  </a:lnTo>
                  <a:lnTo>
                    <a:pt x="42" y="29"/>
                  </a:lnTo>
                  <a:lnTo>
                    <a:pt x="48" y="44"/>
                  </a:lnTo>
                  <a:lnTo>
                    <a:pt x="24" y="44"/>
                  </a:lnTo>
                  <a:lnTo>
                    <a:pt x="34" y="59"/>
                  </a:lnTo>
                  <a:lnTo>
                    <a:pt x="11" y="61"/>
                  </a:lnTo>
                  <a:lnTo>
                    <a:pt x="25" y="74"/>
                  </a:lnTo>
                  <a:lnTo>
                    <a:pt x="2" y="79"/>
                  </a:lnTo>
                  <a:lnTo>
                    <a:pt x="20" y="90"/>
                  </a:lnTo>
                  <a:lnTo>
                    <a:pt x="0" y="98"/>
                  </a:lnTo>
                  <a:lnTo>
                    <a:pt x="20" y="107"/>
                  </a:lnTo>
                  <a:lnTo>
                    <a:pt x="2" y="117"/>
                  </a:lnTo>
                  <a:lnTo>
                    <a:pt x="25" y="123"/>
                  </a:lnTo>
                  <a:lnTo>
                    <a:pt x="11" y="136"/>
                  </a:lnTo>
                  <a:lnTo>
                    <a:pt x="34" y="138"/>
                  </a:lnTo>
                  <a:lnTo>
                    <a:pt x="24" y="153"/>
                  </a:lnTo>
                  <a:lnTo>
                    <a:pt x="48" y="153"/>
                  </a:lnTo>
                  <a:lnTo>
                    <a:pt x="42" y="168"/>
                  </a:lnTo>
                  <a:lnTo>
                    <a:pt x="65" y="164"/>
                  </a:lnTo>
                  <a:lnTo>
                    <a:pt x="64" y="180"/>
                  </a:lnTo>
                  <a:lnTo>
                    <a:pt x="86" y="173"/>
                  </a:lnTo>
                  <a:lnTo>
                    <a:pt x="89" y="189"/>
                  </a:lnTo>
                  <a:lnTo>
                    <a:pt x="107" y="179"/>
                  </a:lnTo>
                  <a:lnTo>
                    <a:pt x="116" y="195"/>
                  </a:lnTo>
                  <a:lnTo>
                    <a:pt x="132" y="183"/>
                  </a:lnTo>
                  <a:lnTo>
                    <a:pt x="144" y="197"/>
                  </a:lnTo>
                  <a:lnTo>
                    <a:pt x="156" y="183"/>
                  </a:lnTo>
                  <a:lnTo>
                    <a:pt x="172" y="195"/>
                  </a:lnTo>
                  <a:lnTo>
                    <a:pt x="179" y="179"/>
                  </a:lnTo>
                  <a:lnTo>
                    <a:pt x="199" y="189"/>
                  </a:lnTo>
                  <a:lnTo>
                    <a:pt x="202" y="173"/>
                  </a:lnTo>
                  <a:lnTo>
                    <a:pt x="224" y="180"/>
                  </a:lnTo>
                  <a:lnTo>
                    <a:pt x="223" y="164"/>
                  </a:lnTo>
                  <a:lnTo>
                    <a:pt x="246" y="168"/>
                  </a:lnTo>
                  <a:lnTo>
                    <a:pt x="239" y="153"/>
                  </a:lnTo>
                  <a:lnTo>
                    <a:pt x="263" y="153"/>
                  </a:lnTo>
                  <a:lnTo>
                    <a:pt x="253" y="138"/>
                  </a:lnTo>
                  <a:lnTo>
                    <a:pt x="276" y="136"/>
                  </a:lnTo>
                  <a:lnTo>
                    <a:pt x="263" y="123"/>
                  </a:lnTo>
                  <a:lnTo>
                    <a:pt x="285" y="117"/>
                  </a:lnTo>
                  <a:lnTo>
                    <a:pt x="267" y="107"/>
                  </a:lnTo>
                  <a:lnTo>
                    <a:pt x="288" y="98"/>
                  </a:lnTo>
                  <a:close/>
                </a:path>
              </a:pathLst>
            </a:custGeom>
            <a:solidFill>
              <a:srgbClr val="BBE0E3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4" name="Rectangle 105"/>
            <p:cNvSpPr>
              <a:spLocks noChangeArrowheads="1"/>
            </p:cNvSpPr>
            <p:nvPr/>
          </p:nvSpPr>
          <p:spPr bwMode="auto">
            <a:xfrm>
              <a:off x="6271419" y="3143250"/>
              <a:ext cx="496887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TBK</a:t>
              </a:r>
            </a:p>
          </p:txBody>
        </p:sp>
        <p:sp>
          <p:nvSpPr>
            <p:cNvPr id="95" name="Line 106"/>
            <p:cNvSpPr>
              <a:spLocks noChangeShapeType="1"/>
            </p:cNvSpPr>
            <p:nvPr/>
          </p:nvSpPr>
          <p:spPr bwMode="auto">
            <a:xfrm flipH="1">
              <a:off x="6531769" y="3670300"/>
              <a:ext cx="4762" cy="8636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1" name="Rectangle 92"/>
            <p:cNvSpPr>
              <a:spLocks noChangeArrowheads="1"/>
            </p:cNvSpPr>
            <p:nvPr/>
          </p:nvSpPr>
          <p:spPr bwMode="auto">
            <a:xfrm>
              <a:off x="3786981" y="3829050"/>
              <a:ext cx="1117600" cy="461963"/>
            </a:xfrm>
            <a:prstGeom prst="rect">
              <a:avLst/>
            </a:prstGeom>
            <a:solidFill>
              <a:srgbClr val="DADADA">
                <a:alpha val="52000"/>
              </a:srgbClr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Werner et al 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Science 2005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951215" y="428625"/>
            <a:ext cx="5118591" cy="6245225"/>
            <a:chOff x="913115" y="301625"/>
            <a:chExt cx="5118591" cy="6245225"/>
          </a:xfrm>
        </p:grpSpPr>
        <p:grpSp>
          <p:nvGrpSpPr>
            <p:cNvPr id="115" name="Group 114"/>
            <p:cNvGrpSpPr/>
            <p:nvPr/>
          </p:nvGrpSpPr>
          <p:grpSpPr>
            <a:xfrm>
              <a:off x="1500981" y="301625"/>
              <a:ext cx="4530725" cy="6245225"/>
              <a:chOff x="1500981" y="301625"/>
              <a:chExt cx="4530725" cy="6245225"/>
            </a:xfrm>
          </p:grpSpPr>
          <p:sp>
            <p:nvSpPr>
              <p:cNvPr id="6" name="Rectangle 3"/>
              <p:cNvSpPr>
                <a:spLocks noChangeArrowheads="1"/>
              </p:cNvSpPr>
              <p:nvPr/>
            </p:nvSpPr>
            <p:spPr bwMode="auto">
              <a:xfrm>
                <a:off x="2262981" y="1238250"/>
                <a:ext cx="1143000" cy="1600200"/>
              </a:xfrm>
              <a:prstGeom prst="rect">
                <a:avLst/>
              </a:prstGeom>
              <a:solidFill>
                <a:srgbClr val="DADADA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3" name="Rectangle 31"/>
              <p:cNvSpPr>
                <a:spLocks noChangeArrowheads="1"/>
              </p:cNvSpPr>
              <p:nvPr/>
            </p:nvSpPr>
            <p:spPr bwMode="auto">
              <a:xfrm>
                <a:off x="5385594" y="1303338"/>
                <a:ext cx="414337" cy="198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TLR3</a:t>
                </a: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5" name="Freeform 33"/>
              <p:cNvSpPr>
                <a:spLocks/>
              </p:cNvSpPr>
              <p:nvPr/>
            </p:nvSpPr>
            <p:spPr bwMode="auto">
              <a:xfrm>
                <a:off x="5493544" y="1106488"/>
                <a:ext cx="222250" cy="147637"/>
              </a:xfrm>
              <a:custGeom>
                <a:avLst/>
                <a:gdLst>
                  <a:gd name="T0" fmla="*/ 0 w 108"/>
                  <a:gd name="T1" fmla="*/ 2147483647 h 64"/>
                  <a:gd name="T2" fmla="*/ 2147483647 w 108"/>
                  <a:gd name="T3" fmla="*/ 2147483647 h 64"/>
                  <a:gd name="T4" fmla="*/ 2147483647 w 108"/>
                  <a:gd name="T5" fmla="*/ 0 h 64"/>
                  <a:gd name="T6" fmla="*/ 2147483647 w 108"/>
                  <a:gd name="T7" fmla="*/ 0 h 64"/>
                  <a:gd name="T8" fmla="*/ 2147483647 w 108"/>
                  <a:gd name="T9" fmla="*/ 2147483647 h 64"/>
                  <a:gd name="T10" fmla="*/ 2147483647 w 108"/>
                  <a:gd name="T11" fmla="*/ 2147483647 h 64"/>
                  <a:gd name="T12" fmla="*/ 2147483647 w 108"/>
                  <a:gd name="T13" fmla="*/ 2147483647 h 64"/>
                  <a:gd name="T14" fmla="*/ 0 w 108"/>
                  <a:gd name="T15" fmla="*/ 2147483647 h 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8"/>
                  <a:gd name="T25" fmla="*/ 0 h 64"/>
                  <a:gd name="T26" fmla="*/ 108 w 108"/>
                  <a:gd name="T27" fmla="*/ 64 h 6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8" h="64">
                    <a:moveTo>
                      <a:pt x="0" y="36"/>
                    </a:moveTo>
                    <a:lnTo>
                      <a:pt x="17" y="36"/>
                    </a:lnTo>
                    <a:lnTo>
                      <a:pt x="17" y="0"/>
                    </a:lnTo>
                    <a:lnTo>
                      <a:pt x="91" y="0"/>
                    </a:lnTo>
                    <a:lnTo>
                      <a:pt x="91" y="36"/>
                    </a:lnTo>
                    <a:lnTo>
                      <a:pt x="108" y="36"/>
                    </a:lnTo>
                    <a:lnTo>
                      <a:pt x="54" y="64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1" name="Rectangle 39"/>
              <p:cNvSpPr>
                <a:spLocks noChangeArrowheads="1"/>
              </p:cNvSpPr>
              <p:nvPr/>
            </p:nvSpPr>
            <p:spPr bwMode="auto">
              <a:xfrm>
                <a:off x="5077619" y="679450"/>
                <a:ext cx="954087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 err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dsRNA</a:t>
                </a:r>
                <a:endParaRPr lang="en-US" sz="1800" b="1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3" name="Line 41"/>
              <p:cNvSpPr>
                <a:spLocks noChangeShapeType="1"/>
              </p:cNvSpPr>
              <p:nvPr/>
            </p:nvSpPr>
            <p:spPr bwMode="auto">
              <a:xfrm flipH="1" flipV="1">
                <a:off x="3117056" y="6181725"/>
                <a:ext cx="1127125" cy="952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4" name="Line 42"/>
              <p:cNvSpPr>
                <a:spLocks noChangeShapeType="1"/>
              </p:cNvSpPr>
              <p:nvPr/>
            </p:nvSpPr>
            <p:spPr bwMode="auto">
              <a:xfrm>
                <a:off x="3426619" y="5965825"/>
                <a:ext cx="0" cy="22542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5" name="Line 43"/>
              <p:cNvSpPr>
                <a:spLocks noChangeShapeType="1"/>
              </p:cNvSpPr>
              <p:nvPr/>
            </p:nvSpPr>
            <p:spPr bwMode="auto">
              <a:xfrm flipH="1">
                <a:off x="3101181" y="5972175"/>
                <a:ext cx="3317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2" name="Rectangle 51"/>
              <p:cNvSpPr>
                <a:spLocks noChangeArrowheads="1"/>
              </p:cNvSpPr>
              <p:nvPr/>
            </p:nvSpPr>
            <p:spPr bwMode="auto">
              <a:xfrm>
                <a:off x="3593306" y="6272213"/>
                <a:ext cx="377825" cy="274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00"/>
                    </a:solidFill>
                    <a:latin typeface="Symbol" charset="0"/>
                    <a:ea typeface="ＭＳ Ｐゴシック" charset="0"/>
                    <a:cs typeface="Arial" charset="0"/>
                  </a:rPr>
                  <a:t>k</a:t>
                </a:r>
                <a:r>
                  <a:rPr lang="en-US" sz="1200" b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55" name="Line 55"/>
              <p:cNvSpPr>
                <a:spLocks noChangeShapeType="1"/>
              </p:cNvSpPr>
              <p:nvPr/>
            </p:nvSpPr>
            <p:spPr bwMode="auto">
              <a:xfrm>
                <a:off x="5615781" y="1550988"/>
                <a:ext cx="1588" cy="55721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3" name="Rectangle 65"/>
              <p:cNvSpPr>
                <a:spLocks noChangeArrowheads="1"/>
              </p:cNvSpPr>
              <p:nvPr/>
            </p:nvSpPr>
            <p:spPr bwMode="auto">
              <a:xfrm>
                <a:off x="2643981" y="1303338"/>
                <a:ext cx="441325" cy="198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dirty="0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TNFR</a:t>
                </a:r>
                <a:endParaRPr lang="en-US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4" name="Freeform 66"/>
              <p:cNvSpPr>
                <a:spLocks/>
              </p:cNvSpPr>
              <p:nvPr/>
            </p:nvSpPr>
            <p:spPr bwMode="auto">
              <a:xfrm>
                <a:off x="2796381" y="1085850"/>
                <a:ext cx="222250" cy="147638"/>
              </a:xfrm>
              <a:custGeom>
                <a:avLst/>
                <a:gdLst>
                  <a:gd name="T0" fmla="*/ 0 w 108"/>
                  <a:gd name="T1" fmla="*/ 2147483647 h 64"/>
                  <a:gd name="T2" fmla="*/ 2147483647 w 108"/>
                  <a:gd name="T3" fmla="*/ 2147483647 h 64"/>
                  <a:gd name="T4" fmla="*/ 2147483647 w 108"/>
                  <a:gd name="T5" fmla="*/ 0 h 64"/>
                  <a:gd name="T6" fmla="*/ 2147483647 w 108"/>
                  <a:gd name="T7" fmla="*/ 0 h 64"/>
                  <a:gd name="T8" fmla="*/ 2147483647 w 108"/>
                  <a:gd name="T9" fmla="*/ 2147483647 h 64"/>
                  <a:gd name="T10" fmla="*/ 2147483647 w 108"/>
                  <a:gd name="T11" fmla="*/ 2147483647 h 64"/>
                  <a:gd name="T12" fmla="*/ 2147483647 w 108"/>
                  <a:gd name="T13" fmla="*/ 2147483647 h 64"/>
                  <a:gd name="T14" fmla="*/ 0 w 108"/>
                  <a:gd name="T15" fmla="*/ 2147483647 h 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8"/>
                  <a:gd name="T25" fmla="*/ 0 h 64"/>
                  <a:gd name="T26" fmla="*/ 108 w 108"/>
                  <a:gd name="T27" fmla="*/ 64 h 6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8" h="64">
                    <a:moveTo>
                      <a:pt x="0" y="36"/>
                    </a:moveTo>
                    <a:lnTo>
                      <a:pt x="17" y="36"/>
                    </a:lnTo>
                    <a:lnTo>
                      <a:pt x="17" y="0"/>
                    </a:lnTo>
                    <a:lnTo>
                      <a:pt x="91" y="0"/>
                    </a:lnTo>
                    <a:lnTo>
                      <a:pt x="91" y="36"/>
                    </a:lnTo>
                    <a:lnTo>
                      <a:pt x="108" y="36"/>
                    </a:lnTo>
                    <a:lnTo>
                      <a:pt x="54" y="64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5" name="Rectangle 67"/>
              <p:cNvSpPr>
                <a:spLocks noChangeArrowheads="1"/>
              </p:cNvSpPr>
              <p:nvPr/>
            </p:nvSpPr>
            <p:spPr bwMode="auto">
              <a:xfrm>
                <a:off x="2601119" y="679450"/>
                <a:ext cx="633412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TNF</a:t>
                </a:r>
              </a:p>
            </p:txBody>
          </p:sp>
          <p:sp>
            <p:nvSpPr>
              <p:cNvPr id="66" name="Rectangle 68"/>
              <p:cNvSpPr>
                <a:spLocks noChangeArrowheads="1"/>
              </p:cNvSpPr>
              <p:nvPr/>
            </p:nvSpPr>
            <p:spPr bwMode="auto">
              <a:xfrm>
                <a:off x="3588544" y="6067425"/>
                <a:ext cx="492125" cy="220663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2" name="Rectangle 74"/>
              <p:cNvSpPr>
                <a:spLocks noChangeArrowheads="1"/>
              </p:cNvSpPr>
              <p:nvPr/>
            </p:nvSpPr>
            <p:spPr bwMode="auto">
              <a:xfrm>
                <a:off x="2796381" y="5641975"/>
                <a:ext cx="528638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b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TNF</a:t>
                </a:r>
              </a:p>
            </p:txBody>
          </p:sp>
          <p:sp>
            <p:nvSpPr>
              <p:cNvPr id="73" name="Line 75"/>
              <p:cNvSpPr>
                <a:spLocks noChangeShapeType="1"/>
              </p:cNvSpPr>
              <p:nvPr/>
            </p:nvSpPr>
            <p:spPr bwMode="auto">
              <a:xfrm>
                <a:off x="3253581" y="2838450"/>
                <a:ext cx="812800" cy="30003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4" name="Freeform 76"/>
              <p:cNvSpPr>
                <a:spLocks/>
              </p:cNvSpPr>
              <p:nvPr/>
            </p:nvSpPr>
            <p:spPr bwMode="auto">
              <a:xfrm rot="21168670">
                <a:off x="1878806" y="301625"/>
                <a:ext cx="1192213" cy="5422900"/>
              </a:xfrm>
              <a:custGeom>
                <a:avLst/>
                <a:gdLst>
                  <a:gd name="T0" fmla="*/ 2147483647 w 824"/>
                  <a:gd name="T1" fmla="*/ 2147483647 h 3408"/>
                  <a:gd name="T2" fmla="*/ 2147483647 w 824"/>
                  <a:gd name="T3" fmla="*/ 2147483647 h 3408"/>
                  <a:gd name="T4" fmla="*/ 2147483647 w 824"/>
                  <a:gd name="T5" fmla="*/ 2147483647 h 3408"/>
                  <a:gd name="T6" fmla="*/ 2147483647 w 824"/>
                  <a:gd name="T7" fmla="*/ 2147483647 h 340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24"/>
                  <a:gd name="T13" fmla="*/ 0 h 3408"/>
                  <a:gd name="T14" fmla="*/ 824 w 824"/>
                  <a:gd name="T15" fmla="*/ 3408 h 340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24" h="3408">
                    <a:moveTo>
                      <a:pt x="440" y="3408"/>
                    </a:moveTo>
                    <a:cubicBezTo>
                      <a:pt x="228" y="2832"/>
                      <a:pt x="16" y="2256"/>
                      <a:pt x="8" y="1728"/>
                    </a:cubicBezTo>
                    <a:cubicBezTo>
                      <a:pt x="0" y="1200"/>
                      <a:pt x="256" y="480"/>
                      <a:pt x="392" y="240"/>
                    </a:cubicBezTo>
                    <a:cubicBezTo>
                      <a:pt x="528" y="0"/>
                      <a:pt x="676" y="144"/>
                      <a:pt x="824" y="288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88" name="Rectangle 92"/>
              <p:cNvSpPr>
                <a:spLocks noChangeArrowheads="1"/>
              </p:cNvSpPr>
              <p:nvPr/>
            </p:nvSpPr>
            <p:spPr bwMode="auto">
              <a:xfrm>
                <a:off x="2339181" y="1924050"/>
                <a:ext cx="1020763" cy="461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Werner et al 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G&amp;D 2008</a:t>
                </a:r>
              </a:p>
            </p:txBody>
          </p:sp>
          <p:sp>
            <p:nvSpPr>
              <p:cNvPr id="92" name="Line 98"/>
              <p:cNvSpPr>
                <a:spLocks noChangeShapeType="1"/>
              </p:cNvSpPr>
              <p:nvPr/>
            </p:nvSpPr>
            <p:spPr bwMode="auto">
              <a:xfrm flipH="1">
                <a:off x="3939381" y="5200650"/>
                <a:ext cx="304800" cy="7620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97" name="Rectangle 32"/>
              <p:cNvSpPr>
                <a:spLocks noChangeArrowheads="1"/>
              </p:cNvSpPr>
              <p:nvPr/>
            </p:nvSpPr>
            <p:spPr bwMode="auto">
              <a:xfrm>
                <a:off x="3637756" y="1314450"/>
                <a:ext cx="414338" cy="198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TLR9</a:t>
                </a: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98" name="Freeform 34"/>
              <p:cNvSpPr>
                <a:spLocks/>
              </p:cNvSpPr>
              <p:nvPr/>
            </p:nvSpPr>
            <p:spPr bwMode="auto">
              <a:xfrm>
                <a:off x="3693319" y="1069975"/>
                <a:ext cx="222250" cy="147638"/>
              </a:xfrm>
              <a:custGeom>
                <a:avLst/>
                <a:gdLst>
                  <a:gd name="T0" fmla="*/ 0 w 108"/>
                  <a:gd name="T1" fmla="*/ 2147483647 h 64"/>
                  <a:gd name="T2" fmla="*/ 2147483647 w 108"/>
                  <a:gd name="T3" fmla="*/ 2147483647 h 64"/>
                  <a:gd name="T4" fmla="*/ 2147483647 w 108"/>
                  <a:gd name="T5" fmla="*/ 0 h 64"/>
                  <a:gd name="T6" fmla="*/ 2147483647 w 108"/>
                  <a:gd name="T7" fmla="*/ 0 h 64"/>
                  <a:gd name="T8" fmla="*/ 2147483647 w 108"/>
                  <a:gd name="T9" fmla="*/ 2147483647 h 64"/>
                  <a:gd name="T10" fmla="*/ 2147483647 w 108"/>
                  <a:gd name="T11" fmla="*/ 2147483647 h 64"/>
                  <a:gd name="T12" fmla="*/ 2147483647 w 108"/>
                  <a:gd name="T13" fmla="*/ 2147483647 h 64"/>
                  <a:gd name="T14" fmla="*/ 0 w 108"/>
                  <a:gd name="T15" fmla="*/ 2147483647 h 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8"/>
                  <a:gd name="T25" fmla="*/ 0 h 64"/>
                  <a:gd name="T26" fmla="*/ 108 w 108"/>
                  <a:gd name="T27" fmla="*/ 64 h 6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8" h="64">
                    <a:moveTo>
                      <a:pt x="0" y="36"/>
                    </a:moveTo>
                    <a:lnTo>
                      <a:pt x="17" y="36"/>
                    </a:lnTo>
                    <a:lnTo>
                      <a:pt x="17" y="0"/>
                    </a:lnTo>
                    <a:lnTo>
                      <a:pt x="91" y="0"/>
                    </a:lnTo>
                    <a:lnTo>
                      <a:pt x="91" y="36"/>
                    </a:lnTo>
                    <a:lnTo>
                      <a:pt x="108" y="36"/>
                    </a:lnTo>
                    <a:lnTo>
                      <a:pt x="54" y="64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99" name="Rectangle 40"/>
              <p:cNvSpPr>
                <a:spLocks noChangeArrowheads="1"/>
              </p:cNvSpPr>
              <p:nvPr/>
            </p:nvSpPr>
            <p:spPr bwMode="auto">
              <a:xfrm>
                <a:off x="3485356" y="679450"/>
                <a:ext cx="673100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 err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CpG</a:t>
                </a:r>
                <a:endParaRPr lang="en-US" sz="1800" b="1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00" name="Line 54"/>
              <p:cNvSpPr>
                <a:spLocks noChangeShapeType="1"/>
              </p:cNvSpPr>
              <p:nvPr/>
            </p:nvSpPr>
            <p:spPr bwMode="auto">
              <a:xfrm>
                <a:off x="3888581" y="1576388"/>
                <a:ext cx="347663" cy="5080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02" name="Rectangle 3"/>
              <p:cNvSpPr>
                <a:spLocks noChangeArrowheads="1"/>
              </p:cNvSpPr>
              <p:nvPr/>
            </p:nvSpPr>
            <p:spPr bwMode="auto">
              <a:xfrm>
                <a:off x="1500981" y="3329517"/>
                <a:ext cx="1143000" cy="1600200"/>
              </a:xfrm>
              <a:prstGeom prst="rect">
                <a:avLst/>
              </a:prstGeom>
              <a:solidFill>
                <a:srgbClr val="F8FF9A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03" name="Rectangle 65"/>
              <p:cNvSpPr>
                <a:spLocks noChangeArrowheads="1"/>
              </p:cNvSpPr>
              <p:nvPr/>
            </p:nvSpPr>
            <p:spPr bwMode="auto">
              <a:xfrm>
                <a:off x="1611783" y="3892550"/>
                <a:ext cx="879798" cy="677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dirty="0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TNF 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dirty="0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Production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17" name="Rectangle 116"/>
            <p:cNvSpPr/>
            <p:nvPr/>
          </p:nvSpPr>
          <p:spPr>
            <a:xfrm>
              <a:off x="913115" y="5987018"/>
              <a:ext cx="14260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With Andrew</a:t>
              </a:r>
            </a:p>
          </p:txBody>
        </p:sp>
      </p:grpSp>
      <p:sp>
        <p:nvSpPr>
          <p:cNvPr id="119" name="Rectangle 118"/>
          <p:cNvSpPr/>
          <p:nvPr/>
        </p:nvSpPr>
        <p:spPr>
          <a:xfrm>
            <a:off x="459335" y="9187"/>
            <a:ext cx="1853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What’s next?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12416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38034" y="4075159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</a:p>
        </p:txBody>
      </p:sp>
      <p:grpSp>
        <p:nvGrpSpPr>
          <p:cNvPr id="15" name="Group 14"/>
          <p:cNvGrpSpPr/>
          <p:nvPr/>
        </p:nvGrpSpPr>
        <p:grpSpPr>
          <a:xfrm flipH="1">
            <a:off x="1245909" y="3768771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2515909" y="3717971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2171580" y="3168516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565234" y="2912454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471329" y="2236430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21704" y="3274429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sp>
        <p:nvSpPr>
          <p:cNvPr id="95" name="Rectangle 94"/>
          <p:cNvSpPr/>
          <p:nvPr/>
        </p:nvSpPr>
        <p:spPr>
          <a:xfrm>
            <a:off x="2506304" y="2386489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9" name="Oval 4"/>
          <p:cNvSpPr>
            <a:spLocks noChangeArrowheads="1"/>
          </p:cNvSpPr>
          <p:nvPr/>
        </p:nvSpPr>
        <p:spPr bwMode="auto">
          <a:xfrm>
            <a:off x="446136" y="3128848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07" name="Oval 5"/>
          <p:cNvSpPr>
            <a:spLocks noChangeArrowheads="1"/>
          </p:cNvSpPr>
          <p:nvPr/>
        </p:nvSpPr>
        <p:spPr bwMode="auto">
          <a:xfrm>
            <a:off x="634745" y="3184149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cxnSp>
        <p:nvCxnSpPr>
          <p:cNvPr id="108" name="Straight Arrow Connector 107"/>
          <p:cNvCxnSpPr>
            <a:stCxn id="115" idx="1"/>
          </p:cNvCxnSpPr>
          <p:nvPr/>
        </p:nvCxnSpPr>
        <p:spPr>
          <a:xfrm>
            <a:off x="394587" y="2734716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352585" y="1843384"/>
            <a:ext cx="544159" cy="563066"/>
            <a:chOff x="2925328" y="357827"/>
            <a:chExt cx="583027" cy="645514"/>
          </a:xfrm>
        </p:grpSpPr>
        <p:sp>
          <p:nvSpPr>
            <p:cNvPr id="110" name="Explosion 1 109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Snip Diagonal Corner Rectangle 112"/>
          <p:cNvSpPr/>
          <p:nvPr/>
        </p:nvSpPr>
        <p:spPr>
          <a:xfrm flipH="1">
            <a:off x="651484" y="2555739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582053" y="2558277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15" name="Round Diagonal Corner Rectangle 114"/>
          <p:cNvSpPr/>
          <p:nvPr/>
        </p:nvSpPr>
        <p:spPr>
          <a:xfrm>
            <a:off x="189761" y="2561403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87278" y="2555739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423883" y="3136745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812870" y="2745010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858870" y="3432119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6081" y="2500928"/>
            <a:ext cx="1034606" cy="27432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 flipV="1">
            <a:off x="1261149" y="2640801"/>
            <a:ext cx="85471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10135" y="123487"/>
            <a:ext cx="50093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Step1: Transcription + RNA processing</a:t>
            </a:r>
          </a:p>
        </p:txBody>
      </p:sp>
      <p:pic>
        <p:nvPicPr>
          <p:cNvPr id="17" name="Picture 16" descr="fig2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566" y="909281"/>
            <a:ext cx="5299364" cy="6858000"/>
          </a:xfrm>
          <a:prstGeom prst="rect">
            <a:avLst/>
          </a:prstGeom>
        </p:spPr>
      </p:pic>
      <p:pic>
        <p:nvPicPr>
          <p:cNvPr id="10" name="Picture 9" descr="fig2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07" r="53425" b="29225"/>
          <a:stretch/>
        </p:blipFill>
        <p:spPr>
          <a:xfrm>
            <a:off x="5782510" y="719404"/>
            <a:ext cx="2468173" cy="262439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782510" y="783481"/>
            <a:ext cx="12523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/>
              <a:t>Same processing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328566" y="3205297"/>
            <a:ext cx="17748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1.5 less processing in KOs</a:t>
            </a:r>
            <a:endParaRPr lang="en-US" sz="1200" i="1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8092505"/>
              </p:ext>
            </p:extLst>
          </p:nvPr>
        </p:nvGraphicFramePr>
        <p:xfrm>
          <a:off x="6636" y="4892608"/>
          <a:ext cx="4218446" cy="620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6" imgW="3022600" imgH="444500" progId="Equation.3">
                  <p:embed/>
                </p:oleObj>
              </mc:Choice>
              <mc:Fallback>
                <p:oleObj name="Equation" r:id="rId6" imgW="30226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636" y="4892608"/>
                        <a:ext cx="4218446" cy="620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0" y="4213114"/>
            <a:ext cx="503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(1</a:t>
            </a:r>
            <a:r>
              <a:rPr lang="en-US" dirty="0" smtClean="0"/>
              <a:t>):</a:t>
            </a:r>
            <a:endParaRPr lang="en-US" dirty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3362092"/>
              </p:ext>
            </p:extLst>
          </p:nvPr>
        </p:nvGraphicFramePr>
        <p:xfrm>
          <a:off x="96081" y="5816599"/>
          <a:ext cx="2419828" cy="241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8" imgW="2286000" imgH="228600" progId="Equation.3">
                  <p:embed/>
                </p:oleObj>
              </mc:Choice>
              <mc:Fallback>
                <p:oleObj name="Equation" r:id="rId8" imgW="22860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6081" y="5816599"/>
                        <a:ext cx="2419828" cy="2419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7451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2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299364" cy="6858000"/>
          </a:xfrm>
          <a:prstGeom prst="rect">
            <a:avLst/>
          </a:prstGeom>
        </p:spPr>
      </p:pic>
      <p:pic>
        <p:nvPicPr>
          <p:cNvPr id="4" name="Picture 3" descr="fig2s_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136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847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1565234" y="4338281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68" name="Rectangle 67"/>
          <p:cNvSpPr/>
          <p:nvPr/>
        </p:nvSpPr>
        <p:spPr>
          <a:xfrm>
            <a:off x="1906864" y="3458584"/>
            <a:ext cx="444500" cy="9543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338664" y="3458584"/>
            <a:ext cx="274320" cy="9543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615683" y="3458584"/>
            <a:ext cx="444500" cy="9543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Line 98"/>
          <p:cNvSpPr>
            <a:spLocks noChangeShapeType="1"/>
          </p:cNvSpPr>
          <p:nvPr/>
        </p:nvSpPr>
        <p:spPr bwMode="auto">
          <a:xfrm flipV="1">
            <a:off x="1748114" y="3510880"/>
            <a:ext cx="18288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4" name="Line 98"/>
          <p:cNvSpPr>
            <a:spLocks noChangeShapeType="1"/>
          </p:cNvSpPr>
          <p:nvPr/>
        </p:nvSpPr>
        <p:spPr bwMode="auto">
          <a:xfrm flipV="1">
            <a:off x="3060183" y="3510880"/>
            <a:ext cx="18288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471329" y="366225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3852709" y="3348320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581811" y="3246149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506304" y="3812316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352585" y="3269211"/>
            <a:ext cx="544159" cy="563066"/>
            <a:chOff x="2925328" y="357827"/>
            <a:chExt cx="583027" cy="645514"/>
          </a:xfrm>
        </p:grpSpPr>
        <p:sp>
          <p:nvSpPr>
            <p:cNvPr id="110" name="Explosion 1 109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Snip Diagonal Corner Rectangle 112"/>
          <p:cNvSpPr/>
          <p:nvPr/>
        </p:nvSpPr>
        <p:spPr>
          <a:xfrm flipH="1">
            <a:off x="651484" y="3981566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582053" y="3984104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15" name="Round Diagonal Corner Rectangle 114"/>
          <p:cNvSpPr/>
          <p:nvPr/>
        </p:nvSpPr>
        <p:spPr>
          <a:xfrm>
            <a:off x="189761" y="3987230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87278" y="3981566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6081" y="3926755"/>
            <a:ext cx="1034606" cy="27432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 flipV="1">
            <a:off x="1261149" y="4066628"/>
            <a:ext cx="85471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 flipV="1">
            <a:off x="1245909" y="3615746"/>
            <a:ext cx="2170965" cy="37148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10135" y="123487"/>
            <a:ext cx="4888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Step2: </a:t>
            </a:r>
            <a:r>
              <a:rPr lang="en-US" sz="2400" b="1" dirty="0"/>
              <a:t>RNA </a:t>
            </a:r>
            <a:r>
              <a:rPr lang="en-US" sz="2400" b="1" dirty="0" smtClean="0"/>
              <a:t>processing + stabilization</a:t>
            </a:r>
            <a:endParaRPr lang="en-US" sz="2400" b="1" dirty="0"/>
          </a:p>
        </p:txBody>
      </p:sp>
      <p:pic>
        <p:nvPicPr>
          <p:cNvPr id="9" name="Picture 8" descr="fig3_wt_mko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175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622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6332555" y="231670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78" name="Group 77"/>
          <p:cNvGrpSpPr>
            <a:grpSpLocks/>
          </p:cNvGrpSpPr>
          <p:nvPr/>
        </p:nvGrpSpPr>
        <p:grpSpPr>
          <a:xfrm>
            <a:off x="8412480" y="1431471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8087226" y="1308910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7083926" y="2134906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7179211" y="919521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4937026" y="2418504"/>
            <a:ext cx="544159" cy="563066"/>
            <a:chOff x="2925328" y="357827"/>
            <a:chExt cx="583027" cy="645514"/>
          </a:xfrm>
        </p:grpSpPr>
        <p:sp>
          <p:nvSpPr>
            <p:cNvPr id="110" name="Explosion 1 109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Snip Diagonal Corner Rectangle 112"/>
          <p:cNvSpPr/>
          <p:nvPr/>
        </p:nvSpPr>
        <p:spPr>
          <a:xfrm flipH="1">
            <a:off x="5235925" y="3130859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5166494" y="3133397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15" name="Round Diagonal Corner Rectangle 114"/>
          <p:cNvSpPr/>
          <p:nvPr/>
        </p:nvSpPr>
        <p:spPr>
          <a:xfrm>
            <a:off x="4774202" y="3136523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771719" y="3130859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80522" y="3076048"/>
            <a:ext cx="1034606" cy="27432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5825065" y="2298468"/>
            <a:ext cx="1098040" cy="72341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5705737" y="1010291"/>
            <a:ext cx="1104860" cy="187492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59335" y="9187"/>
            <a:ext cx="3974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Step3: Translation + Secretion</a:t>
            </a:r>
            <a:endParaRPr lang="en-US" sz="2400" b="1" dirty="0"/>
          </a:p>
        </p:txBody>
      </p:sp>
      <p:pic>
        <p:nvPicPr>
          <p:cNvPr id="5" name="Picture 4" descr="fig4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31" b="28703"/>
          <a:stretch/>
        </p:blipFill>
        <p:spPr>
          <a:xfrm>
            <a:off x="1410486" y="3309836"/>
            <a:ext cx="6563615" cy="341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6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38034" y="5500986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</a:p>
        </p:txBody>
      </p:sp>
      <p:grpSp>
        <p:nvGrpSpPr>
          <p:cNvPr id="15" name="Group 14"/>
          <p:cNvGrpSpPr/>
          <p:nvPr/>
        </p:nvGrpSpPr>
        <p:grpSpPr>
          <a:xfrm flipH="1">
            <a:off x="1245909" y="5194598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2515909" y="5143798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2171580" y="4594343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565234" y="4338281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748114" y="1082377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471329" y="366225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21704" y="4700256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3852709" y="3348320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581811" y="3246149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78" name="Group 77"/>
          <p:cNvGrpSpPr>
            <a:grpSpLocks/>
          </p:cNvGrpSpPr>
          <p:nvPr/>
        </p:nvGrpSpPr>
        <p:grpSpPr>
          <a:xfrm>
            <a:off x="3828039" y="2282178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3502785" y="215961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506304" y="3812316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7" name="Rectangle 96"/>
          <p:cNvSpPr/>
          <p:nvPr/>
        </p:nvSpPr>
        <p:spPr>
          <a:xfrm>
            <a:off x="2499485" y="2985613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2594770" y="1770228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858870" y="4857946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>
            <a:off x="1375091" y="3510880"/>
            <a:ext cx="740768" cy="5557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1483206" y="3149175"/>
            <a:ext cx="855458" cy="1390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1346200" y="1860998"/>
            <a:ext cx="879956" cy="13902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>
            <a:off x="1384299" y="3365500"/>
            <a:ext cx="2032575" cy="2502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59335" y="9187"/>
            <a:ext cx="41777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Step4: Linking with TLR4 model</a:t>
            </a:r>
            <a:endParaRPr lang="en-US" sz="2400" b="1" dirty="0"/>
          </a:p>
        </p:txBody>
      </p:sp>
      <p:grpSp>
        <p:nvGrpSpPr>
          <p:cNvPr id="125" name="Group 124"/>
          <p:cNvGrpSpPr/>
          <p:nvPr/>
        </p:nvGrpSpPr>
        <p:grpSpPr>
          <a:xfrm>
            <a:off x="24241" y="2347225"/>
            <a:ext cx="1621536" cy="2413583"/>
            <a:chOff x="1651222" y="3111150"/>
            <a:chExt cx="1621536" cy="2413583"/>
          </a:xfrm>
        </p:grpSpPr>
        <p:sp>
          <p:nvSpPr>
            <p:cNvPr id="126" name="Rounded Rectangle 125"/>
            <p:cNvSpPr>
              <a:spLocks noChangeAspect="1"/>
            </p:cNvSpPr>
            <p:nvPr/>
          </p:nvSpPr>
          <p:spPr>
            <a:xfrm>
              <a:off x="1904940" y="5041015"/>
              <a:ext cx="1228954" cy="321095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2040" tIns="41020" rIns="82040" bIns="41020"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035244" y="5086778"/>
              <a:ext cx="1020196" cy="252118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sz="1100" dirty="0" err="1">
                  <a:latin typeface="Arial"/>
                  <a:cs typeface="Arial"/>
                </a:rPr>
                <a:t>NFκB</a:t>
              </a:r>
              <a:r>
                <a:rPr lang="en-US" sz="1100" dirty="0">
                  <a:latin typeface="Arial"/>
                  <a:cs typeface="Arial"/>
                </a:rPr>
                <a:t> module</a:t>
              </a:r>
            </a:p>
          </p:txBody>
        </p:sp>
        <p:sp>
          <p:nvSpPr>
            <p:cNvPr id="128" name="Rounded Rectangle 127"/>
            <p:cNvSpPr>
              <a:spLocks noChangeAspect="1"/>
            </p:cNvSpPr>
            <p:nvPr/>
          </p:nvSpPr>
          <p:spPr>
            <a:xfrm>
              <a:off x="1881233" y="4629870"/>
              <a:ext cx="1228954" cy="315712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2040" tIns="41020" rIns="82040" bIns="41020"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047776" y="4659720"/>
              <a:ext cx="894905" cy="252118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altLang="zh-CN" sz="1100" dirty="0">
                  <a:latin typeface="Arial"/>
                  <a:cs typeface="Arial"/>
                </a:rPr>
                <a:t>IKK </a:t>
              </a:r>
              <a:r>
                <a:rPr lang="en-US" sz="1100" dirty="0">
                  <a:latin typeface="Arial"/>
                  <a:cs typeface="Arial"/>
                </a:rPr>
                <a:t>module</a:t>
              </a:r>
            </a:p>
          </p:txBody>
        </p:sp>
        <p:grpSp>
          <p:nvGrpSpPr>
            <p:cNvPr id="130" name="Group 129"/>
            <p:cNvGrpSpPr/>
            <p:nvPr/>
          </p:nvGrpSpPr>
          <p:grpSpPr>
            <a:xfrm>
              <a:off x="2351585" y="4877901"/>
              <a:ext cx="364202" cy="224731"/>
              <a:chOff x="2576623" y="2807855"/>
              <a:chExt cx="390216" cy="257638"/>
            </a:xfrm>
          </p:grpSpPr>
          <p:sp>
            <p:nvSpPr>
              <p:cNvPr id="146" name="24-Point Star 145"/>
              <p:cNvSpPr/>
              <p:nvPr/>
            </p:nvSpPr>
            <p:spPr>
              <a:xfrm>
                <a:off x="2583952" y="2807855"/>
                <a:ext cx="357693" cy="256835"/>
              </a:xfrm>
              <a:prstGeom prst="star24">
                <a:avLst/>
              </a:prstGeom>
              <a:solidFill>
                <a:srgbClr val="00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latin typeface="Arial"/>
                  <a:cs typeface="Arial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2576623" y="2818502"/>
                <a:ext cx="390216" cy="246991"/>
              </a:xfrm>
              <a:prstGeom prst="rect">
                <a:avLst/>
              </a:prstGeom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none">
                <a:spAutoFit/>
              </a:bodyPr>
              <a:lstStyle/>
              <a:p>
                <a:r>
                  <a:rPr lang="en-US" sz="800" b="1" dirty="0">
                    <a:latin typeface="Arial"/>
                    <a:cs typeface="Arial"/>
                  </a:rPr>
                  <a:t>IKK</a:t>
                </a:r>
              </a:p>
            </p:txBody>
          </p:sp>
        </p:grpSp>
        <p:sp>
          <p:nvSpPr>
            <p:cNvPr id="131" name="Oval 4"/>
            <p:cNvSpPr>
              <a:spLocks noChangeArrowheads="1"/>
            </p:cNvSpPr>
            <p:nvPr/>
          </p:nvSpPr>
          <p:spPr bwMode="auto">
            <a:xfrm>
              <a:off x="2350058" y="5310884"/>
              <a:ext cx="242728" cy="20060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2040" tIns="41020" rIns="82040" bIns="41020" anchor="ctr">
              <a:prstTxWarp prst="textNoShape">
                <a:avLst/>
              </a:prstTxWarp>
            </a:bodyPr>
            <a:lstStyle/>
            <a:p>
              <a:endParaRPr lang="en-US" sz="700" dirty="0">
                <a:latin typeface="Arial"/>
                <a:cs typeface="Arial"/>
              </a:endParaRPr>
            </a:p>
          </p:txBody>
        </p:sp>
        <p:sp>
          <p:nvSpPr>
            <p:cNvPr id="132" name="Oval 5"/>
            <p:cNvSpPr>
              <a:spLocks noChangeArrowheads="1"/>
            </p:cNvSpPr>
            <p:nvPr/>
          </p:nvSpPr>
          <p:spPr bwMode="auto">
            <a:xfrm>
              <a:off x="2538667" y="5366185"/>
              <a:ext cx="205901" cy="145302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2040" tIns="41020" rIns="82040" bIns="41020" anchor="ctr">
              <a:prstTxWarp prst="textNoShape">
                <a:avLst/>
              </a:prstTxWarp>
            </a:bodyPr>
            <a:lstStyle/>
            <a:p>
              <a:endParaRPr lang="en-US" sz="700" dirty="0">
                <a:latin typeface="Arial"/>
                <a:cs typeface="Arial"/>
              </a:endParaRPr>
            </a:p>
          </p:txBody>
        </p:sp>
        <p:sp>
          <p:nvSpPr>
            <p:cNvPr id="133" name="Rounded Rectangle 132"/>
            <p:cNvSpPr>
              <a:spLocks noChangeAspect="1"/>
            </p:cNvSpPr>
            <p:nvPr/>
          </p:nvSpPr>
          <p:spPr>
            <a:xfrm>
              <a:off x="1651222" y="3682254"/>
              <a:ext cx="1621536" cy="478565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2040" tIns="41020" rIns="82040" bIns="41020"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989591" y="3776990"/>
              <a:ext cx="1012481" cy="252118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sz="1100" dirty="0">
                  <a:latin typeface="Arial"/>
                  <a:cs typeface="Arial"/>
                </a:rPr>
                <a:t>TLR4 module</a:t>
              </a:r>
            </a:p>
          </p:txBody>
        </p:sp>
        <p:cxnSp>
          <p:nvCxnSpPr>
            <p:cNvPr id="135" name="Straight Arrow Connector 134"/>
            <p:cNvCxnSpPr>
              <a:stCxn id="139" idx="1"/>
            </p:cNvCxnSpPr>
            <p:nvPr/>
          </p:nvCxnSpPr>
          <p:spPr>
            <a:xfrm>
              <a:off x="2276789" y="4231082"/>
              <a:ext cx="7890" cy="38134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Group 135"/>
            <p:cNvGrpSpPr/>
            <p:nvPr/>
          </p:nvGrpSpPr>
          <p:grpSpPr>
            <a:xfrm>
              <a:off x="2234787" y="3111150"/>
              <a:ext cx="544159" cy="563066"/>
              <a:chOff x="2925328" y="357827"/>
              <a:chExt cx="583027" cy="645514"/>
            </a:xfrm>
          </p:grpSpPr>
          <p:sp>
            <p:nvSpPr>
              <p:cNvPr id="143" name="Explosion 1 142"/>
              <p:cNvSpPr/>
              <p:nvPr/>
            </p:nvSpPr>
            <p:spPr>
              <a:xfrm>
                <a:off x="2925328" y="357827"/>
                <a:ext cx="583027" cy="429914"/>
              </a:xfrm>
              <a:prstGeom prst="irregularSeal1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3004095" y="443334"/>
                <a:ext cx="411632" cy="246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b="1" dirty="0">
                    <a:latin typeface="Arial"/>
                    <a:cs typeface="Arial"/>
                  </a:rPr>
                  <a:t>LPS</a:t>
                </a:r>
              </a:p>
            </p:txBody>
          </p:sp>
          <p:cxnSp>
            <p:nvCxnSpPr>
              <p:cNvPr id="145" name="Straight Arrow Connector 144"/>
              <p:cNvCxnSpPr/>
              <p:nvPr/>
            </p:nvCxnSpPr>
            <p:spPr>
              <a:xfrm flipH="1">
                <a:off x="3208961" y="755105"/>
                <a:ext cx="0" cy="248236"/>
              </a:xfrm>
              <a:prstGeom prst="straightConnector1">
                <a:avLst/>
              </a:prstGeom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7" name="Snip Diagonal Corner Rectangle 136"/>
            <p:cNvSpPr/>
            <p:nvPr/>
          </p:nvSpPr>
          <p:spPr>
            <a:xfrm flipH="1">
              <a:off x="2533686" y="4052105"/>
              <a:ext cx="403444" cy="175846"/>
            </a:xfrm>
            <a:prstGeom prst="snip2Diag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71762" tIns="35882" rIns="71762" bIns="35882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 flipH="1">
              <a:off x="2464255" y="4054643"/>
              <a:ext cx="515570" cy="195575"/>
            </a:xfrm>
            <a:prstGeom prst="rect">
              <a:avLst/>
            </a:prstGeom>
            <a:effectLst/>
          </p:spPr>
          <p:txBody>
            <a:bodyPr wrap="none" lIns="71762" tIns="35882" rIns="71762" bIns="35882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MyD88*</a:t>
              </a:r>
              <a:endParaRPr lang="en-US" sz="800" b="1" baseline="30000" dirty="0">
                <a:latin typeface="Arial"/>
                <a:cs typeface="Arial"/>
              </a:endParaRPr>
            </a:p>
          </p:txBody>
        </p:sp>
        <p:sp>
          <p:nvSpPr>
            <p:cNvPr id="139" name="Round Diagonal Corner Rectangle 138"/>
            <p:cNvSpPr/>
            <p:nvPr/>
          </p:nvSpPr>
          <p:spPr>
            <a:xfrm>
              <a:off x="2071963" y="4057769"/>
              <a:ext cx="409651" cy="173313"/>
            </a:xfrm>
            <a:prstGeom prst="round2DiagRect">
              <a:avLst/>
            </a:prstGeom>
            <a:solidFill>
              <a:srgbClr val="2397E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71762" tIns="35882" rIns="71762" bIns="35882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069480" y="4052105"/>
              <a:ext cx="414230" cy="195575"/>
            </a:xfrm>
            <a:prstGeom prst="rect">
              <a:avLst/>
            </a:prstGeom>
            <a:effectLst/>
          </p:spPr>
          <p:txBody>
            <a:bodyPr wrap="none" lIns="71762" tIns="35882" rIns="71762" bIns="35882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TRIF*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327805" y="5318781"/>
              <a:ext cx="434987" cy="205952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sz="800" b="1" dirty="0" err="1">
                  <a:latin typeface="Arial"/>
                  <a:cs typeface="Arial"/>
                </a:rPr>
                <a:t>NFκB</a:t>
              </a:r>
              <a:r>
                <a:rPr lang="en-US" sz="800" b="1" dirty="0">
                  <a:latin typeface="Arial"/>
                  <a:cs typeface="Arial"/>
                </a:rPr>
                <a:t> </a:t>
              </a:r>
              <a:endParaRPr lang="en-US" sz="800" b="1" dirty="0"/>
            </a:p>
          </p:txBody>
        </p:sp>
        <p:cxnSp>
          <p:nvCxnSpPr>
            <p:cNvPr id="142" name="Straight Arrow Connector 141"/>
            <p:cNvCxnSpPr/>
            <p:nvPr/>
          </p:nvCxnSpPr>
          <p:spPr>
            <a:xfrm flipH="1">
              <a:off x="2695072" y="4241376"/>
              <a:ext cx="3016" cy="398570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0178143" y="440871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4" name="Picture 13" descr="Fig5b_TLR4_LP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029" y="-32106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25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38034" y="5500986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  <a:endParaRPr lang="en-US" sz="12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H="1">
            <a:off x="1245909" y="5194598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2531432" y="5140921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2171580" y="4594343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565234" y="4338281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748114" y="1082377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471329" y="366225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21704" y="4700256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3852709" y="3348320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581811" y="3246149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78" name="Group 77"/>
          <p:cNvGrpSpPr>
            <a:grpSpLocks/>
          </p:cNvGrpSpPr>
          <p:nvPr/>
        </p:nvGrpSpPr>
        <p:grpSpPr>
          <a:xfrm>
            <a:off x="3828039" y="2282178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3502785" y="215961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506304" y="3812316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7" name="Rectangle 96"/>
          <p:cNvSpPr/>
          <p:nvPr/>
        </p:nvSpPr>
        <p:spPr>
          <a:xfrm>
            <a:off x="2499485" y="2985613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2594770" y="1770228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858870" y="4857946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>
            <a:off x="1375091" y="3510880"/>
            <a:ext cx="740768" cy="5557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1483206" y="3149175"/>
            <a:ext cx="855458" cy="1390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1346200" y="1860998"/>
            <a:ext cx="879956" cy="13902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>
            <a:off x="1384299" y="3365500"/>
            <a:ext cx="2032575" cy="2502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6" name="Rounded Rectangle 125"/>
          <p:cNvSpPr>
            <a:spLocks noChangeAspect="1"/>
          </p:cNvSpPr>
          <p:nvPr/>
        </p:nvSpPr>
        <p:spPr>
          <a:xfrm>
            <a:off x="277959" y="4277090"/>
            <a:ext cx="1228954" cy="32109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408263" y="4322853"/>
            <a:ext cx="1020196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err="1">
                <a:latin typeface="Arial"/>
                <a:cs typeface="Arial"/>
              </a:rPr>
              <a:t>NFκB</a:t>
            </a:r>
            <a:r>
              <a:rPr lang="en-US" sz="1100" dirty="0">
                <a:latin typeface="Arial"/>
                <a:cs typeface="Arial"/>
              </a:rPr>
              <a:t> module</a:t>
            </a:r>
          </a:p>
        </p:txBody>
      </p:sp>
      <p:sp>
        <p:nvSpPr>
          <p:cNvPr id="128" name="Rounded Rectangle 127"/>
          <p:cNvSpPr>
            <a:spLocks noChangeAspect="1"/>
          </p:cNvSpPr>
          <p:nvPr/>
        </p:nvSpPr>
        <p:spPr>
          <a:xfrm>
            <a:off x="254252" y="3865945"/>
            <a:ext cx="1228954" cy="31571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20795" y="3895795"/>
            <a:ext cx="894905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altLang="zh-CN" sz="1100" dirty="0">
                <a:latin typeface="Arial"/>
                <a:cs typeface="Arial"/>
              </a:rPr>
              <a:t>IKK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grpSp>
        <p:nvGrpSpPr>
          <p:cNvPr id="130" name="Group 129"/>
          <p:cNvGrpSpPr/>
          <p:nvPr/>
        </p:nvGrpSpPr>
        <p:grpSpPr>
          <a:xfrm>
            <a:off x="724604" y="4113976"/>
            <a:ext cx="364202" cy="224731"/>
            <a:chOff x="2576623" y="2807855"/>
            <a:chExt cx="390216" cy="257638"/>
          </a:xfrm>
        </p:grpSpPr>
        <p:sp>
          <p:nvSpPr>
            <p:cNvPr id="146" name="24-Point Star 145"/>
            <p:cNvSpPr/>
            <p:nvPr/>
          </p:nvSpPr>
          <p:spPr>
            <a:xfrm>
              <a:off x="2583952" y="2807855"/>
              <a:ext cx="357693" cy="256835"/>
            </a:xfrm>
            <a:prstGeom prst="star24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576623" y="2818502"/>
              <a:ext cx="390216" cy="246991"/>
            </a:xfrm>
            <a:prstGeom prst="rect">
              <a:avLst/>
            </a:prstGeom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IKK</a:t>
              </a:r>
            </a:p>
          </p:txBody>
        </p:sp>
      </p:grpSp>
      <p:sp>
        <p:nvSpPr>
          <p:cNvPr id="131" name="Oval 4"/>
          <p:cNvSpPr>
            <a:spLocks noChangeArrowheads="1"/>
          </p:cNvSpPr>
          <p:nvPr/>
        </p:nvSpPr>
        <p:spPr bwMode="auto">
          <a:xfrm>
            <a:off x="723077" y="4546959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32" name="Oval 5"/>
          <p:cNvSpPr>
            <a:spLocks noChangeArrowheads="1"/>
          </p:cNvSpPr>
          <p:nvPr/>
        </p:nvSpPr>
        <p:spPr bwMode="auto">
          <a:xfrm>
            <a:off x="911686" y="4602260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33" name="Rounded Rectangle 132"/>
          <p:cNvSpPr>
            <a:spLocks noChangeAspect="1"/>
          </p:cNvSpPr>
          <p:nvPr/>
        </p:nvSpPr>
        <p:spPr>
          <a:xfrm>
            <a:off x="24241" y="2918329"/>
            <a:ext cx="1621536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362610" y="3013065"/>
            <a:ext cx="1012481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latin typeface="Arial"/>
                <a:cs typeface="Arial"/>
              </a:rPr>
              <a:t>TLR4 module</a:t>
            </a:r>
          </a:p>
        </p:txBody>
      </p:sp>
      <p:cxnSp>
        <p:nvCxnSpPr>
          <p:cNvPr id="135" name="Straight Arrow Connector 134"/>
          <p:cNvCxnSpPr>
            <a:stCxn id="139" idx="1"/>
          </p:cNvCxnSpPr>
          <p:nvPr/>
        </p:nvCxnSpPr>
        <p:spPr>
          <a:xfrm>
            <a:off x="649808" y="3467157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/>
          <p:cNvGrpSpPr/>
          <p:nvPr/>
        </p:nvGrpSpPr>
        <p:grpSpPr>
          <a:xfrm>
            <a:off x="607806" y="2347225"/>
            <a:ext cx="544159" cy="563066"/>
            <a:chOff x="2925328" y="357827"/>
            <a:chExt cx="583027" cy="645514"/>
          </a:xfrm>
        </p:grpSpPr>
        <p:sp>
          <p:nvSpPr>
            <p:cNvPr id="143" name="Explosion 1 142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45" name="Straight Arrow Connector 144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Snip Diagonal Corner Rectangle 136"/>
          <p:cNvSpPr/>
          <p:nvPr/>
        </p:nvSpPr>
        <p:spPr>
          <a:xfrm flipH="1">
            <a:off x="906705" y="3288180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38" name="Rectangle 137"/>
          <p:cNvSpPr/>
          <p:nvPr/>
        </p:nvSpPr>
        <p:spPr>
          <a:xfrm flipH="1">
            <a:off x="837274" y="3290718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39" name="Round Diagonal Corner Rectangle 138"/>
          <p:cNvSpPr/>
          <p:nvPr/>
        </p:nvSpPr>
        <p:spPr>
          <a:xfrm>
            <a:off x="444982" y="3293844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442499" y="3288180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700824" y="4554856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142" name="Straight Arrow Connector 141"/>
          <p:cNvCxnSpPr/>
          <p:nvPr/>
        </p:nvCxnSpPr>
        <p:spPr>
          <a:xfrm flipH="1">
            <a:off x="1068091" y="3477451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1481149" y="1585562"/>
            <a:ext cx="6732983" cy="2393540"/>
            <a:chOff x="1481149" y="1585562"/>
            <a:chExt cx="6732983" cy="2393540"/>
          </a:xfrm>
        </p:grpSpPr>
        <p:sp>
          <p:nvSpPr>
            <p:cNvPr id="124" name="Rectangle 123"/>
            <p:cNvSpPr/>
            <p:nvPr/>
          </p:nvSpPr>
          <p:spPr>
            <a:xfrm>
              <a:off x="4650386" y="1585562"/>
              <a:ext cx="356374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/>
                <a:t>Step5: Place p38 and </a:t>
              </a:r>
              <a:r>
                <a:rPr lang="en-US" sz="2400" b="1" dirty="0" err="1" smtClean="0"/>
                <a:t>pERK</a:t>
              </a:r>
              <a:r>
                <a:rPr lang="en-US" sz="2400" b="1" dirty="0" smtClean="0"/>
                <a:t> </a:t>
              </a:r>
              <a:endParaRPr lang="en-US" sz="2400" b="1" dirty="0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1481149" y="2492140"/>
              <a:ext cx="820778" cy="457573"/>
              <a:chOff x="5902691" y="1091537"/>
              <a:chExt cx="820778" cy="457573"/>
            </a:xfrm>
          </p:grpSpPr>
          <p:sp>
            <p:nvSpPr>
              <p:cNvPr id="17" name="Freeform 16"/>
              <p:cNvSpPr>
                <a:spLocks noChangeAspect="1"/>
              </p:cNvSpPr>
              <p:nvPr/>
            </p:nvSpPr>
            <p:spPr>
              <a:xfrm rot="16200000">
                <a:off x="6144628" y="1002090"/>
                <a:ext cx="457200" cy="636839"/>
              </a:xfrm>
              <a:custGeom>
                <a:avLst/>
                <a:gdLst>
                  <a:gd name="connsiteX0" fmla="*/ 256303 w 650472"/>
                  <a:gd name="connsiteY0" fmla="*/ 3852 h 906050"/>
                  <a:gd name="connsiteX1" fmla="*/ 2303 w 650472"/>
                  <a:gd name="connsiteY1" fmla="*/ 156252 h 906050"/>
                  <a:gd name="connsiteX2" fmla="*/ 129303 w 650472"/>
                  <a:gd name="connsiteY2" fmla="*/ 435652 h 906050"/>
                  <a:gd name="connsiteX3" fmla="*/ 103903 w 650472"/>
                  <a:gd name="connsiteY3" fmla="*/ 778552 h 906050"/>
                  <a:gd name="connsiteX4" fmla="*/ 370603 w 650472"/>
                  <a:gd name="connsiteY4" fmla="*/ 905552 h 906050"/>
                  <a:gd name="connsiteX5" fmla="*/ 650003 w 650472"/>
                  <a:gd name="connsiteY5" fmla="*/ 740452 h 906050"/>
                  <a:gd name="connsiteX6" fmla="*/ 434103 w 650472"/>
                  <a:gd name="connsiteY6" fmla="*/ 410252 h 906050"/>
                  <a:gd name="connsiteX7" fmla="*/ 319803 w 650472"/>
                  <a:gd name="connsiteY7" fmla="*/ 308652 h 906050"/>
                  <a:gd name="connsiteX8" fmla="*/ 256303 w 650472"/>
                  <a:gd name="connsiteY8" fmla="*/ 3852 h 90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0472" h="906050">
                    <a:moveTo>
                      <a:pt x="256303" y="3852"/>
                    </a:moveTo>
                    <a:cubicBezTo>
                      <a:pt x="203386" y="-21548"/>
                      <a:pt x="23470" y="84285"/>
                      <a:pt x="2303" y="156252"/>
                    </a:cubicBezTo>
                    <a:cubicBezTo>
                      <a:pt x="-18864" y="228219"/>
                      <a:pt x="112370" y="331935"/>
                      <a:pt x="129303" y="435652"/>
                    </a:cubicBezTo>
                    <a:cubicBezTo>
                      <a:pt x="146236" y="539369"/>
                      <a:pt x="63686" y="700235"/>
                      <a:pt x="103903" y="778552"/>
                    </a:cubicBezTo>
                    <a:cubicBezTo>
                      <a:pt x="144120" y="856869"/>
                      <a:pt x="279586" y="911902"/>
                      <a:pt x="370603" y="905552"/>
                    </a:cubicBezTo>
                    <a:cubicBezTo>
                      <a:pt x="461620" y="899202"/>
                      <a:pt x="639420" y="823002"/>
                      <a:pt x="650003" y="740452"/>
                    </a:cubicBezTo>
                    <a:cubicBezTo>
                      <a:pt x="660586" y="657902"/>
                      <a:pt x="489136" y="482219"/>
                      <a:pt x="434103" y="410252"/>
                    </a:cubicBezTo>
                    <a:cubicBezTo>
                      <a:pt x="379070" y="338285"/>
                      <a:pt x="347320" y="374269"/>
                      <a:pt x="319803" y="308652"/>
                    </a:cubicBezTo>
                    <a:cubicBezTo>
                      <a:pt x="292286" y="243035"/>
                      <a:pt x="309220" y="29252"/>
                      <a:pt x="256303" y="3852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5915108" y="1176357"/>
                <a:ext cx="279400" cy="292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179730" y="1135412"/>
                <a:ext cx="5437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ERK</a:t>
                </a: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5902691" y="1091537"/>
                <a:ext cx="3059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1554638" y="3521529"/>
              <a:ext cx="814942" cy="457573"/>
              <a:chOff x="5902691" y="1091537"/>
              <a:chExt cx="814942" cy="457573"/>
            </a:xfrm>
          </p:grpSpPr>
          <p:sp>
            <p:nvSpPr>
              <p:cNvPr id="108" name="Freeform 107"/>
              <p:cNvSpPr>
                <a:spLocks noChangeAspect="1"/>
              </p:cNvSpPr>
              <p:nvPr/>
            </p:nvSpPr>
            <p:spPr>
              <a:xfrm rot="16200000">
                <a:off x="6144628" y="1002090"/>
                <a:ext cx="457200" cy="636839"/>
              </a:xfrm>
              <a:custGeom>
                <a:avLst/>
                <a:gdLst>
                  <a:gd name="connsiteX0" fmla="*/ 256303 w 650472"/>
                  <a:gd name="connsiteY0" fmla="*/ 3852 h 906050"/>
                  <a:gd name="connsiteX1" fmla="*/ 2303 w 650472"/>
                  <a:gd name="connsiteY1" fmla="*/ 156252 h 906050"/>
                  <a:gd name="connsiteX2" fmla="*/ 129303 w 650472"/>
                  <a:gd name="connsiteY2" fmla="*/ 435652 h 906050"/>
                  <a:gd name="connsiteX3" fmla="*/ 103903 w 650472"/>
                  <a:gd name="connsiteY3" fmla="*/ 778552 h 906050"/>
                  <a:gd name="connsiteX4" fmla="*/ 370603 w 650472"/>
                  <a:gd name="connsiteY4" fmla="*/ 905552 h 906050"/>
                  <a:gd name="connsiteX5" fmla="*/ 650003 w 650472"/>
                  <a:gd name="connsiteY5" fmla="*/ 740452 h 906050"/>
                  <a:gd name="connsiteX6" fmla="*/ 434103 w 650472"/>
                  <a:gd name="connsiteY6" fmla="*/ 410252 h 906050"/>
                  <a:gd name="connsiteX7" fmla="*/ 319803 w 650472"/>
                  <a:gd name="connsiteY7" fmla="*/ 308652 h 906050"/>
                  <a:gd name="connsiteX8" fmla="*/ 256303 w 650472"/>
                  <a:gd name="connsiteY8" fmla="*/ 3852 h 90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0472" h="906050">
                    <a:moveTo>
                      <a:pt x="256303" y="3852"/>
                    </a:moveTo>
                    <a:cubicBezTo>
                      <a:pt x="203386" y="-21548"/>
                      <a:pt x="23470" y="84285"/>
                      <a:pt x="2303" y="156252"/>
                    </a:cubicBezTo>
                    <a:cubicBezTo>
                      <a:pt x="-18864" y="228219"/>
                      <a:pt x="112370" y="331935"/>
                      <a:pt x="129303" y="435652"/>
                    </a:cubicBezTo>
                    <a:cubicBezTo>
                      <a:pt x="146236" y="539369"/>
                      <a:pt x="63686" y="700235"/>
                      <a:pt x="103903" y="778552"/>
                    </a:cubicBezTo>
                    <a:cubicBezTo>
                      <a:pt x="144120" y="856869"/>
                      <a:pt x="279586" y="911902"/>
                      <a:pt x="370603" y="905552"/>
                    </a:cubicBezTo>
                    <a:cubicBezTo>
                      <a:pt x="461620" y="899202"/>
                      <a:pt x="639420" y="823002"/>
                      <a:pt x="650003" y="740452"/>
                    </a:cubicBezTo>
                    <a:cubicBezTo>
                      <a:pt x="660586" y="657902"/>
                      <a:pt x="489136" y="482219"/>
                      <a:pt x="434103" y="410252"/>
                    </a:cubicBezTo>
                    <a:cubicBezTo>
                      <a:pt x="379070" y="338285"/>
                      <a:pt x="347320" y="374269"/>
                      <a:pt x="319803" y="308652"/>
                    </a:cubicBezTo>
                    <a:cubicBezTo>
                      <a:pt x="292286" y="243035"/>
                      <a:pt x="309220" y="29252"/>
                      <a:pt x="256303" y="3852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5915108" y="1176357"/>
                <a:ext cx="279400" cy="292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6179730" y="1135412"/>
                <a:ext cx="5379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P38</a:t>
                </a:r>
                <a:endParaRPr lang="en-US" dirty="0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5902691" y="1091537"/>
                <a:ext cx="3059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4330700" y="3149175"/>
            <a:ext cx="4984489" cy="2450132"/>
            <a:chOff x="4330700" y="3149175"/>
            <a:chExt cx="4984489" cy="2450132"/>
          </a:xfrm>
        </p:grpSpPr>
        <p:sp>
          <p:nvSpPr>
            <p:cNvPr id="112" name="Line 98"/>
            <p:cNvSpPr>
              <a:spLocks noChangeShapeType="1"/>
            </p:cNvSpPr>
            <p:nvPr/>
          </p:nvSpPr>
          <p:spPr bwMode="auto">
            <a:xfrm>
              <a:off x="7034204" y="4861752"/>
              <a:ext cx="740768" cy="5557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3" name="Line 98"/>
            <p:cNvSpPr>
              <a:spLocks noChangeShapeType="1"/>
            </p:cNvSpPr>
            <p:nvPr/>
          </p:nvSpPr>
          <p:spPr bwMode="auto">
            <a:xfrm flipV="1">
              <a:off x="7009417" y="3940854"/>
              <a:ext cx="841755" cy="431172"/>
            </a:xfrm>
            <a:prstGeom prst="line">
              <a:avLst/>
            </a:prstGeom>
            <a:noFill/>
            <a:ln w="57150" cmpd="sng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4" name="Line 98"/>
            <p:cNvSpPr>
              <a:spLocks noChangeShapeType="1"/>
            </p:cNvSpPr>
            <p:nvPr/>
          </p:nvSpPr>
          <p:spPr bwMode="auto">
            <a:xfrm>
              <a:off x="6995714" y="3440231"/>
              <a:ext cx="855458" cy="12215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5" name="Line 98"/>
            <p:cNvSpPr>
              <a:spLocks noChangeShapeType="1"/>
            </p:cNvSpPr>
            <p:nvPr/>
          </p:nvSpPr>
          <p:spPr bwMode="auto">
            <a:xfrm>
              <a:off x="7009416" y="4673932"/>
              <a:ext cx="84175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5919356" y="4304599"/>
              <a:ext cx="814942" cy="457573"/>
              <a:chOff x="5902691" y="1091537"/>
              <a:chExt cx="814942" cy="457573"/>
            </a:xfrm>
          </p:grpSpPr>
          <p:sp>
            <p:nvSpPr>
              <p:cNvPr id="117" name="Freeform 116"/>
              <p:cNvSpPr>
                <a:spLocks noChangeAspect="1"/>
              </p:cNvSpPr>
              <p:nvPr/>
            </p:nvSpPr>
            <p:spPr>
              <a:xfrm rot="16200000">
                <a:off x="6144628" y="1002090"/>
                <a:ext cx="457200" cy="636839"/>
              </a:xfrm>
              <a:custGeom>
                <a:avLst/>
                <a:gdLst>
                  <a:gd name="connsiteX0" fmla="*/ 256303 w 650472"/>
                  <a:gd name="connsiteY0" fmla="*/ 3852 h 906050"/>
                  <a:gd name="connsiteX1" fmla="*/ 2303 w 650472"/>
                  <a:gd name="connsiteY1" fmla="*/ 156252 h 906050"/>
                  <a:gd name="connsiteX2" fmla="*/ 129303 w 650472"/>
                  <a:gd name="connsiteY2" fmla="*/ 435652 h 906050"/>
                  <a:gd name="connsiteX3" fmla="*/ 103903 w 650472"/>
                  <a:gd name="connsiteY3" fmla="*/ 778552 h 906050"/>
                  <a:gd name="connsiteX4" fmla="*/ 370603 w 650472"/>
                  <a:gd name="connsiteY4" fmla="*/ 905552 h 906050"/>
                  <a:gd name="connsiteX5" fmla="*/ 650003 w 650472"/>
                  <a:gd name="connsiteY5" fmla="*/ 740452 h 906050"/>
                  <a:gd name="connsiteX6" fmla="*/ 434103 w 650472"/>
                  <a:gd name="connsiteY6" fmla="*/ 410252 h 906050"/>
                  <a:gd name="connsiteX7" fmla="*/ 319803 w 650472"/>
                  <a:gd name="connsiteY7" fmla="*/ 308652 h 906050"/>
                  <a:gd name="connsiteX8" fmla="*/ 256303 w 650472"/>
                  <a:gd name="connsiteY8" fmla="*/ 3852 h 90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0472" h="906050">
                    <a:moveTo>
                      <a:pt x="256303" y="3852"/>
                    </a:moveTo>
                    <a:cubicBezTo>
                      <a:pt x="203386" y="-21548"/>
                      <a:pt x="23470" y="84285"/>
                      <a:pt x="2303" y="156252"/>
                    </a:cubicBezTo>
                    <a:cubicBezTo>
                      <a:pt x="-18864" y="228219"/>
                      <a:pt x="112370" y="331935"/>
                      <a:pt x="129303" y="435652"/>
                    </a:cubicBezTo>
                    <a:cubicBezTo>
                      <a:pt x="146236" y="539369"/>
                      <a:pt x="63686" y="700235"/>
                      <a:pt x="103903" y="778552"/>
                    </a:cubicBezTo>
                    <a:cubicBezTo>
                      <a:pt x="144120" y="856869"/>
                      <a:pt x="279586" y="911902"/>
                      <a:pt x="370603" y="905552"/>
                    </a:cubicBezTo>
                    <a:cubicBezTo>
                      <a:pt x="461620" y="899202"/>
                      <a:pt x="639420" y="823002"/>
                      <a:pt x="650003" y="740452"/>
                    </a:cubicBezTo>
                    <a:cubicBezTo>
                      <a:pt x="660586" y="657902"/>
                      <a:pt x="489136" y="482219"/>
                      <a:pt x="434103" y="410252"/>
                    </a:cubicBezTo>
                    <a:cubicBezTo>
                      <a:pt x="379070" y="338285"/>
                      <a:pt x="347320" y="374269"/>
                      <a:pt x="319803" y="308652"/>
                    </a:cubicBezTo>
                    <a:cubicBezTo>
                      <a:pt x="292286" y="243035"/>
                      <a:pt x="309220" y="29252"/>
                      <a:pt x="256303" y="3852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5915108" y="1176357"/>
                <a:ext cx="279400" cy="292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6179730" y="1135412"/>
                <a:ext cx="5379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P38</a:t>
                </a:r>
                <a:endParaRPr lang="en-US" dirty="0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5902691" y="1091537"/>
                <a:ext cx="3059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</p:grpSp>
        <p:sp>
          <p:nvSpPr>
            <p:cNvPr id="150" name="Rectangle 149"/>
            <p:cNvSpPr/>
            <p:nvPr/>
          </p:nvSpPr>
          <p:spPr>
            <a:xfrm>
              <a:off x="7927770" y="4411934"/>
              <a:ext cx="12863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/>
                <a:t>Translation</a:t>
              </a:r>
              <a:endParaRPr lang="en-US" i="1" dirty="0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7927770" y="3458584"/>
              <a:ext cx="11068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/>
                <a:t>Secretion</a:t>
              </a:r>
              <a:endParaRPr lang="en-US" i="1" dirty="0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7927770" y="5229975"/>
              <a:ext cx="13874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/>
                <a:t>Stabilization</a:t>
              </a:r>
              <a:endParaRPr lang="en-US" i="1" dirty="0"/>
            </a:p>
          </p:txBody>
        </p:sp>
        <p:grpSp>
          <p:nvGrpSpPr>
            <p:cNvPr id="155" name="Group 154"/>
            <p:cNvGrpSpPr/>
            <p:nvPr/>
          </p:nvGrpSpPr>
          <p:grpSpPr>
            <a:xfrm>
              <a:off x="5911740" y="3149175"/>
              <a:ext cx="820778" cy="457573"/>
              <a:chOff x="5902691" y="1091537"/>
              <a:chExt cx="820778" cy="457573"/>
            </a:xfrm>
          </p:grpSpPr>
          <p:sp>
            <p:nvSpPr>
              <p:cNvPr id="156" name="Freeform 155"/>
              <p:cNvSpPr>
                <a:spLocks noChangeAspect="1"/>
              </p:cNvSpPr>
              <p:nvPr/>
            </p:nvSpPr>
            <p:spPr>
              <a:xfrm rot="16200000">
                <a:off x="6144628" y="1002090"/>
                <a:ext cx="457200" cy="636839"/>
              </a:xfrm>
              <a:custGeom>
                <a:avLst/>
                <a:gdLst>
                  <a:gd name="connsiteX0" fmla="*/ 256303 w 650472"/>
                  <a:gd name="connsiteY0" fmla="*/ 3852 h 906050"/>
                  <a:gd name="connsiteX1" fmla="*/ 2303 w 650472"/>
                  <a:gd name="connsiteY1" fmla="*/ 156252 h 906050"/>
                  <a:gd name="connsiteX2" fmla="*/ 129303 w 650472"/>
                  <a:gd name="connsiteY2" fmla="*/ 435652 h 906050"/>
                  <a:gd name="connsiteX3" fmla="*/ 103903 w 650472"/>
                  <a:gd name="connsiteY3" fmla="*/ 778552 h 906050"/>
                  <a:gd name="connsiteX4" fmla="*/ 370603 w 650472"/>
                  <a:gd name="connsiteY4" fmla="*/ 905552 h 906050"/>
                  <a:gd name="connsiteX5" fmla="*/ 650003 w 650472"/>
                  <a:gd name="connsiteY5" fmla="*/ 740452 h 906050"/>
                  <a:gd name="connsiteX6" fmla="*/ 434103 w 650472"/>
                  <a:gd name="connsiteY6" fmla="*/ 410252 h 906050"/>
                  <a:gd name="connsiteX7" fmla="*/ 319803 w 650472"/>
                  <a:gd name="connsiteY7" fmla="*/ 308652 h 906050"/>
                  <a:gd name="connsiteX8" fmla="*/ 256303 w 650472"/>
                  <a:gd name="connsiteY8" fmla="*/ 3852 h 90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0472" h="906050">
                    <a:moveTo>
                      <a:pt x="256303" y="3852"/>
                    </a:moveTo>
                    <a:cubicBezTo>
                      <a:pt x="203386" y="-21548"/>
                      <a:pt x="23470" y="84285"/>
                      <a:pt x="2303" y="156252"/>
                    </a:cubicBezTo>
                    <a:cubicBezTo>
                      <a:pt x="-18864" y="228219"/>
                      <a:pt x="112370" y="331935"/>
                      <a:pt x="129303" y="435652"/>
                    </a:cubicBezTo>
                    <a:cubicBezTo>
                      <a:pt x="146236" y="539369"/>
                      <a:pt x="63686" y="700235"/>
                      <a:pt x="103903" y="778552"/>
                    </a:cubicBezTo>
                    <a:cubicBezTo>
                      <a:pt x="144120" y="856869"/>
                      <a:pt x="279586" y="911902"/>
                      <a:pt x="370603" y="905552"/>
                    </a:cubicBezTo>
                    <a:cubicBezTo>
                      <a:pt x="461620" y="899202"/>
                      <a:pt x="639420" y="823002"/>
                      <a:pt x="650003" y="740452"/>
                    </a:cubicBezTo>
                    <a:cubicBezTo>
                      <a:pt x="660586" y="657902"/>
                      <a:pt x="489136" y="482219"/>
                      <a:pt x="434103" y="410252"/>
                    </a:cubicBezTo>
                    <a:cubicBezTo>
                      <a:pt x="379070" y="338285"/>
                      <a:pt x="347320" y="374269"/>
                      <a:pt x="319803" y="308652"/>
                    </a:cubicBezTo>
                    <a:cubicBezTo>
                      <a:pt x="292286" y="243035"/>
                      <a:pt x="309220" y="29252"/>
                      <a:pt x="256303" y="3852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5915108" y="1176357"/>
                <a:ext cx="279400" cy="292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6179730" y="1135412"/>
                <a:ext cx="5437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ERK</a:t>
                </a: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5902691" y="1091537"/>
                <a:ext cx="3059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</p:grp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0700" y="3569719"/>
              <a:ext cx="976646" cy="395309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81846" y="4353257"/>
              <a:ext cx="774700" cy="387350"/>
            </a:xfrm>
            <a:prstGeom prst="rect">
              <a:avLst/>
            </a:prstGeom>
          </p:spPr>
        </p:pic>
        <p:sp>
          <p:nvSpPr>
            <p:cNvPr id="125" name="Line 98"/>
            <p:cNvSpPr>
              <a:spLocks noChangeShapeType="1"/>
            </p:cNvSpPr>
            <p:nvPr/>
          </p:nvSpPr>
          <p:spPr bwMode="auto">
            <a:xfrm flipV="1">
              <a:off x="5307346" y="3662256"/>
              <a:ext cx="604394" cy="1500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52" name="Line 98"/>
            <p:cNvSpPr>
              <a:spLocks noChangeShapeType="1"/>
            </p:cNvSpPr>
            <p:nvPr/>
          </p:nvSpPr>
          <p:spPr bwMode="auto">
            <a:xfrm flipV="1">
              <a:off x="5256546" y="4546958"/>
              <a:ext cx="604394" cy="25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53" name="Line 98"/>
            <p:cNvSpPr>
              <a:spLocks noChangeShapeType="1"/>
            </p:cNvSpPr>
            <p:nvPr/>
          </p:nvSpPr>
          <p:spPr bwMode="auto">
            <a:xfrm>
              <a:off x="5281946" y="4066629"/>
              <a:ext cx="604394" cy="2383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07346" y="4064382"/>
              <a:ext cx="291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?</a:t>
              </a: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5453160" y="3744644"/>
              <a:ext cx="291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?</a:t>
              </a: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5432149" y="4596600"/>
              <a:ext cx="291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928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53265" y="5540601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  <a:endParaRPr lang="en-US" sz="12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H="1">
            <a:off x="1361140" y="5234213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2646663" y="5180536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2286811" y="4633958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680465" y="4377896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863345" y="1121992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586560" y="3701872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36935" y="4739871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3967940" y="3387935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697042" y="3285764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78" name="Group 77"/>
          <p:cNvGrpSpPr>
            <a:grpSpLocks/>
          </p:cNvGrpSpPr>
          <p:nvPr/>
        </p:nvGrpSpPr>
        <p:grpSpPr>
          <a:xfrm>
            <a:off x="3943270" y="2321793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3618016" y="2199232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621535" y="3851931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7" name="Rectangle 96"/>
          <p:cNvSpPr/>
          <p:nvPr/>
        </p:nvSpPr>
        <p:spPr>
          <a:xfrm>
            <a:off x="2614716" y="3025228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2710001" y="1809843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974101" y="4897561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>
            <a:off x="1490322" y="3550495"/>
            <a:ext cx="740768" cy="5557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1598437" y="3188790"/>
            <a:ext cx="855458" cy="1390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1461431" y="1900613"/>
            <a:ext cx="879956" cy="13902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>
            <a:off x="1499530" y="3405115"/>
            <a:ext cx="2032575" cy="2502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6" name="Rounded Rectangle 125"/>
          <p:cNvSpPr>
            <a:spLocks noChangeAspect="1"/>
          </p:cNvSpPr>
          <p:nvPr/>
        </p:nvSpPr>
        <p:spPr>
          <a:xfrm>
            <a:off x="393190" y="4316705"/>
            <a:ext cx="1228954" cy="32109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523494" y="4362468"/>
            <a:ext cx="1020196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err="1">
                <a:latin typeface="Arial"/>
                <a:cs typeface="Arial"/>
              </a:rPr>
              <a:t>NFκB</a:t>
            </a:r>
            <a:r>
              <a:rPr lang="en-US" sz="1100" dirty="0">
                <a:latin typeface="Arial"/>
                <a:cs typeface="Arial"/>
              </a:rPr>
              <a:t> module</a:t>
            </a:r>
          </a:p>
        </p:txBody>
      </p:sp>
      <p:sp>
        <p:nvSpPr>
          <p:cNvPr id="128" name="Rounded Rectangle 127"/>
          <p:cNvSpPr>
            <a:spLocks noChangeAspect="1"/>
          </p:cNvSpPr>
          <p:nvPr/>
        </p:nvSpPr>
        <p:spPr>
          <a:xfrm>
            <a:off x="369483" y="3905560"/>
            <a:ext cx="1228954" cy="31571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536026" y="3935410"/>
            <a:ext cx="894905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altLang="zh-CN" sz="1100" dirty="0">
                <a:latin typeface="Arial"/>
                <a:cs typeface="Arial"/>
              </a:rPr>
              <a:t>IKK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grpSp>
        <p:nvGrpSpPr>
          <p:cNvPr id="130" name="Group 129"/>
          <p:cNvGrpSpPr/>
          <p:nvPr/>
        </p:nvGrpSpPr>
        <p:grpSpPr>
          <a:xfrm>
            <a:off x="839835" y="4153591"/>
            <a:ext cx="364202" cy="224731"/>
            <a:chOff x="2576623" y="2807855"/>
            <a:chExt cx="390216" cy="257638"/>
          </a:xfrm>
        </p:grpSpPr>
        <p:sp>
          <p:nvSpPr>
            <p:cNvPr id="146" name="24-Point Star 145"/>
            <p:cNvSpPr/>
            <p:nvPr/>
          </p:nvSpPr>
          <p:spPr>
            <a:xfrm>
              <a:off x="2583952" y="2807855"/>
              <a:ext cx="357693" cy="256835"/>
            </a:xfrm>
            <a:prstGeom prst="star24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576623" y="2818502"/>
              <a:ext cx="390216" cy="246991"/>
            </a:xfrm>
            <a:prstGeom prst="rect">
              <a:avLst/>
            </a:prstGeom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IKK</a:t>
              </a:r>
            </a:p>
          </p:txBody>
        </p:sp>
      </p:grpSp>
      <p:sp>
        <p:nvSpPr>
          <p:cNvPr id="131" name="Oval 4"/>
          <p:cNvSpPr>
            <a:spLocks noChangeArrowheads="1"/>
          </p:cNvSpPr>
          <p:nvPr/>
        </p:nvSpPr>
        <p:spPr bwMode="auto">
          <a:xfrm>
            <a:off x="838308" y="4586574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32" name="Oval 5"/>
          <p:cNvSpPr>
            <a:spLocks noChangeArrowheads="1"/>
          </p:cNvSpPr>
          <p:nvPr/>
        </p:nvSpPr>
        <p:spPr bwMode="auto">
          <a:xfrm>
            <a:off x="1026917" y="4641875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33" name="Rounded Rectangle 132"/>
          <p:cNvSpPr>
            <a:spLocks noChangeAspect="1"/>
          </p:cNvSpPr>
          <p:nvPr/>
        </p:nvSpPr>
        <p:spPr>
          <a:xfrm>
            <a:off x="139472" y="2957944"/>
            <a:ext cx="1621536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477841" y="3052680"/>
            <a:ext cx="934028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TLR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cxnSp>
        <p:nvCxnSpPr>
          <p:cNvPr id="135" name="Straight Arrow Connector 134"/>
          <p:cNvCxnSpPr>
            <a:stCxn id="139" idx="1"/>
          </p:cNvCxnSpPr>
          <p:nvPr/>
        </p:nvCxnSpPr>
        <p:spPr>
          <a:xfrm>
            <a:off x="765039" y="3506772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/>
          <p:cNvGrpSpPr/>
          <p:nvPr/>
        </p:nvGrpSpPr>
        <p:grpSpPr>
          <a:xfrm>
            <a:off x="723037" y="2386840"/>
            <a:ext cx="544159" cy="563066"/>
            <a:chOff x="2925328" y="357827"/>
            <a:chExt cx="583027" cy="645514"/>
          </a:xfrm>
        </p:grpSpPr>
        <p:sp>
          <p:nvSpPr>
            <p:cNvPr id="143" name="Explosion 1 142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45" name="Straight Arrow Connector 144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Snip Diagonal Corner Rectangle 136"/>
          <p:cNvSpPr/>
          <p:nvPr/>
        </p:nvSpPr>
        <p:spPr>
          <a:xfrm flipH="1">
            <a:off x="1021936" y="3327795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38" name="Rectangle 137"/>
          <p:cNvSpPr/>
          <p:nvPr/>
        </p:nvSpPr>
        <p:spPr>
          <a:xfrm flipH="1">
            <a:off x="952505" y="3330333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39" name="Round Diagonal Corner Rectangle 138"/>
          <p:cNvSpPr/>
          <p:nvPr/>
        </p:nvSpPr>
        <p:spPr>
          <a:xfrm>
            <a:off x="560213" y="3333459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557730" y="3327795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816055" y="4594471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142" name="Straight Arrow Connector 141"/>
          <p:cNvCxnSpPr/>
          <p:nvPr/>
        </p:nvCxnSpPr>
        <p:spPr>
          <a:xfrm flipH="1">
            <a:off x="1183322" y="3517066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3437320" y="178551"/>
            <a:ext cx="26180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Step6: </a:t>
            </a:r>
            <a:r>
              <a:rPr lang="en-US" sz="2400" b="1" dirty="0" err="1" smtClean="0"/>
              <a:t>CpG</a:t>
            </a:r>
            <a:r>
              <a:rPr lang="en-US" sz="2400" b="1" dirty="0" smtClean="0"/>
              <a:t> and PIC</a:t>
            </a:r>
            <a:endParaRPr lang="en-US" sz="2400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1596380" y="2531755"/>
            <a:ext cx="820778" cy="457573"/>
            <a:chOff x="5902691" y="1091537"/>
            <a:chExt cx="820778" cy="457573"/>
          </a:xfrm>
        </p:grpSpPr>
        <p:sp>
          <p:nvSpPr>
            <p:cNvPr id="17" name="Freeform 16"/>
            <p:cNvSpPr>
              <a:spLocks noChangeAspect="1"/>
            </p:cNvSpPr>
            <p:nvPr/>
          </p:nvSpPr>
          <p:spPr>
            <a:xfrm rot="16200000">
              <a:off x="6144628" y="1002090"/>
              <a:ext cx="457200" cy="636839"/>
            </a:xfrm>
            <a:custGeom>
              <a:avLst/>
              <a:gdLst>
                <a:gd name="connsiteX0" fmla="*/ 256303 w 650472"/>
                <a:gd name="connsiteY0" fmla="*/ 3852 h 906050"/>
                <a:gd name="connsiteX1" fmla="*/ 2303 w 650472"/>
                <a:gd name="connsiteY1" fmla="*/ 156252 h 906050"/>
                <a:gd name="connsiteX2" fmla="*/ 129303 w 650472"/>
                <a:gd name="connsiteY2" fmla="*/ 435652 h 906050"/>
                <a:gd name="connsiteX3" fmla="*/ 103903 w 650472"/>
                <a:gd name="connsiteY3" fmla="*/ 778552 h 906050"/>
                <a:gd name="connsiteX4" fmla="*/ 370603 w 650472"/>
                <a:gd name="connsiteY4" fmla="*/ 905552 h 906050"/>
                <a:gd name="connsiteX5" fmla="*/ 650003 w 650472"/>
                <a:gd name="connsiteY5" fmla="*/ 740452 h 906050"/>
                <a:gd name="connsiteX6" fmla="*/ 434103 w 650472"/>
                <a:gd name="connsiteY6" fmla="*/ 410252 h 906050"/>
                <a:gd name="connsiteX7" fmla="*/ 319803 w 650472"/>
                <a:gd name="connsiteY7" fmla="*/ 308652 h 906050"/>
                <a:gd name="connsiteX8" fmla="*/ 256303 w 650472"/>
                <a:gd name="connsiteY8" fmla="*/ 3852 h 90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0472" h="906050">
                  <a:moveTo>
                    <a:pt x="256303" y="3852"/>
                  </a:moveTo>
                  <a:cubicBezTo>
                    <a:pt x="203386" y="-21548"/>
                    <a:pt x="23470" y="84285"/>
                    <a:pt x="2303" y="156252"/>
                  </a:cubicBezTo>
                  <a:cubicBezTo>
                    <a:pt x="-18864" y="228219"/>
                    <a:pt x="112370" y="331935"/>
                    <a:pt x="129303" y="435652"/>
                  </a:cubicBezTo>
                  <a:cubicBezTo>
                    <a:pt x="146236" y="539369"/>
                    <a:pt x="63686" y="700235"/>
                    <a:pt x="103903" y="778552"/>
                  </a:cubicBezTo>
                  <a:cubicBezTo>
                    <a:pt x="144120" y="856869"/>
                    <a:pt x="279586" y="911902"/>
                    <a:pt x="370603" y="905552"/>
                  </a:cubicBezTo>
                  <a:cubicBezTo>
                    <a:pt x="461620" y="899202"/>
                    <a:pt x="639420" y="823002"/>
                    <a:pt x="650003" y="740452"/>
                  </a:cubicBezTo>
                  <a:cubicBezTo>
                    <a:pt x="660586" y="657902"/>
                    <a:pt x="489136" y="482219"/>
                    <a:pt x="434103" y="410252"/>
                  </a:cubicBezTo>
                  <a:cubicBezTo>
                    <a:pt x="379070" y="338285"/>
                    <a:pt x="347320" y="374269"/>
                    <a:pt x="319803" y="308652"/>
                  </a:cubicBezTo>
                  <a:cubicBezTo>
                    <a:pt x="292286" y="243035"/>
                    <a:pt x="309220" y="29252"/>
                    <a:pt x="256303" y="3852"/>
                  </a:cubicBezTo>
                  <a:close/>
                </a:path>
              </a:pathLst>
            </a:custGeom>
            <a:solidFill>
              <a:srgbClr val="FF66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915108" y="1176357"/>
              <a:ext cx="279400" cy="292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179730" y="1135412"/>
              <a:ext cx="5437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ERK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902691" y="1091537"/>
              <a:ext cx="3059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1669869" y="3561144"/>
            <a:ext cx="814942" cy="457573"/>
            <a:chOff x="5902691" y="1091537"/>
            <a:chExt cx="814942" cy="457573"/>
          </a:xfrm>
        </p:grpSpPr>
        <p:sp>
          <p:nvSpPr>
            <p:cNvPr id="108" name="Freeform 107"/>
            <p:cNvSpPr>
              <a:spLocks noChangeAspect="1"/>
            </p:cNvSpPr>
            <p:nvPr/>
          </p:nvSpPr>
          <p:spPr>
            <a:xfrm rot="16200000">
              <a:off x="6144628" y="1002090"/>
              <a:ext cx="457200" cy="636839"/>
            </a:xfrm>
            <a:custGeom>
              <a:avLst/>
              <a:gdLst>
                <a:gd name="connsiteX0" fmla="*/ 256303 w 650472"/>
                <a:gd name="connsiteY0" fmla="*/ 3852 h 906050"/>
                <a:gd name="connsiteX1" fmla="*/ 2303 w 650472"/>
                <a:gd name="connsiteY1" fmla="*/ 156252 h 906050"/>
                <a:gd name="connsiteX2" fmla="*/ 129303 w 650472"/>
                <a:gd name="connsiteY2" fmla="*/ 435652 h 906050"/>
                <a:gd name="connsiteX3" fmla="*/ 103903 w 650472"/>
                <a:gd name="connsiteY3" fmla="*/ 778552 h 906050"/>
                <a:gd name="connsiteX4" fmla="*/ 370603 w 650472"/>
                <a:gd name="connsiteY4" fmla="*/ 905552 h 906050"/>
                <a:gd name="connsiteX5" fmla="*/ 650003 w 650472"/>
                <a:gd name="connsiteY5" fmla="*/ 740452 h 906050"/>
                <a:gd name="connsiteX6" fmla="*/ 434103 w 650472"/>
                <a:gd name="connsiteY6" fmla="*/ 410252 h 906050"/>
                <a:gd name="connsiteX7" fmla="*/ 319803 w 650472"/>
                <a:gd name="connsiteY7" fmla="*/ 308652 h 906050"/>
                <a:gd name="connsiteX8" fmla="*/ 256303 w 650472"/>
                <a:gd name="connsiteY8" fmla="*/ 3852 h 90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0472" h="906050">
                  <a:moveTo>
                    <a:pt x="256303" y="3852"/>
                  </a:moveTo>
                  <a:cubicBezTo>
                    <a:pt x="203386" y="-21548"/>
                    <a:pt x="23470" y="84285"/>
                    <a:pt x="2303" y="156252"/>
                  </a:cubicBezTo>
                  <a:cubicBezTo>
                    <a:pt x="-18864" y="228219"/>
                    <a:pt x="112370" y="331935"/>
                    <a:pt x="129303" y="435652"/>
                  </a:cubicBezTo>
                  <a:cubicBezTo>
                    <a:pt x="146236" y="539369"/>
                    <a:pt x="63686" y="700235"/>
                    <a:pt x="103903" y="778552"/>
                  </a:cubicBezTo>
                  <a:cubicBezTo>
                    <a:pt x="144120" y="856869"/>
                    <a:pt x="279586" y="911902"/>
                    <a:pt x="370603" y="905552"/>
                  </a:cubicBezTo>
                  <a:cubicBezTo>
                    <a:pt x="461620" y="899202"/>
                    <a:pt x="639420" y="823002"/>
                    <a:pt x="650003" y="740452"/>
                  </a:cubicBezTo>
                  <a:cubicBezTo>
                    <a:pt x="660586" y="657902"/>
                    <a:pt x="489136" y="482219"/>
                    <a:pt x="434103" y="410252"/>
                  </a:cubicBezTo>
                  <a:cubicBezTo>
                    <a:pt x="379070" y="338285"/>
                    <a:pt x="347320" y="374269"/>
                    <a:pt x="319803" y="308652"/>
                  </a:cubicBezTo>
                  <a:cubicBezTo>
                    <a:pt x="292286" y="243035"/>
                    <a:pt x="309220" y="29252"/>
                    <a:pt x="256303" y="385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109" name="Oval 108"/>
            <p:cNvSpPr/>
            <p:nvPr/>
          </p:nvSpPr>
          <p:spPr>
            <a:xfrm>
              <a:off x="5915108" y="1176357"/>
              <a:ext cx="279400" cy="292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179730" y="1135412"/>
              <a:ext cx="5379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P38</a:t>
              </a:r>
              <a:endParaRPr lang="en-US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902691" y="1091537"/>
              <a:ext cx="3059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</p:grpSp>
      <p:sp>
        <p:nvSpPr>
          <p:cNvPr id="162" name="Rectangle 39"/>
          <p:cNvSpPr>
            <a:spLocks noChangeArrowheads="1"/>
          </p:cNvSpPr>
          <p:nvPr/>
        </p:nvSpPr>
        <p:spPr bwMode="auto">
          <a:xfrm>
            <a:off x="1156908" y="1977802"/>
            <a:ext cx="954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dsRNA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3" name="Rectangle 40"/>
          <p:cNvSpPr>
            <a:spLocks noChangeArrowheads="1"/>
          </p:cNvSpPr>
          <p:nvPr/>
        </p:nvSpPr>
        <p:spPr bwMode="auto">
          <a:xfrm>
            <a:off x="91939" y="2016952"/>
            <a:ext cx="673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CpG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171" name="Straight Arrow Connector 170"/>
          <p:cNvCxnSpPr>
            <a:stCxn id="163" idx="2"/>
          </p:cNvCxnSpPr>
          <p:nvPr/>
        </p:nvCxnSpPr>
        <p:spPr>
          <a:xfrm>
            <a:off x="428489" y="2386840"/>
            <a:ext cx="345915" cy="522894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62" idx="2"/>
          </p:cNvCxnSpPr>
          <p:nvPr/>
        </p:nvCxnSpPr>
        <p:spPr>
          <a:xfrm flipH="1">
            <a:off x="1180743" y="2347690"/>
            <a:ext cx="453209" cy="597272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Fig5c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486" y="-15168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69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70976" y="5591944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  <a:endParaRPr lang="en-US" sz="12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 flipH="1">
            <a:off x="2278851" y="5285556"/>
            <a:ext cx="1143000" cy="322263"/>
            <a:chOff x="3101181" y="5965825"/>
            <a:chExt cx="1143000" cy="322263"/>
          </a:xfrm>
        </p:grpSpPr>
        <p:sp>
          <p:nvSpPr>
            <p:cNvPr id="6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" name="Rectangle 74"/>
          <p:cNvSpPr>
            <a:spLocks noChangeArrowheads="1"/>
          </p:cNvSpPr>
          <p:nvPr/>
        </p:nvSpPr>
        <p:spPr bwMode="auto">
          <a:xfrm>
            <a:off x="3564374" y="5231879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11" name="Line 98"/>
          <p:cNvSpPr>
            <a:spLocks noChangeShapeType="1"/>
          </p:cNvSpPr>
          <p:nvPr/>
        </p:nvSpPr>
        <p:spPr bwMode="auto">
          <a:xfrm flipV="1">
            <a:off x="3204522" y="4685301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598176" y="4429239"/>
            <a:ext cx="1901349" cy="95433"/>
            <a:chOff x="4591050" y="5183654"/>
            <a:chExt cx="1901349" cy="95433"/>
          </a:xfrm>
        </p:grpSpPr>
        <p:sp>
          <p:nvSpPr>
            <p:cNvPr id="13" name="Rectangle 12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781056" y="1173335"/>
            <a:ext cx="1494949" cy="2471640"/>
            <a:chOff x="5845969" y="1966624"/>
            <a:chExt cx="1494949" cy="2471640"/>
          </a:xfrm>
        </p:grpSpPr>
        <p:sp>
          <p:nvSpPr>
            <p:cNvPr id="21" name="Rectangle 20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41" name="Oval 40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39" name="Oval 38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37" name="Oval 36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29" name="Group 28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31" name="Oval 30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Oval 31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Oval 32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45" name="Line 98"/>
          <p:cNvSpPr>
            <a:spLocks noChangeShapeType="1"/>
          </p:cNvSpPr>
          <p:nvPr/>
        </p:nvSpPr>
        <p:spPr bwMode="auto">
          <a:xfrm flipV="1">
            <a:off x="3504271" y="3753215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454646" y="4791214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grpSp>
        <p:nvGrpSpPr>
          <p:cNvPr id="47" name="Group 46"/>
          <p:cNvGrpSpPr>
            <a:grpSpLocks/>
          </p:cNvGrpSpPr>
          <p:nvPr/>
        </p:nvGrpSpPr>
        <p:grpSpPr>
          <a:xfrm>
            <a:off x="4885651" y="3439278"/>
            <a:ext cx="274320" cy="274320"/>
            <a:chOff x="5321855" y="1947584"/>
            <a:chExt cx="596345" cy="1028700"/>
          </a:xfrm>
        </p:grpSpPr>
        <p:sp>
          <p:nvSpPr>
            <p:cNvPr id="48" name="Oval 47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50" name="Line 98"/>
          <p:cNvSpPr>
            <a:spLocks noChangeShapeType="1"/>
          </p:cNvSpPr>
          <p:nvPr/>
        </p:nvSpPr>
        <p:spPr bwMode="auto">
          <a:xfrm rot="5400000" flipV="1">
            <a:off x="4614753" y="333710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51" name="Group 50"/>
          <p:cNvGrpSpPr>
            <a:grpSpLocks/>
          </p:cNvGrpSpPr>
          <p:nvPr/>
        </p:nvGrpSpPr>
        <p:grpSpPr>
          <a:xfrm>
            <a:off x="4860981" y="2373136"/>
            <a:ext cx="274320" cy="274319"/>
            <a:chOff x="5321855" y="1947584"/>
            <a:chExt cx="596345" cy="1028700"/>
          </a:xfrm>
        </p:grpSpPr>
        <p:sp>
          <p:nvSpPr>
            <p:cNvPr id="52" name="Oval 5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54" name="Line 98"/>
          <p:cNvSpPr>
            <a:spLocks noChangeShapeType="1"/>
          </p:cNvSpPr>
          <p:nvPr/>
        </p:nvSpPr>
        <p:spPr bwMode="auto">
          <a:xfrm rot="5400000" flipV="1">
            <a:off x="4535727" y="2250575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539246" y="3903274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56" name="Rectangle 55"/>
          <p:cNvSpPr/>
          <p:nvPr/>
        </p:nvSpPr>
        <p:spPr>
          <a:xfrm>
            <a:off x="3532427" y="3076571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57" name="Rectangle 56"/>
          <p:cNvSpPr/>
          <p:nvPr/>
        </p:nvSpPr>
        <p:spPr>
          <a:xfrm>
            <a:off x="3627712" y="1861186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sp>
        <p:nvSpPr>
          <p:cNvPr id="58" name="Line 98"/>
          <p:cNvSpPr>
            <a:spLocks noChangeShapeType="1"/>
          </p:cNvSpPr>
          <p:nvPr/>
        </p:nvSpPr>
        <p:spPr bwMode="auto">
          <a:xfrm>
            <a:off x="1891812" y="4948904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9" name="Line 98"/>
          <p:cNvSpPr>
            <a:spLocks noChangeShapeType="1"/>
          </p:cNvSpPr>
          <p:nvPr/>
        </p:nvSpPr>
        <p:spPr bwMode="auto">
          <a:xfrm>
            <a:off x="2408033" y="3601838"/>
            <a:ext cx="740768" cy="5557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0" name="Line 98"/>
          <p:cNvSpPr>
            <a:spLocks noChangeShapeType="1"/>
          </p:cNvSpPr>
          <p:nvPr/>
        </p:nvSpPr>
        <p:spPr bwMode="auto">
          <a:xfrm flipV="1">
            <a:off x="2516148" y="3240133"/>
            <a:ext cx="855458" cy="1390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1" name="Line 98"/>
          <p:cNvSpPr>
            <a:spLocks noChangeShapeType="1"/>
          </p:cNvSpPr>
          <p:nvPr/>
        </p:nvSpPr>
        <p:spPr bwMode="auto">
          <a:xfrm flipV="1">
            <a:off x="2379142" y="1951956"/>
            <a:ext cx="879956" cy="13902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2" name="Line 98"/>
          <p:cNvSpPr>
            <a:spLocks noChangeShapeType="1"/>
          </p:cNvSpPr>
          <p:nvPr/>
        </p:nvSpPr>
        <p:spPr bwMode="auto">
          <a:xfrm>
            <a:off x="2417241" y="3456458"/>
            <a:ext cx="2032575" cy="2502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3" name="Rounded Rectangle 62"/>
          <p:cNvSpPr>
            <a:spLocks noChangeAspect="1"/>
          </p:cNvSpPr>
          <p:nvPr/>
        </p:nvSpPr>
        <p:spPr>
          <a:xfrm>
            <a:off x="1310901" y="4368048"/>
            <a:ext cx="1228954" cy="32109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441205" y="4413811"/>
            <a:ext cx="1020196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err="1">
                <a:latin typeface="Arial"/>
                <a:cs typeface="Arial"/>
              </a:rPr>
              <a:t>NFκB</a:t>
            </a:r>
            <a:r>
              <a:rPr lang="en-US" sz="1100" dirty="0">
                <a:latin typeface="Arial"/>
                <a:cs typeface="Arial"/>
              </a:rPr>
              <a:t> module</a:t>
            </a:r>
          </a:p>
        </p:txBody>
      </p:sp>
      <p:sp>
        <p:nvSpPr>
          <p:cNvPr id="65" name="Rounded Rectangle 64"/>
          <p:cNvSpPr>
            <a:spLocks noChangeAspect="1"/>
          </p:cNvSpPr>
          <p:nvPr/>
        </p:nvSpPr>
        <p:spPr>
          <a:xfrm>
            <a:off x="1287194" y="3956903"/>
            <a:ext cx="1228954" cy="31571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453737" y="3986753"/>
            <a:ext cx="894905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altLang="zh-CN" sz="1100" dirty="0">
                <a:latin typeface="Arial"/>
                <a:cs typeface="Arial"/>
              </a:rPr>
              <a:t>IKK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757546" y="4204934"/>
            <a:ext cx="364202" cy="224731"/>
            <a:chOff x="2576623" y="2807855"/>
            <a:chExt cx="390216" cy="257638"/>
          </a:xfrm>
        </p:grpSpPr>
        <p:sp>
          <p:nvSpPr>
            <p:cNvPr id="68" name="24-Point Star 67"/>
            <p:cNvSpPr/>
            <p:nvPr/>
          </p:nvSpPr>
          <p:spPr>
            <a:xfrm>
              <a:off x="2583952" y="2807855"/>
              <a:ext cx="357693" cy="256835"/>
            </a:xfrm>
            <a:prstGeom prst="star24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576623" y="2818502"/>
              <a:ext cx="390216" cy="246991"/>
            </a:xfrm>
            <a:prstGeom prst="rect">
              <a:avLst/>
            </a:prstGeom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IKK</a:t>
              </a:r>
            </a:p>
          </p:txBody>
        </p:sp>
      </p:grpSp>
      <p:sp>
        <p:nvSpPr>
          <p:cNvPr id="70" name="Oval 4"/>
          <p:cNvSpPr>
            <a:spLocks noChangeArrowheads="1"/>
          </p:cNvSpPr>
          <p:nvPr/>
        </p:nvSpPr>
        <p:spPr bwMode="auto">
          <a:xfrm>
            <a:off x="1756019" y="4637917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71" name="Oval 5"/>
          <p:cNvSpPr>
            <a:spLocks noChangeArrowheads="1"/>
          </p:cNvSpPr>
          <p:nvPr/>
        </p:nvSpPr>
        <p:spPr bwMode="auto">
          <a:xfrm>
            <a:off x="1944628" y="4693218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72" name="Rounded Rectangle 71"/>
          <p:cNvSpPr>
            <a:spLocks noChangeAspect="1"/>
          </p:cNvSpPr>
          <p:nvPr/>
        </p:nvSpPr>
        <p:spPr>
          <a:xfrm>
            <a:off x="1057183" y="3009287"/>
            <a:ext cx="1621536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395552" y="3104023"/>
            <a:ext cx="934028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TLR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cxnSp>
        <p:nvCxnSpPr>
          <p:cNvPr id="74" name="Straight Arrow Connector 73"/>
          <p:cNvCxnSpPr>
            <a:stCxn id="81" idx="1"/>
          </p:cNvCxnSpPr>
          <p:nvPr/>
        </p:nvCxnSpPr>
        <p:spPr>
          <a:xfrm>
            <a:off x="1682750" y="3558115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1640748" y="2438183"/>
            <a:ext cx="544159" cy="563066"/>
            <a:chOff x="2925328" y="357827"/>
            <a:chExt cx="583027" cy="645514"/>
          </a:xfrm>
        </p:grpSpPr>
        <p:sp>
          <p:nvSpPr>
            <p:cNvPr id="76" name="Explosion 1 75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Snip Diagonal Corner Rectangle 78"/>
          <p:cNvSpPr/>
          <p:nvPr/>
        </p:nvSpPr>
        <p:spPr>
          <a:xfrm flipH="1">
            <a:off x="1939647" y="3379138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80" name="Rectangle 79"/>
          <p:cNvSpPr/>
          <p:nvPr/>
        </p:nvSpPr>
        <p:spPr>
          <a:xfrm flipH="1">
            <a:off x="1870216" y="3381676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81" name="Round Diagonal Corner Rectangle 80"/>
          <p:cNvSpPr/>
          <p:nvPr/>
        </p:nvSpPr>
        <p:spPr>
          <a:xfrm>
            <a:off x="1477924" y="3384802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475441" y="3379138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733766" y="4645814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84" name="Straight Arrow Connector 83"/>
          <p:cNvCxnSpPr/>
          <p:nvPr/>
        </p:nvCxnSpPr>
        <p:spPr>
          <a:xfrm flipH="1">
            <a:off x="2101033" y="3568409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2514091" y="2583098"/>
            <a:ext cx="820778" cy="457573"/>
            <a:chOff x="5902691" y="1091537"/>
            <a:chExt cx="820778" cy="457573"/>
          </a:xfrm>
        </p:grpSpPr>
        <p:sp>
          <p:nvSpPr>
            <p:cNvPr id="86" name="Freeform 85"/>
            <p:cNvSpPr>
              <a:spLocks noChangeAspect="1"/>
            </p:cNvSpPr>
            <p:nvPr/>
          </p:nvSpPr>
          <p:spPr>
            <a:xfrm rot="16200000">
              <a:off x="6144628" y="1002090"/>
              <a:ext cx="457200" cy="636839"/>
            </a:xfrm>
            <a:custGeom>
              <a:avLst/>
              <a:gdLst>
                <a:gd name="connsiteX0" fmla="*/ 256303 w 650472"/>
                <a:gd name="connsiteY0" fmla="*/ 3852 h 906050"/>
                <a:gd name="connsiteX1" fmla="*/ 2303 w 650472"/>
                <a:gd name="connsiteY1" fmla="*/ 156252 h 906050"/>
                <a:gd name="connsiteX2" fmla="*/ 129303 w 650472"/>
                <a:gd name="connsiteY2" fmla="*/ 435652 h 906050"/>
                <a:gd name="connsiteX3" fmla="*/ 103903 w 650472"/>
                <a:gd name="connsiteY3" fmla="*/ 778552 h 906050"/>
                <a:gd name="connsiteX4" fmla="*/ 370603 w 650472"/>
                <a:gd name="connsiteY4" fmla="*/ 905552 h 906050"/>
                <a:gd name="connsiteX5" fmla="*/ 650003 w 650472"/>
                <a:gd name="connsiteY5" fmla="*/ 740452 h 906050"/>
                <a:gd name="connsiteX6" fmla="*/ 434103 w 650472"/>
                <a:gd name="connsiteY6" fmla="*/ 410252 h 906050"/>
                <a:gd name="connsiteX7" fmla="*/ 319803 w 650472"/>
                <a:gd name="connsiteY7" fmla="*/ 308652 h 906050"/>
                <a:gd name="connsiteX8" fmla="*/ 256303 w 650472"/>
                <a:gd name="connsiteY8" fmla="*/ 3852 h 90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0472" h="906050">
                  <a:moveTo>
                    <a:pt x="256303" y="3852"/>
                  </a:moveTo>
                  <a:cubicBezTo>
                    <a:pt x="203386" y="-21548"/>
                    <a:pt x="23470" y="84285"/>
                    <a:pt x="2303" y="156252"/>
                  </a:cubicBezTo>
                  <a:cubicBezTo>
                    <a:pt x="-18864" y="228219"/>
                    <a:pt x="112370" y="331935"/>
                    <a:pt x="129303" y="435652"/>
                  </a:cubicBezTo>
                  <a:cubicBezTo>
                    <a:pt x="146236" y="539369"/>
                    <a:pt x="63686" y="700235"/>
                    <a:pt x="103903" y="778552"/>
                  </a:cubicBezTo>
                  <a:cubicBezTo>
                    <a:pt x="144120" y="856869"/>
                    <a:pt x="279586" y="911902"/>
                    <a:pt x="370603" y="905552"/>
                  </a:cubicBezTo>
                  <a:cubicBezTo>
                    <a:pt x="461620" y="899202"/>
                    <a:pt x="639420" y="823002"/>
                    <a:pt x="650003" y="740452"/>
                  </a:cubicBezTo>
                  <a:cubicBezTo>
                    <a:pt x="660586" y="657902"/>
                    <a:pt x="489136" y="482219"/>
                    <a:pt x="434103" y="410252"/>
                  </a:cubicBezTo>
                  <a:cubicBezTo>
                    <a:pt x="379070" y="338285"/>
                    <a:pt x="347320" y="374269"/>
                    <a:pt x="319803" y="308652"/>
                  </a:cubicBezTo>
                  <a:cubicBezTo>
                    <a:pt x="292286" y="243035"/>
                    <a:pt x="309220" y="29252"/>
                    <a:pt x="256303" y="3852"/>
                  </a:cubicBezTo>
                  <a:close/>
                </a:path>
              </a:pathLst>
            </a:custGeom>
            <a:solidFill>
              <a:srgbClr val="FF66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5915108" y="1176357"/>
              <a:ext cx="279400" cy="292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179730" y="1135412"/>
              <a:ext cx="5437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ERK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902691" y="1091537"/>
              <a:ext cx="3059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2587580" y="3612487"/>
            <a:ext cx="814942" cy="457573"/>
            <a:chOff x="5902691" y="1091537"/>
            <a:chExt cx="814942" cy="457573"/>
          </a:xfrm>
        </p:grpSpPr>
        <p:sp>
          <p:nvSpPr>
            <p:cNvPr id="91" name="Freeform 90"/>
            <p:cNvSpPr>
              <a:spLocks noChangeAspect="1"/>
            </p:cNvSpPr>
            <p:nvPr/>
          </p:nvSpPr>
          <p:spPr>
            <a:xfrm rot="16200000">
              <a:off x="6144628" y="1002090"/>
              <a:ext cx="457200" cy="636839"/>
            </a:xfrm>
            <a:custGeom>
              <a:avLst/>
              <a:gdLst>
                <a:gd name="connsiteX0" fmla="*/ 256303 w 650472"/>
                <a:gd name="connsiteY0" fmla="*/ 3852 h 906050"/>
                <a:gd name="connsiteX1" fmla="*/ 2303 w 650472"/>
                <a:gd name="connsiteY1" fmla="*/ 156252 h 906050"/>
                <a:gd name="connsiteX2" fmla="*/ 129303 w 650472"/>
                <a:gd name="connsiteY2" fmla="*/ 435652 h 906050"/>
                <a:gd name="connsiteX3" fmla="*/ 103903 w 650472"/>
                <a:gd name="connsiteY3" fmla="*/ 778552 h 906050"/>
                <a:gd name="connsiteX4" fmla="*/ 370603 w 650472"/>
                <a:gd name="connsiteY4" fmla="*/ 905552 h 906050"/>
                <a:gd name="connsiteX5" fmla="*/ 650003 w 650472"/>
                <a:gd name="connsiteY5" fmla="*/ 740452 h 906050"/>
                <a:gd name="connsiteX6" fmla="*/ 434103 w 650472"/>
                <a:gd name="connsiteY6" fmla="*/ 410252 h 906050"/>
                <a:gd name="connsiteX7" fmla="*/ 319803 w 650472"/>
                <a:gd name="connsiteY7" fmla="*/ 308652 h 906050"/>
                <a:gd name="connsiteX8" fmla="*/ 256303 w 650472"/>
                <a:gd name="connsiteY8" fmla="*/ 3852 h 90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0472" h="906050">
                  <a:moveTo>
                    <a:pt x="256303" y="3852"/>
                  </a:moveTo>
                  <a:cubicBezTo>
                    <a:pt x="203386" y="-21548"/>
                    <a:pt x="23470" y="84285"/>
                    <a:pt x="2303" y="156252"/>
                  </a:cubicBezTo>
                  <a:cubicBezTo>
                    <a:pt x="-18864" y="228219"/>
                    <a:pt x="112370" y="331935"/>
                    <a:pt x="129303" y="435652"/>
                  </a:cubicBezTo>
                  <a:cubicBezTo>
                    <a:pt x="146236" y="539369"/>
                    <a:pt x="63686" y="700235"/>
                    <a:pt x="103903" y="778552"/>
                  </a:cubicBezTo>
                  <a:cubicBezTo>
                    <a:pt x="144120" y="856869"/>
                    <a:pt x="279586" y="911902"/>
                    <a:pt x="370603" y="905552"/>
                  </a:cubicBezTo>
                  <a:cubicBezTo>
                    <a:pt x="461620" y="899202"/>
                    <a:pt x="639420" y="823002"/>
                    <a:pt x="650003" y="740452"/>
                  </a:cubicBezTo>
                  <a:cubicBezTo>
                    <a:pt x="660586" y="657902"/>
                    <a:pt x="489136" y="482219"/>
                    <a:pt x="434103" y="410252"/>
                  </a:cubicBezTo>
                  <a:cubicBezTo>
                    <a:pt x="379070" y="338285"/>
                    <a:pt x="347320" y="374269"/>
                    <a:pt x="319803" y="308652"/>
                  </a:cubicBezTo>
                  <a:cubicBezTo>
                    <a:pt x="292286" y="243035"/>
                    <a:pt x="309220" y="29252"/>
                    <a:pt x="256303" y="385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5915108" y="1176357"/>
              <a:ext cx="279400" cy="292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179730" y="1135412"/>
              <a:ext cx="5379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P38</a:t>
              </a:r>
              <a:endParaRPr lang="en-US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902691" y="1091537"/>
              <a:ext cx="3059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</p:grpSp>
      <p:sp>
        <p:nvSpPr>
          <p:cNvPr id="95" name="Rectangle 39"/>
          <p:cNvSpPr>
            <a:spLocks noChangeArrowheads="1"/>
          </p:cNvSpPr>
          <p:nvPr/>
        </p:nvSpPr>
        <p:spPr bwMode="auto">
          <a:xfrm>
            <a:off x="2074619" y="2029145"/>
            <a:ext cx="954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dsRNA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6" name="Rectangle 40"/>
          <p:cNvSpPr>
            <a:spLocks noChangeArrowheads="1"/>
          </p:cNvSpPr>
          <p:nvPr/>
        </p:nvSpPr>
        <p:spPr bwMode="auto">
          <a:xfrm>
            <a:off x="1009650" y="2068295"/>
            <a:ext cx="673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CpG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97" name="Straight Arrow Connector 96"/>
          <p:cNvCxnSpPr>
            <a:stCxn id="96" idx="2"/>
          </p:cNvCxnSpPr>
          <p:nvPr/>
        </p:nvCxnSpPr>
        <p:spPr>
          <a:xfrm>
            <a:off x="1346200" y="2438183"/>
            <a:ext cx="345915" cy="522894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95" idx="2"/>
          </p:cNvCxnSpPr>
          <p:nvPr/>
        </p:nvCxnSpPr>
        <p:spPr>
          <a:xfrm flipH="1">
            <a:off x="2098454" y="2399033"/>
            <a:ext cx="453209" cy="597272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>
            <a:spLocks/>
          </p:cNvSpPr>
          <p:nvPr/>
        </p:nvSpPr>
        <p:spPr>
          <a:xfrm>
            <a:off x="0" y="3019994"/>
            <a:ext cx="914400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TT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-64948" y="3118683"/>
            <a:ext cx="1043614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TNFR module</a:t>
            </a:r>
            <a:endParaRPr lang="en-US" sz="1100" dirty="0">
              <a:latin typeface="Arial"/>
              <a:cs typeface="Arial"/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527050" y="3530326"/>
            <a:ext cx="819150" cy="372948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rot="10800000" flipV="1">
            <a:off x="501230" y="1547458"/>
            <a:ext cx="2385372" cy="1309154"/>
          </a:xfrm>
          <a:prstGeom prst="curvedConnector3">
            <a:avLst>
              <a:gd name="adj1" fmla="val 100047"/>
            </a:avLst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2656090" y="178551"/>
            <a:ext cx="45144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Step7 : </a:t>
            </a:r>
            <a:r>
              <a:rPr lang="en-US" sz="2400" b="1" dirty="0" err="1" smtClean="0"/>
              <a:t>CpG</a:t>
            </a:r>
            <a:r>
              <a:rPr lang="en-US" sz="2400" b="1" dirty="0" smtClean="0"/>
              <a:t> and LPS TNF feedback</a:t>
            </a:r>
            <a:endParaRPr lang="en-US" sz="2400" b="1" dirty="0"/>
          </a:p>
        </p:txBody>
      </p:sp>
      <p:pic>
        <p:nvPicPr>
          <p:cNvPr id="3" name="Picture 2" descr="Fig6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816" y="-6458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71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750</TotalTime>
  <Words>292</Words>
  <Application>Microsoft Macintosh PowerPoint</Application>
  <PresentationFormat>On-screen Show (4:3)</PresentationFormat>
  <Paragraphs>157</Paragraphs>
  <Slides>9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Default Theme</vt:lpstr>
      <vt:lpstr>Microsoft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Cheng</dc:creator>
  <cp:lastModifiedBy>zhang Cheng</cp:lastModifiedBy>
  <cp:revision>21</cp:revision>
  <dcterms:created xsi:type="dcterms:W3CDTF">2013-12-16T21:42:13Z</dcterms:created>
  <dcterms:modified xsi:type="dcterms:W3CDTF">2014-01-03T00:20:30Z</dcterms:modified>
</cp:coreProperties>
</file>