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tif" ContentType="image/tiff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2.xml" ContentType="application/vnd.openxmlformats-officedocument.presentationml.notesSlide+xml"/>
  <Override PartName="/ppt/embeddings/oleObject4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9" r:id="rId2"/>
    <p:sldId id="270" r:id="rId3"/>
    <p:sldId id="272" r:id="rId4"/>
    <p:sldId id="271" r:id="rId5"/>
    <p:sldId id="267" r:id="rId6"/>
    <p:sldId id="273" r:id="rId7"/>
    <p:sldId id="260" r:id="rId8"/>
    <p:sldId id="268" r:id="rId9"/>
    <p:sldId id="276" r:id="rId10"/>
    <p:sldId id="277" r:id="rId11"/>
    <p:sldId id="278" r:id="rId12"/>
    <p:sldId id="261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472" autoAdjust="0"/>
  </p:normalViewPr>
  <p:slideViewPr>
    <p:cSldViewPr snapToGrid="0" snapToObjects="1">
      <p:cViewPr varScale="1">
        <p:scale>
          <a:sx n="114" d="100"/>
          <a:sy n="114" d="100"/>
        </p:scale>
        <p:origin x="-1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25.emf"/><Relationship Id="rId3" Type="http://schemas.openxmlformats.org/officeDocument/2006/relationships/image" Target="../media/image2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E61BC-9AFB-7443-B919-0FEFC506D3C0}" type="datetimeFigureOut">
              <a:rPr lang="en-US" smtClean="0"/>
              <a:t>3/26/14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CF423-7E80-1241-A999-021D0810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13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Equation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TNFr</a:t>
            </a:r>
            <a:r>
              <a:rPr lang="en-US" dirty="0" smtClean="0"/>
              <a:t> synthesis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Goodness_of_fit</a:t>
            </a:r>
            <a:r>
              <a:rPr lang="en-US" dirty="0" smtClean="0"/>
              <a:t>; </a:t>
            </a:r>
            <a:r>
              <a:rPr lang="en-US" dirty="0" err="1" smtClean="0"/>
              <a:t>chi_square</a:t>
            </a:r>
            <a:r>
              <a:rPr lang="en-US" baseline="0" dirty="0" smtClean="0"/>
              <a:t> &lt;1:</a:t>
            </a:r>
            <a:r>
              <a:rPr lang="en-US" dirty="0" smtClean="0"/>
              <a:t>indicates that the model is 'over-fitting' the data (either the model is improperly fitting noise, or the error variance has been overestimated).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Chi_square</a:t>
            </a:r>
            <a:r>
              <a:rPr lang="en-US" dirty="0" smtClean="0"/>
              <a:t> &gt;1: indicates that the fit has not fully captured the data (or that the error variance has been underestimated).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Chi_square</a:t>
            </a:r>
            <a:r>
              <a:rPr lang="en-US" baseline="0" dirty="0" smtClean="0"/>
              <a:t> =1:</a:t>
            </a:r>
            <a:r>
              <a:rPr lang="en-US" dirty="0" smtClean="0"/>
              <a:t>extent of the match between observations and estimates is in accord with the error variance.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CF423-7E80-1241-A999-021D08102E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04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CF423-7E80-1241-A999-021D08102E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20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 fold</a:t>
            </a:r>
            <a:r>
              <a:rPr lang="en-US" baseline="0" dirty="0" smtClean="0"/>
              <a:t> less in MyD88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long</a:t>
            </a:r>
            <a:r>
              <a:rPr lang="en-US" baseline="0" dirty="0" smtClean="0"/>
              <a:t> as keep the same ratios of processing rate between </a:t>
            </a:r>
            <a:r>
              <a:rPr lang="en-US" baseline="0" dirty="0" err="1" smtClean="0"/>
              <a:t>wt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mko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tko</a:t>
            </a:r>
            <a:r>
              <a:rPr lang="en-US" baseline="0" dirty="0" smtClean="0"/>
              <a:t>, the fit doesn’t depend on the process rate.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CF423-7E80-1241-A999-021D08102E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28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proTNF</a:t>
            </a:r>
            <a:r>
              <a:rPr lang="en-US" b="1" dirty="0" smtClean="0"/>
              <a:t> half-life</a:t>
            </a:r>
            <a:r>
              <a:rPr lang="en-US" b="1" baseline="0" dirty="0" smtClean="0"/>
              <a:t>: less than 15 mins; </a:t>
            </a:r>
          </a:p>
          <a:p>
            <a:r>
              <a:rPr lang="en-US" dirty="0" smtClean="0"/>
              <a:t>J </a:t>
            </a:r>
            <a:r>
              <a:rPr lang="en-US" dirty="0" err="1" smtClean="0"/>
              <a:t>Immunol</a:t>
            </a:r>
            <a:r>
              <a:rPr lang="en-US" dirty="0" smtClean="0"/>
              <a:t>. 1997 Nov 1;159(9):4524-31.</a:t>
            </a:r>
          </a:p>
          <a:p>
            <a:r>
              <a:rPr lang="en-US" dirty="0" smtClean="0"/>
              <a:t>The fate of pro-TNF-alpha following inhibition of </a:t>
            </a:r>
            <a:r>
              <a:rPr lang="en-US" dirty="0" err="1" smtClean="0"/>
              <a:t>metalloprotease</a:t>
            </a:r>
            <a:r>
              <a:rPr lang="en-US" dirty="0" smtClean="0"/>
              <a:t>-dependent processing to soluble TNF-alpha in human monocytes.</a:t>
            </a:r>
          </a:p>
          <a:p>
            <a:r>
              <a:rPr lang="en-US" dirty="0" smtClean="0"/>
              <a:t>Solomon KA, Covington MB, </a:t>
            </a:r>
            <a:r>
              <a:rPr lang="en-US" dirty="0" err="1" smtClean="0"/>
              <a:t>DeCicco</a:t>
            </a:r>
            <a:r>
              <a:rPr lang="en-US" dirty="0" smtClean="0"/>
              <a:t> CP, Newton RC.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f(</a:t>
            </a:r>
            <a:r>
              <a:rPr lang="en-US" dirty="0" err="1" smtClean="0"/>
              <a:t>NFkB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why can fit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CF423-7E80-1241-A999-021D08102E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22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ways of match</a:t>
            </a:r>
            <a:r>
              <a:rPr lang="en-US" baseline="0" dirty="0" smtClean="0"/>
              <a:t> mRNA and nascent profiles: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Increase the contribution of TNF feedback to the </a:t>
            </a:r>
            <a:r>
              <a:rPr lang="en-US" baseline="0" dirty="0" err="1" smtClean="0"/>
              <a:t>tko</a:t>
            </a:r>
            <a:r>
              <a:rPr lang="en-US" baseline="0" dirty="0" smtClean="0"/>
              <a:t> late phase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Adjust the </a:t>
            </a:r>
            <a:r>
              <a:rPr lang="en-US" baseline="0" dirty="0" err="1" smtClean="0"/>
              <a:t>NFkB</a:t>
            </a:r>
            <a:r>
              <a:rPr lang="en-US" baseline="0" dirty="0" smtClean="0"/>
              <a:t> threshold changes in the </a:t>
            </a:r>
            <a:r>
              <a:rPr lang="en-US" baseline="0" dirty="0" err="1" smtClean="0"/>
              <a:t>mko</a:t>
            </a:r>
            <a:r>
              <a:rPr lang="en-US" baseline="0" dirty="0" smtClean="0"/>
              <a:t> with processing rate changes in </a:t>
            </a:r>
            <a:r>
              <a:rPr lang="en-US" baseline="0" dirty="0" err="1" smtClean="0"/>
              <a:t>mko</a:t>
            </a:r>
            <a:r>
              <a:rPr lang="en-US" baseline="0" dirty="0" smtClean="0"/>
              <a:t>. 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Dashed lines: without TNF feedback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3/26/14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2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3/26/14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90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3/26/14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5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3/26/14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6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3/26/14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8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3/26/14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69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3/26/14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9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3/26/14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24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3/26/14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8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3/26/14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4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3/26/14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2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042B0-5508-8A40-9A09-F8377543C8AB}" type="datetimeFigureOut">
              <a:rPr lang="en-US" smtClean="0"/>
              <a:pPr/>
              <a:t>3/26/14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31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3.emf"/><Relationship Id="rId10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24.emf"/><Relationship Id="rId5" Type="http://schemas.openxmlformats.org/officeDocument/2006/relationships/oleObject" Target="../embeddings/oleObject12.bin"/><Relationship Id="rId6" Type="http://schemas.openxmlformats.org/officeDocument/2006/relationships/image" Target="../media/image25.emf"/><Relationship Id="rId7" Type="http://schemas.openxmlformats.org/officeDocument/2006/relationships/oleObject" Target="../embeddings/oleObject13.bin"/><Relationship Id="rId8" Type="http://schemas.openxmlformats.org/officeDocument/2006/relationships/image" Target="../media/image26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8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5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11.emf"/><Relationship Id="rId8" Type="http://schemas.openxmlformats.org/officeDocument/2006/relationships/image" Target="../media/image13.emf"/><Relationship Id="rId9" Type="http://schemas.openxmlformats.org/officeDocument/2006/relationships/oleObject" Target="../embeddings/oleObject7.bin"/><Relationship Id="rId10" Type="http://schemas.openxmlformats.org/officeDocument/2006/relationships/image" Target="../media/image1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oleObject" Target="../embeddings/oleObject8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"/><Relationship Id="rId4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8.emf"/><Relationship Id="rId8" Type="http://schemas.openxmlformats.org/officeDocument/2006/relationships/image" Target="../media/image1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emf"/><Relationship Id="rId3" Type="http://schemas.openxmlformats.org/officeDocument/2006/relationships/image" Target="../media/image2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72345" y="3252977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</a:p>
        </p:txBody>
      </p:sp>
      <p:grpSp>
        <p:nvGrpSpPr>
          <p:cNvPr id="15" name="Group 14"/>
          <p:cNvGrpSpPr/>
          <p:nvPr/>
        </p:nvGrpSpPr>
        <p:grpSpPr>
          <a:xfrm flipH="1">
            <a:off x="2080220" y="2946589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3350220" y="2895789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3005891" y="2346334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2399545" y="2090272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3305640" y="1414248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27109" y="2613379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sp>
        <p:nvSpPr>
          <p:cNvPr id="95" name="Rectangle 94"/>
          <p:cNvSpPr/>
          <p:nvPr/>
        </p:nvSpPr>
        <p:spPr>
          <a:xfrm>
            <a:off x="3340615" y="1564307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9" name="Oval 4"/>
          <p:cNvSpPr>
            <a:spLocks noChangeArrowheads="1"/>
          </p:cNvSpPr>
          <p:nvPr/>
        </p:nvSpPr>
        <p:spPr bwMode="auto">
          <a:xfrm>
            <a:off x="1280447" y="2306666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07" name="Oval 5"/>
          <p:cNvSpPr>
            <a:spLocks noChangeArrowheads="1"/>
          </p:cNvSpPr>
          <p:nvPr/>
        </p:nvSpPr>
        <p:spPr bwMode="auto">
          <a:xfrm>
            <a:off x="1469056" y="2361967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cxnSp>
        <p:nvCxnSpPr>
          <p:cNvPr id="108" name="Straight Arrow Connector 107"/>
          <p:cNvCxnSpPr>
            <a:stCxn id="115" idx="1"/>
          </p:cNvCxnSpPr>
          <p:nvPr/>
        </p:nvCxnSpPr>
        <p:spPr>
          <a:xfrm>
            <a:off x="1228898" y="1912534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1186896" y="1021202"/>
            <a:ext cx="544159" cy="563066"/>
            <a:chOff x="2925328" y="357827"/>
            <a:chExt cx="583027" cy="645514"/>
          </a:xfrm>
        </p:grpSpPr>
        <p:sp>
          <p:nvSpPr>
            <p:cNvPr id="110" name="Explosion 1 109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Snip Diagonal Corner Rectangle 112"/>
          <p:cNvSpPr/>
          <p:nvPr/>
        </p:nvSpPr>
        <p:spPr>
          <a:xfrm flipH="1">
            <a:off x="1485795" y="1733557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 flipH="1">
            <a:off x="1416364" y="1736095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15" name="Round Diagonal Corner Rectangle 114"/>
          <p:cNvSpPr/>
          <p:nvPr/>
        </p:nvSpPr>
        <p:spPr>
          <a:xfrm>
            <a:off x="1024072" y="1739221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21589" y="1733557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1258194" y="2314563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1647181" y="1922828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1693181" y="2609937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30392" y="1678746"/>
            <a:ext cx="1034606" cy="27432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 flipV="1">
            <a:off x="2095460" y="1818619"/>
            <a:ext cx="85471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10135" y="123487"/>
            <a:ext cx="55066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Module1 </a:t>
            </a:r>
            <a:r>
              <a:rPr lang="en-US" sz="2400" b="1" dirty="0"/>
              <a:t>: Transcription + RNA processing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2211374"/>
              </p:ext>
            </p:extLst>
          </p:nvPr>
        </p:nvGraphicFramePr>
        <p:xfrm>
          <a:off x="-60325" y="4117975"/>
          <a:ext cx="464502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4" name="Equation" r:id="rId4" imgW="3327400" imgH="457200" progId="Equation.DSMT4">
                  <p:embed/>
                </p:oleObj>
              </mc:Choice>
              <mc:Fallback>
                <p:oleObj name="Equation" r:id="rId4" imgW="33274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60325" y="4117975"/>
                        <a:ext cx="4645025" cy="63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6459987"/>
              </p:ext>
            </p:extLst>
          </p:nvPr>
        </p:nvGraphicFramePr>
        <p:xfrm>
          <a:off x="84138" y="6186488"/>
          <a:ext cx="7340600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5" name="Equation" r:id="rId6" imgW="4724400" imgH="431800" progId="Equation.DSMT4">
                  <p:embed/>
                </p:oleObj>
              </mc:Choice>
              <mc:Fallback>
                <p:oleObj name="Equation" r:id="rId6" imgW="47244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4138" y="6186488"/>
                        <a:ext cx="7340600" cy="671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1515248"/>
              </p:ext>
            </p:extLst>
          </p:nvPr>
        </p:nvGraphicFramePr>
        <p:xfrm>
          <a:off x="153100" y="5072851"/>
          <a:ext cx="3065463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6" name="Equation" r:id="rId8" imgW="2197100" imgH="457200" progId="Equation.3">
                  <p:embed/>
                </p:oleObj>
              </mc:Choice>
              <mc:Fallback>
                <p:oleObj name="Equation" r:id="rId8" imgW="21971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3100" y="5072851"/>
                        <a:ext cx="3065463" cy="63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153100" y="3679145"/>
            <a:ext cx="1038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Equation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53100" y="4703519"/>
            <a:ext cx="1691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Initial condition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3100" y="5822244"/>
            <a:ext cx="1969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Parameters (</a:t>
            </a:r>
            <a:r>
              <a:rPr lang="en-US" b="1" dirty="0" err="1" smtClean="0">
                <a:solidFill>
                  <a:srgbClr val="0000FF"/>
                </a:solidFill>
              </a:rPr>
              <a:t>n</a:t>
            </a:r>
            <a:r>
              <a:rPr lang="en-US" b="1" baseline="-25000" dirty="0" err="1" smtClean="0">
                <a:solidFill>
                  <a:srgbClr val="0000FF"/>
                </a:solidFill>
              </a:rPr>
              <a:t>p</a:t>
            </a:r>
            <a:r>
              <a:rPr lang="en-US" b="1" dirty="0" smtClean="0">
                <a:solidFill>
                  <a:srgbClr val="0000FF"/>
                </a:solidFill>
              </a:rPr>
              <a:t>= 5)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010" y="843051"/>
            <a:ext cx="4464900" cy="2684563"/>
          </a:xfrm>
          <a:prstGeom prst="rect">
            <a:avLst/>
          </a:prstGeom>
          <a:noFill/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pic>
        <p:nvPicPr>
          <p:cNvPr id="14" name="Picture 13" descr="fig2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700" y="804592"/>
            <a:ext cx="2743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98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10135" y="354319"/>
            <a:ext cx="53064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Module  1 to 3, together (</a:t>
            </a:r>
            <a:r>
              <a:rPr lang="en-US" sz="2400" b="1" dirty="0" err="1" smtClean="0">
                <a:solidFill>
                  <a:srgbClr val="0000FF"/>
                </a:solidFill>
              </a:rPr>
              <a:t>NFkB</a:t>
            </a:r>
            <a:r>
              <a:rPr lang="en-US" sz="2400" b="1" dirty="0" smtClean="0">
                <a:solidFill>
                  <a:srgbClr val="0000FF"/>
                </a:solidFill>
              </a:rPr>
              <a:t> as input</a:t>
            </a:r>
            <a:r>
              <a:rPr lang="en-US" sz="2400" b="1" dirty="0" smtClean="0"/>
              <a:t>)</a:t>
            </a:r>
            <a:endParaRPr lang="en-US" sz="24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474623"/>
              </p:ext>
            </p:extLst>
          </p:nvPr>
        </p:nvGraphicFramePr>
        <p:xfrm>
          <a:off x="6918048" y="965200"/>
          <a:ext cx="1590182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884"/>
                <a:gridCol w="815380"/>
                <a:gridCol w="594918"/>
              </a:tblGrid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Values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Km_tr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0.65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Km_tr_fold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V_tr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k_pr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k_sec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k_tl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kdeg_m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kdeg_p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pr_fold_mko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pr_fold_tko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sec_fold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tl_fold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pic>
        <p:nvPicPr>
          <p:cNvPr id="5" name="Picture 4" descr="bestFi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35" y="965200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019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2568297"/>
              </p:ext>
            </p:extLst>
          </p:nvPr>
        </p:nvGraphicFramePr>
        <p:xfrm>
          <a:off x="1300163" y="1793875"/>
          <a:ext cx="44148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0" name="Equation" r:id="rId3" imgW="3162300" imgH="457200" progId="Equation.DSMT4">
                  <p:embed/>
                </p:oleObj>
              </mc:Choice>
              <mc:Fallback>
                <p:oleObj name="Equation" r:id="rId3" imgW="31623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00163" y="1793875"/>
                        <a:ext cx="4414837" cy="63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533273"/>
              </p:ext>
            </p:extLst>
          </p:nvPr>
        </p:nvGraphicFramePr>
        <p:xfrm>
          <a:off x="1300163" y="2645655"/>
          <a:ext cx="3722687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1" name="Equation" r:id="rId5" imgW="2667000" imgH="393700" progId="Equation.DSMT4">
                  <p:embed/>
                </p:oleObj>
              </mc:Choice>
              <mc:Fallback>
                <p:oleObj name="Equation" r:id="rId5" imgW="26670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00163" y="2645655"/>
                        <a:ext cx="3722687" cy="54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708489"/>
              </p:ext>
            </p:extLst>
          </p:nvPr>
        </p:nvGraphicFramePr>
        <p:xfrm>
          <a:off x="1300163" y="3437700"/>
          <a:ext cx="4911725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2" name="Equation" r:id="rId7" imgW="3517900" imgH="876300" progId="Equation.DSMT4">
                  <p:embed/>
                </p:oleObj>
              </mc:Choice>
              <mc:Fallback>
                <p:oleObj name="Equation" r:id="rId7" imgW="3517900" imgH="876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00163" y="3437700"/>
                        <a:ext cx="4911725" cy="1222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71039"/>
              </p:ext>
            </p:extLst>
          </p:nvPr>
        </p:nvGraphicFramePr>
        <p:xfrm>
          <a:off x="6918048" y="965200"/>
          <a:ext cx="1590182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884"/>
                <a:gridCol w="815380"/>
                <a:gridCol w="594918"/>
              </a:tblGrid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Values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K_tr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0.65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Km_tr_fold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V_tr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k_pr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k_sec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k_tl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kdeg_m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kdeg_p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pr_fold_mko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pr_fold_tko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sec_fold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tl_fold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6958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24" name="Rectangle 123"/>
          <p:cNvSpPr/>
          <p:nvPr/>
        </p:nvSpPr>
        <p:spPr>
          <a:xfrm>
            <a:off x="459335" y="9187"/>
            <a:ext cx="3298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Linking with TLR4 model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0178143" y="440871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7" name="Picture 16" descr="Fig5b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561" y="152033"/>
            <a:ext cx="5299364" cy="68580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73318" y="1699675"/>
            <a:ext cx="27961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Dashed lines: without TNF </a:t>
            </a:r>
            <a:r>
              <a:rPr lang="en-US" sz="1400" dirty="0" smtClean="0"/>
              <a:t>feedback</a:t>
            </a:r>
          </a:p>
          <a:p>
            <a:r>
              <a:rPr lang="en-US" sz="1400" dirty="0" smtClean="0"/>
              <a:t>Solid lines: with TNF feedback</a:t>
            </a:r>
            <a:endParaRPr lang="en-US" sz="1400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3947050" y="1189960"/>
            <a:ext cx="0" cy="343257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901286" y="1728830"/>
            <a:ext cx="45305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TNF </a:t>
            </a:r>
            <a:r>
              <a:rPr lang="en-US" sz="1400" dirty="0" smtClean="0">
                <a:solidFill>
                  <a:srgbClr val="0000FF"/>
                </a:solidFill>
              </a:rPr>
              <a:t>feedback contribute to the 60mins -120mins activity in trif knockout </a:t>
            </a:r>
            <a:endParaRPr lang="en-US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325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24" name="Rectangle 123"/>
          <p:cNvSpPr/>
          <p:nvPr/>
        </p:nvSpPr>
        <p:spPr>
          <a:xfrm>
            <a:off x="1156908" y="178551"/>
            <a:ext cx="72548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 </a:t>
            </a:r>
            <a:r>
              <a:rPr lang="en-US" sz="2400" b="1" dirty="0" err="1" smtClean="0"/>
              <a:t>CpG</a:t>
            </a:r>
            <a:r>
              <a:rPr lang="en-US" sz="2400" b="1" dirty="0" smtClean="0"/>
              <a:t> and PIC stimulation (with / without TNF feedback)</a:t>
            </a:r>
            <a:endParaRPr lang="en-US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767796" y="1075311"/>
            <a:ext cx="24416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Feedback toggled by TNFR </a:t>
            </a:r>
            <a:r>
              <a:rPr lang="en-US" sz="1200" dirty="0"/>
              <a:t>synthesis </a:t>
            </a:r>
          </a:p>
        </p:txBody>
      </p:sp>
      <p:pic>
        <p:nvPicPr>
          <p:cNvPr id="3" name="Picture 2" descr="Fig5c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387" y="-503445"/>
            <a:ext cx="6400800" cy="828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69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1156908" y="178551"/>
            <a:ext cx="72548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 </a:t>
            </a:r>
            <a:r>
              <a:rPr lang="en-US" sz="2400" b="1" dirty="0" err="1" smtClean="0"/>
              <a:t>CpG</a:t>
            </a:r>
            <a:r>
              <a:rPr lang="en-US" sz="2400" b="1" dirty="0" smtClean="0"/>
              <a:t> and PIC stimulation (with / without TNF feedback)</a:t>
            </a:r>
            <a:endParaRPr lang="en-US" sz="2400" b="1" dirty="0"/>
          </a:p>
        </p:txBody>
      </p:sp>
      <p:pic>
        <p:nvPicPr>
          <p:cNvPr id="4" name="Picture 3" descr="Fig6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4" t="20173" r="5161" b="41018"/>
          <a:stretch/>
        </p:blipFill>
        <p:spPr>
          <a:xfrm>
            <a:off x="527585" y="938238"/>
            <a:ext cx="8168320" cy="455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71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882386"/>
              </p:ext>
            </p:extLst>
          </p:nvPr>
        </p:nvGraphicFramePr>
        <p:xfrm>
          <a:off x="2484066" y="3298839"/>
          <a:ext cx="5013338" cy="3510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131"/>
                <a:gridCol w="2339995"/>
                <a:gridCol w="973256"/>
                <a:gridCol w="875956"/>
              </a:tblGrid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Index(</a:t>
                      </a:r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Value(</a:t>
                      </a:r>
                      <a:r>
                        <a:rPr lang="en-US" sz="1600" dirty="0" err="1" smtClean="0"/>
                        <a:t>F</a:t>
                      </a:r>
                      <a:r>
                        <a:rPr lang="en-US" sz="1600" baseline="30000" dirty="0" err="1" smtClean="0"/>
                        <a:t>e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Error(</a:t>
                      </a:r>
                      <a:r>
                        <a:rPr lang="en-US" sz="1600" dirty="0" err="1" smtClean="0"/>
                        <a:t>σ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 time (</a:t>
                      </a:r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 min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</a:t>
                      </a:r>
                      <a:r>
                        <a:rPr lang="en-US" sz="1600" baseline="0" dirty="0" smtClean="0"/>
                        <a:t> time (</a:t>
                      </a:r>
                      <a:r>
                        <a:rPr lang="en-US" sz="1600" baseline="0" dirty="0" err="1" smtClean="0"/>
                        <a:t>mko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min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 time (</a:t>
                      </a:r>
                      <a:r>
                        <a:rPr lang="en-US" sz="1600" dirty="0" err="1" smtClean="0"/>
                        <a:t>tko</a:t>
                      </a:r>
                      <a:r>
                        <a:rPr lang="en-US" sz="1600" dirty="0" smtClean="0"/>
                        <a:t>)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</a:t>
                      </a:r>
                      <a:r>
                        <a:rPr lang="en-US" sz="1600" baseline="0" dirty="0" smtClean="0"/>
                        <a:t>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 min</a:t>
                      </a:r>
                      <a:endParaRPr lang="en-US" sz="1600" dirty="0"/>
                    </a:p>
                  </a:txBody>
                  <a:tcPr/>
                </a:tc>
              </a:tr>
              <a:tr h="3551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Peak_wt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Peak_mko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0.68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0.11</a:t>
                      </a:r>
                      <a:endParaRPr lang="en-US" sz="1600" dirty="0"/>
                    </a:p>
                  </a:txBody>
                  <a:tcPr/>
                </a:tc>
              </a:tr>
              <a:tr h="3467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Peak_wt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peak_tko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0.75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0.22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(60)/</a:t>
                      </a:r>
                      <a:r>
                        <a:rPr lang="en-US" sz="1600" dirty="0" err="1" smtClean="0"/>
                        <a:t>tko</a:t>
                      </a:r>
                      <a:r>
                        <a:rPr lang="en-US" sz="1600" dirty="0" smtClean="0"/>
                        <a:t>(60)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1.55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0.67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(60)/</a:t>
                      </a:r>
                      <a:r>
                        <a:rPr lang="en-US" sz="1600" dirty="0" err="1" smtClean="0"/>
                        <a:t>mko</a:t>
                      </a:r>
                      <a:r>
                        <a:rPr lang="en-US" sz="1600" dirty="0" smtClean="0"/>
                        <a:t>(60)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0.07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(120)/</a:t>
                      </a:r>
                      <a:r>
                        <a:rPr lang="en-US" sz="1600" dirty="0" err="1" smtClean="0"/>
                        <a:t>mko</a:t>
                      </a:r>
                      <a:r>
                        <a:rPr lang="en-US" sz="1600" dirty="0" smtClean="0"/>
                        <a:t>(120)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0.21</a:t>
                      </a:r>
                      <a:endParaRPr lang="en-US" sz="1600" dirty="0"/>
                    </a:p>
                  </a:txBody>
                  <a:tcPr/>
                </a:tc>
              </a:tr>
              <a:tr h="27429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(120)/</a:t>
                      </a:r>
                      <a:r>
                        <a:rPr lang="en-US" sz="1600" dirty="0" err="1" smtClean="0"/>
                        <a:t>tko</a:t>
                      </a:r>
                      <a:r>
                        <a:rPr lang="en-US" sz="1600" dirty="0" smtClean="0"/>
                        <a:t>(120)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1.49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0.43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458954"/>
              </p:ext>
            </p:extLst>
          </p:nvPr>
        </p:nvGraphicFramePr>
        <p:xfrm>
          <a:off x="4659456" y="1475241"/>
          <a:ext cx="3055927" cy="801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4" name="Equation" r:id="rId4" imgW="1790700" imgH="469900" progId="Equation.3">
                  <p:embed/>
                </p:oleObj>
              </mc:Choice>
              <mc:Fallback>
                <p:oleObj name="Equation" r:id="rId4" imgW="17907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9456" y="1475241"/>
                        <a:ext cx="3055927" cy="8012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3686472" y="2929507"/>
            <a:ext cx="2404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Table of features (</a:t>
            </a:r>
            <a:r>
              <a:rPr lang="en-US" b="1" dirty="0" err="1" smtClean="0">
                <a:solidFill>
                  <a:srgbClr val="0000FF"/>
                </a:solidFill>
              </a:rPr>
              <a:t>n</a:t>
            </a:r>
            <a:r>
              <a:rPr lang="en-US" b="1" baseline="-25000" dirty="0" err="1" smtClean="0">
                <a:solidFill>
                  <a:srgbClr val="0000FF"/>
                </a:solidFill>
              </a:rPr>
              <a:t>F</a:t>
            </a:r>
            <a:r>
              <a:rPr lang="en-US" b="1" dirty="0" smtClean="0">
                <a:solidFill>
                  <a:srgbClr val="0000FF"/>
                </a:solidFill>
              </a:rPr>
              <a:t>=9)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52796" y="721358"/>
            <a:ext cx="3649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Score function (modified chi square)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13" name="Picture 12" descr="fig2.pdf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78"/>
          <a:stretch/>
        </p:blipFill>
        <p:spPr>
          <a:xfrm>
            <a:off x="523569" y="0"/>
            <a:ext cx="3616193" cy="343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244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ig2s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4695" y="-279621"/>
            <a:ext cx="5299364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10135" y="123487"/>
            <a:ext cx="54980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How well the model capture the features.</a:t>
            </a:r>
          </a:p>
          <a:p>
            <a:r>
              <a:rPr lang="en-US" sz="2400" dirty="0" smtClean="0"/>
              <a:t>Score heat map for different parameters. </a:t>
            </a:r>
            <a:endParaRPr lang="en-US" sz="2400" dirty="0"/>
          </a:p>
        </p:txBody>
      </p:sp>
      <p:pic>
        <p:nvPicPr>
          <p:cNvPr id="2" name="Picture 1" descr="fig2s2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413" y="-314574"/>
            <a:ext cx="5299364" cy="6858000"/>
          </a:xfrm>
          <a:prstGeom prst="rect">
            <a:avLst/>
          </a:prstGeom>
        </p:spPr>
      </p:pic>
      <p:pic>
        <p:nvPicPr>
          <p:cNvPr id="7" name="Picture 6" descr="fig2s_otherk_heatmap_large_region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11" t="36526" r="30650" b="39181"/>
          <a:stretch/>
        </p:blipFill>
        <p:spPr>
          <a:xfrm>
            <a:off x="5544058" y="5079784"/>
            <a:ext cx="2074077" cy="166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567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1974551" y="2840033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68" name="Rectangle 67"/>
          <p:cNvSpPr/>
          <p:nvPr/>
        </p:nvSpPr>
        <p:spPr>
          <a:xfrm>
            <a:off x="2316181" y="1960336"/>
            <a:ext cx="444500" cy="9543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747981" y="1960336"/>
            <a:ext cx="274320" cy="9543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025000" y="1960336"/>
            <a:ext cx="444500" cy="9543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Line 98"/>
          <p:cNvSpPr>
            <a:spLocks noChangeShapeType="1"/>
          </p:cNvSpPr>
          <p:nvPr/>
        </p:nvSpPr>
        <p:spPr bwMode="auto">
          <a:xfrm flipV="1">
            <a:off x="2157431" y="2012632"/>
            <a:ext cx="18288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4" name="Line 98"/>
          <p:cNvSpPr>
            <a:spLocks noChangeShapeType="1"/>
          </p:cNvSpPr>
          <p:nvPr/>
        </p:nvSpPr>
        <p:spPr bwMode="auto">
          <a:xfrm flipV="1">
            <a:off x="3469500" y="2012632"/>
            <a:ext cx="18288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880646" y="2164009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4262026" y="1850072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991128" y="1747901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915621" y="2314068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761902" y="1770963"/>
            <a:ext cx="544159" cy="563066"/>
            <a:chOff x="2925328" y="357827"/>
            <a:chExt cx="583027" cy="645514"/>
          </a:xfrm>
        </p:grpSpPr>
        <p:sp>
          <p:nvSpPr>
            <p:cNvPr id="110" name="Explosion 1 109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Snip Diagonal Corner Rectangle 112"/>
          <p:cNvSpPr/>
          <p:nvPr/>
        </p:nvSpPr>
        <p:spPr>
          <a:xfrm flipH="1">
            <a:off x="1060801" y="2483318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 flipH="1">
            <a:off x="991370" y="2485856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15" name="Round Diagonal Corner Rectangle 114"/>
          <p:cNvSpPr/>
          <p:nvPr/>
        </p:nvSpPr>
        <p:spPr>
          <a:xfrm>
            <a:off x="599078" y="2488982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96595" y="2483318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5398" y="2428507"/>
            <a:ext cx="1034606" cy="27432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 flipV="1">
            <a:off x="1670466" y="2568380"/>
            <a:ext cx="85471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 flipV="1">
            <a:off x="1655226" y="2117498"/>
            <a:ext cx="2170965" cy="37148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10135" y="123487"/>
            <a:ext cx="53848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Module 2: </a:t>
            </a:r>
            <a:r>
              <a:rPr lang="en-US" sz="2400" b="1" dirty="0"/>
              <a:t>RNA </a:t>
            </a:r>
            <a:r>
              <a:rPr lang="en-US" sz="2400" b="1" dirty="0" smtClean="0"/>
              <a:t>processing + stabilization</a:t>
            </a:r>
            <a:endParaRPr lang="en-US" sz="2400" b="1" dirty="0"/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2862292"/>
              </p:ext>
            </p:extLst>
          </p:nvPr>
        </p:nvGraphicFramePr>
        <p:xfrm>
          <a:off x="233381" y="4119563"/>
          <a:ext cx="41656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" name="Equation" r:id="rId4" imgW="2984500" imgH="393700" progId="Equation.DSMT4">
                  <p:embed/>
                </p:oleObj>
              </mc:Choice>
              <mc:Fallback>
                <p:oleObj name="Equation" r:id="rId4" imgW="29845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3381" y="4119563"/>
                        <a:ext cx="4165600" cy="54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6804874"/>
              </p:ext>
            </p:extLst>
          </p:nvPr>
        </p:nvGraphicFramePr>
        <p:xfrm>
          <a:off x="153213" y="5648057"/>
          <a:ext cx="8369301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" name="Equation" r:id="rId6" imgW="8089900" imgH="1168400" progId="Equation.DSMT4">
                  <p:embed/>
                </p:oleObj>
              </mc:Choice>
              <mc:Fallback>
                <p:oleObj name="Equation" r:id="rId6" imgW="8089900" imgH="116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3213" y="5648057"/>
                        <a:ext cx="8369301" cy="1204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 descr="fig3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562" y="192266"/>
            <a:ext cx="2743200" cy="5486400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333563" y="1055891"/>
            <a:ext cx="4464900" cy="2684563"/>
          </a:xfrm>
          <a:prstGeom prst="rect">
            <a:avLst/>
          </a:prstGeom>
          <a:noFill/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7174" y="3722258"/>
            <a:ext cx="1038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Equation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20181" y="5654188"/>
            <a:ext cx="1969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Parameters (</a:t>
            </a:r>
            <a:r>
              <a:rPr lang="en-US" b="1" dirty="0" err="1" smtClean="0">
                <a:solidFill>
                  <a:srgbClr val="0000FF"/>
                </a:solidFill>
              </a:rPr>
              <a:t>n</a:t>
            </a:r>
            <a:r>
              <a:rPr lang="en-US" b="1" baseline="-25000" dirty="0" err="1" smtClean="0">
                <a:solidFill>
                  <a:srgbClr val="0000FF"/>
                </a:solidFill>
              </a:rPr>
              <a:t>p</a:t>
            </a:r>
            <a:r>
              <a:rPr lang="en-US" b="1" dirty="0" smtClean="0">
                <a:solidFill>
                  <a:srgbClr val="0000FF"/>
                </a:solidFill>
              </a:rPr>
              <a:t>= 5)</a:t>
            </a:r>
            <a:endParaRPr lang="en-US" b="1" dirty="0">
              <a:solidFill>
                <a:srgbClr val="0000FF"/>
              </a:solidFill>
            </a:endParaRPr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977147"/>
              </p:ext>
            </p:extLst>
          </p:nvPr>
        </p:nvGraphicFramePr>
        <p:xfrm>
          <a:off x="266700" y="4970073"/>
          <a:ext cx="283527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" name="Equation" r:id="rId9" imgW="2032000" imgH="457200" progId="Equation.DSMT4">
                  <p:embed/>
                </p:oleObj>
              </mc:Choice>
              <mc:Fallback>
                <p:oleObj name="Equation" r:id="rId9" imgW="2032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6700" y="4970073"/>
                        <a:ext cx="2835275" cy="63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Rectangle 42"/>
          <p:cNvSpPr/>
          <p:nvPr/>
        </p:nvSpPr>
        <p:spPr>
          <a:xfrm>
            <a:off x="153100" y="4634867"/>
            <a:ext cx="1691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Initial condition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170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3_wt_mko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32" t="51586" r="34137" b="22222"/>
          <a:stretch/>
        </p:blipFill>
        <p:spPr>
          <a:xfrm>
            <a:off x="1147818" y="0"/>
            <a:ext cx="3276600" cy="3322107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013854"/>
              </p:ext>
            </p:extLst>
          </p:nvPr>
        </p:nvGraphicFramePr>
        <p:xfrm>
          <a:off x="1740271" y="3648999"/>
          <a:ext cx="5013338" cy="2797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131"/>
                <a:gridCol w="2339995"/>
                <a:gridCol w="973256"/>
                <a:gridCol w="875956"/>
              </a:tblGrid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Index(</a:t>
                      </a:r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Value(</a:t>
                      </a:r>
                      <a:r>
                        <a:rPr lang="en-US" sz="1600" dirty="0" err="1" smtClean="0"/>
                        <a:t>F</a:t>
                      </a:r>
                      <a:r>
                        <a:rPr lang="en-US" sz="1600" baseline="30000" dirty="0" err="1" smtClean="0"/>
                        <a:t>s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Error(</a:t>
                      </a:r>
                      <a:r>
                        <a:rPr lang="en-US" sz="1600" dirty="0" err="1" smtClean="0"/>
                        <a:t>σ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 time (</a:t>
                      </a:r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min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</a:t>
                      </a:r>
                      <a:r>
                        <a:rPr lang="en-US" sz="1600" baseline="0" dirty="0" smtClean="0"/>
                        <a:t> time (</a:t>
                      </a:r>
                      <a:r>
                        <a:rPr lang="en-US" sz="1600" baseline="0" dirty="0" err="1" smtClean="0"/>
                        <a:t>mko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min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 time (</a:t>
                      </a:r>
                      <a:r>
                        <a:rPr lang="en-US" sz="1600" dirty="0" err="1" smtClean="0"/>
                        <a:t>tko</a:t>
                      </a:r>
                      <a:r>
                        <a:rPr lang="en-US" sz="1600" dirty="0" smtClean="0"/>
                        <a:t>)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</a:t>
                      </a:r>
                      <a:r>
                        <a:rPr lang="en-US" sz="1600" baseline="0" dirty="0" smtClean="0"/>
                        <a:t>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min</a:t>
                      </a:r>
                      <a:endParaRPr lang="en-US" sz="1600" dirty="0"/>
                    </a:p>
                  </a:txBody>
                  <a:tcPr/>
                </a:tc>
              </a:tr>
              <a:tr h="3551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Peak_tko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Peak_wt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0.73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0.05</a:t>
                      </a:r>
                      <a:endParaRPr lang="en-US" sz="1600" dirty="0"/>
                    </a:p>
                  </a:txBody>
                  <a:tcPr/>
                </a:tc>
              </a:tr>
              <a:tr h="3467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Peak_mko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peak_tko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0.06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wt_120/mko_120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1.98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0.23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Wt_120/tko_120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1.17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0.14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222012" y="3201444"/>
            <a:ext cx="2404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Table of features (</a:t>
            </a:r>
            <a:r>
              <a:rPr lang="en-US" b="1" dirty="0" err="1" smtClean="0">
                <a:solidFill>
                  <a:srgbClr val="0000FF"/>
                </a:solidFill>
              </a:rPr>
              <a:t>n</a:t>
            </a:r>
            <a:r>
              <a:rPr lang="en-US" b="1" baseline="-25000" dirty="0" err="1" smtClean="0">
                <a:solidFill>
                  <a:srgbClr val="0000FF"/>
                </a:solidFill>
              </a:rPr>
              <a:t>F</a:t>
            </a:r>
            <a:r>
              <a:rPr lang="en-US" b="1" dirty="0" smtClean="0">
                <a:solidFill>
                  <a:srgbClr val="0000FF"/>
                </a:solidFill>
              </a:rPr>
              <a:t>=7)</a:t>
            </a:r>
            <a:endParaRPr lang="en-US" b="1" dirty="0">
              <a:solidFill>
                <a:srgbClr val="0000FF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603552"/>
              </p:ext>
            </p:extLst>
          </p:nvPr>
        </p:nvGraphicFramePr>
        <p:xfrm>
          <a:off x="4727137" y="1750898"/>
          <a:ext cx="3055927" cy="801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4" name="Equation" r:id="rId4" imgW="1790700" imgH="469900" progId="Equation.3">
                  <p:embed/>
                </p:oleObj>
              </mc:Choice>
              <mc:Fallback>
                <p:oleObj name="Equation" r:id="rId4" imgW="17907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27137" y="1750898"/>
                        <a:ext cx="3055927" cy="8012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4720477" y="997015"/>
            <a:ext cx="3649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Score function (modified chi square)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910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ig3s1.ti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7" r="3791"/>
          <a:stretch/>
        </p:blipFill>
        <p:spPr>
          <a:xfrm>
            <a:off x="297459" y="811990"/>
            <a:ext cx="5045368" cy="41148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19555" y="5370138"/>
            <a:ext cx="42287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As long as keep the same ratios of processing rate between </a:t>
            </a:r>
            <a:r>
              <a:rPr lang="en-US" dirty="0" err="1"/>
              <a:t>wt</a:t>
            </a:r>
            <a:r>
              <a:rPr lang="en-US" dirty="0"/>
              <a:t>, </a:t>
            </a:r>
            <a:r>
              <a:rPr lang="en-US" dirty="0" err="1"/>
              <a:t>mko</a:t>
            </a:r>
            <a:r>
              <a:rPr lang="en-US" dirty="0"/>
              <a:t> and </a:t>
            </a:r>
            <a:r>
              <a:rPr lang="en-US" dirty="0" err="1"/>
              <a:t>tko</a:t>
            </a:r>
            <a:r>
              <a:rPr lang="en-US" dirty="0"/>
              <a:t>, the fit doesn’t depend on the </a:t>
            </a:r>
            <a:r>
              <a:rPr lang="en-US" dirty="0" smtClean="0"/>
              <a:t>processing </a:t>
            </a:r>
            <a:r>
              <a:rPr lang="en-US" dirty="0"/>
              <a:t>rate. </a:t>
            </a:r>
          </a:p>
        </p:txBody>
      </p:sp>
      <p:pic>
        <p:nvPicPr>
          <p:cNvPr id="4" name="Picture 3" descr="fig3s2_no_dependent_kprwt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85" t="38040" r="32297" b="38435"/>
          <a:stretch/>
        </p:blipFill>
        <p:spPr>
          <a:xfrm>
            <a:off x="4873748" y="4114047"/>
            <a:ext cx="3327427" cy="274395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0135" y="123487"/>
            <a:ext cx="54980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How well the model capture the features.</a:t>
            </a:r>
          </a:p>
          <a:p>
            <a:r>
              <a:rPr lang="en-US" sz="2400" dirty="0" smtClean="0"/>
              <a:t>Score heat map for different parameters.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3205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6332555" y="231670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78" name="Group 77"/>
          <p:cNvGrpSpPr>
            <a:grpSpLocks/>
          </p:cNvGrpSpPr>
          <p:nvPr/>
        </p:nvGrpSpPr>
        <p:grpSpPr>
          <a:xfrm>
            <a:off x="8412480" y="1431471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8087226" y="1308910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7083926" y="2134906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7179211" y="919521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4937026" y="2418504"/>
            <a:ext cx="544159" cy="563066"/>
            <a:chOff x="2925328" y="357827"/>
            <a:chExt cx="583027" cy="645514"/>
          </a:xfrm>
        </p:grpSpPr>
        <p:sp>
          <p:nvSpPr>
            <p:cNvPr id="110" name="Explosion 1 109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Snip Diagonal Corner Rectangle 112"/>
          <p:cNvSpPr/>
          <p:nvPr/>
        </p:nvSpPr>
        <p:spPr>
          <a:xfrm flipH="1">
            <a:off x="5235925" y="3130859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 flipH="1">
            <a:off x="5166494" y="3133397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15" name="Round Diagonal Corner Rectangle 114"/>
          <p:cNvSpPr/>
          <p:nvPr/>
        </p:nvSpPr>
        <p:spPr>
          <a:xfrm>
            <a:off x="4774202" y="3136523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771719" y="3130859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80522" y="3076048"/>
            <a:ext cx="1034606" cy="27432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5825065" y="2298468"/>
            <a:ext cx="1098040" cy="72341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5705737" y="1010291"/>
            <a:ext cx="1104860" cy="187492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59335" y="9187"/>
            <a:ext cx="4470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Module 3: Translation + Secretion</a:t>
            </a:r>
            <a:endParaRPr lang="en-US" sz="2400" b="1" dirty="0"/>
          </a:p>
        </p:txBody>
      </p:sp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6008942"/>
              </p:ext>
            </p:extLst>
          </p:nvPr>
        </p:nvGraphicFramePr>
        <p:xfrm>
          <a:off x="148227" y="643700"/>
          <a:ext cx="4911725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1" name="Equation" r:id="rId4" imgW="3517900" imgH="876300" progId="Equation.DSMT4">
                  <p:embed/>
                </p:oleObj>
              </mc:Choice>
              <mc:Fallback>
                <p:oleObj name="Equation" r:id="rId4" imgW="3517900" imgH="876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8227" y="643700"/>
                        <a:ext cx="4911725" cy="1222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2712718"/>
              </p:ext>
            </p:extLst>
          </p:nvPr>
        </p:nvGraphicFramePr>
        <p:xfrm>
          <a:off x="255588" y="1792288"/>
          <a:ext cx="4408487" cy="118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2" name="Equation" r:id="rId6" imgW="3098800" imgH="838200" progId="Equation.DSMT4">
                  <p:embed/>
                </p:oleObj>
              </mc:Choice>
              <mc:Fallback>
                <p:oleObj name="Equation" r:id="rId6" imgW="3098800" imgH="838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5588" y="1792288"/>
                        <a:ext cx="4408487" cy="1189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 descr="fig4b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72" y="3306705"/>
            <a:ext cx="73279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6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482212"/>
            <a:ext cx="2133600" cy="365125"/>
          </a:xfrm>
        </p:spPr>
        <p:txBody>
          <a:bodyPr/>
          <a:lstStyle/>
          <a:p>
            <a:fld id="{B374BE6F-4675-E040-83E7-950933BE75D0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 descr="fig4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19" t="33515" r="1196" b="30553"/>
          <a:stretch/>
        </p:blipFill>
        <p:spPr>
          <a:xfrm>
            <a:off x="284638" y="995812"/>
            <a:ext cx="4080521" cy="54864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287589"/>
              </p:ext>
            </p:extLst>
          </p:nvPr>
        </p:nvGraphicFramePr>
        <p:xfrm>
          <a:off x="4046531" y="226893"/>
          <a:ext cx="5013338" cy="3552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131"/>
                <a:gridCol w="1906050"/>
                <a:gridCol w="1407201"/>
                <a:gridCol w="875956"/>
              </a:tblGrid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Index(</a:t>
                      </a:r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Value(</a:t>
                      </a:r>
                      <a:r>
                        <a:rPr lang="en-US" sz="1600" dirty="0" err="1" smtClean="0"/>
                        <a:t>F</a:t>
                      </a:r>
                      <a:r>
                        <a:rPr lang="en-US" sz="1600" baseline="30000" dirty="0" err="1" smtClean="0"/>
                        <a:t>s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Error(</a:t>
                      </a:r>
                      <a:r>
                        <a:rPr lang="en-US" sz="1600" dirty="0" err="1" smtClean="0"/>
                        <a:t>σ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 time (</a:t>
                      </a:r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min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</a:t>
                      </a:r>
                      <a:r>
                        <a:rPr lang="en-US" sz="1600" baseline="0" dirty="0" smtClean="0"/>
                        <a:t> time (</a:t>
                      </a:r>
                      <a:r>
                        <a:rPr lang="en-US" sz="1600" baseline="0" dirty="0" err="1" smtClean="0"/>
                        <a:t>mko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min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 time (</a:t>
                      </a:r>
                      <a:r>
                        <a:rPr lang="en-US" sz="1600" dirty="0" err="1" smtClean="0"/>
                        <a:t>tko</a:t>
                      </a:r>
                      <a:r>
                        <a:rPr lang="en-US" sz="1600" dirty="0" smtClean="0"/>
                        <a:t>)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</a:t>
                      </a:r>
                      <a:r>
                        <a:rPr lang="en-US" sz="1600" baseline="0" dirty="0" smtClean="0"/>
                        <a:t>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min</a:t>
                      </a:r>
                      <a:endParaRPr lang="en-US" sz="1600" dirty="0"/>
                    </a:p>
                  </a:txBody>
                  <a:tcPr/>
                </a:tc>
              </a:tr>
              <a:tr h="3551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Peak_tko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Peak_wt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0.34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0.06</a:t>
                      </a:r>
                      <a:endParaRPr lang="en-US" sz="1600" dirty="0"/>
                    </a:p>
                  </a:txBody>
                  <a:tcPr/>
                </a:tc>
              </a:tr>
              <a:tr h="3467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Peak_mko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peak_tko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0.82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0.14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wt_120/</a:t>
                      </a:r>
                      <a:r>
                        <a:rPr lang="en-US" sz="1600" dirty="0" err="1" smtClean="0"/>
                        <a:t>Peak_wt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0.04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Wt_120/tko_120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0.65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wt_120/mko_120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2.3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Tko_30/mko_30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0.75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0.12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61507"/>
              </p:ext>
            </p:extLst>
          </p:nvPr>
        </p:nvGraphicFramePr>
        <p:xfrm>
          <a:off x="4046531" y="3970841"/>
          <a:ext cx="5013338" cy="2042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131"/>
                <a:gridCol w="1906050"/>
                <a:gridCol w="1407201"/>
                <a:gridCol w="875956"/>
              </a:tblGrid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Index(</a:t>
                      </a:r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Value(</a:t>
                      </a:r>
                      <a:r>
                        <a:rPr lang="en-US" sz="1600" dirty="0" err="1" smtClean="0"/>
                        <a:t>F</a:t>
                      </a:r>
                      <a:r>
                        <a:rPr lang="en-US" sz="1600" baseline="30000" dirty="0" err="1" smtClean="0"/>
                        <a:t>s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Error(</a:t>
                      </a:r>
                      <a:r>
                        <a:rPr lang="en-US" sz="1600" dirty="0" err="1" smtClean="0"/>
                        <a:t>σ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tko_60/wt_60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0.03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Mko_60/tko_60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0.54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Tko_120/wt_120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0.03</a:t>
                      </a:r>
                      <a:endParaRPr lang="en-US" sz="1600" dirty="0"/>
                    </a:p>
                  </a:txBody>
                  <a:tcPr/>
                </a:tc>
              </a:tr>
              <a:tr h="3551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Mko_120/tko_120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1.9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0.76</a:t>
                      </a:r>
                      <a:endParaRPr lang="en-US" sz="1600" dirty="0"/>
                    </a:p>
                  </a:txBody>
                  <a:tcPr/>
                </a:tc>
              </a:tr>
              <a:tr h="3467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wt_120/wt_60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0.16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2202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4s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0100" y="331816"/>
            <a:ext cx="5299364" cy="6858000"/>
          </a:xfrm>
          <a:prstGeom prst="rect">
            <a:avLst/>
          </a:prstGeom>
        </p:spPr>
      </p:pic>
      <p:pic>
        <p:nvPicPr>
          <p:cNvPr id="3" name="Picture 2" descr="fig4s2b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942" y="331816"/>
            <a:ext cx="5299364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10135" y="123487"/>
            <a:ext cx="54980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How well the model capture the features.</a:t>
            </a:r>
          </a:p>
          <a:p>
            <a:r>
              <a:rPr lang="en-US" sz="2400" dirty="0" smtClean="0"/>
              <a:t>Score heat map for different parameters.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235387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52715</TotalTime>
  <Words>862</Words>
  <Application>Microsoft Macintosh PowerPoint</Application>
  <PresentationFormat>On-screen Show (4:3)</PresentationFormat>
  <Paragraphs>300</Paragraphs>
  <Slides>14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Default Theme</vt:lpstr>
      <vt:lpstr>MathType 6.0 Equation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Cheng</dc:creator>
  <cp:lastModifiedBy>zhang Cheng</cp:lastModifiedBy>
  <cp:revision>162</cp:revision>
  <dcterms:created xsi:type="dcterms:W3CDTF">2013-12-16T21:42:13Z</dcterms:created>
  <dcterms:modified xsi:type="dcterms:W3CDTF">2014-04-11T05:38:35Z</dcterms:modified>
</cp:coreProperties>
</file>