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76642-F564-574F-BC36-2887DC249FDA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F1EF-0383-1D45-95E3-8D94D361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F1EF-0383-1D45-95E3-8D94D3612C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F1EF-0383-1D45-95E3-8D94D3612C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F1EF-0383-1D45-95E3-8D94D3612C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4/8/14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497672"/>
              </p:ext>
            </p:extLst>
          </p:nvPr>
        </p:nvGraphicFramePr>
        <p:xfrm>
          <a:off x="1300163" y="1793875"/>
          <a:ext cx="44148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3" imgW="3162300" imgH="457200" progId="Equation.DSMT4">
                  <p:embed/>
                </p:oleObj>
              </mc:Choice>
              <mc:Fallback>
                <p:oleObj name="Equation" r:id="rId3" imgW="3162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793875"/>
                        <a:ext cx="441483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30112"/>
              </p:ext>
            </p:extLst>
          </p:nvPr>
        </p:nvGraphicFramePr>
        <p:xfrm>
          <a:off x="1300163" y="26456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5" imgW="2667000" imgH="393700" progId="Equation.DSMT4">
                  <p:embed/>
                </p:oleObj>
              </mc:Choice>
              <mc:Fallback>
                <p:oleObj name="Equation" r:id="rId5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163" y="26456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71684"/>
              </p:ext>
            </p:extLst>
          </p:nvPr>
        </p:nvGraphicFramePr>
        <p:xfrm>
          <a:off x="1300163" y="34377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7" imgW="3517900" imgH="876300" progId="Equation.DSMT4">
                  <p:embed/>
                </p:oleObj>
              </mc:Choice>
              <mc:Fallback>
                <p:oleObj name="Equation" r:id="rId7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163" y="34377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03914"/>
              </p:ext>
            </p:extLst>
          </p:nvPr>
        </p:nvGraphicFramePr>
        <p:xfrm>
          <a:off x="6297622" y="1041841"/>
          <a:ext cx="2846378" cy="523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2"/>
                <a:gridCol w="1018129"/>
                <a:gridCol w="1576457"/>
              </a:tblGrid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NFkB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promoter binding constant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Kmtr_fold_mko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myd88-/-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transcription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Translation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mRNA degradation rate at 30 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ProTNF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degradation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Hill coefficient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transcription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ksec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ktl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2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zhangcheng:Dropbox:Current:2. TLR4:Andrew:Andrew_paper:TNF_regulation:Fig.3:fit_all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7067"/>
            <a:ext cx="54864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74338" y="2962679"/>
            <a:ext cx="844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 s. Same processing rate cannot capture the lowest mRNA profile in MyD88-/-.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0"/>
            <a:ext cx="548640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9342" y="6100352"/>
            <a:ext cx="7974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 s</a:t>
            </a:r>
            <a:r>
              <a:rPr lang="en-US" b="1" dirty="0"/>
              <a:t> </a:t>
            </a:r>
            <a:r>
              <a:rPr lang="en-US" b="1" i="1" dirty="0"/>
              <a:t>At least 2 fold less processing in </a:t>
            </a:r>
            <a:r>
              <a:rPr lang="en-US" b="1" i="1" dirty="0" err="1"/>
              <a:t>mko</a:t>
            </a:r>
            <a:r>
              <a:rPr lang="en-US" b="1" i="1" dirty="0"/>
              <a:t> is suggested by the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773" y="22401"/>
            <a:ext cx="154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mRNA module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773" y="22401"/>
            <a:ext cx="2356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Nascent mRNA module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586" y="2851235"/>
            <a:ext cx="827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fold_pr_tko</a:t>
            </a:r>
            <a:r>
              <a:rPr lang="en-US" b="1" dirty="0" smtClean="0"/>
              <a:t> </a:t>
            </a:r>
            <a:r>
              <a:rPr lang="en-US" b="1" dirty="0"/>
              <a:t>&gt;2 predict much higher nascent mRNA in myd88-/-, hints a loss of transcription efficiency in myd88-/-.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fold_kdtr_mko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Macintosh HD:Users:zhangcheng:Dropbox:Current:2. TLR4:Andrew:Andrew_paper:TNF_regulation:Fig.2_3:fit_wtmk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4029" y="3497566"/>
            <a:ext cx="9221278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20773" y="6240766"/>
            <a:ext cx="8735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After introduce </a:t>
            </a:r>
            <a:r>
              <a:rPr lang="en-US" b="1" dirty="0" err="1" smtClean="0"/>
              <a:t>fold_kdtr_mko</a:t>
            </a:r>
            <a:r>
              <a:rPr lang="en-US" b="1" dirty="0" smtClean="0"/>
              <a:t> we can fit </a:t>
            </a:r>
            <a:r>
              <a:rPr lang="en-US" b="1" dirty="0" err="1" smtClean="0"/>
              <a:t>nascent,mRNA</a:t>
            </a:r>
            <a:r>
              <a:rPr lang="en-US" b="1" dirty="0" smtClean="0"/>
              <a:t> for both </a:t>
            </a:r>
            <a:r>
              <a:rPr lang="en-US" b="1" dirty="0" err="1" smtClean="0"/>
              <a:t>wt</a:t>
            </a:r>
            <a:r>
              <a:rPr lang="en-US" b="1" dirty="0" smtClean="0"/>
              <a:t> and </a:t>
            </a:r>
            <a:r>
              <a:rPr lang="en-US" b="1" dirty="0" err="1" smtClean="0"/>
              <a:t>mko</a:t>
            </a:r>
            <a:r>
              <a:rPr lang="en-US" b="1" dirty="0" smtClean="0"/>
              <a:t>. </a:t>
            </a:r>
            <a:endParaRPr lang="en-US" b="1" dirty="0"/>
          </a:p>
        </p:txBody>
      </p:sp>
      <p:pic>
        <p:nvPicPr>
          <p:cNvPr id="8" name="Picture 7" descr="fit_wtmko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05" y="157358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t_tko_same_p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5" y="369835"/>
            <a:ext cx="7315200" cy="2743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773" y="22401"/>
            <a:ext cx="2356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Nascent mRNA module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815" y="2946259"/>
            <a:ext cx="768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fig Same processing rate cannot capture the peak of nascent mRNA production in trif -/-. Left: RMSD heat-map. Right: best fit result. </a:t>
            </a:r>
            <a:endParaRPr lang="en-US" dirty="0"/>
          </a:p>
        </p:txBody>
      </p:sp>
      <p:pic>
        <p:nvPicPr>
          <p:cNvPr id="5" name="Picture 4" descr="Macintosh HD:Users:zhangcheng:Dropbox:Current:2. TLR4:Andrew:Andrew_paper:TNF_regulation:Fig.2_3:fit_wttk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276" y="3421159"/>
            <a:ext cx="1093231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1548" y="6065821"/>
            <a:ext cx="8288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fig. By introducing a fold reduction in processing rate for the trif-/-, we can fit both nascent and mRNA data for trif-/-.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6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zhangcheng:Dropbox:Current:2. TLR4:Andrew:Andrew_paper:TNF_regulation:Fig.2_3:fit_all_best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39" y="2057400"/>
            <a:ext cx="54864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31438" y="709210"/>
            <a:ext cx="7742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summary, we </a:t>
            </a:r>
            <a:r>
              <a:rPr lang="en-US" dirty="0" err="1"/>
              <a:t>indentified</a:t>
            </a:r>
            <a:r>
              <a:rPr lang="en-US" dirty="0"/>
              <a:t> four parameters: </a:t>
            </a:r>
            <a:r>
              <a:rPr lang="en-US" dirty="0" err="1"/>
              <a:t>Kmtr</a:t>
            </a:r>
            <a:r>
              <a:rPr lang="en-US" dirty="0"/>
              <a:t>, </a:t>
            </a:r>
            <a:r>
              <a:rPr lang="en-US" dirty="0" err="1"/>
              <a:t>fold_pr_mko</a:t>
            </a:r>
            <a:r>
              <a:rPr lang="en-US" dirty="0"/>
              <a:t>, </a:t>
            </a:r>
            <a:r>
              <a:rPr lang="en-US" dirty="0" err="1"/>
              <a:t>fold_pr_tko</a:t>
            </a:r>
            <a:r>
              <a:rPr lang="en-US" dirty="0"/>
              <a:t>, </a:t>
            </a:r>
            <a:r>
              <a:rPr lang="en-US" dirty="0" err="1"/>
              <a:t>fold_kmtr_mko</a:t>
            </a:r>
            <a:r>
              <a:rPr lang="en-US" dirty="0"/>
              <a:t> to be fit for all the nascent and mRNA data. We ran a optimization algorithm, based on the </a:t>
            </a:r>
            <a:r>
              <a:rPr lang="en-US" dirty="0" err="1"/>
              <a:t>contraints</a:t>
            </a:r>
            <a:r>
              <a:rPr lang="en-US" dirty="0"/>
              <a:t> we have learned so far, we can get best fit results as shown below: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773" y="22401"/>
            <a:ext cx="261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Nascent + mRNA modules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9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73" y="22401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proTNF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err="1" smtClean="0">
                <a:solidFill>
                  <a:srgbClr val="FF0000"/>
                </a:solidFill>
              </a:rPr>
              <a:t>secTNF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Macintosh HD:Users:zhangcheng:Dropbox:Current:2. TLR4:Andrew:Andrew_paper:TNF_regulation:Fig.4:fig4s_proTNF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89" y="517206"/>
            <a:ext cx="55034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88229" y="3166198"/>
            <a:ext cx="7115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figs. Same </a:t>
            </a:r>
            <a:r>
              <a:rPr lang="en-US" b="1" i="1" dirty="0" err="1"/>
              <a:t>ktl</a:t>
            </a:r>
            <a:r>
              <a:rPr lang="en-US" b="1" i="1" dirty="0"/>
              <a:t> and </a:t>
            </a:r>
            <a:r>
              <a:rPr lang="en-US" b="1" i="1" dirty="0" err="1"/>
              <a:t>kdegp</a:t>
            </a:r>
            <a:r>
              <a:rPr lang="en-US" b="1" i="1" dirty="0"/>
              <a:t> cannot capture the relationships in </a:t>
            </a:r>
            <a:r>
              <a:rPr lang="en-US" b="1" i="1" dirty="0" err="1"/>
              <a:t>proTNF</a:t>
            </a:r>
            <a:r>
              <a:rPr lang="en-US" b="1" i="1" dirty="0"/>
              <a:t>.</a:t>
            </a:r>
            <a:endParaRPr lang="en-US" dirty="0"/>
          </a:p>
        </p:txBody>
      </p:sp>
      <p:pic>
        <p:nvPicPr>
          <p:cNvPr id="5" name="Picture 4" descr="Macintosh HD:Users:zhangcheng:Dropbox:Current:2. TLR4:Andrew:Andrew_paper:TNF_regulation:Fig.4:fig4s_proTNF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76" y="3535530"/>
            <a:ext cx="6368288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61919" y="6278730"/>
            <a:ext cx="6712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figs. After introduce </a:t>
            </a:r>
            <a:r>
              <a:rPr lang="en-US" b="1" i="1" dirty="0" err="1"/>
              <a:t>fold_tl_tko</a:t>
            </a:r>
            <a:r>
              <a:rPr lang="en-US" b="1" i="1" dirty="0"/>
              <a:t>, we </a:t>
            </a:r>
            <a:r>
              <a:rPr lang="en-US" b="1" i="1" dirty="0" err="1"/>
              <a:t>inproved</a:t>
            </a:r>
            <a:r>
              <a:rPr lang="en-US" b="1" i="1" dirty="0"/>
              <a:t> the fitting for trif-/-.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4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zhangcheng:Dropbox:Current:2. TLR4:Andrew:Andrew_paper:TNF_regulation:Fig.4:fig4s_secTNF2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9630"/>
            <a:ext cx="41148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258976" y="2481758"/>
            <a:ext cx="622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Figs. Same rate constant predict higher secretion in trif-/-. </a:t>
            </a:r>
            <a:endParaRPr lang="en-US" b="1" dirty="0"/>
          </a:p>
        </p:txBody>
      </p:sp>
      <p:pic>
        <p:nvPicPr>
          <p:cNvPr id="4" name="Picture 3" descr="Macintosh HD:Users:zhangcheng:Dropbox:Current:2. TLR4:Andrew:Andrew_paper:TNF_regulation:Fig.4:fig4s_all2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87" y="3290636"/>
            <a:ext cx="5486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58976" y="4989013"/>
            <a:ext cx="7008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 with </a:t>
            </a:r>
            <a:r>
              <a:rPr lang="en-US" b="1" i="1" dirty="0" err="1"/>
              <a:t>fold_tl_tko</a:t>
            </a:r>
            <a:r>
              <a:rPr lang="en-US" b="1" i="1" dirty="0"/>
              <a:t>, the </a:t>
            </a:r>
            <a:r>
              <a:rPr lang="en-US" b="1" i="1" dirty="0" err="1"/>
              <a:t>proTNF</a:t>
            </a:r>
            <a:r>
              <a:rPr lang="en-US" b="1" i="1" dirty="0"/>
              <a:t> and </a:t>
            </a:r>
            <a:r>
              <a:rPr lang="en-US" b="1" i="1" dirty="0" err="1"/>
              <a:t>secTNF</a:t>
            </a:r>
            <a:r>
              <a:rPr lang="en-US" b="1" i="1" dirty="0"/>
              <a:t> in trif-/- can fit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1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70485"/>
              </p:ext>
            </p:extLst>
          </p:nvPr>
        </p:nvGraphicFramePr>
        <p:xfrm>
          <a:off x="2364693" y="1151328"/>
          <a:ext cx="4596684" cy="541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2"/>
                <a:gridCol w="1018129"/>
                <a:gridCol w="1576457"/>
                <a:gridCol w="667805"/>
                <a:gridCol w="1082501"/>
              </a:tblGrid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NFkB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promoter binding constant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.001~10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Kmtr_fold_mko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myd88-/-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Correlate to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#10</a:t>
                      </a:r>
                    </a:p>
                    <a:p>
                      <a:pPr algn="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transcription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N.D. (fixed)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0.1~1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Translation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mRNA degradation rate at 30 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ProTNF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degradation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Hill coefficient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transcription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2~5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ksec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ktl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09744" y="417233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Parameters after initial </a:t>
            </a:r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621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estF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29"/>
            <a:ext cx="5486400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8900" y="417233"/>
            <a:ext cx="603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We then ran a global optimization to get the final parameters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26899" y="6152529"/>
            <a:ext cx="4472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do scanning </a:t>
            </a:r>
            <a:r>
              <a:rPr lang="en-US" dirty="0" smtClean="0"/>
              <a:t>again?</a:t>
            </a:r>
          </a:p>
          <a:p>
            <a:r>
              <a:rPr lang="en-US" dirty="0" smtClean="0"/>
              <a:t>Also provide supports for results in main text?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22283"/>
              </p:ext>
            </p:extLst>
          </p:nvPr>
        </p:nvGraphicFramePr>
        <p:xfrm>
          <a:off x="5399568" y="998886"/>
          <a:ext cx="3020227" cy="532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2"/>
                <a:gridCol w="1018129"/>
                <a:gridCol w="667805"/>
                <a:gridCol w="1082501"/>
              </a:tblGrid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.001~10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Kmtr_fold_mko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Correlate to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#10</a:t>
                      </a:r>
                    </a:p>
                    <a:p>
                      <a:pPr algn="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N.D. (fixed)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0.1~1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2~5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965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834</TotalTime>
  <Words>612</Words>
  <Application>Microsoft Macintosh PowerPoint</Application>
  <PresentationFormat>On-screen Show (4:3)</PresentationFormat>
  <Paragraphs>189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Default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25</cp:revision>
  <dcterms:created xsi:type="dcterms:W3CDTF">2014-04-09T04:24:24Z</dcterms:created>
  <dcterms:modified xsi:type="dcterms:W3CDTF">2014-04-09T18:18:35Z</dcterms:modified>
</cp:coreProperties>
</file>