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6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6" y="-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Score</a:t>
            </a:r>
            <a:r>
              <a:rPr lang="en-US" baseline="0" dirty="0" smtClean="0"/>
              <a:t> function: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fit: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2.emf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7.emf"/><Relationship Id="rId6" Type="http://schemas.openxmlformats.org/officeDocument/2006/relationships/oleObject" Target="../embeddings/Microsoft_Equation4.bin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514091" y="2583098"/>
            <a:ext cx="820778" cy="457573"/>
            <a:chOff x="5902691" y="1091537"/>
            <a:chExt cx="820778" cy="457573"/>
          </a:xfrm>
        </p:grpSpPr>
        <p:sp>
          <p:nvSpPr>
            <p:cNvPr id="86" name="Freeform 85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87580" y="3612487"/>
            <a:ext cx="814942" cy="457573"/>
            <a:chOff x="5902691" y="1091537"/>
            <a:chExt cx="814942" cy="457573"/>
          </a:xfrm>
        </p:grpSpPr>
        <p:sp>
          <p:nvSpPr>
            <p:cNvPr id="91" name="Freeform 90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4075159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3768771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371797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3168516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2912454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223643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327442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506304" y="2386489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446136" y="3128848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634745" y="3184149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394587" y="2734716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52585" y="184338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255573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255827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256140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255573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23883" y="3136745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812870" y="2745010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3432119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081" y="250092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2640801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009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Step1: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092505"/>
              </p:ext>
            </p:extLst>
          </p:nvPr>
        </p:nvGraphicFramePr>
        <p:xfrm>
          <a:off x="6636" y="4892608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6" y="4892608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4213114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</a:t>
            </a:r>
            <a:r>
              <a:rPr lang="en-US" dirty="0" smtClean="0"/>
              <a:t>):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362092"/>
              </p:ext>
            </p:extLst>
          </p:nvPr>
        </p:nvGraphicFramePr>
        <p:xfrm>
          <a:off x="96081" y="5816599"/>
          <a:ext cx="2419828" cy="241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6" imgW="2286000" imgH="228600" progId="Equation.3">
                  <p:embed/>
                </p:oleObj>
              </mc:Choice>
              <mc:Fallback>
                <p:oleObj name="Equation" r:id="rId6" imgW="2286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081" y="5816599"/>
                        <a:ext cx="2419828" cy="241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fig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92" y="21013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t="67862" r="26187" b="1397"/>
          <a:stretch/>
        </p:blipFill>
        <p:spPr>
          <a:xfrm>
            <a:off x="2336799" y="0"/>
            <a:ext cx="4188091" cy="34416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8101" y="3258133"/>
            <a:ext cx="730199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Peak: </a:t>
            </a:r>
            <a:r>
              <a:rPr lang="en-US" dirty="0" err="1" smtClean="0"/>
              <a:t>wt</a:t>
            </a:r>
            <a:r>
              <a:rPr lang="en-US" dirty="0" smtClean="0"/>
              <a:t> (30 min +/- 10 min), </a:t>
            </a:r>
            <a:r>
              <a:rPr lang="en-US" dirty="0" err="1" smtClean="0"/>
              <a:t>mko</a:t>
            </a:r>
            <a:r>
              <a:rPr lang="en-US" dirty="0" smtClean="0"/>
              <a:t> (60min +/- 20min), </a:t>
            </a:r>
            <a:r>
              <a:rPr lang="en-US" dirty="0" err="1" smtClean="0"/>
              <a:t>tko</a:t>
            </a:r>
            <a:r>
              <a:rPr lang="en-US" dirty="0" smtClean="0"/>
              <a:t> (30 +/- 10 min)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/ </a:t>
            </a:r>
            <a:r>
              <a:rPr lang="en-US" dirty="0" err="1" smtClean="0"/>
              <a:t>peak_wt</a:t>
            </a:r>
            <a:r>
              <a:rPr lang="en-US" dirty="0" smtClean="0"/>
              <a:t> = 1.25 +/- 0.1 fold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Peak_mko</a:t>
            </a:r>
            <a:r>
              <a:rPr lang="en-US" dirty="0" smtClean="0"/>
              <a:t>/</a:t>
            </a:r>
            <a:r>
              <a:rPr lang="en-US" dirty="0" err="1" smtClean="0"/>
              <a:t>peak_tko</a:t>
            </a:r>
            <a:r>
              <a:rPr lang="en-US" dirty="0" smtClean="0"/>
              <a:t> = 1.05 -/+ 0.01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(60)/</a:t>
            </a:r>
            <a:r>
              <a:rPr lang="en-US" dirty="0" err="1" smtClean="0"/>
              <a:t>mean_kos</a:t>
            </a:r>
            <a:r>
              <a:rPr lang="en-US" dirty="0" smtClean="0"/>
              <a:t>(60) = 0.75 +/- 0.15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(120</a:t>
            </a:r>
            <a:r>
              <a:rPr lang="en-US" dirty="0"/>
              <a:t>)/</a:t>
            </a:r>
            <a:r>
              <a:rPr lang="en-US" dirty="0" err="1"/>
              <a:t>mean_kos</a:t>
            </a:r>
            <a:r>
              <a:rPr lang="en-US" dirty="0" smtClean="0"/>
              <a:t>(120</a:t>
            </a:r>
            <a:r>
              <a:rPr lang="en-US" dirty="0"/>
              <a:t>) = 0.75 +/- 0.15</a:t>
            </a:r>
          </a:p>
          <a:p>
            <a:pPr marL="342900" indent="-342900">
              <a:buAutoNum type="arabicPeriod"/>
            </a:pPr>
            <a:r>
              <a:rPr lang="en-US" dirty="0" smtClean="0"/>
              <a:t>60min ~ 120 min: </a:t>
            </a:r>
            <a:r>
              <a:rPr lang="en-US" dirty="0" err="1" smtClean="0"/>
              <a:t>wt</a:t>
            </a:r>
            <a:r>
              <a:rPr lang="en-US" dirty="0" smtClean="0"/>
              <a:t> decrease 6+/-1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= 25 +/- 2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5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2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pic>
        <p:nvPicPr>
          <p:cNvPr id="8" name="Picture 7" descr="fig2s_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4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906864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338664" y="3458584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615683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1748114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060183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52585" y="3269211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3981566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3984104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3987230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3981566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081" y="3926755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4066628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245909" y="3615746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4888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787387"/>
              </p:ext>
            </p:extLst>
          </p:nvPr>
        </p:nvGraphicFramePr>
        <p:xfrm>
          <a:off x="271463" y="4927600"/>
          <a:ext cx="36877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2641600" imgH="393700" progId="Equation.3">
                  <p:embed/>
                </p:oleObj>
              </mc:Choice>
              <mc:Fallback>
                <p:oleObj name="Equation" r:id="rId4" imgW="2641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1463" y="4927600"/>
                        <a:ext cx="3687762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671301"/>
              </p:ext>
            </p:extLst>
          </p:nvPr>
        </p:nvGraphicFramePr>
        <p:xfrm>
          <a:off x="863600" y="5816600"/>
          <a:ext cx="123666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6" imgW="1168400" imgH="228600" progId="Equation.3">
                  <p:embed/>
                </p:oleObj>
              </mc:Choice>
              <mc:Fallback>
                <p:oleObj name="Equation" r:id="rId6" imgW="1168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3600" y="5816600"/>
                        <a:ext cx="1236663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/>
          <p:cNvSpPr/>
          <p:nvPr/>
        </p:nvSpPr>
        <p:spPr>
          <a:xfrm>
            <a:off x="6722" y="4389418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(2):</a:t>
            </a:r>
            <a:endParaRPr lang="en-US" dirty="0"/>
          </a:p>
        </p:txBody>
      </p:sp>
      <p:pic>
        <p:nvPicPr>
          <p:cNvPr id="4" name="Picture 3" descr="fig3_wt_mko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20371" r="5245" b="22222"/>
          <a:stretch/>
        </p:blipFill>
        <p:spPr>
          <a:xfrm>
            <a:off x="3243063" y="904875"/>
            <a:ext cx="576123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2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Step3: Translation + Secretion</a:t>
            </a:r>
            <a:endParaRPr lang="en-US" sz="2400" b="1" dirty="0"/>
          </a:p>
        </p:txBody>
      </p:sp>
      <p:pic>
        <p:nvPicPr>
          <p:cNvPr id="5" name="Picture 4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31" b="28703"/>
          <a:stretch/>
        </p:blipFill>
        <p:spPr>
          <a:xfrm>
            <a:off x="1410486" y="3309836"/>
            <a:ext cx="6563615" cy="34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31432" y="514092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277959" y="4277090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08263" y="4322853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254252" y="3865945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20795" y="3895795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724604" y="4113976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723077" y="4546959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911686" y="4602260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24241" y="2918329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2610" y="3013065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649808" y="3467157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607806" y="2347225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906705" y="3288180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837274" y="3290718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444982" y="3293844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42499" y="3288180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00824" y="4554856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068091" y="3477451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481149" y="1585562"/>
            <a:ext cx="6732983" cy="2393540"/>
            <a:chOff x="1481149" y="1585562"/>
            <a:chExt cx="6732983" cy="2393540"/>
          </a:xfrm>
        </p:grpSpPr>
        <p:sp>
          <p:nvSpPr>
            <p:cNvPr id="124" name="Rectangle 123"/>
            <p:cNvSpPr/>
            <p:nvPr/>
          </p:nvSpPr>
          <p:spPr>
            <a:xfrm>
              <a:off x="4650386" y="1585562"/>
              <a:ext cx="35637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Step5: Place p38 and </a:t>
              </a:r>
              <a:r>
                <a:rPr lang="en-US" sz="2400" b="1" dirty="0" err="1" smtClean="0"/>
                <a:t>pERK</a:t>
              </a:r>
              <a:r>
                <a:rPr lang="en-US" sz="2400" b="1" dirty="0" smtClean="0"/>
                <a:t> </a:t>
              </a:r>
              <a:endParaRPr lang="en-US" sz="24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81149" y="2492140"/>
              <a:ext cx="820778" cy="457573"/>
              <a:chOff x="5902691" y="1091537"/>
              <a:chExt cx="820778" cy="457573"/>
            </a:xfrm>
          </p:grpSpPr>
          <p:sp>
            <p:nvSpPr>
              <p:cNvPr id="17" name="Freeform 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554638" y="3521529"/>
              <a:ext cx="814942" cy="457573"/>
              <a:chOff x="5902691" y="1091537"/>
              <a:chExt cx="814942" cy="457573"/>
            </a:xfrm>
          </p:grpSpPr>
          <p:sp>
            <p:nvSpPr>
              <p:cNvPr id="108" name="Freeform 107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330700" y="3149175"/>
            <a:ext cx="4984489" cy="2450132"/>
            <a:chOff x="4330700" y="3149175"/>
            <a:chExt cx="4984489" cy="2450132"/>
          </a:xfrm>
        </p:grpSpPr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7034204" y="4861752"/>
              <a:ext cx="740768" cy="5557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" name="Line 98"/>
            <p:cNvSpPr>
              <a:spLocks noChangeShapeType="1"/>
            </p:cNvSpPr>
            <p:nvPr/>
          </p:nvSpPr>
          <p:spPr bwMode="auto">
            <a:xfrm flipV="1">
              <a:off x="7009417" y="3940854"/>
              <a:ext cx="841755" cy="431172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>
              <a:off x="6995714" y="3440231"/>
              <a:ext cx="855458" cy="122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5" name="Line 98"/>
            <p:cNvSpPr>
              <a:spLocks noChangeShapeType="1"/>
            </p:cNvSpPr>
            <p:nvPr/>
          </p:nvSpPr>
          <p:spPr bwMode="auto">
            <a:xfrm>
              <a:off x="7009416" y="4673932"/>
              <a:ext cx="8417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919356" y="4304599"/>
              <a:ext cx="814942" cy="457573"/>
              <a:chOff x="5902691" y="1091537"/>
              <a:chExt cx="814942" cy="457573"/>
            </a:xfrm>
          </p:grpSpPr>
          <p:sp>
            <p:nvSpPr>
              <p:cNvPr id="117" name="Freeform 1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7927770" y="4411934"/>
              <a:ext cx="128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Translation</a:t>
              </a:r>
              <a:endParaRPr lang="en-US" i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927770" y="3458584"/>
              <a:ext cx="110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Secretion</a:t>
              </a:r>
              <a:endParaRPr lang="en-US" i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927770" y="5229975"/>
              <a:ext cx="1387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Stabilization</a:t>
              </a:r>
              <a:endParaRPr lang="en-US" i="1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911740" y="3149175"/>
              <a:ext cx="820778" cy="457573"/>
              <a:chOff x="5902691" y="1091537"/>
              <a:chExt cx="820778" cy="457573"/>
            </a:xfrm>
          </p:grpSpPr>
          <p:sp>
            <p:nvSpPr>
              <p:cNvPr id="156" name="Freeform 155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0700" y="3569719"/>
              <a:ext cx="976646" cy="3953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846" y="4353257"/>
              <a:ext cx="774700" cy="387350"/>
            </a:xfrm>
            <a:prstGeom prst="rect">
              <a:avLst/>
            </a:prstGeom>
          </p:spPr>
        </p:pic>
        <p:sp>
          <p:nvSpPr>
            <p:cNvPr id="125" name="Line 98"/>
            <p:cNvSpPr>
              <a:spLocks noChangeShapeType="1"/>
            </p:cNvSpPr>
            <p:nvPr/>
          </p:nvSpPr>
          <p:spPr bwMode="auto">
            <a:xfrm flipV="1">
              <a:off x="5307346" y="3662256"/>
              <a:ext cx="604394" cy="150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2" name="Line 98"/>
            <p:cNvSpPr>
              <a:spLocks noChangeShapeType="1"/>
            </p:cNvSpPr>
            <p:nvPr/>
          </p:nvSpPr>
          <p:spPr bwMode="auto">
            <a:xfrm flipV="1">
              <a:off x="5256546" y="4546958"/>
              <a:ext cx="604394" cy="2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" name="Line 98"/>
            <p:cNvSpPr>
              <a:spLocks noChangeShapeType="1"/>
            </p:cNvSpPr>
            <p:nvPr/>
          </p:nvSpPr>
          <p:spPr bwMode="auto">
            <a:xfrm>
              <a:off x="5281946" y="4066629"/>
              <a:ext cx="604394" cy="238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07346" y="4064382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453160" y="3744644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32149" y="4596600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2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6380" y="2531755"/>
            <a:ext cx="820778" cy="457573"/>
            <a:chOff x="5902691" y="1091537"/>
            <a:chExt cx="820778" cy="457573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69869" y="3561144"/>
            <a:ext cx="814942" cy="457573"/>
            <a:chOff x="5902691" y="1091537"/>
            <a:chExt cx="814942" cy="457573"/>
          </a:xfrm>
        </p:grpSpPr>
        <p:sp>
          <p:nvSpPr>
            <p:cNvPr id="108" name="Freeform 107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86" y="-1516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6470</TotalTime>
  <Words>399</Words>
  <Application>Microsoft Macintosh PowerPoint</Application>
  <PresentationFormat>On-screen Show (4:3)</PresentationFormat>
  <Paragraphs>168</Paragraphs>
  <Slides>10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Default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36</cp:revision>
  <dcterms:created xsi:type="dcterms:W3CDTF">2013-12-16T21:42:13Z</dcterms:created>
  <dcterms:modified xsi:type="dcterms:W3CDTF">2014-01-06T23:40:51Z</dcterms:modified>
</cp:coreProperties>
</file>