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6" r:id="rId4"/>
    <p:sldId id="265" r:id="rId5"/>
    <p:sldId id="259" r:id="rId6"/>
    <p:sldId id="267" r:id="rId7"/>
    <p:sldId id="260" r:id="rId8"/>
    <p:sldId id="268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72" autoAdjust="0"/>
  </p:normalViewPr>
  <p:slideViewPr>
    <p:cSldViewPr snapToGrid="0" snapToObjects="1">
      <p:cViewPr varScale="1">
        <p:scale>
          <a:sx n="114" d="100"/>
          <a:sy n="114" d="100"/>
        </p:scale>
        <p:origin x="-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Goodness_of_fit</a:t>
            </a:r>
            <a:r>
              <a:rPr lang="en-US" dirty="0" smtClean="0"/>
              <a:t>; </a:t>
            </a:r>
            <a:r>
              <a:rPr lang="en-US" dirty="0" err="1" smtClean="0"/>
              <a:t>chi_square</a:t>
            </a:r>
            <a:r>
              <a:rPr lang="en-US" baseline="0" dirty="0" smtClean="0"/>
              <a:t> &lt;1:</a:t>
            </a:r>
            <a:r>
              <a:rPr lang="en-US" dirty="0" smtClean="0"/>
              <a:t>indicates that the model is 'over-fitting' the data (either the model is improperly fitting noise, or the error variance has been overestimated).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dirty="0" smtClean="0"/>
              <a:t> &gt;1: indicates that the fit has not fully captured the data (or that the error variance has been underestimated).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baseline="0" dirty="0" smtClean="0"/>
              <a:t> =1:</a:t>
            </a:r>
            <a:r>
              <a:rPr lang="en-US" dirty="0" smtClean="0"/>
              <a:t>extent of the match between observations and estimates is in accord with the error variance.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fit: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1.bin"/><Relationship Id="rId7" Type="http://schemas.openxmlformats.org/officeDocument/2006/relationships/image" Target="../media/image2.emf"/><Relationship Id="rId8" Type="http://schemas.openxmlformats.org/officeDocument/2006/relationships/oleObject" Target="../embeddings/Microsoft_Equation2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5.emf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31432" y="514092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277959" y="4277090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8263" y="4322853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254252" y="3865945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0795" y="3895795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24604" y="4113976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723077" y="4546959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911686" y="4602260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24241" y="2918329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2610" y="3013065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649808" y="3467157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07806" y="2347225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906705" y="3288180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837274" y="3290718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44982" y="3293844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2499" y="3288180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00824" y="4554856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068091" y="3477451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481149" y="1585562"/>
            <a:ext cx="6732983" cy="2393540"/>
            <a:chOff x="1481149" y="1585562"/>
            <a:chExt cx="6732983" cy="2393540"/>
          </a:xfrm>
        </p:grpSpPr>
        <p:sp>
          <p:nvSpPr>
            <p:cNvPr id="124" name="Rectangle 123"/>
            <p:cNvSpPr/>
            <p:nvPr/>
          </p:nvSpPr>
          <p:spPr>
            <a:xfrm>
              <a:off x="4650386" y="1585562"/>
              <a:ext cx="35637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Step5: Place p38 and </a:t>
              </a:r>
              <a:r>
                <a:rPr lang="en-US" sz="2400" b="1" dirty="0" err="1" smtClean="0"/>
                <a:t>pERK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81149" y="2492140"/>
              <a:ext cx="820778" cy="457573"/>
              <a:chOff x="5902691" y="1091537"/>
              <a:chExt cx="820778" cy="457573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54638" y="3521529"/>
              <a:ext cx="814942" cy="457573"/>
              <a:chOff x="5902691" y="1091537"/>
              <a:chExt cx="814942" cy="457573"/>
            </a:xfrm>
          </p:grpSpPr>
          <p:sp>
            <p:nvSpPr>
              <p:cNvPr id="108" name="Freeform 107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330700" y="3149175"/>
            <a:ext cx="4984489" cy="2450132"/>
            <a:chOff x="4330700" y="3149175"/>
            <a:chExt cx="4984489" cy="2450132"/>
          </a:xfrm>
        </p:grpSpPr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7034204" y="4861752"/>
              <a:ext cx="740768" cy="5557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" name="Line 98"/>
            <p:cNvSpPr>
              <a:spLocks noChangeShapeType="1"/>
            </p:cNvSpPr>
            <p:nvPr/>
          </p:nvSpPr>
          <p:spPr bwMode="auto">
            <a:xfrm flipV="1">
              <a:off x="7009417" y="3940854"/>
              <a:ext cx="841755" cy="431172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>
              <a:off x="6995714" y="3440231"/>
              <a:ext cx="855458" cy="122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7009416" y="4673932"/>
              <a:ext cx="8417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919356" y="4304599"/>
              <a:ext cx="814942" cy="457573"/>
              <a:chOff x="5902691" y="1091537"/>
              <a:chExt cx="814942" cy="457573"/>
            </a:xfrm>
          </p:grpSpPr>
          <p:sp>
            <p:nvSpPr>
              <p:cNvPr id="117" name="Freeform 1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7927770" y="4411934"/>
              <a:ext cx="128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Translation</a:t>
              </a:r>
              <a:endParaRPr lang="en-US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927770" y="3458584"/>
              <a:ext cx="110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Secretion</a:t>
              </a:r>
              <a:endParaRPr lang="en-US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27770" y="5229975"/>
              <a:ext cx="1387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Stabilization</a:t>
              </a:r>
              <a:endParaRPr lang="en-US" i="1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11740" y="3149175"/>
              <a:ext cx="820778" cy="457573"/>
              <a:chOff x="5902691" y="1091537"/>
              <a:chExt cx="820778" cy="457573"/>
            </a:xfrm>
          </p:grpSpPr>
          <p:sp>
            <p:nvSpPr>
              <p:cNvPr id="156" name="Freeform 155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700" y="3569719"/>
              <a:ext cx="976646" cy="3953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846" y="4353257"/>
              <a:ext cx="774700" cy="387350"/>
            </a:xfrm>
            <a:prstGeom prst="rect">
              <a:avLst/>
            </a:prstGeom>
          </p:spPr>
        </p:pic>
        <p:sp>
          <p:nvSpPr>
            <p:cNvPr id="125" name="Line 98"/>
            <p:cNvSpPr>
              <a:spLocks noChangeShapeType="1"/>
            </p:cNvSpPr>
            <p:nvPr/>
          </p:nvSpPr>
          <p:spPr bwMode="auto">
            <a:xfrm flipV="1">
              <a:off x="5307346" y="3662256"/>
              <a:ext cx="604394" cy="150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 flipV="1">
              <a:off x="5256546" y="4546958"/>
              <a:ext cx="604394" cy="2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5281946" y="4066629"/>
              <a:ext cx="604394" cy="238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7346" y="4064382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453160" y="3744644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32149" y="4596600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6380" y="2531755"/>
            <a:ext cx="820778" cy="457573"/>
            <a:chOff x="5902691" y="1091537"/>
            <a:chExt cx="820778" cy="457573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69869" y="3561144"/>
            <a:ext cx="814942" cy="457573"/>
            <a:chOff x="5902691" y="1091537"/>
            <a:chExt cx="814942" cy="457573"/>
          </a:xfrm>
        </p:grpSpPr>
        <p:sp>
          <p:nvSpPr>
            <p:cNvPr id="108" name="Freeform 107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16" name="Picture 15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90" y="216964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514091" y="2583098"/>
            <a:ext cx="820778" cy="457573"/>
            <a:chOff x="5902691" y="1091537"/>
            <a:chExt cx="820778" cy="457573"/>
          </a:xfrm>
        </p:grpSpPr>
        <p:sp>
          <p:nvSpPr>
            <p:cNvPr id="86" name="Freeform 85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87580" y="3612487"/>
            <a:ext cx="814942" cy="457573"/>
            <a:chOff x="5902691" y="1091537"/>
            <a:chExt cx="814942" cy="457573"/>
          </a:xfrm>
        </p:grpSpPr>
        <p:sp>
          <p:nvSpPr>
            <p:cNvPr id="91" name="Freeform 90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99545" y="2090272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3305640" y="1414248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40615" y="1564307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RNA processing</a:t>
            </a:r>
            <a:endParaRPr lang="en-US" sz="2400" b="1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493024"/>
              </p:ext>
            </p:extLst>
          </p:nvPr>
        </p:nvGraphicFramePr>
        <p:xfrm>
          <a:off x="662464" y="4125524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464" y="4125524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36580"/>
              </p:ext>
            </p:extLst>
          </p:nvPr>
        </p:nvGraphicFramePr>
        <p:xfrm>
          <a:off x="488108" y="6234414"/>
          <a:ext cx="52657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6" imgW="3289300" imgH="254000" progId="Equation.3">
                  <p:embed/>
                </p:oleObj>
              </mc:Choice>
              <mc:Fallback>
                <p:oleObj name="Equation" r:id="rId6" imgW="3289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8108" y="6234414"/>
                        <a:ext cx="5265738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104705"/>
              </p:ext>
            </p:extLst>
          </p:nvPr>
        </p:nvGraphicFramePr>
        <p:xfrm>
          <a:off x="836679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6679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3100" y="3679145"/>
            <a:ext cx="1018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Equation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1957" y="4703519"/>
            <a:ext cx="1645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Initial condition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5701" y="5742150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Parameters (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baseline="-25000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= 5)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17" name="Picture 16" descr="fig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261" y="625475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78708"/>
              </p:ext>
            </p:extLst>
          </p:nvPr>
        </p:nvGraphicFramePr>
        <p:xfrm>
          <a:off x="218954" y="3502039"/>
          <a:ext cx="5013338" cy="3132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Wt_60/</a:t>
                      </a:r>
                      <a:r>
                        <a:rPr lang="en-US" sz="1600" dirty="0" err="1" smtClean="0"/>
                        <a:t>mean_kos</a:t>
                      </a:r>
                      <a:r>
                        <a:rPr lang="en-US" sz="1600" dirty="0" smtClean="0"/>
                        <a:t>(60)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0.15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</a:t>
                      </a:r>
                      <a:r>
                        <a:rPr lang="en-US" sz="1600" dirty="0" err="1" smtClean="0"/>
                        <a:t>mean_kos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742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</a:t>
                      </a:r>
                      <a:r>
                        <a:rPr lang="en-US" sz="1600" dirty="0" err="1" smtClean="0"/>
                        <a:t>wt_peak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887228"/>
              </p:ext>
            </p:extLst>
          </p:nvPr>
        </p:nvGraphicFramePr>
        <p:xfrm>
          <a:off x="5560536" y="353314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60536" y="353314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18954" y="2968476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=9)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0536" y="3035483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324749"/>
              </p:ext>
            </p:extLst>
          </p:nvPr>
        </p:nvGraphicFramePr>
        <p:xfrm>
          <a:off x="5553876" y="4804420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6" imgW="1790700" imgH="469900" progId="Equation.3">
                  <p:embed/>
                </p:oleObj>
              </mc:Choice>
              <mc:Fallback>
                <p:oleObj name="Equation" r:id="rId6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3876" y="4804420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fig2.pdf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8"/>
          <a:stretch/>
        </p:blipFill>
        <p:spPr>
          <a:xfrm>
            <a:off x="1008496" y="-177134"/>
            <a:ext cx="3616193" cy="3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2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00" y="0"/>
            <a:ext cx="5299364" cy="6858000"/>
          </a:xfrm>
          <a:prstGeom prst="rect">
            <a:avLst/>
          </a:prstGeom>
        </p:spPr>
      </p:pic>
      <p:pic>
        <p:nvPicPr>
          <p:cNvPr id="8" name="Picture 7" descr="fig2s_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4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906864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38664" y="3458584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15683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1748114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060183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245909" y="3615746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32905"/>
              </p:ext>
            </p:extLst>
          </p:nvPr>
        </p:nvGraphicFramePr>
        <p:xfrm>
          <a:off x="222162" y="5202237"/>
          <a:ext cx="36877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4" imgW="2641600" imgH="393700" progId="Equation.3">
                  <p:embed/>
                </p:oleObj>
              </mc:Choice>
              <mc:Fallback>
                <p:oleObj name="Equation" r:id="rId4" imgW="2641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62" y="5202237"/>
                        <a:ext cx="3687762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10813"/>
              </p:ext>
            </p:extLst>
          </p:nvPr>
        </p:nvGraphicFramePr>
        <p:xfrm>
          <a:off x="130965" y="5697537"/>
          <a:ext cx="53482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6" imgW="3429000" imgH="584200" progId="Equation.3">
                  <p:embed/>
                </p:oleObj>
              </mc:Choice>
              <mc:Fallback>
                <p:oleObj name="Equation" r:id="rId6" imgW="34290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965" y="5697537"/>
                        <a:ext cx="5348288" cy="90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/>
          <p:cNvSpPr/>
          <p:nvPr/>
        </p:nvSpPr>
        <p:spPr>
          <a:xfrm>
            <a:off x="6722" y="4389418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(2):</a:t>
            </a:r>
            <a:endParaRPr lang="en-US" dirty="0"/>
          </a:p>
        </p:txBody>
      </p:sp>
      <p:pic>
        <p:nvPicPr>
          <p:cNvPr id="4" name="Picture 3" descr="fig3_wt_mko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20371" r="5245" b="22222"/>
          <a:stretch/>
        </p:blipFill>
        <p:spPr>
          <a:xfrm>
            <a:off x="3243063" y="904875"/>
            <a:ext cx="576123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2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2674707" y="77497"/>
            <a:ext cx="3276600" cy="33221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2515" y="3012320"/>
            <a:ext cx="2339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RMSD/(</a:t>
            </a:r>
            <a:r>
              <a:rPr lang="en-US" dirty="0" err="1" smtClean="0"/>
              <a:t>RMSD_line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fig3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07" y="1631356"/>
            <a:ext cx="5299364" cy="6858000"/>
          </a:xfrm>
          <a:prstGeom prst="rect">
            <a:avLst/>
          </a:prstGeom>
        </p:spPr>
      </p:pic>
      <p:pic>
        <p:nvPicPr>
          <p:cNvPr id="6" name="Picture 5" descr="bestFi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23" y="2519628"/>
            <a:ext cx="4173033" cy="54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Step3: 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31940"/>
              </p:ext>
            </p:extLst>
          </p:nvPr>
        </p:nvGraphicFramePr>
        <p:xfrm>
          <a:off x="308744" y="796344"/>
          <a:ext cx="48577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4" imgW="3479800" imgH="800100" progId="Equation.3">
                  <p:embed/>
                </p:oleObj>
              </mc:Choice>
              <mc:Fallback>
                <p:oleObj name="Equation" r:id="rId4" imgW="34798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744" y="796344"/>
                        <a:ext cx="485775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29096"/>
              </p:ext>
            </p:extLst>
          </p:nvPr>
        </p:nvGraphicFramePr>
        <p:xfrm>
          <a:off x="289497" y="2035175"/>
          <a:ext cx="4391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6" imgW="3086100" imgH="254000" progId="Equation.3">
                  <p:embed/>
                </p:oleObj>
              </mc:Choice>
              <mc:Fallback>
                <p:oleObj name="Equation" r:id="rId6" imgW="3086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497" y="2035175"/>
                        <a:ext cx="43910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869950"/>
            <a:ext cx="4080521" cy="54864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088491" y="869950"/>
            <a:ext cx="50555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(60 min +/- 20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(60 +/- 20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Peak_wt</a:t>
            </a:r>
            <a:r>
              <a:rPr lang="en-US" dirty="0" smtClean="0"/>
              <a:t> / </a:t>
            </a:r>
            <a:r>
              <a:rPr lang="en-US" dirty="0" err="1" smtClean="0"/>
              <a:t>peak_tko</a:t>
            </a:r>
            <a:r>
              <a:rPr lang="en-US" dirty="0" smtClean="0"/>
              <a:t> = 3 +/- 0.5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/</a:t>
            </a:r>
            <a:r>
              <a:rPr lang="en-US" dirty="0" err="1" smtClean="0"/>
              <a:t>peak_mko</a:t>
            </a:r>
            <a:r>
              <a:rPr lang="en-US" dirty="0" smtClean="0"/>
              <a:t> = 1.2 -/+ 0.2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9505</TotalTime>
  <Words>602</Words>
  <Application>Microsoft Macintosh PowerPoint</Application>
  <PresentationFormat>On-screen Show (4:3)</PresentationFormat>
  <Paragraphs>216</Paragraphs>
  <Slides>12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Default Theme</vt:lpstr>
      <vt:lpstr>Equation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64</cp:revision>
  <dcterms:created xsi:type="dcterms:W3CDTF">2013-12-16T21:42:13Z</dcterms:created>
  <dcterms:modified xsi:type="dcterms:W3CDTF">2014-01-11T02:04:01Z</dcterms:modified>
</cp:coreProperties>
</file>