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72" r:id="rId4"/>
    <p:sldId id="271" r:id="rId5"/>
    <p:sldId id="267" r:id="rId6"/>
    <p:sldId id="273" r:id="rId7"/>
    <p:sldId id="260" r:id="rId8"/>
    <p:sldId id="268" r:id="rId9"/>
    <p:sldId id="276" r:id="rId10"/>
    <p:sldId id="275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2" autoAdjust="0"/>
  </p:normalViewPr>
  <p:slideViewPr>
    <p:cSldViewPr snapToGrid="0" snapToObjects="1">
      <p:cViewPr varScale="1">
        <p:scale>
          <a:sx n="111" d="100"/>
          <a:sy n="111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proTNF</a:t>
            </a:r>
            <a:r>
              <a:rPr lang="en-US" b="1" dirty="0" smtClean="0"/>
              <a:t> half-life</a:t>
            </a:r>
            <a:r>
              <a:rPr lang="en-US" b="1" baseline="0" dirty="0" smtClean="0"/>
              <a:t>: less than 15 mins; </a:t>
            </a:r>
          </a:p>
          <a:p>
            <a:r>
              <a:rPr lang="en-US" dirty="0" smtClean="0"/>
              <a:t>J </a:t>
            </a:r>
            <a:r>
              <a:rPr lang="en-US" dirty="0" err="1" smtClean="0"/>
              <a:t>Immunol</a:t>
            </a:r>
            <a:r>
              <a:rPr lang="en-US" dirty="0" smtClean="0"/>
              <a:t>. 1997 Nov 1;159(9):4524-31.</a:t>
            </a:r>
          </a:p>
          <a:p>
            <a:r>
              <a:rPr lang="en-US" dirty="0" smtClean="0"/>
              <a:t>The fate of pro-TNF-alpha following inhibition of </a:t>
            </a:r>
            <a:r>
              <a:rPr lang="en-US" dirty="0" err="1" smtClean="0"/>
              <a:t>metalloprotease</a:t>
            </a:r>
            <a:r>
              <a:rPr lang="en-US" dirty="0" smtClean="0"/>
              <a:t>-dependent processing to soluble TNF-alpha in human monocytes.</a:t>
            </a:r>
          </a:p>
          <a:p>
            <a:r>
              <a:rPr lang="en-US" dirty="0" smtClean="0"/>
              <a:t>Solomon KA, Covington MB, </a:t>
            </a:r>
            <a:r>
              <a:rPr lang="en-US" dirty="0" err="1" smtClean="0"/>
              <a:t>DeCicco</a:t>
            </a:r>
            <a:r>
              <a:rPr lang="en-US" dirty="0" smtClean="0"/>
              <a:t> CP, Newton RC.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 of match</a:t>
            </a:r>
            <a:r>
              <a:rPr lang="en-US" baseline="0" dirty="0" smtClean="0"/>
              <a:t> mRNA and nascent profiles: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 the contribution of TNF feedback to the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 late phase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Adjust the </a:t>
            </a:r>
            <a:r>
              <a:rPr lang="en-US" baseline="0" dirty="0" err="1" smtClean="0"/>
              <a:t>NFkB</a:t>
            </a:r>
            <a:r>
              <a:rPr lang="en-US" baseline="0" dirty="0" smtClean="0"/>
              <a:t> threshold changes in the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with processing rate changes in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Dashed lines: without TNF feedback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59987"/>
              </p:ext>
            </p:extLst>
          </p:nvPr>
        </p:nvGraphicFramePr>
        <p:xfrm>
          <a:off x="84138" y="6186488"/>
          <a:ext cx="73406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quation" r:id="rId6" imgW="4724400" imgH="431800" progId="Equation.DSMT4">
                  <p:embed/>
                </p:oleObj>
              </mc:Choice>
              <mc:Fallback>
                <p:oleObj name="Equation" r:id="rId6" imgW="4724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138" y="6186488"/>
                        <a:ext cx="73406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822244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354319"/>
            <a:ext cx="530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3, together (</a:t>
            </a:r>
            <a:r>
              <a:rPr lang="en-US" sz="2400" b="1" dirty="0" err="1" smtClean="0">
                <a:solidFill>
                  <a:srgbClr val="0000FF"/>
                </a:solidFill>
              </a:rPr>
              <a:t>NFkB</a:t>
            </a:r>
            <a:r>
              <a:rPr lang="en-US" sz="2400" b="1" dirty="0" smtClean="0">
                <a:solidFill>
                  <a:srgbClr val="0000FF"/>
                </a:solidFill>
              </a:rPr>
              <a:t> as input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5" name="Picture 4" descr="fig2_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23858" b="26924"/>
          <a:stretch/>
        </p:blipFill>
        <p:spPr>
          <a:xfrm>
            <a:off x="0" y="1291745"/>
            <a:ext cx="7013814" cy="4572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96743"/>
              </p:ext>
            </p:extLst>
          </p:nvPr>
        </p:nvGraphicFramePr>
        <p:xfrm>
          <a:off x="7324448" y="1397000"/>
          <a:ext cx="1590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"/>
                <a:gridCol w="815380"/>
                <a:gridCol w="594918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298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Linking </a:t>
            </a:r>
            <a:r>
              <a:rPr lang="en-US" sz="2400" b="1" dirty="0" smtClean="0"/>
              <a:t>with TLR4 model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7" name="Picture 16" descr="Fig5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61" y="152033"/>
            <a:ext cx="5299364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3318" y="1699675"/>
            <a:ext cx="279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Dashed lines: without TNF </a:t>
            </a:r>
            <a:r>
              <a:rPr lang="en-US" sz="1400" dirty="0" smtClean="0"/>
              <a:t>feedback</a:t>
            </a:r>
          </a:p>
          <a:p>
            <a:r>
              <a:rPr lang="en-US" sz="1400" dirty="0" smtClean="0"/>
              <a:t>Solid lines: with TNF feedback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47050" y="1189960"/>
            <a:ext cx="0" cy="34325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01286" y="1728830"/>
            <a:ext cx="453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TNF </a:t>
            </a:r>
            <a:r>
              <a:rPr lang="en-US" sz="1400" dirty="0" smtClean="0">
                <a:solidFill>
                  <a:srgbClr val="0000FF"/>
                </a:solidFill>
              </a:rPr>
              <a:t>feedback contribute to the 60mins -120mins activity in trif knockout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</a:t>
            </a:r>
            <a:r>
              <a:rPr lang="en-US" sz="2400" b="1" dirty="0" smtClean="0"/>
              <a:t>PIC stimulation (with / without TNF feedback)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67796" y="1075311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16" name="Picture 15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3" y="-652189"/>
            <a:ext cx="6858000" cy="88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6" name="Picture 85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4" y="-1677265"/>
            <a:ext cx="8229600" cy="1065007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</a:t>
            </a:r>
            <a:r>
              <a:rPr lang="en-US" sz="2400" b="1" dirty="0" smtClean="0"/>
              <a:t>PIC stimulation (with / without TNF feedback)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811990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  <a:endParaRPr lang="en-US" dirty="0"/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</a:t>
            </a:r>
            <a:r>
              <a:rPr lang="en-US" sz="2400" b="1" dirty="0" smtClean="0"/>
              <a:t>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92948"/>
              </p:ext>
            </p:extLst>
          </p:nvPr>
        </p:nvGraphicFramePr>
        <p:xfrm>
          <a:off x="148227" y="6564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27" y="6564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12718"/>
              </p:ext>
            </p:extLst>
          </p:nvPr>
        </p:nvGraphicFramePr>
        <p:xfrm>
          <a:off x="255588" y="1792288"/>
          <a:ext cx="440848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6" imgW="3098800" imgH="838200" progId="Equation.DSMT4">
                  <p:embed/>
                </p:oleObj>
              </mc:Choice>
              <mc:Fallback>
                <p:oleObj name="Equation" r:id="rId6" imgW="30988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88" y="1792288"/>
                        <a:ext cx="4408487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82212"/>
            <a:ext cx="2133600" cy="365125"/>
          </a:xfrm>
        </p:spPr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995812"/>
            <a:ext cx="4080521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87589"/>
              </p:ext>
            </p:extLst>
          </p:nvPr>
        </p:nvGraphicFramePr>
        <p:xfrm>
          <a:off x="4046531" y="226893"/>
          <a:ext cx="5013338" cy="355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wt_120/mko_120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Tko_30/mko_30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1507"/>
              </p:ext>
            </p:extLst>
          </p:nvPr>
        </p:nvGraphicFramePr>
        <p:xfrm>
          <a:off x="4046531" y="3970841"/>
          <a:ext cx="5013338" cy="204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tko_60/wt_60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Mko_60/tko_60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smtClean="0"/>
                        <a:t>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Mko_120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smtClean="0"/>
                        <a:t>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100" y="331816"/>
            <a:ext cx="5299364" cy="6858000"/>
          </a:xfrm>
          <a:prstGeom prst="rect">
            <a:avLst/>
          </a:prstGeom>
        </p:spPr>
      </p:pic>
      <p:pic>
        <p:nvPicPr>
          <p:cNvPr id="3" name="Picture 2" descr="fig4s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42" y="331816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3538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23094</TotalTime>
  <Words>816</Words>
  <Application>Microsoft Macintosh PowerPoint</Application>
  <PresentationFormat>On-screen Show (4:3)</PresentationFormat>
  <Paragraphs>257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146</cp:revision>
  <dcterms:created xsi:type="dcterms:W3CDTF">2013-12-16T21:42:13Z</dcterms:created>
  <dcterms:modified xsi:type="dcterms:W3CDTF">2014-01-30T03:01:51Z</dcterms:modified>
</cp:coreProperties>
</file>