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364288" cy="5505450"/>
  <p:notesSz cx="6858000" cy="9144000"/>
  <p:defaultTextStyle>
    <a:defPPr>
      <a:defRPr lang="en-US"/>
    </a:defPPr>
    <a:lvl1pPr marL="0" algn="l" defTabSz="339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105" algn="l" defTabSz="339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8210" algn="l" defTabSz="339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7316" algn="l" defTabSz="339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6421" algn="l" defTabSz="339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5526" algn="l" defTabSz="339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4631" algn="l" defTabSz="339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3737" algn="l" defTabSz="339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2842" algn="l" defTabSz="339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464" y="-120"/>
      </p:cViewPr>
      <p:guideLst>
        <p:guide orient="horz" pos="1734"/>
        <p:guide pos="20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5D7E-B1D9-2043-AEC5-C4B5450258B0}" type="datetimeFigureOut">
              <a:rPr lang="en-US" smtClean="0"/>
              <a:t>4/14/14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7800" y="685800"/>
            <a:ext cx="3962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552F-BC1F-B14F-AED8-26A94526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91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9105" algn="l" defTabSz="3391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8210" algn="l" defTabSz="3391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17316" algn="l" defTabSz="3391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56421" algn="l" defTabSz="3391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95526" algn="l" defTabSz="3391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34631" algn="l" defTabSz="3391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73737" algn="l" defTabSz="3391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12842" algn="l" defTabSz="3391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7800" y="685800"/>
            <a:ext cx="3962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TNF pro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8552F-BC1F-B14F-AED8-26A945260A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323" y="1710259"/>
            <a:ext cx="5409645" cy="11801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644" y="3119756"/>
            <a:ext cx="4455002" cy="14069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7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4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4108" y="220474"/>
            <a:ext cx="1431965" cy="46974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215" y="220474"/>
            <a:ext cx="4189823" cy="46974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735" y="3537762"/>
            <a:ext cx="5409645" cy="109344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735" y="2333445"/>
            <a:ext cx="5409645" cy="120431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1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82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73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642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55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46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373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28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214" y="1284605"/>
            <a:ext cx="2810894" cy="363334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180" y="1284605"/>
            <a:ext cx="2810894" cy="363334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214" y="1232355"/>
            <a:ext cx="2811999" cy="5135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105" indent="0">
              <a:buNone/>
              <a:defRPr sz="1500" b="1"/>
            </a:lvl2pPr>
            <a:lvl3pPr marL="678210" indent="0">
              <a:buNone/>
              <a:defRPr sz="1300" b="1"/>
            </a:lvl3pPr>
            <a:lvl4pPr marL="1017316" indent="0">
              <a:buNone/>
              <a:defRPr sz="1200" b="1"/>
            </a:lvl4pPr>
            <a:lvl5pPr marL="1356421" indent="0">
              <a:buNone/>
              <a:defRPr sz="1200" b="1"/>
            </a:lvl5pPr>
            <a:lvl6pPr marL="1695526" indent="0">
              <a:buNone/>
              <a:defRPr sz="1200" b="1"/>
            </a:lvl6pPr>
            <a:lvl7pPr marL="2034631" indent="0">
              <a:buNone/>
              <a:defRPr sz="1200" b="1"/>
            </a:lvl7pPr>
            <a:lvl8pPr marL="2373737" indent="0">
              <a:buNone/>
              <a:defRPr sz="1200" b="1"/>
            </a:lvl8pPr>
            <a:lvl9pPr marL="271284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214" y="1745941"/>
            <a:ext cx="2811999" cy="317200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2972" y="1232355"/>
            <a:ext cx="2813103" cy="5135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105" indent="0">
              <a:buNone/>
              <a:defRPr sz="1500" b="1"/>
            </a:lvl2pPr>
            <a:lvl3pPr marL="678210" indent="0">
              <a:buNone/>
              <a:defRPr sz="1300" b="1"/>
            </a:lvl3pPr>
            <a:lvl4pPr marL="1017316" indent="0">
              <a:buNone/>
              <a:defRPr sz="1200" b="1"/>
            </a:lvl4pPr>
            <a:lvl5pPr marL="1356421" indent="0">
              <a:buNone/>
              <a:defRPr sz="1200" b="1"/>
            </a:lvl5pPr>
            <a:lvl6pPr marL="1695526" indent="0">
              <a:buNone/>
              <a:defRPr sz="1200" b="1"/>
            </a:lvl6pPr>
            <a:lvl7pPr marL="2034631" indent="0">
              <a:buNone/>
              <a:defRPr sz="1200" b="1"/>
            </a:lvl7pPr>
            <a:lvl8pPr marL="2373737" indent="0">
              <a:buNone/>
              <a:defRPr sz="1200" b="1"/>
            </a:lvl8pPr>
            <a:lvl9pPr marL="271284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2972" y="1745941"/>
            <a:ext cx="2813103" cy="317200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15" y="219199"/>
            <a:ext cx="2093807" cy="93286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260" y="219200"/>
            <a:ext cx="3557813" cy="469874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215" y="1152067"/>
            <a:ext cx="2093807" cy="3765881"/>
          </a:xfrm>
        </p:spPr>
        <p:txBody>
          <a:bodyPr/>
          <a:lstStyle>
            <a:lvl1pPr marL="0" indent="0">
              <a:buNone/>
              <a:defRPr sz="1000"/>
            </a:lvl1pPr>
            <a:lvl2pPr marL="339105" indent="0">
              <a:buNone/>
              <a:defRPr sz="900"/>
            </a:lvl2pPr>
            <a:lvl3pPr marL="678210" indent="0">
              <a:buNone/>
              <a:defRPr sz="700"/>
            </a:lvl3pPr>
            <a:lvl4pPr marL="1017316" indent="0">
              <a:buNone/>
              <a:defRPr sz="700"/>
            </a:lvl4pPr>
            <a:lvl5pPr marL="1356421" indent="0">
              <a:buNone/>
              <a:defRPr sz="700"/>
            </a:lvl5pPr>
            <a:lvl6pPr marL="1695526" indent="0">
              <a:buNone/>
              <a:defRPr sz="700"/>
            </a:lvl6pPr>
            <a:lvl7pPr marL="2034631" indent="0">
              <a:buNone/>
              <a:defRPr sz="700"/>
            </a:lvl7pPr>
            <a:lvl8pPr marL="2373737" indent="0">
              <a:buNone/>
              <a:defRPr sz="700"/>
            </a:lvl8pPr>
            <a:lvl9pPr marL="271284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445" y="3853815"/>
            <a:ext cx="3818573" cy="4549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47445" y="491923"/>
            <a:ext cx="3818573" cy="3303270"/>
          </a:xfrm>
        </p:spPr>
        <p:txBody>
          <a:bodyPr/>
          <a:lstStyle>
            <a:lvl1pPr marL="0" indent="0">
              <a:buNone/>
              <a:defRPr sz="2400"/>
            </a:lvl1pPr>
            <a:lvl2pPr marL="339105" indent="0">
              <a:buNone/>
              <a:defRPr sz="2100"/>
            </a:lvl2pPr>
            <a:lvl3pPr marL="678210" indent="0">
              <a:buNone/>
              <a:defRPr sz="1800"/>
            </a:lvl3pPr>
            <a:lvl4pPr marL="1017316" indent="0">
              <a:buNone/>
              <a:defRPr sz="1500"/>
            </a:lvl4pPr>
            <a:lvl5pPr marL="1356421" indent="0">
              <a:buNone/>
              <a:defRPr sz="1500"/>
            </a:lvl5pPr>
            <a:lvl6pPr marL="1695526" indent="0">
              <a:buNone/>
              <a:defRPr sz="1500"/>
            </a:lvl6pPr>
            <a:lvl7pPr marL="2034631" indent="0">
              <a:buNone/>
              <a:defRPr sz="1500"/>
            </a:lvl7pPr>
            <a:lvl8pPr marL="2373737" indent="0">
              <a:buNone/>
              <a:defRPr sz="1500"/>
            </a:lvl8pPr>
            <a:lvl9pPr marL="2712842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445" y="4308780"/>
            <a:ext cx="3818573" cy="646125"/>
          </a:xfrm>
        </p:spPr>
        <p:txBody>
          <a:bodyPr/>
          <a:lstStyle>
            <a:lvl1pPr marL="0" indent="0">
              <a:buNone/>
              <a:defRPr sz="1000"/>
            </a:lvl1pPr>
            <a:lvl2pPr marL="339105" indent="0">
              <a:buNone/>
              <a:defRPr sz="900"/>
            </a:lvl2pPr>
            <a:lvl3pPr marL="678210" indent="0">
              <a:buNone/>
              <a:defRPr sz="700"/>
            </a:lvl3pPr>
            <a:lvl4pPr marL="1017316" indent="0">
              <a:buNone/>
              <a:defRPr sz="700"/>
            </a:lvl4pPr>
            <a:lvl5pPr marL="1356421" indent="0">
              <a:buNone/>
              <a:defRPr sz="700"/>
            </a:lvl5pPr>
            <a:lvl6pPr marL="1695526" indent="0">
              <a:buNone/>
              <a:defRPr sz="700"/>
            </a:lvl6pPr>
            <a:lvl7pPr marL="2034631" indent="0">
              <a:buNone/>
              <a:defRPr sz="700"/>
            </a:lvl7pPr>
            <a:lvl8pPr marL="2373737" indent="0">
              <a:buNone/>
              <a:defRPr sz="700"/>
            </a:lvl8pPr>
            <a:lvl9pPr marL="271284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8216" y="220473"/>
            <a:ext cx="5727859" cy="917575"/>
          </a:xfrm>
          <a:prstGeom prst="rect">
            <a:avLst/>
          </a:prstGeom>
        </p:spPr>
        <p:txBody>
          <a:bodyPr vert="horz" lIns="67821" tIns="33911" rIns="67821" bIns="339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216" y="1284605"/>
            <a:ext cx="5727859" cy="3633343"/>
          </a:xfrm>
          <a:prstGeom prst="rect">
            <a:avLst/>
          </a:prstGeom>
        </p:spPr>
        <p:txBody>
          <a:bodyPr vert="horz" lIns="67821" tIns="33911" rIns="67821" bIns="339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8215" y="5102738"/>
            <a:ext cx="1485001" cy="293114"/>
          </a:xfrm>
          <a:prstGeom prst="rect">
            <a:avLst/>
          </a:prstGeom>
        </p:spPr>
        <p:txBody>
          <a:bodyPr vert="horz" lIns="67821" tIns="33911" rIns="67821" bIns="3391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4466" y="5102738"/>
            <a:ext cx="2015358" cy="293114"/>
          </a:xfrm>
          <a:prstGeom prst="rect">
            <a:avLst/>
          </a:prstGeom>
        </p:spPr>
        <p:txBody>
          <a:bodyPr vert="horz" lIns="67821" tIns="33911" rIns="67821" bIns="3391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61074" y="5102738"/>
            <a:ext cx="1485001" cy="293114"/>
          </a:xfrm>
          <a:prstGeom prst="rect">
            <a:avLst/>
          </a:prstGeom>
        </p:spPr>
        <p:txBody>
          <a:bodyPr vert="horz" lIns="67821" tIns="33911" rIns="67821" bIns="3391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910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329" indent="-254329" algn="l" defTabSz="33910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046" indent="-211941" algn="l" defTabSz="339105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7763" indent="-169553" algn="l" defTabSz="33910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6868" indent="-169553" algn="l" defTabSz="339105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974" indent="-169553" algn="l" defTabSz="339105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5079" indent="-169553" algn="l" defTabSz="33910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4184" indent="-169553" algn="l" defTabSz="33910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3289" indent="-169553" algn="l" defTabSz="33910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2395" indent="-169553" algn="l" defTabSz="33910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1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105" algn="l" defTabSz="3391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8210" algn="l" defTabSz="3391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7316" algn="l" defTabSz="3391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6421" algn="l" defTabSz="3391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5526" algn="l" defTabSz="3391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4631" algn="l" defTabSz="3391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3737" algn="l" defTabSz="3391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2842" algn="l" defTabSz="3391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268"/>
          <p:cNvSpPr/>
          <p:nvPr/>
        </p:nvSpPr>
        <p:spPr>
          <a:xfrm>
            <a:off x="310406" y="1248737"/>
            <a:ext cx="1386483" cy="1145726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0" name="Oval 54"/>
          <p:cNvSpPr>
            <a:spLocks noChangeArrowheads="1"/>
          </p:cNvSpPr>
          <p:nvPr/>
        </p:nvSpPr>
        <p:spPr bwMode="auto">
          <a:xfrm>
            <a:off x="728406" y="2190640"/>
            <a:ext cx="762000" cy="396875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271" name="Oval 54"/>
          <p:cNvSpPr>
            <a:spLocks noChangeArrowheads="1"/>
          </p:cNvSpPr>
          <p:nvPr/>
        </p:nvSpPr>
        <p:spPr bwMode="auto">
          <a:xfrm>
            <a:off x="893094" y="2190640"/>
            <a:ext cx="762000" cy="396875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4577020" y="1229944"/>
            <a:ext cx="1496135" cy="3483216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4624341" y="1278389"/>
            <a:ext cx="1372628" cy="109728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4626724" y="3565514"/>
            <a:ext cx="1372628" cy="109728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4626724" y="2423834"/>
            <a:ext cx="1372628" cy="109728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" name="Rectangle 23"/>
          <p:cNvSpPr>
            <a:spLocks noChangeArrowheads="1"/>
          </p:cNvSpPr>
          <p:nvPr/>
        </p:nvSpPr>
        <p:spPr bwMode="auto">
          <a:xfrm>
            <a:off x="943717" y="1339518"/>
            <a:ext cx="137160" cy="207163"/>
          </a:xfrm>
          <a:prstGeom prst="rect">
            <a:avLst/>
          </a:prstGeom>
          <a:solidFill>
            <a:srgbClr val="8064A2"/>
          </a:solidFill>
          <a:ln w="9525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sp>
        <p:nvSpPr>
          <p:cNvPr id="277" name="Rectangle 4"/>
          <p:cNvSpPr>
            <a:spLocks noChangeArrowheads="1"/>
          </p:cNvSpPr>
          <p:nvPr/>
        </p:nvSpPr>
        <p:spPr bwMode="auto">
          <a:xfrm>
            <a:off x="310406" y="3280445"/>
            <a:ext cx="3754641" cy="1446841"/>
          </a:xfrm>
          <a:prstGeom prst="rect">
            <a:avLst/>
          </a:prstGeom>
          <a:solidFill>
            <a:srgbClr val="DADADA"/>
          </a:solidFill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758814" y="1247320"/>
            <a:ext cx="2303948" cy="1147143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9" name="Oval 54"/>
          <p:cNvSpPr>
            <a:spLocks noChangeArrowheads="1"/>
          </p:cNvSpPr>
          <p:nvPr/>
        </p:nvSpPr>
        <p:spPr bwMode="auto">
          <a:xfrm>
            <a:off x="1936080" y="2190640"/>
            <a:ext cx="762000" cy="396875"/>
          </a:xfrm>
          <a:prstGeom prst="ellipse">
            <a:avLst/>
          </a:prstGeom>
          <a:solidFill>
            <a:srgbClr val="4F81BD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MyD88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grpSp>
        <p:nvGrpSpPr>
          <p:cNvPr id="280" name="Group 22"/>
          <p:cNvGrpSpPr>
            <a:grpSpLocks/>
          </p:cNvGrpSpPr>
          <p:nvPr/>
        </p:nvGrpSpPr>
        <p:grpSpPr bwMode="auto">
          <a:xfrm>
            <a:off x="1729491" y="763657"/>
            <a:ext cx="411480" cy="757624"/>
            <a:chOff x="1344" y="2496"/>
            <a:chExt cx="144" cy="384"/>
          </a:xfrm>
          <a:solidFill>
            <a:srgbClr val="9BBB59">
              <a:lumMod val="50000"/>
            </a:srgbClr>
          </a:solidFill>
        </p:grpSpPr>
        <p:sp>
          <p:nvSpPr>
            <p:cNvPr id="281" name="Rectangle 23"/>
            <p:cNvSpPr>
              <a:spLocks noChangeArrowheads="1"/>
            </p:cNvSpPr>
            <p:nvPr/>
          </p:nvSpPr>
          <p:spPr bwMode="auto">
            <a:xfrm>
              <a:off x="1392" y="2775"/>
              <a:ext cx="48" cy="105"/>
            </a:xfrm>
            <a:prstGeom prst="rect">
              <a:avLst/>
            </a:prstGeom>
            <a:grpFill/>
            <a:ln w="9525">
              <a:solidFill>
                <a:srgbClr val="EEECE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  <p:sp>
          <p:nvSpPr>
            <p:cNvPr id="282" name="AutoShape 24"/>
            <p:cNvSpPr>
              <a:spLocks noChangeArrowheads="1"/>
            </p:cNvSpPr>
            <p:nvPr/>
          </p:nvSpPr>
          <p:spPr bwMode="auto">
            <a:xfrm flipH="1" flipV="1">
              <a:off x="1344" y="2496"/>
              <a:ext cx="14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1 h 21600"/>
                <a:gd name="T6" fmla="*/ 1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pFill/>
            <a:ln w="9525">
              <a:solidFill>
                <a:srgbClr val="EEECE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</p:grpSp>
      <p:sp>
        <p:nvSpPr>
          <p:cNvPr id="283" name="Oval 25"/>
          <p:cNvSpPr>
            <a:spLocks noChangeArrowheads="1"/>
          </p:cNvSpPr>
          <p:nvPr/>
        </p:nvSpPr>
        <p:spPr bwMode="auto">
          <a:xfrm>
            <a:off x="1844946" y="852498"/>
            <a:ext cx="182880" cy="320040"/>
          </a:xfrm>
          <a:prstGeom prst="ellipse">
            <a:avLst/>
          </a:prstGeom>
          <a:solidFill>
            <a:srgbClr val="9BBB59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grpSp>
        <p:nvGrpSpPr>
          <p:cNvPr id="284" name="Group 22"/>
          <p:cNvGrpSpPr>
            <a:grpSpLocks/>
          </p:cNvGrpSpPr>
          <p:nvPr/>
        </p:nvGrpSpPr>
        <p:grpSpPr bwMode="auto">
          <a:xfrm>
            <a:off x="3656870" y="763657"/>
            <a:ext cx="411480" cy="757624"/>
            <a:chOff x="1344" y="2496"/>
            <a:chExt cx="144" cy="384"/>
          </a:xfrm>
          <a:solidFill>
            <a:srgbClr val="C0504D">
              <a:lumMod val="50000"/>
            </a:srgbClr>
          </a:solidFill>
        </p:grpSpPr>
        <p:sp>
          <p:nvSpPr>
            <p:cNvPr id="285" name="Rectangle 23"/>
            <p:cNvSpPr>
              <a:spLocks noChangeArrowheads="1"/>
            </p:cNvSpPr>
            <p:nvPr/>
          </p:nvSpPr>
          <p:spPr bwMode="auto">
            <a:xfrm>
              <a:off x="1392" y="2775"/>
              <a:ext cx="48" cy="105"/>
            </a:xfrm>
            <a:prstGeom prst="rect">
              <a:avLst/>
            </a:prstGeom>
            <a:grpFill/>
            <a:ln w="9525">
              <a:solidFill>
                <a:srgbClr val="EEECE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  <p:sp>
          <p:nvSpPr>
            <p:cNvPr id="286" name="AutoShape 24"/>
            <p:cNvSpPr>
              <a:spLocks noChangeArrowheads="1"/>
            </p:cNvSpPr>
            <p:nvPr/>
          </p:nvSpPr>
          <p:spPr bwMode="auto">
            <a:xfrm flipH="1" flipV="1">
              <a:off x="1344" y="2496"/>
              <a:ext cx="14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1 h 21600"/>
                <a:gd name="T6" fmla="*/ 1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pFill/>
            <a:ln w="9525">
              <a:solidFill>
                <a:srgbClr val="EEECE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</p:grpSp>
      <p:sp>
        <p:nvSpPr>
          <p:cNvPr id="287" name="Oval 25"/>
          <p:cNvSpPr>
            <a:spLocks noChangeArrowheads="1"/>
          </p:cNvSpPr>
          <p:nvPr/>
        </p:nvSpPr>
        <p:spPr bwMode="auto">
          <a:xfrm>
            <a:off x="3772325" y="852498"/>
            <a:ext cx="182880" cy="320040"/>
          </a:xfrm>
          <a:prstGeom prst="ellipse">
            <a:avLst/>
          </a:prstGeom>
          <a:solidFill>
            <a:srgbClr val="C0504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grpSp>
        <p:nvGrpSpPr>
          <p:cNvPr id="288" name="Group 22"/>
          <p:cNvGrpSpPr>
            <a:grpSpLocks/>
          </p:cNvGrpSpPr>
          <p:nvPr/>
        </p:nvGrpSpPr>
        <p:grpSpPr bwMode="auto">
          <a:xfrm>
            <a:off x="2707317" y="763657"/>
            <a:ext cx="411480" cy="757624"/>
            <a:chOff x="1344" y="2496"/>
            <a:chExt cx="144" cy="384"/>
          </a:xfrm>
          <a:solidFill>
            <a:srgbClr val="1F497D">
              <a:lumMod val="50000"/>
            </a:srgbClr>
          </a:solidFill>
        </p:grpSpPr>
        <p:sp>
          <p:nvSpPr>
            <p:cNvPr id="289" name="Rectangle 23"/>
            <p:cNvSpPr>
              <a:spLocks noChangeArrowheads="1"/>
            </p:cNvSpPr>
            <p:nvPr/>
          </p:nvSpPr>
          <p:spPr bwMode="auto">
            <a:xfrm>
              <a:off x="1392" y="2775"/>
              <a:ext cx="48" cy="105"/>
            </a:xfrm>
            <a:prstGeom prst="rect">
              <a:avLst/>
            </a:prstGeom>
            <a:grpFill/>
            <a:ln w="9525">
              <a:solidFill>
                <a:srgbClr val="EEECE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  <p:sp>
          <p:nvSpPr>
            <p:cNvPr id="290" name="AutoShape 24"/>
            <p:cNvSpPr>
              <a:spLocks noChangeArrowheads="1"/>
            </p:cNvSpPr>
            <p:nvPr/>
          </p:nvSpPr>
          <p:spPr bwMode="auto">
            <a:xfrm flipH="1" flipV="1">
              <a:off x="1344" y="2496"/>
              <a:ext cx="14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1 h 21600"/>
                <a:gd name="T6" fmla="*/ 1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pFill/>
            <a:ln w="9525">
              <a:solidFill>
                <a:srgbClr val="EEECE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</p:grpSp>
      <p:sp>
        <p:nvSpPr>
          <p:cNvPr id="291" name="Oval 25"/>
          <p:cNvSpPr>
            <a:spLocks noChangeArrowheads="1"/>
          </p:cNvSpPr>
          <p:nvPr/>
        </p:nvSpPr>
        <p:spPr bwMode="auto">
          <a:xfrm>
            <a:off x="2822772" y="852498"/>
            <a:ext cx="182880" cy="320040"/>
          </a:xfrm>
          <a:prstGeom prst="ellipse">
            <a:avLst/>
          </a:prstGeom>
          <a:solidFill>
            <a:srgbClr val="1F497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647965" y="544721"/>
            <a:ext cx="563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CpG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646140" y="544721"/>
            <a:ext cx="533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LPS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3457798" y="544721"/>
            <a:ext cx="803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PolyI:C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470320" y="275095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TLR9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564243" y="275095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TLR4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504039" y="275095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TLR3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69844" y="3005146"/>
            <a:ext cx="887413" cy="1963637"/>
            <a:chOff x="8735423" y="4904325"/>
            <a:chExt cx="887413" cy="1963637"/>
          </a:xfrm>
        </p:grpSpPr>
        <p:sp>
          <p:nvSpPr>
            <p:cNvPr id="299" name="Oval 16"/>
            <p:cNvSpPr>
              <a:spLocks noChangeArrowheads="1"/>
            </p:cNvSpPr>
            <p:nvPr/>
          </p:nvSpPr>
          <p:spPr bwMode="auto">
            <a:xfrm>
              <a:off x="8851311" y="6263124"/>
              <a:ext cx="373062" cy="604838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Oval 17"/>
            <p:cNvSpPr>
              <a:spLocks noChangeArrowheads="1"/>
            </p:cNvSpPr>
            <p:nvPr/>
          </p:nvSpPr>
          <p:spPr bwMode="auto">
            <a:xfrm>
              <a:off x="9160873" y="6375837"/>
              <a:ext cx="363538" cy="492125"/>
            </a:xfrm>
            <a:prstGeom prst="ellipse">
              <a:avLst/>
            </a:prstGeom>
            <a:solidFill>
              <a:srgbClr val="FF9966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Rectangle 18"/>
            <p:cNvSpPr>
              <a:spLocks noChangeArrowheads="1"/>
            </p:cNvSpPr>
            <p:nvPr/>
          </p:nvSpPr>
          <p:spPr bwMode="auto">
            <a:xfrm>
              <a:off x="8900523" y="6491724"/>
              <a:ext cx="577181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104" charset="0"/>
                </a:rPr>
                <a:t>NF -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/>
                  <a:cs typeface="Helvetica"/>
                </a:rPr>
                <a:t>κ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104" charset="0"/>
                </a:rPr>
                <a:t>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Oval 15"/>
            <p:cNvSpPr>
              <a:spLocks noChangeArrowheads="1"/>
            </p:cNvSpPr>
            <p:nvPr/>
          </p:nvSpPr>
          <p:spPr bwMode="auto">
            <a:xfrm>
              <a:off x="8754473" y="5522399"/>
              <a:ext cx="147638" cy="23336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Oval 16"/>
            <p:cNvSpPr>
              <a:spLocks noChangeArrowheads="1"/>
            </p:cNvSpPr>
            <p:nvPr/>
          </p:nvSpPr>
          <p:spPr bwMode="auto">
            <a:xfrm>
              <a:off x="8878298" y="5590661"/>
              <a:ext cx="127000" cy="171450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Freeform 17"/>
            <p:cNvSpPr>
              <a:spLocks/>
            </p:cNvSpPr>
            <p:nvPr/>
          </p:nvSpPr>
          <p:spPr bwMode="auto">
            <a:xfrm>
              <a:off x="8956086" y="5323961"/>
              <a:ext cx="458787" cy="160338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Freeform 19"/>
            <p:cNvSpPr>
              <a:spLocks/>
            </p:cNvSpPr>
            <p:nvPr/>
          </p:nvSpPr>
          <p:spPr bwMode="auto">
            <a:xfrm>
              <a:off x="9441861" y="5496999"/>
              <a:ext cx="76200" cy="587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Freeform 20"/>
            <p:cNvSpPr>
              <a:spLocks/>
            </p:cNvSpPr>
            <p:nvPr/>
          </p:nvSpPr>
          <p:spPr bwMode="auto">
            <a:xfrm>
              <a:off x="9524411" y="5498586"/>
              <a:ext cx="98425" cy="87313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Oval 21"/>
            <p:cNvSpPr>
              <a:spLocks noChangeArrowheads="1"/>
            </p:cNvSpPr>
            <p:nvPr/>
          </p:nvSpPr>
          <p:spPr bwMode="auto">
            <a:xfrm>
              <a:off x="8735423" y="5490649"/>
              <a:ext cx="280988" cy="12858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Oval 22"/>
            <p:cNvSpPr>
              <a:spLocks noChangeArrowheads="1"/>
            </p:cNvSpPr>
            <p:nvPr/>
          </p:nvSpPr>
          <p:spPr bwMode="auto">
            <a:xfrm>
              <a:off x="9276761" y="5519224"/>
              <a:ext cx="142875" cy="230187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Oval 23"/>
            <p:cNvSpPr>
              <a:spLocks noChangeArrowheads="1"/>
            </p:cNvSpPr>
            <p:nvPr/>
          </p:nvSpPr>
          <p:spPr bwMode="auto">
            <a:xfrm>
              <a:off x="9386298" y="5585899"/>
              <a:ext cx="122238" cy="169862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Oval 36"/>
            <p:cNvSpPr>
              <a:spLocks noChangeArrowheads="1"/>
            </p:cNvSpPr>
            <p:nvPr/>
          </p:nvSpPr>
          <p:spPr bwMode="auto">
            <a:xfrm>
              <a:off x="8751298" y="5806561"/>
              <a:ext cx="211138" cy="130175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 rot="19742174">
              <a:off x="9506948" y="5409686"/>
              <a:ext cx="74613" cy="87313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Freeform 104"/>
            <p:cNvSpPr>
              <a:spLocks/>
            </p:cNvSpPr>
            <p:nvPr/>
          </p:nvSpPr>
          <p:spPr bwMode="auto">
            <a:xfrm>
              <a:off x="8869303" y="4904325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6FFF3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Freeform 18"/>
            <p:cNvSpPr>
              <a:spLocks/>
            </p:cNvSpPr>
            <p:nvPr/>
          </p:nvSpPr>
          <p:spPr bwMode="auto">
            <a:xfrm>
              <a:off x="9184686" y="5320786"/>
              <a:ext cx="30162" cy="9525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Rectangle 105"/>
            <p:cNvSpPr>
              <a:spLocks noChangeArrowheads="1"/>
            </p:cNvSpPr>
            <p:nvPr/>
          </p:nvSpPr>
          <p:spPr bwMode="auto">
            <a:xfrm>
              <a:off x="8914811" y="4974703"/>
              <a:ext cx="4938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/>
                  <a:cs typeface="Helvetica"/>
                </a:rPr>
                <a:t>IKK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endParaRPr>
            </a:p>
          </p:txBody>
        </p:sp>
        <p:sp>
          <p:nvSpPr>
            <p:cNvPr id="315" name="Line 180"/>
            <p:cNvSpPr>
              <a:spLocks noChangeShapeType="1"/>
            </p:cNvSpPr>
            <p:nvPr/>
          </p:nvSpPr>
          <p:spPr bwMode="auto">
            <a:xfrm rot="10800000">
              <a:off x="8923505" y="5978620"/>
              <a:ext cx="176169" cy="215445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Line 180"/>
            <p:cNvSpPr>
              <a:spLocks noChangeShapeType="1"/>
            </p:cNvSpPr>
            <p:nvPr/>
          </p:nvSpPr>
          <p:spPr bwMode="auto">
            <a:xfrm flipH="1">
              <a:off x="9224374" y="5826128"/>
              <a:ext cx="232502" cy="472183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Line 180"/>
            <p:cNvSpPr>
              <a:spLocks noChangeShapeType="1"/>
            </p:cNvSpPr>
            <p:nvPr/>
          </p:nvSpPr>
          <p:spPr bwMode="auto">
            <a:xfrm rot="10800000" flipH="1" flipV="1">
              <a:off x="8790377" y="6012487"/>
              <a:ext cx="176169" cy="215445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271405" y="1504754"/>
            <a:ext cx="800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Werner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et 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2008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Oval 54"/>
          <p:cNvSpPr>
            <a:spLocks noChangeArrowheads="1"/>
          </p:cNvSpPr>
          <p:nvPr/>
        </p:nvSpPr>
        <p:spPr bwMode="auto">
          <a:xfrm>
            <a:off x="4963183" y="1056136"/>
            <a:ext cx="694944" cy="320040"/>
          </a:xfrm>
          <a:prstGeom prst="ellipse">
            <a:avLst/>
          </a:prstGeom>
          <a:solidFill>
            <a:srgbClr val="8064A2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TNF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320" name="AutoShape 24"/>
          <p:cNvSpPr>
            <a:spLocks noChangeArrowheads="1"/>
          </p:cNvSpPr>
          <p:nvPr/>
        </p:nvSpPr>
        <p:spPr bwMode="auto">
          <a:xfrm flipH="1" flipV="1">
            <a:off x="320109" y="763656"/>
            <a:ext cx="1365976" cy="56821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2 h 21600"/>
              <a:gd name="T4" fmla="*/ 0 w 21600"/>
              <a:gd name="T5" fmla="*/ 1 h 21600"/>
              <a:gd name="T6" fmla="*/ 1 w 21600"/>
              <a:gd name="T7" fmla="*/ 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2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8064A2"/>
          </a:solidFill>
          <a:ln w="9525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sp>
        <p:nvSpPr>
          <p:cNvPr id="321" name="Oval 54"/>
          <p:cNvSpPr>
            <a:spLocks noChangeArrowheads="1"/>
          </p:cNvSpPr>
          <p:nvPr/>
        </p:nvSpPr>
        <p:spPr bwMode="auto">
          <a:xfrm>
            <a:off x="659223" y="852498"/>
            <a:ext cx="688848" cy="320040"/>
          </a:xfrm>
          <a:prstGeom prst="ellipse">
            <a:avLst/>
          </a:prstGeom>
          <a:solidFill>
            <a:srgbClr val="8064A2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TNF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322" name="Oval 16"/>
          <p:cNvSpPr>
            <a:spLocks noChangeArrowheads="1"/>
          </p:cNvSpPr>
          <p:nvPr/>
        </p:nvSpPr>
        <p:spPr bwMode="auto">
          <a:xfrm>
            <a:off x="4971650" y="4345151"/>
            <a:ext cx="373062" cy="604838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Oval 17"/>
          <p:cNvSpPr>
            <a:spLocks noChangeArrowheads="1"/>
          </p:cNvSpPr>
          <p:nvPr/>
        </p:nvSpPr>
        <p:spPr bwMode="auto">
          <a:xfrm>
            <a:off x="5281212" y="4457864"/>
            <a:ext cx="363538" cy="492125"/>
          </a:xfrm>
          <a:prstGeom prst="ellipse">
            <a:avLst/>
          </a:prstGeom>
          <a:solidFill>
            <a:srgbClr val="FF996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8"/>
          <p:cNvSpPr>
            <a:spLocks noChangeArrowheads="1"/>
          </p:cNvSpPr>
          <p:nvPr/>
        </p:nvSpPr>
        <p:spPr bwMode="auto">
          <a:xfrm>
            <a:off x="5020862" y="4573751"/>
            <a:ext cx="577181" cy="21544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104" charset="0"/>
              </a:rPr>
              <a:t>NF -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κ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10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Line 180"/>
          <p:cNvSpPr>
            <a:spLocks noChangeShapeType="1"/>
          </p:cNvSpPr>
          <p:nvPr/>
        </p:nvSpPr>
        <p:spPr bwMode="auto">
          <a:xfrm>
            <a:off x="1921768" y="1595486"/>
            <a:ext cx="343905" cy="53301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Line 180"/>
          <p:cNvSpPr>
            <a:spLocks noChangeShapeType="1"/>
          </p:cNvSpPr>
          <p:nvPr/>
        </p:nvSpPr>
        <p:spPr bwMode="auto">
          <a:xfrm>
            <a:off x="3099035" y="1595486"/>
            <a:ext cx="343905" cy="53301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Line 180"/>
          <p:cNvSpPr>
            <a:spLocks noChangeShapeType="1"/>
          </p:cNvSpPr>
          <p:nvPr/>
        </p:nvSpPr>
        <p:spPr bwMode="auto">
          <a:xfrm flipH="1">
            <a:off x="2393609" y="1595486"/>
            <a:ext cx="343905" cy="53301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Line 180"/>
          <p:cNvSpPr>
            <a:spLocks noChangeShapeType="1"/>
          </p:cNvSpPr>
          <p:nvPr/>
        </p:nvSpPr>
        <p:spPr bwMode="auto">
          <a:xfrm flipH="1">
            <a:off x="3564538" y="1595486"/>
            <a:ext cx="343905" cy="53301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Line 180"/>
          <p:cNvSpPr>
            <a:spLocks noChangeShapeType="1"/>
          </p:cNvSpPr>
          <p:nvPr/>
        </p:nvSpPr>
        <p:spPr bwMode="auto">
          <a:xfrm flipV="1">
            <a:off x="5312686" y="1503682"/>
            <a:ext cx="0" cy="2830021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Line 180"/>
          <p:cNvSpPr>
            <a:spLocks noChangeShapeType="1"/>
          </p:cNvSpPr>
          <p:nvPr/>
        </p:nvSpPr>
        <p:spPr bwMode="auto">
          <a:xfrm rot="5400000">
            <a:off x="628334" y="409357"/>
            <a:ext cx="772279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4558762" y="4293021"/>
            <a:ext cx="36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1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4558762" y="3202335"/>
            <a:ext cx="36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2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4558762" y="2015408"/>
            <a:ext cx="36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3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Oval 16"/>
          <p:cNvSpPr>
            <a:spLocks noChangeAspect="1" noChangeArrowheads="1"/>
          </p:cNvSpPr>
          <p:nvPr/>
        </p:nvSpPr>
        <p:spPr bwMode="auto">
          <a:xfrm>
            <a:off x="5411921" y="3427914"/>
            <a:ext cx="542827" cy="238411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35" name="Group 669"/>
          <p:cNvGrpSpPr>
            <a:grpSpLocks noChangeAspect="1"/>
          </p:cNvGrpSpPr>
          <p:nvPr/>
        </p:nvGrpSpPr>
        <p:grpSpPr>
          <a:xfrm>
            <a:off x="5465446" y="3543718"/>
            <a:ext cx="438912" cy="0"/>
            <a:chOff x="6392914" y="8065218"/>
            <a:chExt cx="1038488" cy="0"/>
          </a:xfrm>
        </p:grpSpPr>
        <p:sp>
          <p:nvSpPr>
            <p:cNvPr id="336" name="Line 41"/>
            <p:cNvSpPr>
              <a:spLocks noChangeShapeType="1"/>
            </p:cNvSpPr>
            <p:nvPr/>
          </p:nvSpPr>
          <p:spPr bwMode="auto">
            <a:xfrm flipH="1" flipV="1">
              <a:off x="6723638" y="8065218"/>
              <a:ext cx="387645" cy="0"/>
            </a:xfrm>
            <a:prstGeom prst="line">
              <a:avLst/>
            </a:prstGeom>
            <a:noFill/>
            <a:ln w="28575">
              <a:solidFill>
                <a:srgbClr val="4BACC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"/>
                <a:cs typeface=""/>
              </a:endParaRPr>
            </a:p>
          </p:txBody>
        </p:sp>
        <p:sp>
          <p:nvSpPr>
            <p:cNvPr id="337" name="Line 41"/>
            <p:cNvSpPr>
              <a:spLocks noChangeShapeType="1"/>
            </p:cNvSpPr>
            <p:nvPr/>
          </p:nvSpPr>
          <p:spPr bwMode="auto">
            <a:xfrm flipH="1" flipV="1">
              <a:off x="7043757" y="8065218"/>
              <a:ext cx="38764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"/>
                <a:cs typeface=""/>
              </a:endParaRPr>
            </a:p>
          </p:txBody>
        </p:sp>
        <p:sp>
          <p:nvSpPr>
            <p:cNvPr id="338" name="Line 41"/>
            <p:cNvSpPr>
              <a:spLocks noChangeShapeType="1"/>
            </p:cNvSpPr>
            <p:nvPr/>
          </p:nvSpPr>
          <p:spPr bwMode="auto">
            <a:xfrm flipH="1" flipV="1">
              <a:off x="6392914" y="8065218"/>
              <a:ext cx="38764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"/>
                <a:cs typeface=""/>
              </a:endParaRPr>
            </a:p>
          </p:txBody>
        </p:sp>
      </p:grpSp>
      <p:sp>
        <p:nvSpPr>
          <p:cNvPr id="339" name="Oval 16"/>
          <p:cNvSpPr>
            <a:spLocks noChangeAspect="1" noChangeArrowheads="1"/>
          </p:cNvSpPr>
          <p:nvPr/>
        </p:nvSpPr>
        <p:spPr bwMode="auto">
          <a:xfrm>
            <a:off x="5409014" y="2276944"/>
            <a:ext cx="548640" cy="240962"/>
          </a:xfrm>
          <a:prstGeom prst="ellipse">
            <a:avLst/>
          </a:prstGeom>
          <a:solidFill>
            <a:srgbClr val="C0504D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340" name="Group 670"/>
          <p:cNvGrpSpPr/>
          <p:nvPr/>
        </p:nvGrpSpPr>
        <p:grpSpPr>
          <a:xfrm>
            <a:off x="5473911" y="2285528"/>
            <a:ext cx="543337" cy="215444"/>
            <a:chOff x="8705676" y="8700443"/>
            <a:chExt cx="1264808" cy="215444"/>
          </a:xfrm>
        </p:grpSpPr>
        <p:sp>
          <p:nvSpPr>
            <p:cNvPr id="341" name="Line 41"/>
            <p:cNvSpPr>
              <a:spLocks noChangeShapeType="1"/>
            </p:cNvSpPr>
            <p:nvPr/>
          </p:nvSpPr>
          <p:spPr bwMode="auto">
            <a:xfrm flipH="1" flipV="1">
              <a:off x="8705676" y="8810506"/>
              <a:ext cx="472693" cy="0"/>
            </a:xfrm>
            <a:prstGeom prst="line">
              <a:avLst/>
            </a:prstGeom>
            <a:noFill/>
            <a:ln w="222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"/>
                <a:cs typeface=""/>
              </a:endParaRPr>
            </a:p>
          </p:txBody>
        </p:sp>
        <p:sp>
          <p:nvSpPr>
            <p:cNvPr id="342" name="Rectangle 74"/>
            <p:cNvSpPr>
              <a:spLocks noChangeArrowheads="1"/>
            </p:cNvSpPr>
            <p:nvPr/>
          </p:nvSpPr>
          <p:spPr bwMode="auto">
            <a:xfrm>
              <a:off x="9003266" y="8700443"/>
              <a:ext cx="96721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/>
                  <a:cs typeface="Helvetica"/>
                </a:rPr>
                <a:t>AAA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endParaRPr>
            </a:p>
          </p:txBody>
        </p:sp>
      </p:grpSp>
      <p:sp>
        <p:nvSpPr>
          <p:cNvPr id="343" name="Oval 54"/>
          <p:cNvSpPr>
            <a:spLocks noChangeArrowheads="1"/>
          </p:cNvSpPr>
          <p:nvPr/>
        </p:nvSpPr>
        <p:spPr bwMode="auto">
          <a:xfrm>
            <a:off x="3122190" y="2190640"/>
            <a:ext cx="762000" cy="396875"/>
          </a:xfrm>
          <a:prstGeom prst="ellipse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TRIF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344" name="Oval 54"/>
          <p:cNvSpPr>
            <a:spLocks noChangeArrowheads="1"/>
          </p:cNvSpPr>
          <p:nvPr/>
        </p:nvSpPr>
        <p:spPr bwMode="auto">
          <a:xfrm>
            <a:off x="814348" y="2190640"/>
            <a:ext cx="762000" cy="396875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TTR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71405" y="3993290"/>
            <a:ext cx="8002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Werner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et 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  <a:cs typeface="Helvetica"/>
              </a:rPr>
              <a:t>2005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Line 180"/>
          <p:cNvSpPr>
            <a:spLocks noChangeShapeType="1"/>
          </p:cNvSpPr>
          <p:nvPr/>
        </p:nvSpPr>
        <p:spPr bwMode="auto">
          <a:xfrm>
            <a:off x="1014473" y="1595486"/>
            <a:ext cx="171953" cy="53301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Line 180"/>
          <p:cNvSpPr>
            <a:spLocks noChangeShapeType="1"/>
          </p:cNvSpPr>
          <p:nvPr/>
        </p:nvSpPr>
        <p:spPr bwMode="auto">
          <a:xfrm flipH="1">
            <a:off x="2652482" y="2643657"/>
            <a:ext cx="719320" cy="32789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Line 180"/>
          <p:cNvSpPr>
            <a:spLocks noChangeShapeType="1"/>
          </p:cNvSpPr>
          <p:nvPr/>
        </p:nvSpPr>
        <p:spPr bwMode="auto">
          <a:xfrm>
            <a:off x="1258752" y="2643657"/>
            <a:ext cx="719320" cy="32789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Line 180"/>
          <p:cNvSpPr>
            <a:spLocks noChangeShapeType="1"/>
          </p:cNvSpPr>
          <p:nvPr/>
        </p:nvSpPr>
        <p:spPr bwMode="auto">
          <a:xfrm flipH="1">
            <a:off x="2301217" y="2643657"/>
            <a:ext cx="0" cy="32789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Line 180"/>
          <p:cNvSpPr>
            <a:spLocks noChangeShapeType="1"/>
          </p:cNvSpPr>
          <p:nvPr/>
        </p:nvSpPr>
        <p:spPr bwMode="auto">
          <a:xfrm rot="5400000" flipV="1">
            <a:off x="4834603" y="546027"/>
            <a:ext cx="1020218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Line 180"/>
          <p:cNvSpPr>
            <a:spLocks noChangeShapeType="1"/>
          </p:cNvSpPr>
          <p:nvPr/>
        </p:nvSpPr>
        <p:spPr bwMode="auto">
          <a:xfrm flipV="1">
            <a:off x="995423" y="34166"/>
            <a:ext cx="4349289" cy="12701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351"/>
          <p:cNvSpPr/>
          <p:nvPr/>
        </p:nvSpPr>
        <p:spPr>
          <a:xfrm rot="16200000">
            <a:off x="5674789" y="2842019"/>
            <a:ext cx="1073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accent3"/>
                </a:solidFill>
                <a:latin typeface="Helvetica"/>
                <a:cs typeface="Helvetica"/>
              </a:rPr>
              <a:t>TNF </a:t>
            </a:r>
            <a:r>
              <a:rPr lang="en-US" sz="1200" b="1" kern="0" dirty="0" smtClean="0">
                <a:solidFill>
                  <a:schemeClr val="accent3"/>
                </a:solidFill>
                <a:latin typeface="Helvetica"/>
                <a:cs typeface="Helvetica"/>
              </a:rPr>
              <a:t>module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 rot="16200000">
            <a:off x="-459527" y="1679401"/>
            <a:ext cx="1184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accent3"/>
                </a:solidFill>
                <a:latin typeface="Helvetica"/>
                <a:cs typeface="Helvetica"/>
              </a:rPr>
              <a:t>TNFR module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 rot="16200000">
            <a:off x="3514577" y="3842428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accent3"/>
                </a:solidFill>
                <a:latin typeface="Helvetica"/>
                <a:cs typeface="Helvetica"/>
              </a:rPr>
              <a:t>IKK-NF</a:t>
            </a:r>
            <a:r>
              <a:rPr lang="en-US" sz="1200" b="1" kern="0" dirty="0">
                <a:solidFill>
                  <a:schemeClr val="accent3"/>
                </a:solidFill>
                <a:latin typeface="Helvetica"/>
                <a:cs typeface="Helvetica"/>
              </a:rPr>
              <a:t>κ</a:t>
            </a:r>
            <a:r>
              <a:rPr lang="en-US" sz="1200" b="1" kern="0" dirty="0" smtClean="0">
                <a:solidFill>
                  <a:schemeClr val="accent3"/>
                </a:solidFill>
                <a:latin typeface="Helvetica"/>
                <a:cs typeface="Helvetica"/>
              </a:rPr>
              <a:t>B module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 rot="16200000">
            <a:off x="3724070" y="1692902"/>
            <a:ext cx="1073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accent3"/>
                </a:solidFill>
                <a:latin typeface="Helvetica"/>
                <a:cs typeface="Helvetica"/>
              </a:rPr>
              <a:t>TLR module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56" name="Line 180"/>
          <p:cNvSpPr>
            <a:spLocks noChangeShapeType="1"/>
          </p:cNvSpPr>
          <p:nvPr/>
        </p:nvSpPr>
        <p:spPr bwMode="auto">
          <a:xfrm rot="16200000" flipV="1">
            <a:off x="5032244" y="5217750"/>
            <a:ext cx="497935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Line 180"/>
          <p:cNvSpPr>
            <a:spLocks noChangeShapeType="1"/>
          </p:cNvSpPr>
          <p:nvPr/>
        </p:nvSpPr>
        <p:spPr bwMode="auto">
          <a:xfrm rot="5400000">
            <a:off x="2054804" y="5236614"/>
            <a:ext cx="448074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Line 180"/>
          <p:cNvSpPr>
            <a:spLocks noChangeShapeType="1"/>
          </p:cNvSpPr>
          <p:nvPr/>
        </p:nvSpPr>
        <p:spPr bwMode="auto">
          <a:xfrm flipV="1">
            <a:off x="2265674" y="5460651"/>
            <a:ext cx="3005548" cy="12701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73938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156</TotalTime>
  <Words>43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6</cp:revision>
  <dcterms:created xsi:type="dcterms:W3CDTF">2014-04-14T20:19:45Z</dcterms:created>
  <dcterms:modified xsi:type="dcterms:W3CDTF">2014-04-14T22:57:37Z</dcterms:modified>
</cp:coreProperties>
</file>