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96" y="-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76642-F564-574F-BC36-2887DC249FDA}" type="datetimeFigureOut">
              <a:rPr lang="en-US" smtClean="0"/>
              <a:t>4/11/14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F1EF-0383-1D45-95E3-8D94D3612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4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7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09F1EF-0383-1D45-95E3-8D94D3612C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8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0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5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06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8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2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2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42B0-5508-8A40-9A09-F8377543C8AB}" type="datetimeFigureOut">
              <a:rPr lang="en-US" smtClean="0"/>
              <a:pPr/>
              <a:t>4/11/14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BE6F-4675-E040-83E7-950933BE7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1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97672"/>
              </p:ext>
            </p:extLst>
          </p:nvPr>
        </p:nvGraphicFramePr>
        <p:xfrm>
          <a:off x="1300163" y="1793875"/>
          <a:ext cx="44148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3162300" imgH="457200" progId="Equation.DSMT4">
                  <p:embed/>
                </p:oleObj>
              </mc:Choice>
              <mc:Fallback>
                <p:oleObj name="Equation" r:id="rId3" imgW="31623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0163" y="1793875"/>
                        <a:ext cx="4414837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30112"/>
              </p:ext>
            </p:extLst>
          </p:nvPr>
        </p:nvGraphicFramePr>
        <p:xfrm>
          <a:off x="1300163" y="2645655"/>
          <a:ext cx="3722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2667000" imgH="393700" progId="Equation.DSMT4">
                  <p:embed/>
                </p:oleObj>
              </mc:Choice>
              <mc:Fallback>
                <p:oleObj name="Equation" r:id="rId5" imgW="2667000" imgH="393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0163" y="2645655"/>
                        <a:ext cx="372268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071684"/>
              </p:ext>
            </p:extLst>
          </p:nvPr>
        </p:nvGraphicFramePr>
        <p:xfrm>
          <a:off x="1300163" y="3437700"/>
          <a:ext cx="49117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3517900" imgH="876300" progId="Equation.DSMT4">
                  <p:embed/>
                </p:oleObj>
              </mc:Choice>
              <mc:Fallback>
                <p:oleObj name="Equation" r:id="rId7" imgW="3517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163" y="3437700"/>
                        <a:ext cx="4911725" cy="122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03914"/>
              </p:ext>
            </p:extLst>
          </p:nvPr>
        </p:nvGraphicFramePr>
        <p:xfrm>
          <a:off x="6297622" y="1041841"/>
          <a:ext cx="2846378" cy="523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1576457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NFkB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promoter binding constant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myd88-/-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transcription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mRNA degradation rate at 30 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ProTNF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degradation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 coefficient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transcription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ksec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ktl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23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3:fit_all.pd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7067"/>
            <a:ext cx="548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74338" y="2962679"/>
            <a:ext cx="8440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s. Same processing rate cannot capture the lowest mRNA profile in MyD88-/-.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29000"/>
            <a:ext cx="5486400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9342" y="6100352"/>
            <a:ext cx="7974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 s</a:t>
            </a:r>
            <a:r>
              <a:rPr lang="en-US" b="1" dirty="0"/>
              <a:t> </a:t>
            </a:r>
            <a:r>
              <a:rPr lang="en-US" b="1" i="1" dirty="0"/>
              <a:t>At least 2 fold less processing in </a:t>
            </a:r>
            <a:r>
              <a:rPr lang="en-US" b="1" i="1" dirty="0" err="1"/>
              <a:t>mko</a:t>
            </a:r>
            <a:r>
              <a:rPr lang="en-US" b="1" i="1" dirty="0"/>
              <a:t> is suggested by the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0773" y="22401"/>
            <a:ext cx="1545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mRNA module</a:t>
            </a:r>
          </a:p>
        </p:txBody>
      </p:sp>
    </p:spTree>
    <p:extLst>
      <p:ext uri="{BB962C8B-B14F-4D97-AF65-F5344CB8AC3E}">
        <p14:creationId xmlns:p14="http://schemas.microsoft.com/office/powerpoint/2010/main" val="37994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0773" y="22401"/>
            <a:ext cx="235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mRNA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586" y="2851235"/>
            <a:ext cx="827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fold_pr_tko</a:t>
            </a:r>
            <a:r>
              <a:rPr lang="en-US" b="1" dirty="0" smtClean="0"/>
              <a:t> </a:t>
            </a:r>
            <a:r>
              <a:rPr lang="en-US" b="1" dirty="0"/>
              <a:t>&gt;2 predict much higher nascent mRNA in myd88-/-, hints a loss of transcription efficiency in myd88-/-.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fold_kdtr_mko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 descr="Macintosh HD:Users:zhangcheng:Dropbox:Current:2. TLR4:Andrew:Andrew_paper:TNF_regulation:Fig.2_3:fit_wtmk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029" y="3497566"/>
            <a:ext cx="922127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20773" y="6240766"/>
            <a:ext cx="8735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After introduce </a:t>
            </a:r>
            <a:r>
              <a:rPr lang="en-US" b="1" dirty="0" err="1" smtClean="0"/>
              <a:t>fold_kdtr_mko</a:t>
            </a:r>
            <a:r>
              <a:rPr lang="en-US" b="1" dirty="0" smtClean="0"/>
              <a:t> we can fit </a:t>
            </a:r>
            <a:r>
              <a:rPr lang="en-US" b="1" dirty="0" err="1" smtClean="0"/>
              <a:t>nascent,mRNA</a:t>
            </a:r>
            <a:r>
              <a:rPr lang="en-US" b="1" dirty="0" smtClean="0"/>
              <a:t> for both </a:t>
            </a:r>
            <a:r>
              <a:rPr lang="en-US" b="1" dirty="0" err="1" smtClean="0"/>
              <a:t>wt</a:t>
            </a:r>
            <a:r>
              <a:rPr lang="en-US" b="1" dirty="0" smtClean="0"/>
              <a:t> and </a:t>
            </a:r>
            <a:r>
              <a:rPr lang="en-US" b="1" dirty="0" err="1" smtClean="0"/>
              <a:t>mko</a:t>
            </a:r>
            <a:r>
              <a:rPr lang="en-US" b="1" dirty="0" smtClean="0"/>
              <a:t>. </a:t>
            </a:r>
            <a:endParaRPr lang="en-US" b="1" dirty="0"/>
          </a:p>
        </p:txBody>
      </p:sp>
      <p:pic>
        <p:nvPicPr>
          <p:cNvPr id="8" name="Picture 7" descr="fit_wtmkob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005" y="157358"/>
            <a:ext cx="5486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t_tko_same_p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15" y="369835"/>
            <a:ext cx="7315200" cy="2743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773" y="22401"/>
            <a:ext cx="2356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mRNA module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815" y="2946259"/>
            <a:ext cx="7685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fig Same processing rate cannot capture the peak of nascent mRNA production in trif -/-. Left: RMSD heat-map. Right: best fit result. </a:t>
            </a:r>
            <a:endParaRPr lang="en-US" dirty="0"/>
          </a:p>
        </p:txBody>
      </p:sp>
      <p:pic>
        <p:nvPicPr>
          <p:cNvPr id="5" name="Picture 4" descr="Macintosh HD:Users:zhangcheng:Dropbox:Current:2. TLR4:Andrew:Andrew_paper:TNF_regulation:Fig.2_3:fit_wttk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8276" y="3421159"/>
            <a:ext cx="1093231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1548" y="6065821"/>
            <a:ext cx="8288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fig. By introducing a fold reduction in processing rate for the trif-/-, we can fit both nascent and mRNA data for trif-/-.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26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cintosh HD:Users:zhangcheng:Dropbox:Current:2. TLR4:Andrew:Andrew_paper:TNF_regulation:Fig.2_3:fit_all_best.pd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39" y="2057400"/>
            <a:ext cx="54864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31438" y="709210"/>
            <a:ext cx="77420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summary, we </a:t>
            </a:r>
            <a:r>
              <a:rPr lang="en-US" dirty="0" err="1"/>
              <a:t>indentified</a:t>
            </a:r>
            <a:r>
              <a:rPr lang="en-US" dirty="0"/>
              <a:t> four parameters: </a:t>
            </a:r>
            <a:r>
              <a:rPr lang="en-US" dirty="0" err="1"/>
              <a:t>Kmtr</a:t>
            </a:r>
            <a:r>
              <a:rPr lang="en-US" dirty="0"/>
              <a:t>, </a:t>
            </a:r>
            <a:r>
              <a:rPr lang="en-US" dirty="0" err="1"/>
              <a:t>fold_pr_mko</a:t>
            </a:r>
            <a:r>
              <a:rPr lang="en-US" dirty="0"/>
              <a:t>, </a:t>
            </a:r>
            <a:r>
              <a:rPr lang="en-US" dirty="0" err="1"/>
              <a:t>fold_pr_tko</a:t>
            </a:r>
            <a:r>
              <a:rPr lang="en-US" dirty="0"/>
              <a:t>, </a:t>
            </a:r>
            <a:r>
              <a:rPr lang="en-US" dirty="0" err="1"/>
              <a:t>fold_kmtr_mko</a:t>
            </a:r>
            <a:r>
              <a:rPr lang="en-US" dirty="0"/>
              <a:t> to be fit for all the nascent and mRNA data. We ran a optimization algorithm, based on the </a:t>
            </a:r>
            <a:r>
              <a:rPr lang="en-US" dirty="0" err="1"/>
              <a:t>contraints</a:t>
            </a:r>
            <a:r>
              <a:rPr lang="en-US" dirty="0"/>
              <a:t> we have learned so far, we can get best fit results as shown below: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773" y="22401"/>
            <a:ext cx="261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Nascent + mRNA modules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9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773" y="22401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proTNF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 err="1" smtClean="0">
                <a:solidFill>
                  <a:srgbClr val="FF0000"/>
                </a:solidFill>
              </a:rPr>
              <a:t>secTNF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 descr="Macintosh HD:Users:zhangcheng:Dropbox:Current:2. TLR4:Andrew:Andrew_paper:TNF_regulation:Fig.4:fig4s_proTNF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89" y="517206"/>
            <a:ext cx="5503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788229" y="3166198"/>
            <a:ext cx="7115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Same </a:t>
            </a:r>
            <a:r>
              <a:rPr lang="en-US" b="1" i="1" dirty="0" err="1"/>
              <a:t>ktl</a:t>
            </a:r>
            <a:r>
              <a:rPr lang="en-US" b="1" i="1" dirty="0"/>
              <a:t> and </a:t>
            </a:r>
            <a:r>
              <a:rPr lang="en-US" b="1" i="1" dirty="0" err="1"/>
              <a:t>kdegp</a:t>
            </a:r>
            <a:r>
              <a:rPr lang="en-US" b="1" i="1" dirty="0"/>
              <a:t> cannot capture the relationships in </a:t>
            </a:r>
            <a:r>
              <a:rPr lang="en-US" b="1" i="1" dirty="0" err="1"/>
              <a:t>proTNF</a:t>
            </a:r>
            <a:r>
              <a:rPr lang="en-US" b="1" i="1" dirty="0"/>
              <a:t>.</a:t>
            </a:r>
            <a:endParaRPr lang="en-US" dirty="0"/>
          </a:p>
        </p:txBody>
      </p:sp>
      <p:pic>
        <p:nvPicPr>
          <p:cNvPr id="5" name="Picture 4" descr="Macintosh HD:Users:zhangcheng:Dropbox:Current:2. TLR4:Andrew:Andrew_paper:TNF_regulation:Fig.4:fig4s_proTNF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76" y="3535530"/>
            <a:ext cx="6368288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061919" y="6278730"/>
            <a:ext cx="6712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After introduce </a:t>
            </a:r>
            <a:r>
              <a:rPr lang="en-US" b="1" i="1" dirty="0" err="1"/>
              <a:t>fold_tl_tko</a:t>
            </a:r>
            <a:r>
              <a:rPr lang="en-US" b="1" i="1" dirty="0"/>
              <a:t>, we </a:t>
            </a:r>
            <a:r>
              <a:rPr lang="en-US" b="1" i="1" dirty="0" err="1"/>
              <a:t>inproved</a:t>
            </a:r>
            <a:r>
              <a:rPr lang="en-US" b="1" i="1" dirty="0"/>
              <a:t> the fitting for trif-/-.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4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58976" y="2481758"/>
            <a:ext cx="6229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Figs. Same rate constant predict higher secretion in trif-/-.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58976" y="4989013"/>
            <a:ext cx="70085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figs with </a:t>
            </a:r>
            <a:r>
              <a:rPr lang="en-US" b="1" i="1" dirty="0" err="1"/>
              <a:t>fold_tl_tko</a:t>
            </a:r>
            <a:r>
              <a:rPr lang="en-US" b="1" i="1" dirty="0"/>
              <a:t>, the </a:t>
            </a:r>
            <a:r>
              <a:rPr lang="en-US" b="1" i="1" dirty="0" err="1"/>
              <a:t>proTNF</a:t>
            </a:r>
            <a:r>
              <a:rPr lang="en-US" b="1" i="1" dirty="0"/>
              <a:t> and </a:t>
            </a:r>
            <a:r>
              <a:rPr lang="en-US" b="1" i="1" dirty="0" err="1"/>
              <a:t>secTNF</a:t>
            </a:r>
            <a:r>
              <a:rPr lang="en-US" b="1" i="1" dirty="0"/>
              <a:t> in trif-/- can fit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1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70485"/>
              </p:ext>
            </p:extLst>
          </p:nvPr>
        </p:nvGraphicFramePr>
        <p:xfrm>
          <a:off x="2364693" y="1151328"/>
          <a:ext cx="4596684" cy="541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1576457"/>
                <a:gridCol w="667805"/>
                <a:gridCol w="1082501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NFkB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promoter binding constant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.001~10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of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myd88-/-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Correlate to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#10</a:t>
                      </a:r>
                    </a:p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Maximum transcription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N.D. (fixed)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Processing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0.1~1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Secretion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Translation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mRNA degradation rate at 30 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ProTNF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degradation 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Hill coefficient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transcription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2~5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kpr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ksec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Reduction fold in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ktl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in </a:t>
                      </a:r>
                      <a:r>
                        <a:rPr lang="en-US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09744" y="417233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Parameters after initial </a:t>
            </a:r>
            <a:r>
              <a:rPr lang="en-US" b="1" dirty="0" smtClean="0"/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6218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stF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129"/>
            <a:ext cx="5486400" cy="5486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98900" y="417233"/>
            <a:ext cx="6036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 then ran a global optimization to get the final parameters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26899" y="6152529"/>
            <a:ext cx="4472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And do scanning </a:t>
            </a:r>
            <a:r>
              <a:rPr lang="en-US" dirty="0" smtClean="0"/>
              <a:t>again?</a:t>
            </a:r>
          </a:p>
          <a:p>
            <a:r>
              <a:rPr lang="en-US" dirty="0" smtClean="0"/>
              <a:t>Also provide supports for results in main text?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22283"/>
              </p:ext>
            </p:extLst>
          </p:nvPr>
        </p:nvGraphicFramePr>
        <p:xfrm>
          <a:off x="5399568" y="998886"/>
          <a:ext cx="3020227" cy="532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792"/>
                <a:gridCol w="1018129"/>
                <a:gridCol w="667805"/>
                <a:gridCol w="1082501"/>
              </a:tblGrid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Ranges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.001~10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Kmtr_fold_mko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Correlate to 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#10</a:t>
                      </a:r>
                    </a:p>
                    <a:p>
                      <a:pPr algn="r" fontAlgn="b"/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V_tr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N.D. (fixed)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k_pr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0.1~1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k_sec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k_tl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tko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kdeg_p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fixed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pr_fold_mko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2~5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1~2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65095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tl_fold_tko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9654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5140</TotalTime>
  <Words>612</Words>
  <Application>Microsoft Macintosh PowerPoint</Application>
  <PresentationFormat>On-screen Show (4:3)</PresentationFormat>
  <Paragraphs>189</Paragraphs>
  <Slides>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Default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Cheng</dc:creator>
  <cp:lastModifiedBy>zhang Cheng</cp:lastModifiedBy>
  <cp:revision>29</cp:revision>
  <dcterms:created xsi:type="dcterms:W3CDTF">2014-04-09T04:24:24Z</dcterms:created>
  <dcterms:modified xsi:type="dcterms:W3CDTF">2014-04-14T18:27:48Z</dcterms:modified>
</cp:coreProperties>
</file>