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tif" ContentType="image/tiff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notesSlides/notesSlide2.xml" ContentType="application/vnd.openxmlformats-officedocument.presentationml.notesSlide+xml"/>
  <Override PartName="/ppt/embeddings/oleObject4.bin" ContentType="application/vnd.openxmlformats-officedocument.oleObject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69" r:id="rId2"/>
    <p:sldId id="270" r:id="rId3"/>
    <p:sldId id="272" r:id="rId4"/>
    <p:sldId id="271" r:id="rId5"/>
    <p:sldId id="267" r:id="rId6"/>
    <p:sldId id="273" r:id="rId7"/>
    <p:sldId id="260" r:id="rId8"/>
    <p:sldId id="268" r:id="rId9"/>
    <p:sldId id="276" r:id="rId10"/>
    <p:sldId id="275" r:id="rId11"/>
    <p:sldId id="277" r:id="rId12"/>
    <p:sldId id="261" r:id="rId13"/>
    <p:sldId id="263" r:id="rId14"/>
    <p:sldId id="264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472" autoAdjust="0"/>
  </p:normalViewPr>
  <p:slideViewPr>
    <p:cSldViewPr snapToGrid="0" snapToObjects="1">
      <p:cViewPr varScale="1">
        <p:scale>
          <a:sx n="114" d="100"/>
          <a:sy n="114" d="100"/>
        </p:scale>
        <p:origin x="-16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Relationship Id="rId2" Type="http://schemas.openxmlformats.org/officeDocument/2006/relationships/image" Target="../media/image2.emf"/><Relationship Id="rId3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Relationship Id="rId2" Type="http://schemas.openxmlformats.org/officeDocument/2006/relationships/image" Target="../media/image11.emf"/><Relationship Id="rId3" Type="http://schemas.openxmlformats.org/officeDocument/2006/relationships/image" Target="../media/image12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Relationship Id="rId2" Type="http://schemas.openxmlformats.org/officeDocument/2006/relationships/image" Target="../media/image1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6E61BC-9AFB-7443-B919-0FEFC506D3C0}" type="datetimeFigureOut">
              <a:rPr lang="en-US" smtClean="0"/>
              <a:t>2/19/14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3CF423-7E80-1241-A999-021D08102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1139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Equation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7A9C9D-08EC-C64D-9F61-949AA1F45D5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0402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Two ways of match</a:t>
            </a:r>
            <a:r>
              <a:rPr lang="en-US" baseline="0" dirty="0" smtClean="0"/>
              <a:t> mRNA and nascent profiles: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Increase the contribution of TNF feedback to the </a:t>
            </a:r>
            <a:r>
              <a:rPr lang="en-US" baseline="0" dirty="0" err="1" smtClean="0"/>
              <a:t>tko</a:t>
            </a:r>
            <a:r>
              <a:rPr lang="en-US" baseline="0" dirty="0" smtClean="0"/>
              <a:t> late phase 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Adjust the </a:t>
            </a:r>
            <a:r>
              <a:rPr lang="en-US" baseline="0" dirty="0" err="1" smtClean="0"/>
              <a:t>NFkB</a:t>
            </a:r>
            <a:r>
              <a:rPr lang="en-US" baseline="0" dirty="0" smtClean="0"/>
              <a:t> threshold changes in the </a:t>
            </a:r>
            <a:r>
              <a:rPr lang="en-US" baseline="0" dirty="0" err="1" smtClean="0"/>
              <a:t>mko</a:t>
            </a:r>
            <a:r>
              <a:rPr lang="en-US" baseline="0" dirty="0" smtClean="0"/>
              <a:t> with processing rate changes in </a:t>
            </a:r>
            <a:r>
              <a:rPr lang="en-US" baseline="0" dirty="0" err="1" smtClean="0"/>
              <a:t>mko</a:t>
            </a:r>
            <a:r>
              <a:rPr lang="en-US" baseline="0" dirty="0" smtClean="0"/>
              <a:t>. </a:t>
            </a:r>
          </a:p>
          <a:p>
            <a:pPr marL="228600" indent="-228600">
              <a:buAutoNum type="arabicPeriod"/>
            </a:pPr>
            <a:endParaRPr lang="en-US" baseline="0" dirty="0" smtClean="0"/>
          </a:p>
          <a:p>
            <a:pPr marL="0" indent="0">
              <a:buNone/>
            </a:pPr>
            <a:r>
              <a:rPr lang="en-US" baseline="0" dirty="0" smtClean="0"/>
              <a:t>Dashed lines: without TNF feedback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7A9C9D-08EC-C64D-9F61-949AA1F45D5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0402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TNFr</a:t>
            </a:r>
            <a:r>
              <a:rPr lang="en-US" dirty="0" smtClean="0"/>
              <a:t> synthesis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7A9C9D-08EC-C64D-9F61-949AA1F45D5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0402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http://</a:t>
            </a:r>
            <a:r>
              <a:rPr lang="en-US" dirty="0" err="1" smtClean="0"/>
              <a:t>en.wikipedia.org</a:t>
            </a:r>
            <a:r>
              <a:rPr lang="en-US" dirty="0" smtClean="0"/>
              <a:t>/wiki/</a:t>
            </a:r>
            <a:r>
              <a:rPr lang="en-US" dirty="0" err="1" smtClean="0"/>
              <a:t>Goodness_of_fit</a:t>
            </a:r>
            <a:r>
              <a:rPr lang="en-US" dirty="0" smtClean="0"/>
              <a:t>; </a:t>
            </a:r>
            <a:r>
              <a:rPr lang="en-US" dirty="0" err="1" smtClean="0"/>
              <a:t>chi_square</a:t>
            </a:r>
            <a:r>
              <a:rPr lang="en-US" baseline="0" dirty="0" smtClean="0"/>
              <a:t> &lt;1:</a:t>
            </a:r>
            <a:r>
              <a:rPr lang="en-US" dirty="0" smtClean="0"/>
              <a:t>indicates that the model is 'over-fitting' the data (either the model is improperly fitting noise, or the error variance has been overestimated).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Chi_square</a:t>
            </a:r>
            <a:r>
              <a:rPr lang="en-US" dirty="0" smtClean="0"/>
              <a:t> &gt;1: indicates that the fit has not fully captured the data (or that the error variance has been underestimated).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Chi_square</a:t>
            </a:r>
            <a:r>
              <a:rPr lang="en-US" baseline="0" dirty="0" smtClean="0"/>
              <a:t> =1:</a:t>
            </a:r>
            <a:r>
              <a:rPr lang="en-US" dirty="0" smtClean="0"/>
              <a:t>extent of the match between observations and estimates is in accord with the error variance.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3CF423-7E80-1241-A999-021D08102EC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0049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3CF423-7E80-1241-A999-021D08102EC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6201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6 fold</a:t>
            </a:r>
            <a:r>
              <a:rPr lang="en-US" baseline="0" dirty="0" smtClean="0"/>
              <a:t> less in MyD88 </a:t>
            </a:r>
            <a:r>
              <a:rPr lang="en-US" baseline="0" dirty="0" err="1" smtClean="0"/>
              <a:t>ko</a:t>
            </a:r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7A9C9D-08EC-C64D-9F61-949AA1F45D5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0402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 long</a:t>
            </a:r>
            <a:r>
              <a:rPr lang="en-US" baseline="0" dirty="0" smtClean="0"/>
              <a:t> as keep the same ratios of processing rate between </a:t>
            </a:r>
            <a:r>
              <a:rPr lang="en-US" baseline="0" dirty="0" err="1" smtClean="0"/>
              <a:t>wt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mko</a:t>
            </a:r>
            <a:r>
              <a:rPr lang="en-US" baseline="0" dirty="0" smtClean="0"/>
              <a:t> and </a:t>
            </a:r>
            <a:r>
              <a:rPr lang="en-US" baseline="0" dirty="0" err="1" smtClean="0"/>
              <a:t>tko</a:t>
            </a:r>
            <a:r>
              <a:rPr lang="en-US" baseline="0" dirty="0" smtClean="0"/>
              <a:t>, the fit doesn’t depend on the process rate.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3CF423-7E80-1241-A999-021D08102EC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9289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err="1" smtClean="0"/>
              <a:t>proTNF</a:t>
            </a:r>
            <a:r>
              <a:rPr lang="en-US" b="1" dirty="0" smtClean="0"/>
              <a:t> half-life</a:t>
            </a:r>
            <a:r>
              <a:rPr lang="en-US" b="1" baseline="0" dirty="0" smtClean="0"/>
              <a:t>: less than 15 mins; </a:t>
            </a:r>
          </a:p>
          <a:p>
            <a:r>
              <a:rPr lang="en-US" dirty="0" smtClean="0"/>
              <a:t>J </a:t>
            </a:r>
            <a:r>
              <a:rPr lang="en-US" dirty="0" err="1" smtClean="0"/>
              <a:t>Immunol</a:t>
            </a:r>
            <a:r>
              <a:rPr lang="en-US" dirty="0" smtClean="0"/>
              <a:t>. 1997 Nov 1;159(9):4524-31.</a:t>
            </a:r>
          </a:p>
          <a:p>
            <a:r>
              <a:rPr lang="en-US" dirty="0" smtClean="0"/>
              <a:t>The fate of pro-TNF-alpha following inhibition of </a:t>
            </a:r>
            <a:r>
              <a:rPr lang="en-US" dirty="0" err="1" smtClean="0"/>
              <a:t>metalloprotease</a:t>
            </a:r>
            <a:r>
              <a:rPr lang="en-US" dirty="0" smtClean="0"/>
              <a:t>-dependent processing to soluble TNF-alpha in human monocytes.</a:t>
            </a:r>
          </a:p>
          <a:p>
            <a:r>
              <a:rPr lang="en-US" dirty="0" smtClean="0"/>
              <a:t>Solomon KA, Covington MB, </a:t>
            </a:r>
            <a:r>
              <a:rPr lang="en-US" dirty="0" err="1" smtClean="0"/>
              <a:t>DeCicco</a:t>
            </a:r>
            <a:r>
              <a:rPr lang="en-US" dirty="0" smtClean="0"/>
              <a:t> CP, Newton RC.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7A9C9D-08EC-C64D-9F61-949AA1F45D5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0402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f(</a:t>
            </a:r>
            <a:r>
              <a:rPr lang="en-US" dirty="0" err="1" smtClean="0"/>
              <a:t>NFkB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7A9C9D-08EC-C64D-9F61-949AA1F45D5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0402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3CF423-7E80-1241-A999-021D08102EC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4223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3CF423-7E80-1241-A999-021D08102EC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4223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2/19/14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528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2/19/14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907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2/19/14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956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2/19/14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061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2/19/14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487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2/19/14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695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2/19/14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298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2/19/14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240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2/19/14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285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2/19/14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347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2/19/14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4720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A042B0-5508-8A40-9A09-F8377543C8AB}" type="datetimeFigureOut">
              <a:rPr lang="en-US" smtClean="0"/>
              <a:pPr/>
              <a:t>2/19/14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313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1.e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2.emf"/><Relationship Id="rId8" Type="http://schemas.openxmlformats.org/officeDocument/2006/relationships/oleObject" Target="../embeddings/oleObject3.bin"/><Relationship Id="rId9" Type="http://schemas.openxmlformats.org/officeDocument/2006/relationships/image" Target="../media/image3.emf"/><Relationship Id="rId10" Type="http://schemas.openxmlformats.org/officeDocument/2006/relationships/image" Target="../media/image4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3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4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5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6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oleObject" Target="../embeddings/oleObject4.bin"/><Relationship Id="rId5" Type="http://schemas.openxmlformats.org/officeDocument/2006/relationships/image" Target="../media/image5.emf"/><Relationship Id="rId6" Type="http://schemas.openxmlformats.org/officeDocument/2006/relationships/image" Target="../media/image6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4" Type="http://schemas.openxmlformats.org/officeDocument/2006/relationships/image" Target="../media/image8.emf"/><Relationship Id="rId5" Type="http://schemas.openxmlformats.org/officeDocument/2006/relationships/image" Target="../media/image9.emf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10.emf"/><Relationship Id="rId6" Type="http://schemas.openxmlformats.org/officeDocument/2006/relationships/oleObject" Target="../embeddings/oleObject6.bin"/><Relationship Id="rId7" Type="http://schemas.openxmlformats.org/officeDocument/2006/relationships/image" Target="../media/image11.emf"/><Relationship Id="rId8" Type="http://schemas.openxmlformats.org/officeDocument/2006/relationships/image" Target="../media/image13.emf"/><Relationship Id="rId9" Type="http://schemas.openxmlformats.org/officeDocument/2006/relationships/oleObject" Target="../embeddings/oleObject7.bin"/><Relationship Id="rId10" Type="http://schemas.openxmlformats.org/officeDocument/2006/relationships/image" Target="../media/image12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4" Type="http://schemas.openxmlformats.org/officeDocument/2006/relationships/oleObject" Target="../embeddings/oleObject8.bin"/><Relationship Id="rId5" Type="http://schemas.openxmlformats.org/officeDocument/2006/relationships/image" Target="../media/image5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if"/><Relationship Id="rId4" Type="http://schemas.openxmlformats.org/officeDocument/2006/relationships/image" Target="../media/image16.emf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oleObject" Target="../embeddings/oleObject9.bin"/><Relationship Id="rId5" Type="http://schemas.openxmlformats.org/officeDocument/2006/relationships/image" Target="../media/image17.emf"/><Relationship Id="rId6" Type="http://schemas.openxmlformats.org/officeDocument/2006/relationships/oleObject" Target="../embeddings/oleObject10.bin"/><Relationship Id="rId7" Type="http://schemas.openxmlformats.org/officeDocument/2006/relationships/image" Target="../media/image18.emf"/><Relationship Id="rId8" Type="http://schemas.openxmlformats.org/officeDocument/2006/relationships/image" Target="../media/image19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0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emf"/><Relationship Id="rId3" Type="http://schemas.openxmlformats.org/officeDocument/2006/relationships/image" Target="../media/image2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572345" y="3252977"/>
            <a:ext cx="3778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smtClean="0">
                <a:solidFill>
                  <a:srgbClr val="000000"/>
                </a:solidFill>
                <a:latin typeface="Symbol" charset="0"/>
                <a:ea typeface="ＭＳ Ｐゴシック" charset="0"/>
                <a:cs typeface="Arial" charset="0"/>
              </a:rPr>
              <a:t>k</a:t>
            </a:r>
            <a:r>
              <a:rPr lang="en-US" sz="1200" b="1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B</a:t>
            </a:r>
          </a:p>
        </p:txBody>
      </p:sp>
      <p:grpSp>
        <p:nvGrpSpPr>
          <p:cNvPr id="15" name="Group 14"/>
          <p:cNvGrpSpPr/>
          <p:nvPr/>
        </p:nvGrpSpPr>
        <p:grpSpPr>
          <a:xfrm flipH="1">
            <a:off x="2080220" y="2946589"/>
            <a:ext cx="1143000" cy="322263"/>
            <a:chOff x="3101181" y="5965825"/>
            <a:chExt cx="1143000" cy="322263"/>
          </a:xfrm>
        </p:grpSpPr>
        <p:sp>
          <p:nvSpPr>
            <p:cNvPr id="3" name="Line 41"/>
            <p:cNvSpPr>
              <a:spLocks noChangeShapeType="1"/>
            </p:cNvSpPr>
            <p:nvPr/>
          </p:nvSpPr>
          <p:spPr bwMode="auto">
            <a:xfrm flipH="1" flipV="1">
              <a:off x="3117056" y="6181725"/>
              <a:ext cx="1127125" cy="952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" name="Line 42"/>
            <p:cNvSpPr>
              <a:spLocks noChangeShapeType="1"/>
            </p:cNvSpPr>
            <p:nvPr/>
          </p:nvSpPr>
          <p:spPr bwMode="auto">
            <a:xfrm>
              <a:off x="3426619" y="5965825"/>
              <a:ext cx="0" cy="22542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5" name="Line 43"/>
            <p:cNvSpPr>
              <a:spLocks noChangeShapeType="1"/>
            </p:cNvSpPr>
            <p:nvPr/>
          </p:nvSpPr>
          <p:spPr bwMode="auto">
            <a:xfrm flipH="1">
              <a:off x="3101181" y="5972175"/>
              <a:ext cx="3317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7" name="Rectangle 68"/>
            <p:cNvSpPr>
              <a:spLocks noChangeArrowheads="1"/>
            </p:cNvSpPr>
            <p:nvPr/>
          </p:nvSpPr>
          <p:spPr bwMode="auto">
            <a:xfrm>
              <a:off x="3588544" y="6067425"/>
              <a:ext cx="492125" cy="220663"/>
            </a:xfrm>
            <a:prstGeom prst="rect">
              <a:avLst/>
            </a:prstGeom>
            <a:solidFill>
              <a:srgbClr val="FF99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8" name="Rectangle 74"/>
          <p:cNvSpPr>
            <a:spLocks noChangeArrowheads="1"/>
          </p:cNvSpPr>
          <p:nvPr/>
        </p:nvSpPr>
        <p:spPr bwMode="auto">
          <a:xfrm>
            <a:off x="3350220" y="2895789"/>
            <a:ext cx="5286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TNF</a:t>
            </a:r>
          </a:p>
        </p:txBody>
      </p:sp>
      <p:sp>
        <p:nvSpPr>
          <p:cNvPr id="54" name="Line 98"/>
          <p:cNvSpPr>
            <a:spLocks noChangeShapeType="1"/>
          </p:cNvSpPr>
          <p:nvPr/>
        </p:nvSpPr>
        <p:spPr bwMode="auto">
          <a:xfrm flipV="1">
            <a:off x="3005891" y="2346334"/>
            <a:ext cx="234950" cy="44981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grpSp>
        <p:nvGrpSpPr>
          <p:cNvPr id="105" name="Group 104"/>
          <p:cNvGrpSpPr/>
          <p:nvPr/>
        </p:nvGrpSpPr>
        <p:grpSpPr>
          <a:xfrm>
            <a:off x="2399545" y="2090272"/>
            <a:ext cx="1901349" cy="95433"/>
            <a:chOff x="4591050" y="5183654"/>
            <a:chExt cx="1901349" cy="95433"/>
          </a:xfrm>
        </p:grpSpPr>
        <p:sp>
          <p:nvSpPr>
            <p:cNvPr id="59" name="Rectangle 58"/>
            <p:cNvSpPr/>
            <p:nvPr/>
          </p:nvSpPr>
          <p:spPr>
            <a:xfrm>
              <a:off x="4749800" y="5183654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5384800" y="5183654"/>
              <a:ext cx="274320" cy="9543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5865019" y="5183654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Line 98"/>
            <p:cNvSpPr>
              <a:spLocks noChangeShapeType="1"/>
            </p:cNvSpPr>
            <p:nvPr/>
          </p:nvSpPr>
          <p:spPr bwMode="auto">
            <a:xfrm flipV="1">
              <a:off x="5194300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5" name="Line 98"/>
            <p:cNvSpPr>
              <a:spLocks noChangeShapeType="1"/>
            </p:cNvSpPr>
            <p:nvPr/>
          </p:nvSpPr>
          <p:spPr bwMode="auto">
            <a:xfrm flipV="1">
              <a:off x="5664200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6" name="Line 98"/>
            <p:cNvSpPr>
              <a:spLocks noChangeShapeType="1"/>
            </p:cNvSpPr>
            <p:nvPr/>
          </p:nvSpPr>
          <p:spPr bwMode="auto">
            <a:xfrm flipV="1">
              <a:off x="4591050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7" name="Line 98"/>
            <p:cNvSpPr>
              <a:spLocks noChangeShapeType="1"/>
            </p:cNvSpPr>
            <p:nvPr/>
          </p:nvSpPr>
          <p:spPr bwMode="auto">
            <a:xfrm flipV="1">
              <a:off x="6309519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106" name="Line 98"/>
          <p:cNvSpPr>
            <a:spLocks noChangeShapeType="1"/>
          </p:cNvSpPr>
          <p:nvPr/>
        </p:nvSpPr>
        <p:spPr bwMode="auto">
          <a:xfrm flipV="1">
            <a:off x="3305640" y="1414248"/>
            <a:ext cx="0" cy="51944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127109" y="2613379"/>
            <a:ext cx="15711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Transcription, f</a:t>
            </a:r>
            <a:r>
              <a:rPr lang="en-US" sz="1200" i="1" dirty="0"/>
              <a:t>(</a:t>
            </a:r>
            <a:r>
              <a:rPr lang="en-US" sz="1200" i="1" dirty="0" err="1"/>
              <a:t>NFkB</a:t>
            </a:r>
            <a:r>
              <a:rPr lang="en-US" sz="1200" i="1" dirty="0"/>
              <a:t>)</a:t>
            </a:r>
          </a:p>
        </p:txBody>
      </p:sp>
      <p:sp>
        <p:nvSpPr>
          <p:cNvPr id="95" name="Rectangle 94"/>
          <p:cNvSpPr/>
          <p:nvPr/>
        </p:nvSpPr>
        <p:spPr>
          <a:xfrm>
            <a:off x="3340615" y="1564307"/>
            <a:ext cx="118789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RNA processing</a:t>
            </a:r>
            <a:endParaRPr lang="en-US" sz="1200" i="1" dirty="0"/>
          </a:p>
        </p:txBody>
      </p:sp>
      <p:sp>
        <p:nvSpPr>
          <p:cNvPr id="99" name="Oval 4"/>
          <p:cNvSpPr>
            <a:spLocks noChangeArrowheads="1"/>
          </p:cNvSpPr>
          <p:nvPr/>
        </p:nvSpPr>
        <p:spPr bwMode="auto">
          <a:xfrm>
            <a:off x="1280447" y="2306666"/>
            <a:ext cx="242728" cy="200603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040" tIns="41020" rIns="82040" bIns="41020" anchor="ctr">
            <a:prstTxWarp prst="textNoShape">
              <a:avLst/>
            </a:prstTxWarp>
          </a:bodyPr>
          <a:lstStyle/>
          <a:p>
            <a:endParaRPr lang="en-US" sz="700" dirty="0">
              <a:latin typeface="Arial"/>
              <a:cs typeface="Arial"/>
            </a:endParaRPr>
          </a:p>
        </p:txBody>
      </p:sp>
      <p:sp>
        <p:nvSpPr>
          <p:cNvPr id="107" name="Oval 5"/>
          <p:cNvSpPr>
            <a:spLocks noChangeArrowheads="1"/>
          </p:cNvSpPr>
          <p:nvPr/>
        </p:nvSpPr>
        <p:spPr bwMode="auto">
          <a:xfrm>
            <a:off x="1469056" y="2361967"/>
            <a:ext cx="205901" cy="145302"/>
          </a:xfrm>
          <a:prstGeom prst="ellipse">
            <a:avLst/>
          </a:prstGeom>
          <a:solidFill>
            <a:srgbClr val="FF9966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040" tIns="41020" rIns="82040" bIns="41020" anchor="ctr">
            <a:prstTxWarp prst="textNoShape">
              <a:avLst/>
            </a:prstTxWarp>
          </a:bodyPr>
          <a:lstStyle/>
          <a:p>
            <a:endParaRPr lang="en-US" sz="700" dirty="0">
              <a:latin typeface="Arial"/>
              <a:cs typeface="Arial"/>
            </a:endParaRPr>
          </a:p>
        </p:txBody>
      </p:sp>
      <p:cxnSp>
        <p:nvCxnSpPr>
          <p:cNvPr id="108" name="Straight Arrow Connector 107"/>
          <p:cNvCxnSpPr>
            <a:stCxn id="115" idx="1"/>
          </p:cNvCxnSpPr>
          <p:nvPr/>
        </p:nvCxnSpPr>
        <p:spPr>
          <a:xfrm>
            <a:off x="1228898" y="1912534"/>
            <a:ext cx="7890" cy="381346"/>
          </a:xfrm>
          <a:prstGeom prst="straightConnector1">
            <a:avLst/>
          </a:prstGeom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9" name="Group 108"/>
          <p:cNvGrpSpPr/>
          <p:nvPr/>
        </p:nvGrpSpPr>
        <p:grpSpPr>
          <a:xfrm>
            <a:off x="1186896" y="1021202"/>
            <a:ext cx="544159" cy="563066"/>
            <a:chOff x="2925328" y="357827"/>
            <a:chExt cx="583027" cy="645514"/>
          </a:xfrm>
        </p:grpSpPr>
        <p:sp>
          <p:nvSpPr>
            <p:cNvPr id="110" name="Explosion 1 109"/>
            <p:cNvSpPr/>
            <p:nvPr/>
          </p:nvSpPr>
          <p:spPr>
            <a:xfrm>
              <a:off x="2925328" y="357827"/>
              <a:ext cx="583027" cy="429914"/>
            </a:xfrm>
            <a:prstGeom prst="irregularSeal1">
              <a:avLst/>
            </a:prstGeom>
            <a:solidFill>
              <a:srgbClr val="FFFF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3004095" y="443334"/>
              <a:ext cx="411632" cy="24699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b="1" dirty="0">
                  <a:latin typeface="Arial"/>
                  <a:cs typeface="Arial"/>
                </a:rPr>
                <a:t>LPS</a:t>
              </a:r>
            </a:p>
          </p:txBody>
        </p:sp>
        <p:cxnSp>
          <p:nvCxnSpPr>
            <p:cNvPr id="112" name="Straight Arrow Connector 111"/>
            <p:cNvCxnSpPr/>
            <p:nvPr/>
          </p:nvCxnSpPr>
          <p:spPr>
            <a:xfrm flipH="1">
              <a:off x="3208961" y="755105"/>
              <a:ext cx="0" cy="248236"/>
            </a:xfrm>
            <a:prstGeom prst="straightConnector1">
              <a:avLst/>
            </a:prstGeom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3" name="Snip Diagonal Corner Rectangle 112"/>
          <p:cNvSpPr/>
          <p:nvPr/>
        </p:nvSpPr>
        <p:spPr>
          <a:xfrm flipH="1">
            <a:off x="1485795" y="1733557"/>
            <a:ext cx="403444" cy="175846"/>
          </a:xfrm>
          <a:prstGeom prst="snip2DiagRect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71762" tIns="35882" rIns="71762" bIns="35882" rtlCol="0" anchor="ctr"/>
          <a:lstStyle/>
          <a:p>
            <a:pPr algn="ctr"/>
            <a:endParaRPr lang="en-US" sz="800" dirty="0">
              <a:latin typeface="Arial"/>
              <a:cs typeface="Arial"/>
            </a:endParaRPr>
          </a:p>
        </p:txBody>
      </p:sp>
      <p:sp>
        <p:nvSpPr>
          <p:cNvPr id="114" name="Rectangle 113"/>
          <p:cNvSpPr/>
          <p:nvPr/>
        </p:nvSpPr>
        <p:spPr>
          <a:xfrm flipH="1">
            <a:off x="1416364" y="1736095"/>
            <a:ext cx="515570" cy="195575"/>
          </a:xfrm>
          <a:prstGeom prst="rect">
            <a:avLst/>
          </a:prstGeom>
          <a:effectLst/>
        </p:spPr>
        <p:txBody>
          <a:bodyPr wrap="none" lIns="71762" tIns="35882" rIns="71762" bIns="35882">
            <a:spAutoFit/>
          </a:bodyPr>
          <a:lstStyle/>
          <a:p>
            <a:r>
              <a:rPr lang="en-US" sz="800" b="1" dirty="0">
                <a:latin typeface="Arial"/>
                <a:cs typeface="Arial"/>
              </a:rPr>
              <a:t>MyD88*</a:t>
            </a:r>
            <a:endParaRPr lang="en-US" sz="800" b="1" baseline="30000" dirty="0">
              <a:latin typeface="Arial"/>
              <a:cs typeface="Arial"/>
            </a:endParaRPr>
          </a:p>
        </p:txBody>
      </p:sp>
      <p:sp>
        <p:nvSpPr>
          <p:cNvPr id="115" name="Round Diagonal Corner Rectangle 114"/>
          <p:cNvSpPr/>
          <p:nvPr/>
        </p:nvSpPr>
        <p:spPr>
          <a:xfrm>
            <a:off x="1024072" y="1739221"/>
            <a:ext cx="409651" cy="173313"/>
          </a:xfrm>
          <a:prstGeom prst="round2DiagRect">
            <a:avLst/>
          </a:prstGeom>
          <a:solidFill>
            <a:srgbClr val="2397E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71762" tIns="35882" rIns="71762" bIns="35882" rtlCol="0" anchor="ctr"/>
          <a:lstStyle/>
          <a:p>
            <a:pPr algn="ctr"/>
            <a:endParaRPr lang="en-US" sz="800" dirty="0">
              <a:latin typeface="Arial"/>
              <a:cs typeface="Arial"/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1021589" y="1733557"/>
            <a:ext cx="414230" cy="195575"/>
          </a:xfrm>
          <a:prstGeom prst="rect">
            <a:avLst/>
          </a:prstGeom>
          <a:effectLst/>
        </p:spPr>
        <p:txBody>
          <a:bodyPr wrap="none" lIns="71762" tIns="35882" rIns="71762" bIns="35882">
            <a:spAutoFit/>
          </a:bodyPr>
          <a:lstStyle/>
          <a:p>
            <a:r>
              <a:rPr lang="en-US" sz="800" b="1" dirty="0">
                <a:latin typeface="Arial"/>
                <a:cs typeface="Arial"/>
              </a:rPr>
              <a:t>TRIF*</a:t>
            </a:r>
          </a:p>
        </p:txBody>
      </p:sp>
      <p:sp>
        <p:nvSpPr>
          <p:cNvPr id="117" name="Rectangle 116"/>
          <p:cNvSpPr/>
          <p:nvPr/>
        </p:nvSpPr>
        <p:spPr>
          <a:xfrm>
            <a:off x="1258194" y="2314563"/>
            <a:ext cx="434987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b="1" dirty="0" err="1">
                <a:latin typeface="Arial"/>
                <a:cs typeface="Arial"/>
              </a:rPr>
              <a:t>NFκB</a:t>
            </a:r>
            <a:r>
              <a:rPr lang="en-US" sz="800" b="1" dirty="0">
                <a:latin typeface="Arial"/>
                <a:cs typeface="Arial"/>
              </a:rPr>
              <a:t> </a:t>
            </a:r>
            <a:endParaRPr lang="en-US" sz="800" b="1" dirty="0"/>
          </a:p>
        </p:txBody>
      </p:sp>
      <p:cxnSp>
        <p:nvCxnSpPr>
          <p:cNvPr id="118" name="Straight Arrow Connector 117"/>
          <p:cNvCxnSpPr/>
          <p:nvPr/>
        </p:nvCxnSpPr>
        <p:spPr>
          <a:xfrm flipH="1">
            <a:off x="1647181" y="1922828"/>
            <a:ext cx="3016" cy="398570"/>
          </a:xfrm>
          <a:prstGeom prst="straightConnector1">
            <a:avLst/>
          </a:prstGeom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" name="Line 98"/>
          <p:cNvSpPr>
            <a:spLocks noChangeShapeType="1"/>
          </p:cNvSpPr>
          <p:nvPr/>
        </p:nvSpPr>
        <p:spPr bwMode="auto">
          <a:xfrm>
            <a:off x="1693181" y="2609937"/>
            <a:ext cx="387039" cy="303396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30392" y="1678746"/>
            <a:ext cx="1034606" cy="274320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Line 98"/>
          <p:cNvSpPr>
            <a:spLocks noChangeShapeType="1"/>
          </p:cNvSpPr>
          <p:nvPr/>
        </p:nvSpPr>
        <p:spPr bwMode="auto">
          <a:xfrm flipV="1">
            <a:off x="2095460" y="1818619"/>
            <a:ext cx="85471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510135" y="123487"/>
            <a:ext cx="55066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/>
              <a:t>Module1 </a:t>
            </a:r>
            <a:r>
              <a:rPr lang="en-US" sz="2400" b="1" dirty="0"/>
              <a:t>: Transcription + RNA processing</a:t>
            </a:r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3950997"/>
              </p:ext>
            </p:extLst>
          </p:nvPr>
        </p:nvGraphicFramePr>
        <p:xfrm>
          <a:off x="153100" y="4125524"/>
          <a:ext cx="4218446" cy="6203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89" name="Equation" r:id="rId4" imgW="3022600" imgH="444500" progId="Equation.3">
                  <p:embed/>
                </p:oleObj>
              </mc:Choice>
              <mc:Fallback>
                <p:oleObj name="Equation" r:id="rId4" imgW="3022600" imgH="444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3100" y="4125524"/>
                        <a:ext cx="4218446" cy="6203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6459987"/>
              </p:ext>
            </p:extLst>
          </p:nvPr>
        </p:nvGraphicFramePr>
        <p:xfrm>
          <a:off x="84138" y="6186488"/>
          <a:ext cx="7340600" cy="671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90" name="Equation" r:id="rId6" imgW="4724400" imgH="431800" progId="Equation.DSMT4">
                  <p:embed/>
                </p:oleObj>
              </mc:Choice>
              <mc:Fallback>
                <p:oleObj name="Equation" r:id="rId6" imgW="4724400" imgH="431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4138" y="6186488"/>
                        <a:ext cx="7340600" cy="6715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Object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1515248"/>
              </p:ext>
            </p:extLst>
          </p:nvPr>
        </p:nvGraphicFramePr>
        <p:xfrm>
          <a:off x="153100" y="5072851"/>
          <a:ext cx="3065463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91" name="Equation" r:id="rId8" imgW="2197100" imgH="457200" progId="Equation.3">
                  <p:embed/>
                </p:oleObj>
              </mc:Choice>
              <mc:Fallback>
                <p:oleObj name="Equation" r:id="rId8" imgW="21971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3100" y="5072851"/>
                        <a:ext cx="3065463" cy="638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/>
          <p:cNvSpPr/>
          <p:nvPr/>
        </p:nvSpPr>
        <p:spPr>
          <a:xfrm>
            <a:off x="153100" y="3679145"/>
            <a:ext cx="10386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Equation</a:t>
            </a:r>
          </a:p>
        </p:txBody>
      </p:sp>
      <p:sp>
        <p:nvSpPr>
          <p:cNvPr id="46" name="Rectangle 45"/>
          <p:cNvSpPr/>
          <p:nvPr/>
        </p:nvSpPr>
        <p:spPr>
          <a:xfrm>
            <a:off x="153100" y="4703519"/>
            <a:ext cx="16918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Initial condition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153100" y="5822244"/>
            <a:ext cx="19692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Parameters (</a:t>
            </a:r>
            <a:r>
              <a:rPr lang="en-US" b="1" dirty="0" err="1" smtClean="0">
                <a:solidFill>
                  <a:srgbClr val="0000FF"/>
                </a:solidFill>
              </a:rPr>
              <a:t>n</a:t>
            </a:r>
            <a:r>
              <a:rPr lang="en-US" b="1" baseline="-25000" dirty="0" err="1" smtClean="0">
                <a:solidFill>
                  <a:srgbClr val="0000FF"/>
                </a:solidFill>
              </a:rPr>
              <a:t>p</a:t>
            </a:r>
            <a:r>
              <a:rPr lang="en-US" b="1" dirty="0" smtClean="0">
                <a:solidFill>
                  <a:srgbClr val="0000FF"/>
                </a:solidFill>
              </a:rPr>
              <a:t>= 5)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16010" y="843051"/>
            <a:ext cx="4464900" cy="2684563"/>
          </a:xfrm>
          <a:prstGeom prst="rect">
            <a:avLst/>
          </a:prstGeom>
          <a:noFill/>
          <a:ln w="381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FF"/>
              </a:solidFill>
            </a:endParaRPr>
          </a:p>
        </p:txBody>
      </p:sp>
      <p:pic>
        <p:nvPicPr>
          <p:cNvPr id="14" name="Picture 13" descr="fig2.pdf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0700" y="804592"/>
            <a:ext cx="27432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6982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10135" y="354319"/>
            <a:ext cx="53064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Module  1 to 3, together (</a:t>
            </a:r>
            <a:r>
              <a:rPr lang="en-US" sz="2400" b="1" dirty="0" err="1" smtClean="0">
                <a:solidFill>
                  <a:srgbClr val="0000FF"/>
                </a:solidFill>
              </a:rPr>
              <a:t>NFkB</a:t>
            </a:r>
            <a:r>
              <a:rPr lang="en-US" sz="2400" b="1" dirty="0" smtClean="0">
                <a:solidFill>
                  <a:srgbClr val="0000FF"/>
                </a:solidFill>
              </a:rPr>
              <a:t> as input</a:t>
            </a:r>
            <a:r>
              <a:rPr lang="en-US" sz="2400" b="1" dirty="0" smtClean="0"/>
              <a:t>)</a:t>
            </a:r>
            <a:endParaRPr lang="en-US" sz="2400" b="1" dirty="0"/>
          </a:p>
        </p:txBody>
      </p:sp>
      <p:pic>
        <p:nvPicPr>
          <p:cNvPr id="5" name="Picture 4" descr="fig2_4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8" t="23858" b="26924"/>
          <a:stretch/>
        </p:blipFill>
        <p:spPr>
          <a:xfrm>
            <a:off x="0" y="1291745"/>
            <a:ext cx="7013814" cy="4572000"/>
          </a:xfrm>
          <a:prstGeom prst="rect">
            <a:avLst/>
          </a:prstGeom>
        </p:spPr>
      </p:pic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8796743"/>
              </p:ext>
            </p:extLst>
          </p:nvPr>
        </p:nvGraphicFramePr>
        <p:xfrm>
          <a:off x="7324448" y="1397000"/>
          <a:ext cx="1590182" cy="519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884"/>
                <a:gridCol w="815380"/>
                <a:gridCol w="594918"/>
              </a:tblGrid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ID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Name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Values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Km_tr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0.65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Km_tr_fold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V_tr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k_pr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0.4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k_sec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0.07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k_tl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0.05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kdeg_m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0.02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kdeg_p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0.07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pr_fold_mko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4.2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pr_fold_tko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1.5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sec_fold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tl_fold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1.5</a:t>
                      </a:r>
                    </a:p>
                  </a:txBody>
                  <a:tcPr marL="12700" marR="12700" marT="1270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6620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10135" y="354319"/>
            <a:ext cx="53064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Module  1 to 3, together (</a:t>
            </a:r>
            <a:r>
              <a:rPr lang="en-US" sz="2400" b="1" dirty="0" err="1" smtClean="0">
                <a:solidFill>
                  <a:srgbClr val="0000FF"/>
                </a:solidFill>
              </a:rPr>
              <a:t>NFkB</a:t>
            </a:r>
            <a:r>
              <a:rPr lang="en-US" sz="2400" b="1" dirty="0" smtClean="0">
                <a:solidFill>
                  <a:srgbClr val="0000FF"/>
                </a:solidFill>
              </a:rPr>
              <a:t> as input</a:t>
            </a:r>
            <a:r>
              <a:rPr lang="en-US" sz="2400" b="1" dirty="0" smtClean="0"/>
              <a:t>)</a:t>
            </a:r>
            <a:endParaRPr lang="en-US" sz="2400" b="1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3746514"/>
              </p:ext>
            </p:extLst>
          </p:nvPr>
        </p:nvGraphicFramePr>
        <p:xfrm>
          <a:off x="7324448" y="1397000"/>
          <a:ext cx="1590182" cy="519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884"/>
                <a:gridCol w="815380"/>
                <a:gridCol w="594918"/>
              </a:tblGrid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ID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Name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Values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Km_tr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0.65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Km_tr_fold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V_tr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k_pr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0.4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k_sec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0.07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k_tl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0.05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kdeg_m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0.02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kdeg_p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0.07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pr_fold_mko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4.2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pr_fold_tko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1.5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sec_fold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tl_fold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1.5</a:t>
                      </a:r>
                    </a:p>
                  </a:txBody>
                  <a:tcPr marL="12700" marR="12700" marT="12700" marB="0" anchor="b"/>
                </a:tc>
              </a:tr>
            </a:tbl>
          </a:graphicData>
        </a:graphic>
      </p:graphicFrame>
      <p:pic>
        <p:nvPicPr>
          <p:cNvPr id="4" name="Picture 3" descr="fig2_4b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71600"/>
            <a:ext cx="73152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0190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24" name="Rectangle 123"/>
          <p:cNvSpPr/>
          <p:nvPr/>
        </p:nvSpPr>
        <p:spPr>
          <a:xfrm>
            <a:off x="459335" y="9187"/>
            <a:ext cx="32988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Linking with TLR4 model</a:t>
            </a:r>
            <a:endParaRPr lang="en-US" sz="2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10178143" y="440871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pic>
        <p:nvPicPr>
          <p:cNvPr id="17" name="Picture 16" descr="Fig5b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3561" y="152033"/>
            <a:ext cx="5299364" cy="6858000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173318" y="1699675"/>
            <a:ext cx="27961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Dashed lines: without TNF </a:t>
            </a:r>
            <a:r>
              <a:rPr lang="en-US" sz="1400" dirty="0" smtClean="0"/>
              <a:t>feedback</a:t>
            </a:r>
          </a:p>
          <a:p>
            <a:r>
              <a:rPr lang="en-US" sz="1400" dirty="0" smtClean="0"/>
              <a:t>Solid lines: with TNF feedback</a:t>
            </a:r>
            <a:endParaRPr lang="en-US" sz="1400" dirty="0"/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3947050" y="1189960"/>
            <a:ext cx="0" cy="343257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3901286" y="1728830"/>
            <a:ext cx="45305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</a:rPr>
              <a:t>TNF </a:t>
            </a:r>
            <a:r>
              <a:rPr lang="en-US" sz="1400" dirty="0" smtClean="0">
                <a:solidFill>
                  <a:srgbClr val="0000FF"/>
                </a:solidFill>
              </a:rPr>
              <a:t>feedback contribute to the 60mins -120mins activity in trif knockout </a:t>
            </a:r>
            <a:endParaRPr lang="en-US" sz="1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83253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124" name="Rectangle 123"/>
          <p:cNvSpPr/>
          <p:nvPr/>
        </p:nvSpPr>
        <p:spPr>
          <a:xfrm>
            <a:off x="1156908" y="178551"/>
            <a:ext cx="72548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 </a:t>
            </a:r>
            <a:r>
              <a:rPr lang="en-US" sz="2400" b="1" dirty="0" err="1" smtClean="0"/>
              <a:t>CpG</a:t>
            </a:r>
            <a:r>
              <a:rPr lang="en-US" sz="2400" b="1" dirty="0" smtClean="0"/>
              <a:t> and PIC stimulation (with / without TNF feedback)</a:t>
            </a:r>
            <a:endParaRPr lang="en-US" sz="2400" b="1" dirty="0"/>
          </a:p>
        </p:txBody>
      </p:sp>
      <p:sp>
        <p:nvSpPr>
          <p:cNvPr id="14" name="Rectangle 13"/>
          <p:cNvSpPr/>
          <p:nvPr/>
        </p:nvSpPr>
        <p:spPr>
          <a:xfrm>
            <a:off x="767796" y="1075311"/>
            <a:ext cx="244169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Feedback toggled by TNFR </a:t>
            </a:r>
            <a:r>
              <a:rPr lang="en-US" sz="1200" dirty="0"/>
              <a:t>synthesis </a:t>
            </a:r>
          </a:p>
        </p:txBody>
      </p:sp>
      <p:pic>
        <p:nvPicPr>
          <p:cNvPr id="3" name="Picture 2" descr="Fig5c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3387" y="-503445"/>
            <a:ext cx="6400800" cy="8283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3699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102" name="Rectangle 101"/>
          <p:cNvSpPr/>
          <p:nvPr/>
        </p:nvSpPr>
        <p:spPr>
          <a:xfrm>
            <a:off x="1156908" y="178551"/>
            <a:ext cx="72548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 </a:t>
            </a:r>
            <a:r>
              <a:rPr lang="en-US" sz="2400" b="1" dirty="0" err="1" smtClean="0"/>
              <a:t>CpG</a:t>
            </a:r>
            <a:r>
              <a:rPr lang="en-US" sz="2400" b="1" dirty="0" smtClean="0"/>
              <a:t> and PIC stimulation (with / without TNF feedback)</a:t>
            </a:r>
            <a:endParaRPr lang="en-US" sz="2400" b="1" dirty="0"/>
          </a:p>
        </p:txBody>
      </p:sp>
      <p:pic>
        <p:nvPicPr>
          <p:cNvPr id="4" name="Picture 3" descr="Fig6.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54" t="20173" r="5161" b="41018"/>
          <a:stretch/>
        </p:blipFill>
        <p:spPr>
          <a:xfrm>
            <a:off x="527585" y="938238"/>
            <a:ext cx="8168320" cy="4553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0717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0882386"/>
              </p:ext>
            </p:extLst>
          </p:nvPr>
        </p:nvGraphicFramePr>
        <p:xfrm>
          <a:off x="2484066" y="3298839"/>
          <a:ext cx="5013338" cy="35101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4131"/>
                <a:gridCol w="2339995"/>
                <a:gridCol w="973256"/>
                <a:gridCol w="875956"/>
              </a:tblGrid>
              <a:tr h="330934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Index(</a:t>
                      </a:r>
                      <a:r>
                        <a:rPr lang="en-US" sz="1600" dirty="0" err="1" smtClean="0"/>
                        <a:t>i</a:t>
                      </a:r>
                      <a:r>
                        <a:rPr lang="en-US" sz="1600" dirty="0" smtClean="0"/>
                        <a:t>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Feature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Value(</a:t>
                      </a:r>
                      <a:r>
                        <a:rPr lang="en-US" sz="1600" dirty="0" err="1" smtClean="0"/>
                        <a:t>F</a:t>
                      </a:r>
                      <a:r>
                        <a:rPr lang="en-US" sz="1600" baseline="30000" dirty="0" err="1" smtClean="0"/>
                        <a:t>e</a:t>
                      </a:r>
                      <a:r>
                        <a:rPr lang="en-US" sz="1600" baseline="-25000" dirty="0" err="1" smtClean="0"/>
                        <a:t>i</a:t>
                      </a:r>
                      <a:r>
                        <a:rPr lang="en-US" sz="1600" baseline="0" dirty="0" smtClean="0"/>
                        <a:t>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Error(</a:t>
                      </a:r>
                      <a:r>
                        <a:rPr lang="en-US" sz="1600" dirty="0" err="1" smtClean="0"/>
                        <a:t>σ</a:t>
                      </a:r>
                      <a:r>
                        <a:rPr lang="en-US" sz="1600" baseline="-25000" dirty="0" err="1" smtClean="0"/>
                        <a:t>i</a:t>
                      </a:r>
                      <a:r>
                        <a:rPr lang="en-US" sz="1600" dirty="0" smtClean="0"/>
                        <a:t>)</a:t>
                      </a:r>
                      <a:endParaRPr lang="en-US" sz="1600" dirty="0"/>
                    </a:p>
                  </a:txBody>
                  <a:tcPr/>
                </a:tc>
              </a:tr>
              <a:tr h="330934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Peak time (</a:t>
                      </a:r>
                      <a:r>
                        <a:rPr lang="en-US" sz="1600" dirty="0" err="1" smtClean="0"/>
                        <a:t>wt</a:t>
                      </a:r>
                      <a:r>
                        <a:rPr lang="en-US" sz="1600" dirty="0" smtClean="0"/>
                        <a:t>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30 min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 min</a:t>
                      </a:r>
                      <a:endParaRPr lang="en-US" sz="1600" dirty="0"/>
                    </a:p>
                  </a:txBody>
                  <a:tcPr/>
                </a:tc>
              </a:tr>
              <a:tr h="330934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Peak</a:t>
                      </a:r>
                      <a:r>
                        <a:rPr lang="en-US" sz="1600" baseline="0" dirty="0" smtClean="0"/>
                        <a:t> time (</a:t>
                      </a:r>
                      <a:r>
                        <a:rPr lang="en-US" sz="1600" baseline="0" dirty="0" err="1" smtClean="0"/>
                        <a:t>mko</a:t>
                      </a:r>
                      <a:r>
                        <a:rPr lang="en-US" sz="1600" baseline="0" dirty="0" smtClean="0"/>
                        <a:t>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60 min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10 min</a:t>
                      </a:r>
                      <a:endParaRPr lang="en-US" sz="1600" dirty="0"/>
                    </a:p>
                  </a:txBody>
                  <a:tcPr/>
                </a:tc>
              </a:tr>
              <a:tr h="330934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Peak time (</a:t>
                      </a:r>
                      <a:r>
                        <a:rPr lang="en-US" sz="1600" dirty="0" err="1" smtClean="0"/>
                        <a:t>tko</a:t>
                      </a:r>
                      <a:r>
                        <a:rPr lang="en-US" sz="1600" dirty="0" smtClean="0"/>
                        <a:t>)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30</a:t>
                      </a:r>
                      <a:r>
                        <a:rPr lang="en-US" sz="1600" baseline="0" dirty="0" smtClean="0"/>
                        <a:t> min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 min</a:t>
                      </a:r>
                      <a:endParaRPr lang="en-US" sz="1600" dirty="0"/>
                    </a:p>
                  </a:txBody>
                  <a:tcPr/>
                </a:tc>
              </a:tr>
              <a:tr h="355134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Peak_wt</a:t>
                      </a:r>
                      <a:r>
                        <a:rPr lang="en-US" sz="1600" dirty="0" smtClean="0"/>
                        <a:t>/</a:t>
                      </a:r>
                      <a:r>
                        <a:rPr lang="en-US" sz="1600" dirty="0" err="1" smtClean="0"/>
                        <a:t>Peak_mko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0.68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0.11</a:t>
                      </a:r>
                      <a:endParaRPr lang="en-US" sz="1600" dirty="0"/>
                    </a:p>
                  </a:txBody>
                  <a:tcPr/>
                </a:tc>
              </a:tr>
              <a:tr h="346717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Peak_wt</a:t>
                      </a:r>
                      <a:r>
                        <a:rPr lang="en-US" sz="1600" dirty="0" smtClean="0"/>
                        <a:t>/</a:t>
                      </a:r>
                      <a:r>
                        <a:rPr lang="en-US" sz="1600" dirty="0" err="1" smtClean="0"/>
                        <a:t>peak_tko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0.75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0.22</a:t>
                      </a:r>
                      <a:endParaRPr lang="en-US" sz="1600" dirty="0"/>
                    </a:p>
                  </a:txBody>
                  <a:tcPr/>
                </a:tc>
              </a:tr>
              <a:tr h="37731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6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Wt</a:t>
                      </a:r>
                      <a:r>
                        <a:rPr lang="en-US" sz="1600" dirty="0" smtClean="0"/>
                        <a:t>(60)/</a:t>
                      </a:r>
                      <a:r>
                        <a:rPr lang="en-US" sz="1600" dirty="0" err="1" smtClean="0"/>
                        <a:t>tko</a:t>
                      </a:r>
                      <a:r>
                        <a:rPr lang="en-US" sz="1600" dirty="0" smtClean="0"/>
                        <a:t>(60)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1.55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0.67</a:t>
                      </a:r>
                      <a:endParaRPr lang="en-US" sz="1600" dirty="0"/>
                    </a:p>
                  </a:txBody>
                  <a:tcPr/>
                </a:tc>
              </a:tr>
              <a:tr h="37731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7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/>
                        <a:t>Wt</a:t>
                      </a:r>
                      <a:r>
                        <a:rPr lang="en-US" sz="1600" dirty="0" smtClean="0"/>
                        <a:t>(60)/</a:t>
                      </a:r>
                      <a:r>
                        <a:rPr lang="en-US" sz="1600" dirty="0" err="1" smtClean="0"/>
                        <a:t>mko</a:t>
                      </a:r>
                      <a:r>
                        <a:rPr lang="en-US" sz="1600" dirty="0" smtClean="0"/>
                        <a:t>(60)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0.59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0.07</a:t>
                      </a:r>
                      <a:endParaRPr lang="en-US" sz="1600" dirty="0"/>
                    </a:p>
                  </a:txBody>
                  <a:tcPr/>
                </a:tc>
              </a:tr>
              <a:tr h="37731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8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Wt</a:t>
                      </a:r>
                      <a:r>
                        <a:rPr lang="en-US" sz="1600" dirty="0" smtClean="0"/>
                        <a:t>(120)/</a:t>
                      </a:r>
                      <a:r>
                        <a:rPr lang="en-US" sz="1600" dirty="0" err="1" smtClean="0"/>
                        <a:t>mko</a:t>
                      </a:r>
                      <a:r>
                        <a:rPr lang="en-US" sz="1600" dirty="0" smtClean="0"/>
                        <a:t>(120)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0.52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0.21</a:t>
                      </a:r>
                      <a:endParaRPr lang="en-US" sz="1600" dirty="0"/>
                    </a:p>
                  </a:txBody>
                  <a:tcPr/>
                </a:tc>
              </a:tr>
              <a:tr h="274291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9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Wt</a:t>
                      </a:r>
                      <a:r>
                        <a:rPr lang="en-US" sz="1600" dirty="0" smtClean="0"/>
                        <a:t>(120)/</a:t>
                      </a:r>
                      <a:r>
                        <a:rPr lang="en-US" sz="1600" dirty="0" err="1" smtClean="0"/>
                        <a:t>tko</a:t>
                      </a:r>
                      <a:r>
                        <a:rPr lang="en-US" sz="1600" dirty="0" smtClean="0"/>
                        <a:t>(120)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1.49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0.43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0458954"/>
              </p:ext>
            </p:extLst>
          </p:nvPr>
        </p:nvGraphicFramePr>
        <p:xfrm>
          <a:off x="4659456" y="1475241"/>
          <a:ext cx="3055927" cy="8012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81" name="Equation" r:id="rId4" imgW="1790700" imgH="469900" progId="Equation.3">
                  <p:embed/>
                </p:oleObj>
              </mc:Choice>
              <mc:Fallback>
                <p:oleObj name="Equation" r:id="rId4" imgW="1790700" imgH="469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659456" y="1475241"/>
                        <a:ext cx="3055927" cy="8012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/>
          <p:nvPr/>
        </p:nvSpPr>
        <p:spPr>
          <a:xfrm>
            <a:off x="3686472" y="2929507"/>
            <a:ext cx="24048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Table of features (</a:t>
            </a:r>
            <a:r>
              <a:rPr lang="en-US" b="1" dirty="0" err="1" smtClean="0">
                <a:solidFill>
                  <a:srgbClr val="0000FF"/>
                </a:solidFill>
              </a:rPr>
              <a:t>n</a:t>
            </a:r>
            <a:r>
              <a:rPr lang="en-US" b="1" baseline="-25000" dirty="0" err="1" smtClean="0">
                <a:solidFill>
                  <a:srgbClr val="0000FF"/>
                </a:solidFill>
              </a:rPr>
              <a:t>F</a:t>
            </a:r>
            <a:r>
              <a:rPr lang="en-US" b="1" dirty="0" smtClean="0">
                <a:solidFill>
                  <a:srgbClr val="0000FF"/>
                </a:solidFill>
              </a:rPr>
              <a:t>=9)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652796" y="721358"/>
            <a:ext cx="36490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Score function (modified chi square)</a:t>
            </a:r>
            <a:endParaRPr lang="en-US" b="1" dirty="0">
              <a:solidFill>
                <a:srgbClr val="0000FF"/>
              </a:solidFill>
            </a:endParaRPr>
          </a:p>
        </p:txBody>
      </p:sp>
      <p:pic>
        <p:nvPicPr>
          <p:cNvPr id="13" name="Picture 12" descr="fig2.pdf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478"/>
          <a:stretch/>
        </p:blipFill>
        <p:spPr>
          <a:xfrm>
            <a:off x="523569" y="0"/>
            <a:ext cx="3616193" cy="3436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2442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ig2s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4695" y="-279621"/>
            <a:ext cx="5299364" cy="68580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10135" y="123487"/>
            <a:ext cx="549801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How well the model capture the features.</a:t>
            </a:r>
          </a:p>
          <a:p>
            <a:r>
              <a:rPr lang="en-US" sz="2400" dirty="0" smtClean="0"/>
              <a:t>Score heat map for different parameters. </a:t>
            </a:r>
            <a:endParaRPr lang="en-US" sz="2400" dirty="0"/>
          </a:p>
        </p:txBody>
      </p:sp>
      <p:pic>
        <p:nvPicPr>
          <p:cNvPr id="2" name="Picture 1" descr="fig2s2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9413" y="-314574"/>
            <a:ext cx="5299364" cy="6858000"/>
          </a:xfrm>
          <a:prstGeom prst="rect">
            <a:avLst/>
          </a:prstGeom>
        </p:spPr>
      </p:pic>
      <p:pic>
        <p:nvPicPr>
          <p:cNvPr id="7" name="Picture 6" descr="fig2s_otherk_heatmap_large_region.pdf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11" t="36526" r="30650" b="39181"/>
          <a:stretch/>
        </p:blipFill>
        <p:spPr>
          <a:xfrm>
            <a:off x="5544058" y="5079784"/>
            <a:ext cx="2074077" cy="1666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567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4</a:t>
            </a:fld>
            <a:endParaRPr lang="en-US" dirty="0"/>
          </a:p>
        </p:txBody>
      </p:sp>
      <p:grpSp>
        <p:nvGrpSpPr>
          <p:cNvPr id="105" name="Group 104"/>
          <p:cNvGrpSpPr/>
          <p:nvPr/>
        </p:nvGrpSpPr>
        <p:grpSpPr>
          <a:xfrm>
            <a:off x="1974551" y="2840033"/>
            <a:ext cx="1901349" cy="95433"/>
            <a:chOff x="4591050" y="5183654"/>
            <a:chExt cx="1901349" cy="95433"/>
          </a:xfrm>
        </p:grpSpPr>
        <p:sp>
          <p:nvSpPr>
            <p:cNvPr id="59" name="Rectangle 58"/>
            <p:cNvSpPr/>
            <p:nvPr/>
          </p:nvSpPr>
          <p:spPr>
            <a:xfrm>
              <a:off x="4749800" y="5183654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5384800" y="5183654"/>
              <a:ext cx="274320" cy="9543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5865019" y="5183654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Line 98"/>
            <p:cNvSpPr>
              <a:spLocks noChangeShapeType="1"/>
            </p:cNvSpPr>
            <p:nvPr/>
          </p:nvSpPr>
          <p:spPr bwMode="auto">
            <a:xfrm flipV="1">
              <a:off x="5194300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5" name="Line 98"/>
            <p:cNvSpPr>
              <a:spLocks noChangeShapeType="1"/>
            </p:cNvSpPr>
            <p:nvPr/>
          </p:nvSpPr>
          <p:spPr bwMode="auto">
            <a:xfrm flipV="1">
              <a:off x="5664200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6" name="Line 98"/>
            <p:cNvSpPr>
              <a:spLocks noChangeShapeType="1"/>
            </p:cNvSpPr>
            <p:nvPr/>
          </p:nvSpPr>
          <p:spPr bwMode="auto">
            <a:xfrm flipV="1">
              <a:off x="4591050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7" name="Line 98"/>
            <p:cNvSpPr>
              <a:spLocks noChangeShapeType="1"/>
            </p:cNvSpPr>
            <p:nvPr/>
          </p:nvSpPr>
          <p:spPr bwMode="auto">
            <a:xfrm flipV="1">
              <a:off x="6309519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68" name="Rectangle 67"/>
          <p:cNvSpPr/>
          <p:nvPr/>
        </p:nvSpPr>
        <p:spPr>
          <a:xfrm>
            <a:off x="2316181" y="1960336"/>
            <a:ext cx="444500" cy="95433"/>
          </a:xfrm>
          <a:prstGeom prst="rect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2747981" y="1960336"/>
            <a:ext cx="274320" cy="95433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3025000" y="1960336"/>
            <a:ext cx="444500" cy="95433"/>
          </a:xfrm>
          <a:prstGeom prst="rect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Line 98"/>
          <p:cNvSpPr>
            <a:spLocks noChangeShapeType="1"/>
          </p:cNvSpPr>
          <p:nvPr/>
        </p:nvSpPr>
        <p:spPr bwMode="auto">
          <a:xfrm flipV="1">
            <a:off x="2157431" y="2012632"/>
            <a:ext cx="18288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74" name="Line 98"/>
          <p:cNvSpPr>
            <a:spLocks noChangeShapeType="1"/>
          </p:cNvSpPr>
          <p:nvPr/>
        </p:nvSpPr>
        <p:spPr bwMode="auto">
          <a:xfrm flipV="1">
            <a:off x="3469500" y="2012632"/>
            <a:ext cx="18288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06" name="Line 98"/>
          <p:cNvSpPr>
            <a:spLocks noChangeShapeType="1"/>
          </p:cNvSpPr>
          <p:nvPr/>
        </p:nvSpPr>
        <p:spPr bwMode="auto">
          <a:xfrm flipV="1">
            <a:off x="2880646" y="2164009"/>
            <a:ext cx="0" cy="51944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grpSp>
        <p:nvGrpSpPr>
          <p:cNvPr id="11" name="Group 10"/>
          <p:cNvGrpSpPr>
            <a:grpSpLocks/>
          </p:cNvGrpSpPr>
          <p:nvPr/>
        </p:nvGrpSpPr>
        <p:grpSpPr>
          <a:xfrm>
            <a:off x="4262026" y="1850072"/>
            <a:ext cx="274320" cy="274320"/>
            <a:chOff x="5321855" y="1947584"/>
            <a:chExt cx="596345" cy="1028700"/>
          </a:xfrm>
        </p:grpSpPr>
        <p:sp>
          <p:nvSpPr>
            <p:cNvPr id="10" name="Oval 9"/>
            <p:cNvSpPr/>
            <p:nvPr/>
          </p:nvSpPr>
          <p:spPr>
            <a:xfrm>
              <a:off x="5435600" y="1947584"/>
              <a:ext cx="330200" cy="1028700"/>
            </a:xfrm>
            <a:prstGeom prst="ellipse">
              <a:avLst/>
            </a:prstGeom>
            <a:noFill/>
            <a:ln w="28575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Line 98"/>
            <p:cNvSpPr>
              <a:spLocks noChangeShapeType="1"/>
            </p:cNvSpPr>
            <p:nvPr/>
          </p:nvSpPr>
          <p:spPr bwMode="auto">
            <a:xfrm flipV="1">
              <a:off x="5321855" y="2044699"/>
              <a:ext cx="596345" cy="77849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75" name="Line 98"/>
          <p:cNvSpPr>
            <a:spLocks noChangeShapeType="1"/>
          </p:cNvSpPr>
          <p:nvPr/>
        </p:nvSpPr>
        <p:spPr bwMode="auto">
          <a:xfrm rot="5400000" flipV="1">
            <a:off x="3991128" y="1747901"/>
            <a:ext cx="0" cy="51944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2915621" y="2314068"/>
            <a:ext cx="118789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RNA processing</a:t>
            </a:r>
            <a:endParaRPr lang="en-US" sz="1200" i="1" dirty="0"/>
          </a:p>
        </p:txBody>
      </p:sp>
      <p:grpSp>
        <p:nvGrpSpPr>
          <p:cNvPr id="109" name="Group 108"/>
          <p:cNvGrpSpPr/>
          <p:nvPr/>
        </p:nvGrpSpPr>
        <p:grpSpPr>
          <a:xfrm>
            <a:off x="761902" y="1770963"/>
            <a:ext cx="544159" cy="563066"/>
            <a:chOff x="2925328" y="357827"/>
            <a:chExt cx="583027" cy="645514"/>
          </a:xfrm>
        </p:grpSpPr>
        <p:sp>
          <p:nvSpPr>
            <p:cNvPr id="110" name="Explosion 1 109"/>
            <p:cNvSpPr/>
            <p:nvPr/>
          </p:nvSpPr>
          <p:spPr>
            <a:xfrm>
              <a:off x="2925328" y="357827"/>
              <a:ext cx="583027" cy="429914"/>
            </a:xfrm>
            <a:prstGeom prst="irregularSeal1">
              <a:avLst/>
            </a:prstGeom>
            <a:solidFill>
              <a:srgbClr val="FFFF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3004095" y="443334"/>
              <a:ext cx="411632" cy="24699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b="1" dirty="0">
                  <a:latin typeface="Arial"/>
                  <a:cs typeface="Arial"/>
                </a:rPr>
                <a:t>LPS</a:t>
              </a:r>
            </a:p>
          </p:txBody>
        </p:sp>
        <p:cxnSp>
          <p:nvCxnSpPr>
            <p:cNvPr id="112" name="Straight Arrow Connector 111"/>
            <p:cNvCxnSpPr/>
            <p:nvPr/>
          </p:nvCxnSpPr>
          <p:spPr>
            <a:xfrm flipH="1">
              <a:off x="3208961" y="755105"/>
              <a:ext cx="0" cy="248236"/>
            </a:xfrm>
            <a:prstGeom prst="straightConnector1">
              <a:avLst/>
            </a:prstGeom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3" name="Snip Diagonal Corner Rectangle 112"/>
          <p:cNvSpPr/>
          <p:nvPr/>
        </p:nvSpPr>
        <p:spPr>
          <a:xfrm flipH="1">
            <a:off x="1060801" y="2483318"/>
            <a:ext cx="403444" cy="175846"/>
          </a:xfrm>
          <a:prstGeom prst="snip2DiagRect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71762" tIns="35882" rIns="71762" bIns="35882" rtlCol="0" anchor="ctr"/>
          <a:lstStyle/>
          <a:p>
            <a:pPr algn="ctr"/>
            <a:endParaRPr lang="en-US" sz="800" dirty="0">
              <a:latin typeface="Arial"/>
              <a:cs typeface="Arial"/>
            </a:endParaRPr>
          </a:p>
        </p:txBody>
      </p:sp>
      <p:sp>
        <p:nvSpPr>
          <p:cNvPr id="114" name="Rectangle 113"/>
          <p:cNvSpPr/>
          <p:nvPr/>
        </p:nvSpPr>
        <p:spPr>
          <a:xfrm flipH="1">
            <a:off x="991370" y="2485856"/>
            <a:ext cx="515570" cy="195575"/>
          </a:xfrm>
          <a:prstGeom prst="rect">
            <a:avLst/>
          </a:prstGeom>
          <a:effectLst/>
        </p:spPr>
        <p:txBody>
          <a:bodyPr wrap="none" lIns="71762" tIns="35882" rIns="71762" bIns="35882">
            <a:spAutoFit/>
          </a:bodyPr>
          <a:lstStyle/>
          <a:p>
            <a:r>
              <a:rPr lang="en-US" sz="800" b="1" dirty="0">
                <a:latin typeface="Arial"/>
                <a:cs typeface="Arial"/>
              </a:rPr>
              <a:t>MyD88*</a:t>
            </a:r>
            <a:endParaRPr lang="en-US" sz="800" b="1" baseline="30000" dirty="0">
              <a:latin typeface="Arial"/>
              <a:cs typeface="Arial"/>
            </a:endParaRPr>
          </a:p>
        </p:txBody>
      </p:sp>
      <p:sp>
        <p:nvSpPr>
          <p:cNvPr id="115" name="Round Diagonal Corner Rectangle 114"/>
          <p:cNvSpPr/>
          <p:nvPr/>
        </p:nvSpPr>
        <p:spPr>
          <a:xfrm>
            <a:off x="599078" y="2488982"/>
            <a:ext cx="409651" cy="173313"/>
          </a:xfrm>
          <a:prstGeom prst="round2DiagRect">
            <a:avLst/>
          </a:prstGeom>
          <a:solidFill>
            <a:srgbClr val="2397E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71762" tIns="35882" rIns="71762" bIns="35882" rtlCol="0" anchor="ctr"/>
          <a:lstStyle/>
          <a:p>
            <a:pPr algn="ctr"/>
            <a:endParaRPr lang="en-US" sz="800" dirty="0">
              <a:latin typeface="Arial"/>
              <a:cs typeface="Arial"/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596595" y="2483318"/>
            <a:ext cx="414230" cy="195575"/>
          </a:xfrm>
          <a:prstGeom prst="rect">
            <a:avLst/>
          </a:prstGeom>
          <a:effectLst/>
        </p:spPr>
        <p:txBody>
          <a:bodyPr wrap="none" lIns="71762" tIns="35882" rIns="71762" bIns="35882">
            <a:spAutoFit/>
          </a:bodyPr>
          <a:lstStyle/>
          <a:p>
            <a:r>
              <a:rPr lang="en-US" sz="800" b="1" dirty="0">
                <a:latin typeface="Arial"/>
                <a:cs typeface="Arial"/>
              </a:rPr>
              <a:t>TRIF*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05398" y="2428507"/>
            <a:ext cx="1034606" cy="274320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Line 98"/>
          <p:cNvSpPr>
            <a:spLocks noChangeShapeType="1"/>
          </p:cNvSpPr>
          <p:nvPr/>
        </p:nvSpPr>
        <p:spPr bwMode="auto">
          <a:xfrm flipV="1">
            <a:off x="1670466" y="2568380"/>
            <a:ext cx="85471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3" name="Line 98"/>
          <p:cNvSpPr>
            <a:spLocks noChangeShapeType="1"/>
          </p:cNvSpPr>
          <p:nvPr/>
        </p:nvSpPr>
        <p:spPr bwMode="auto">
          <a:xfrm flipV="1">
            <a:off x="1655226" y="2117498"/>
            <a:ext cx="2170965" cy="37148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510135" y="123487"/>
            <a:ext cx="53848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Module 2: </a:t>
            </a:r>
            <a:r>
              <a:rPr lang="en-US" sz="2400" b="1" dirty="0"/>
              <a:t>RNA </a:t>
            </a:r>
            <a:r>
              <a:rPr lang="en-US" sz="2400" b="1" dirty="0" smtClean="0"/>
              <a:t>processing + stabilization</a:t>
            </a:r>
            <a:endParaRPr lang="en-US" sz="2400" b="1" dirty="0"/>
          </a:p>
        </p:txBody>
      </p:sp>
      <p:graphicFrame>
        <p:nvGraphicFramePr>
          <p:cNvPr id="35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9533583"/>
              </p:ext>
            </p:extLst>
          </p:nvPr>
        </p:nvGraphicFramePr>
        <p:xfrm>
          <a:off x="153213" y="4118855"/>
          <a:ext cx="3722687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4" name="Equation" r:id="rId4" imgW="2667000" imgH="393700" progId="Equation.DSMT4">
                  <p:embed/>
                </p:oleObj>
              </mc:Choice>
              <mc:Fallback>
                <p:oleObj name="Equation" r:id="rId4" imgW="2667000" imgH="393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3213" y="4118855"/>
                        <a:ext cx="3722687" cy="549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9475375"/>
              </p:ext>
            </p:extLst>
          </p:nvPr>
        </p:nvGraphicFramePr>
        <p:xfrm>
          <a:off x="153213" y="5648057"/>
          <a:ext cx="8369301" cy="1204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5" name="Equation" r:id="rId6" imgW="8089900" imgH="1168400" progId="Equation.DSMT4">
                  <p:embed/>
                </p:oleObj>
              </mc:Choice>
              <mc:Fallback>
                <p:oleObj name="Equation" r:id="rId6" imgW="8089900" imgH="1168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3213" y="5648057"/>
                        <a:ext cx="8369301" cy="12049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Picture 2" descr="fig3.pd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6562" y="192266"/>
            <a:ext cx="2743200" cy="5486400"/>
          </a:xfrm>
          <a:prstGeom prst="rect">
            <a:avLst/>
          </a:prstGeom>
        </p:spPr>
      </p:pic>
      <p:sp>
        <p:nvSpPr>
          <p:cNvPr id="39" name="Rectangle 38"/>
          <p:cNvSpPr/>
          <p:nvPr/>
        </p:nvSpPr>
        <p:spPr>
          <a:xfrm>
            <a:off x="333563" y="1055891"/>
            <a:ext cx="4464900" cy="2684563"/>
          </a:xfrm>
          <a:prstGeom prst="rect">
            <a:avLst/>
          </a:prstGeom>
          <a:noFill/>
          <a:ln w="381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FF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107174" y="3722258"/>
            <a:ext cx="10386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Equation</a:t>
            </a:r>
          </a:p>
        </p:txBody>
      </p:sp>
      <p:sp>
        <p:nvSpPr>
          <p:cNvPr id="41" name="Rectangle 40"/>
          <p:cNvSpPr/>
          <p:nvPr/>
        </p:nvSpPr>
        <p:spPr>
          <a:xfrm>
            <a:off x="120181" y="5654188"/>
            <a:ext cx="19692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Parameters (</a:t>
            </a:r>
            <a:r>
              <a:rPr lang="en-US" b="1" dirty="0" err="1" smtClean="0">
                <a:solidFill>
                  <a:srgbClr val="0000FF"/>
                </a:solidFill>
              </a:rPr>
              <a:t>n</a:t>
            </a:r>
            <a:r>
              <a:rPr lang="en-US" b="1" baseline="-25000" dirty="0" err="1" smtClean="0">
                <a:solidFill>
                  <a:srgbClr val="0000FF"/>
                </a:solidFill>
              </a:rPr>
              <a:t>p</a:t>
            </a:r>
            <a:r>
              <a:rPr lang="en-US" b="1" dirty="0" smtClean="0">
                <a:solidFill>
                  <a:srgbClr val="0000FF"/>
                </a:solidFill>
              </a:rPr>
              <a:t>= 5)</a:t>
            </a:r>
            <a:endParaRPr lang="en-US" b="1" dirty="0">
              <a:solidFill>
                <a:srgbClr val="0000FF"/>
              </a:solidFill>
            </a:endParaRPr>
          </a:p>
        </p:txBody>
      </p:sp>
      <p:graphicFrame>
        <p:nvGraphicFramePr>
          <p:cNvPr id="42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8977147"/>
              </p:ext>
            </p:extLst>
          </p:nvPr>
        </p:nvGraphicFramePr>
        <p:xfrm>
          <a:off x="266700" y="4970073"/>
          <a:ext cx="2835275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6" name="Equation" r:id="rId9" imgW="2032000" imgH="457200" progId="Equation.DSMT4">
                  <p:embed/>
                </p:oleObj>
              </mc:Choice>
              <mc:Fallback>
                <p:oleObj name="Equation" r:id="rId9" imgW="20320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66700" y="4970073"/>
                        <a:ext cx="2835275" cy="638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" name="Rectangle 42"/>
          <p:cNvSpPr/>
          <p:nvPr/>
        </p:nvSpPr>
        <p:spPr>
          <a:xfrm>
            <a:off x="153100" y="4634867"/>
            <a:ext cx="16918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Initial condition</a:t>
            </a:r>
            <a:endParaRPr lang="en-US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01702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ig3_wt_mko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32" t="51586" r="34137" b="22222"/>
          <a:stretch/>
        </p:blipFill>
        <p:spPr>
          <a:xfrm>
            <a:off x="1147818" y="0"/>
            <a:ext cx="3276600" cy="3322107"/>
          </a:xfrm>
          <a:prstGeom prst="rect">
            <a:avLst/>
          </a:prstGeom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2013854"/>
              </p:ext>
            </p:extLst>
          </p:nvPr>
        </p:nvGraphicFramePr>
        <p:xfrm>
          <a:off x="1740271" y="3648999"/>
          <a:ext cx="5013338" cy="27976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4131"/>
                <a:gridCol w="2339995"/>
                <a:gridCol w="973256"/>
                <a:gridCol w="875956"/>
              </a:tblGrid>
              <a:tr h="330934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Index(</a:t>
                      </a:r>
                      <a:r>
                        <a:rPr lang="en-US" sz="1600" dirty="0" err="1" smtClean="0"/>
                        <a:t>i</a:t>
                      </a:r>
                      <a:r>
                        <a:rPr lang="en-US" sz="1600" dirty="0" smtClean="0"/>
                        <a:t>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Feature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Value(</a:t>
                      </a:r>
                      <a:r>
                        <a:rPr lang="en-US" sz="1600" dirty="0" err="1" smtClean="0"/>
                        <a:t>F</a:t>
                      </a:r>
                      <a:r>
                        <a:rPr lang="en-US" sz="1600" baseline="30000" dirty="0" err="1" smtClean="0"/>
                        <a:t>s</a:t>
                      </a:r>
                      <a:r>
                        <a:rPr lang="en-US" sz="1600" baseline="-25000" dirty="0" err="1" smtClean="0"/>
                        <a:t>i</a:t>
                      </a:r>
                      <a:r>
                        <a:rPr lang="en-US" sz="1600" baseline="0" dirty="0" smtClean="0"/>
                        <a:t>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Error(</a:t>
                      </a:r>
                      <a:r>
                        <a:rPr lang="en-US" sz="1600" dirty="0" err="1" smtClean="0"/>
                        <a:t>σ</a:t>
                      </a:r>
                      <a:r>
                        <a:rPr lang="en-US" sz="1600" baseline="-25000" dirty="0" err="1" smtClean="0"/>
                        <a:t>i</a:t>
                      </a:r>
                      <a:r>
                        <a:rPr lang="en-US" sz="1600" dirty="0" smtClean="0"/>
                        <a:t>)</a:t>
                      </a:r>
                      <a:endParaRPr lang="en-US" sz="1600" dirty="0"/>
                    </a:p>
                  </a:txBody>
                  <a:tcPr/>
                </a:tc>
              </a:tr>
              <a:tr h="330934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Peak time (</a:t>
                      </a:r>
                      <a:r>
                        <a:rPr lang="en-US" sz="1600" dirty="0" err="1" smtClean="0"/>
                        <a:t>wt</a:t>
                      </a:r>
                      <a:r>
                        <a:rPr lang="en-US" sz="1600" dirty="0" smtClean="0"/>
                        <a:t>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60 min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10 min</a:t>
                      </a:r>
                      <a:endParaRPr lang="en-US" sz="1600" dirty="0"/>
                    </a:p>
                  </a:txBody>
                  <a:tcPr/>
                </a:tc>
              </a:tr>
              <a:tr h="330934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Peak</a:t>
                      </a:r>
                      <a:r>
                        <a:rPr lang="en-US" sz="1600" baseline="0" dirty="0" smtClean="0"/>
                        <a:t> time (</a:t>
                      </a:r>
                      <a:r>
                        <a:rPr lang="en-US" sz="1600" baseline="0" dirty="0" err="1" smtClean="0"/>
                        <a:t>mko</a:t>
                      </a:r>
                      <a:r>
                        <a:rPr lang="en-US" sz="1600" baseline="0" dirty="0" smtClean="0"/>
                        <a:t>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60 min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10 min</a:t>
                      </a:r>
                      <a:endParaRPr lang="en-US" sz="1600" dirty="0"/>
                    </a:p>
                  </a:txBody>
                  <a:tcPr/>
                </a:tc>
              </a:tr>
              <a:tr h="330934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Peak time (</a:t>
                      </a:r>
                      <a:r>
                        <a:rPr lang="en-US" sz="1600" dirty="0" err="1" smtClean="0"/>
                        <a:t>tko</a:t>
                      </a:r>
                      <a:r>
                        <a:rPr lang="en-US" sz="1600" dirty="0" smtClean="0"/>
                        <a:t>)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60</a:t>
                      </a:r>
                      <a:r>
                        <a:rPr lang="en-US" sz="1600" baseline="0" dirty="0" smtClean="0"/>
                        <a:t> min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10 min</a:t>
                      </a:r>
                      <a:endParaRPr lang="en-US" sz="1600" dirty="0"/>
                    </a:p>
                  </a:txBody>
                  <a:tcPr/>
                </a:tc>
              </a:tr>
              <a:tr h="355134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Peak_tko</a:t>
                      </a:r>
                      <a:r>
                        <a:rPr lang="en-US" sz="1600" dirty="0" smtClean="0"/>
                        <a:t>/</a:t>
                      </a:r>
                      <a:r>
                        <a:rPr lang="en-US" sz="1600" dirty="0" err="1" smtClean="0"/>
                        <a:t>Peak_wt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0.73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0.05</a:t>
                      </a:r>
                      <a:endParaRPr lang="en-US" sz="1600" dirty="0"/>
                    </a:p>
                  </a:txBody>
                  <a:tcPr/>
                </a:tc>
              </a:tr>
              <a:tr h="346717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Peak_mko</a:t>
                      </a:r>
                      <a:r>
                        <a:rPr lang="en-US" sz="1600" dirty="0" smtClean="0"/>
                        <a:t>/</a:t>
                      </a:r>
                      <a:r>
                        <a:rPr lang="en-US" sz="1600" dirty="0" err="1" smtClean="0"/>
                        <a:t>peak_tko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0.50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0.06</a:t>
                      </a:r>
                      <a:endParaRPr lang="en-US" sz="1600" dirty="0"/>
                    </a:p>
                  </a:txBody>
                  <a:tcPr/>
                </a:tc>
              </a:tr>
              <a:tr h="37731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6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wt_120/mko_120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1.98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0.23</a:t>
                      </a:r>
                      <a:endParaRPr lang="en-US" sz="1600" dirty="0"/>
                    </a:p>
                  </a:txBody>
                  <a:tcPr/>
                </a:tc>
              </a:tr>
              <a:tr h="37731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7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Wt_120/tko_120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1.17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0.14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3222012" y="3201444"/>
            <a:ext cx="24048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Table of features (</a:t>
            </a:r>
            <a:r>
              <a:rPr lang="en-US" b="1" dirty="0" err="1" smtClean="0">
                <a:solidFill>
                  <a:srgbClr val="0000FF"/>
                </a:solidFill>
              </a:rPr>
              <a:t>n</a:t>
            </a:r>
            <a:r>
              <a:rPr lang="en-US" b="1" baseline="-25000" dirty="0" err="1" smtClean="0">
                <a:solidFill>
                  <a:srgbClr val="0000FF"/>
                </a:solidFill>
              </a:rPr>
              <a:t>F</a:t>
            </a:r>
            <a:r>
              <a:rPr lang="en-US" b="1" dirty="0" smtClean="0">
                <a:solidFill>
                  <a:srgbClr val="0000FF"/>
                </a:solidFill>
              </a:rPr>
              <a:t>=7)</a:t>
            </a:r>
            <a:endParaRPr lang="en-US" b="1" dirty="0">
              <a:solidFill>
                <a:srgbClr val="0000FF"/>
              </a:solidFill>
            </a:endParaRP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7603552"/>
              </p:ext>
            </p:extLst>
          </p:nvPr>
        </p:nvGraphicFramePr>
        <p:xfrm>
          <a:off x="4727137" y="1750898"/>
          <a:ext cx="3055927" cy="8012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92" name="Equation" r:id="rId4" imgW="1790700" imgH="469900" progId="Equation.3">
                  <p:embed/>
                </p:oleObj>
              </mc:Choice>
              <mc:Fallback>
                <p:oleObj name="Equation" r:id="rId4" imgW="1790700" imgH="469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727137" y="1750898"/>
                        <a:ext cx="3055927" cy="8012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/>
          <p:cNvSpPr/>
          <p:nvPr/>
        </p:nvSpPr>
        <p:spPr>
          <a:xfrm>
            <a:off x="4720477" y="997015"/>
            <a:ext cx="36490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Score function (modified chi square)</a:t>
            </a:r>
            <a:endParaRPr lang="en-US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9910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ig3s1.ti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47" r="3791"/>
          <a:stretch/>
        </p:blipFill>
        <p:spPr>
          <a:xfrm>
            <a:off x="297459" y="811990"/>
            <a:ext cx="5045368" cy="41148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919555" y="5370138"/>
            <a:ext cx="422877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As long as keep the same ratios of processing rate between </a:t>
            </a:r>
            <a:r>
              <a:rPr lang="en-US" dirty="0" err="1"/>
              <a:t>wt</a:t>
            </a:r>
            <a:r>
              <a:rPr lang="en-US" dirty="0"/>
              <a:t>, </a:t>
            </a:r>
            <a:r>
              <a:rPr lang="en-US" dirty="0" err="1"/>
              <a:t>mko</a:t>
            </a:r>
            <a:r>
              <a:rPr lang="en-US" dirty="0"/>
              <a:t> and </a:t>
            </a:r>
            <a:r>
              <a:rPr lang="en-US" dirty="0" err="1"/>
              <a:t>tko</a:t>
            </a:r>
            <a:r>
              <a:rPr lang="en-US" dirty="0"/>
              <a:t>, the fit doesn’t depend on the </a:t>
            </a:r>
            <a:r>
              <a:rPr lang="en-US" dirty="0" smtClean="0"/>
              <a:t>processing </a:t>
            </a:r>
            <a:r>
              <a:rPr lang="en-US" dirty="0"/>
              <a:t>rate. </a:t>
            </a:r>
          </a:p>
        </p:txBody>
      </p:sp>
      <p:pic>
        <p:nvPicPr>
          <p:cNvPr id="4" name="Picture 3" descr="fig3s2_no_dependent_kprwt.pdf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85" t="38040" r="32297" b="38435"/>
          <a:stretch/>
        </p:blipFill>
        <p:spPr>
          <a:xfrm>
            <a:off x="4873748" y="4114047"/>
            <a:ext cx="3327427" cy="274395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10135" y="123487"/>
            <a:ext cx="549801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How well the model capture the features.</a:t>
            </a:r>
          </a:p>
          <a:p>
            <a:r>
              <a:rPr lang="en-US" sz="2400" dirty="0" smtClean="0"/>
              <a:t>Score heat map for different parameters.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832054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7</a:t>
            </a:fld>
            <a:endParaRPr lang="en-US" dirty="0"/>
          </a:p>
        </p:txBody>
      </p:sp>
      <p:grpSp>
        <p:nvGrpSpPr>
          <p:cNvPr id="104" name="Group 103"/>
          <p:cNvGrpSpPr/>
          <p:nvPr/>
        </p:nvGrpSpPr>
        <p:grpSpPr>
          <a:xfrm>
            <a:off x="6332555" y="231670"/>
            <a:ext cx="1494949" cy="2471640"/>
            <a:chOff x="5845969" y="1966624"/>
            <a:chExt cx="1494949" cy="2471640"/>
          </a:xfrm>
        </p:grpSpPr>
        <p:sp>
          <p:nvSpPr>
            <p:cNvPr id="68" name="Rectangle 67"/>
            <p:cNvSpPr/>
            <p:nvPr/>
          </p:nvSpPr>
          <p:spPr>
            <a:xfrm>
              <a:off x="6004719" y="4342831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6436519" y="4342831"/>
              <a:ext cx="274320" cy="9543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6713538" y="4342831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Line 98"/>
            <p:cNvSpPr>
              <a:spLocks noChangeShapeType="1"/>
            </p:cNvSpPr>
            <p:nvPr/>
          </p:nvSpPr>
          <p:spPr bwMode="auto">
            <a:xfrm flipV="1">
              <a:off x="5845969" y="4395127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74" name="Line 98"/>
            <p:cNvSpPr>
              <a:spLocks noChangeShapeType="1"/>
            </p:cNvSpPr>
            <p:nvPr/>
          </p:nvSpPr>
          <p:spPr bwMode="auto">
            <a:xfrm flipV="1">
              <a:off x="7158038" y="4395127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76" name="Line 98"/>
            <p:cNvSpPr>
              <a:spLocks noChangeShapeType="1"/>
            </p:cNvSpPr>
            <p:nvPr/>
          </p:nvSpPr>
          <p:spPr bwMode="auto">
            <a:xfrm flipV="1">
              <a:off x="6553200" y="3696388"/>
              <a:ext cx="0" cy="51944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81" name="Group 80"/>
            <p:cNvGrpSpPr/>
            <p:nvPr/>
          </p:nvGrpSpPr>
          <p:grpSpPr>
            <a:xfrm>
              <a:off x="6093619" y="3463992"/>
              <a:ext cx="914400" cy="101600"/>
              <a:chOff x="5060950" y="2705100"/>
              <a:chExt cx="2670969" cy="101600"/>
            </a:xfrm>
          </p:grpSpPr>
          <p:cxnSp>
            <p:nvCxnSpPr>
              <p:cNvPr id="79" name="Straight Connector 78"/>
              <p:cNvCxnSpPr/>
              <p:nvPr/>
            </p:nvCxnSpPr>
            <p:spPr>
              <a:xfrm>
                <a:off x="5060950" y="2705100"/>
                <a:ext cx="2660650" cy="1270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>
                <a:off x="5071269" y="2794000"/>
                <a:ext cx="2660650" cy="1270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1" name="Group 90"/>
            <p:cNvGrpSpPr/>
            <p:nvPr/>
          </p:nvGrpSpPr>
          <p:grpSpPr>
            <a:xfrm>
              <a:off x="6449521" y="2995324"/>
              <a:ext cx="236728" cy="630647"/>
              <a:chOff x="4189317" y="709892"/>
              <a:chExt cx="236728" cy="630647"/>
            </a:xfrm>
          </p:grpSpPr>
          <p:grpSp>
            <p:nvGrpSpPr>
              <p:cNvPr id="89" name="Group 88"/>
              <p:cNvGrpSpPr/>
              <p:nvPr/>
            </p:nvGrpSpPr>
            <p:grpSpPr>
              <a:xfrm>
                <a:off x="4259355" y="709892"/>
                <a:ext cx="109728" cy="536667"/>
                <a:chOff x="4084541" y="464709"/>
                <a:chExt cx="109728" cy="536667"/>
              </a:xfrm>
            </p:grpSpPr>
            <p:sp>
              <p:nvSpPr>
                <p:cNvPr id="87" name="Oval 86"/>
                <p:cNvSpPr>
                  <a:spLocks noChangeAspect="1"/>
                </p:cNvSpPr>
                <p:nvPr/>
              </p:nvSpPr>
              <p:spPr>
                <a:xfrm>
                  <a:off x="4084541" y="464709"/>
                  <a:ext cx="109728" cy="353787"/>
                </a:xfrm>
                <a:prstGeom prst="ellipse">
                  <a:avLst/>
                </a:prstGeom>
                <a:pattFill prst="pct50">
                  <a:fgClr>
                    <a:schemeClr val="tx1"/>
                  </a:fgClr>
                  <a:bgClr>
                    <a:prstClr val="white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8" name="Line 98"/>
                <p:cNvSpPr>
                  <a:spLocks noChangeShapeType="1"/>
                </p:cNvSpPr>
                <p:nvPr/>
              </p:nvSpPr>
              <p:spPr bwMode="auto">
                <a:xfrm flipV="1">
                  <a:off x="4139405" y="818496"/>
                  <a:ext cx="0" cy="182880"/>
                </a:xfrm>
                <a:prstGeom prst="line">
                  <a:avLst/>
                </a:prstGeom>
                <a:noFill/>
                <a:ln w="38100" cmpd="sng">
                  <a:solidFill>
                    <a:srgbClr val="000000"/>
                  </a:solidFill>
                  <a:round/>
                  <a:headEnd type="none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</p:grpSp>
          <p:grpSp>
            <p:nvGrpSpPr>
              <p:cNvPr id="84" name="Group 83"/>
              <p:cNvGrpSpPr/>
              <p:nvPr/>
            </p:nvGrpSpPr>
            <p:grpSpPr>
              <a:xfrm>
                <a:off x="4189317" y="803872"/>
                <a:ext cx="109728" cy="536667"/>
                <a:chOff x="3779741" y="159909"/>
                <a:chExt cx="109728" cy="536667"/>
              </a:xfrm>
            </p:grpSpPr>
            <p:sp>
              <p:nvSpPr>
                <p:cNvPr id="82" name="Oval 81"/>
                <p:cNvSpPr>
                  <a:spLocks noChangeAspect="1"/>
                </p:cNvSpPr>
                <p:nvPr/>
              </p:nvSpPr>
              <p:spPr>
                <a:xfrm>
                  <a:off x="3779741" y="159909"/>
                  <a:ext cx="109728" cy="353787"/>
                </a:xfrm>
                <a:prstGeom prst="ellipse">
                  <a:avLst/>
                </a:prstGeom>
                <a:pattFill prst="pct50">
                  <a:fgClr>
                    <a:schemeClr val="tx1"/>
                  </a:fgClr>
                  <a:bgClr>
                    <a:prstClr val="white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3" name="Line 98"/>
                <p:cNvSpPr>
                  <a:spLocks noChangeShapeType="1"/>
                </p:cNvSpPr>
                <p:nvPr/>
              </p:nvSpPr>
              <p:spPr bwMode="auto">
                <a:xfrm flipV="1">
                  <a:off x="3834605" y="513696"/>
                  <a:ext cx="0" cy="182880"/>
                </a:xfrm>
                <a:prstGeom prst="line">
                  <a:avLst/>
                </a:prstGeom>
                <a:noFill/>
                <a:ln w="38100" cmpd="sng">
                  <a:solidFill>
                    <a:srgbClr val="000000"/>
                  </a:solidFill>
                  <a:round/>
                  <a:headEnd type="none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</p:grpSp>
          <p:grpSp>
            <p:nvGrpSpPr>
              <p:cNvPr id="90" name="Group 89"/>
              <p:cNvGrpSpPr/>
              <p:nvPr/>
            </p:nvGrpSpPr>
            <p:grpSpPr>
              <a:xfrm>
                <a:off x="4316317" y="803872"/>
                <a:ext cx="109728" cy="536667"/>
                <a:chOff x="3932141" y="312309"/>
                <a:chExt cx="109728" cy="536667"/>
              </a:xfrm>
            </p:grpSpPr>
            <p:sp>
              <p:nvSpPr>
                <p:cNvPr id="85" name="Oval 84"/>
                <p:cNvSpPr>
                  <a:spLocks noChangeAspect="1"/>
                </p:cNvSpPr>
                <p:nvPr/>
              </p:nvSpPr>
              <p:spPr>
                <a:xfrm>
                  <a:off x="3932141" y="312309"/>
                  <a:ext cx="109728" cy="353787"/>
                </a:xfrm>
                <a:prstGeom prst="ellipse">
                  <a:avLst/>
                </a:prstGeom>
                <a:pattFill prst="pct50">
                  <a:fgClr>
                    <a:schemeClr val="tx1"/>
                  </a:fgClr>
                  <a:bgClr>
                    <a:prstClr val="white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6" name="Line 98"/>
                <p:cNvSpPr>
                  <a:spLocks noChangeShapeType="1"/>
                </p:cNvSpPr>
                <p:nvPr/>
              </p:nvSpPr>
              <p:spPr bwMode="auto">
                <a:xfrm flipV="1">
                  <a:off x="3987005" y="666096"/>
                  <a:ext cx="0" cy="182880"/>
                </a:xfrm>
                <a:prstGeom prst="line">
                  <a:avLst/>
                </a:prstGeom>
                <a:noFill/>
                <a:ln w="38100" cmpd="sng">
                  <a:solidFill>
                    <a:srgbClr val="000000"/>
                  </a:solidFill>
                  <a:round/>
                  <a:headEnd type="none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</p:grpSp>
        </p:grpSp>
        <p:grpSp>
          <p:nvGrpSpPr>
            <p:cNvPr id="102" name="Group 101"/>
            <p:cNvGrpSpPr/>
            <p:nvPr/>
          </p:nvGrpSpPr>
          <p:grpSpPr>
            <a:xfrm>
              <a:off x="6449521" y="1966624"/>
              <a:ext cx="236728" cy="447767"/>
              <a:chOff x="6405278" y="1966624"/>
              <a:chExt cx="236728" cy="447767"/>
            </a:xfrm>
          </p:grpSpPr>
          <p:sp>
            <p:nvSpPr>
              <p:cNvPr id="100" name="Oval 99"/>
              <p:cNvSpPr>
                <a:spLocks noChangeAspect="1"/>
              </p:cNvSpPr>
              <p:nvPr/>
            </p:nvSpPr>
            <p:spPr>
              <a:xfrm>
                <a:off x="6475316" y="1966624"/>
                <a:ext cx="109728" cy="353787"/>
              </a:xfrm>
              <a:prstGeom prst="ellipse">
                <a:avLst/>
              </a:prstGeom>
              <a:pattFill prst="pct50">
                <a:fgClr>
                  <a:schemeClr val="tx1"/>
                </a:fgClr>
                <a:bgClr>
                  <a:prstClr val="white"/>
                </a:bgClr>
              </a:patt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8" name="Oval 97"/>
              <p:cNvSpPr>
                <a:spLocks noChangeAspect="1"/>
              </p:cNvSpPr>
              <p:nvPr/>
            </p:nvSpPr>
            <p:spPr>
              <a:xfrm>
                <a:off x="6405278" y="2060604"/>
                <a:ext cx="109728" cy="353787"/>
              </a:xfrm>
              <a:prstGeom prst="ellipse">
                <a:avLst/>
              </a:prstGeom>
              <a:pattFill prst="pct50">
                <a:fgClr>
                  <a:schemeClr val="tx1"/>
                </a:fgClr>
                <a:bgClr>
                  <a:prstClr val="white"/>
                </a:bgClr>
              </a:patt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6" name="Oval 95"/>
              <p:cNvSpPr>
                <a:spLocks noChangeAspect="1"/>
              </p:cNvSpPr>
              <p:nvPr/>
            </p:nvSpPr>
            <p:spPr>
              <a:xfrm>
                <a:off x="6532278" y="2060604"/>
                <a:ext cx="109728" cy="353787"/>
              </a:xfrm>
              <a:prstGeom prst="ellipse">
                <a:avLst/>
              </a:prstGeom>
              <a:pattFill prst="pct50">
                <a:fgClr>
                  <a:schemeClr val="tx1"/>
                </a:fgClr>
                <a:bgClr>
                  <a:prstClr val="white"/>
                </a:bgClr>
              </a:patt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3" name="Line 98"/>
            <p:cNvSpPr>
              <a:spLocks noChangeShapeType="1"/>
            </p:cNvSpPr>
            <p:nvPr/>
          </p:nvSpPr>
          <p:spPr bwMode="auto">
            <a:xfrm flipV="1">
              <a:off x="6559249" y="2414391"/>
              <a:ext cx="0" cy="51944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grpSp>
        <p:nvGrpSpPr>
          <p:cNvPr id="78" name="Group 77"/>
          <p:cNvGrpSpPr>
            <a:grpSpLocks/>
          </p:cNvGrpSpPr>
          <p:nvPr/>
        </p:nvGrpSpPr>
        <p:grpSpPr>
          <a:xfrm>
            <a:off x="8412480" y="1431471"/>
            <a:ext cx="274320" cy="274319"/>
            <a:chOff x="5321855" y="1947584"/>
            <a:chExt cx="596345" cy="1028700"/>
          </a:xfrm>
        </p:grpSpPr>
        <p:sp>
          <p:nvSpPr>
            <p:cNvPr id="92" name="Oval 91"/>
            <p:cNvSpPr/>
            <p:nvPr/>
          </p:nvSpPr>
          <p:spPr>
            <a:xfrm>
              <a:off x="5435600" y="1947584"/>
              <a:ext cx="330200" cy="1028700"/>
            </a:xfrm>
            <a:prstGeom prst="ellipse">
              <a:avLst/>
            </a:prstGeom>
            <a:noFill/>
            <a:ln w="28575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Line 98"/>
            <p:cNvSpPr>
              <a:spLocks noChangeShapeType="1"/>
            </p:cNvSpPr>
            <p:nvPr/>
          </p:nvSpPr>
          <p:spPr bwMode="auto">
            <a:xfrm flipV="1">
              <a:off x="5321855" y="2044699"/>
              <a:ext cx="596345" cy="77849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94" name="Line 98"/>
          <p:cNvSpPr>
            <a:spLocks noChangeShapeType="1"/>
          </p:cNvSpPr>
          <p:nvPr/>
        </p:nvSpPr>
        <p:spPr bwMode="auto">
          <a:xfrm rot="5400000" flipV="1">
            <a:off x="8087226" y="1308910"/>
            <a:ext cx="0" cy="51944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7083926" y="2134906"/>
            <a:ext cx="91738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Translation</a:t>
            </a:r>
            <a:endParaRPr lang="en-US" sz="1200" i="1" dirty="0"/>
          </a:p>
        </p:txBody>
      </p:sp>
      <p:sp>
        <p:nvSpPr>
          <p:cNvPr id="101" name="Rectangle 100"/>
          <p:cNvSpPr/>
          <p:nvPr/>
        </p:nvSpPr>
        <p:spPr>
          <a:xfrm>
            <a:off x="7179211" y="919521"/>
            <a:ext cx="7977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Secretion</a:t>
            </a:r>
            <a:endParaRPr lang="en-US" sz="1200" i="1" dirty="0"/>
          </a:p>
        </p:txBody>
      </p:sp>
      <p:grpSp>
        <p:nvGrpSpPr>
          <p:cNvPr id="109" name="Group 108"/>
          <p:cNvGrpSpPr/>
          <p:nvPr/>
        </p:nvGrpSpPr>
        <p:grpSpPr>
          <a:xfrm>
            <a:off x="4937026" y="2418504"/>
            <a:ext cx="544159" cy="563066"/>
            <a:chOff x="2925328" y="357827"/>
            <a:chExt cx="583027" cy="645514"/>
          </a:xfrm>
        </p:grpSpPr>
        <p:sp>
          <p:nvSpPr>
            <p:cNvPr id="110" name="Explosion 1 109"/>
            <p:cNvSpPr/>
            <p:nvPr/>
          </p:nvSpPr>
          <p:spPr>
            <a:xfrm>
              <a:off x="2925328" y="357827"/>
              <a:ext cx="583027" cy="429914"/>
            </a:xfrm>
            <a:prstGeom prst="irregularSeal1">
              <a:avLst/>
            </a:prstGeom>
            <a:solidFill>
              <a:srgbClr val="FFFF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3004095" y="443334"/>
              <a:ext cx="411632" cy="24699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b="1" dirty="0">
                  <a:latin typeface="Arial"/>
                  <a:cs typeface="Arial"/>
                </a:rPr>
                <a:t>LPS</a:t>
              </a:r>
            </a:p>
          </p:txBody>
        </p:sp>
        <p:cxnSp>
          <p:nvCxnSpPr>
            <p:cNvPr id="112" name="Straight Arrow Connector 111"/>
            <p:cNvCxnSpPr/>
            <p:nvPr/>
          </p:nvCxnSpPr>
          <p:spPr>
            <a:xfrm flipH="1">
              <a:off x="3208961" y="755105"/>
              <a:ext cx="0" cy="248236"/>
            </a:xfrm>
            <a:prstGeom prst="straightConnector1">
              <a:avLst/>
            </a:prstGeom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3" name="Snip Diagonal Corner Rectangle 112"/>
          <p:cNvSpPr/>
          <p:nvPr/>
        </p:nvSpPr>
        <p:spPr>
          <a:xfrm flipH="1">
            <a:off x="5235925" y="3130859"/>
            <a:ext cx="403444" cy="175846"/>
          </a:xfrm>
          <a:prstGeom prst="snip2DiagRect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71762" tIns="35882" rIns="71762" bIns="35882" rtlCol="0" anchor="ctr"/>
          <a:lstStyle/>
          <a:p>
            <a:pPr algn="ctr"/>
            <a:endParaRPr lang="en-US" sz="800" dirty="0">
              <a:latin typeface="Arial"/>
              <a:cs typeface="Arial"/>
            </a:endParaRPr>
          </a:p>
        </p:txBody>
      </p:sp>
      <p:sp>
        <p:nvSpPr>
          <p:cNvPr id="114" name="Rectangle 113"/>
          <p:cNvSpPr/>
          <p:nvPr/>
        </p:nvSpPr>
        <p:spPr>
          <a:xfrm flipH="1">
            <a:off x="5166494" y="3133397"/>
            <a:ext cx="515570" cy="195575"/>
          </a:xfrm>
          <a:prstGeom prst="rect">
            <a:avLst/>
          </a:prstGeom>
          <a:effectLst/>
        </p:spPr>
        <p:txBody>
          <a:bodyPr wrap="none" lIns="71762" tIns="35882" rIns="71762" bIns="35882">
            <a:spAutoFit/>
          </a:bodyPr>
          <a:lstStyle/>
          <a:p>
            <a:r>
              <a:rPr lang="en-US" sz="800" b="1" dirty="0">
                <a:latin typeface="Arial"/>
                <a:cs typeface="Arial"/>
              </a:rPr>
              <a:t>MyD88*</a:t>
            </a:r>
            <a:endParaRPr lang="en-US" sz="800" b="1" baseline="30000" dirty="0">
              <a:latin typeface="Arial"/>
              <a:cs typeface="Arial"/>
            </a:endParaRPr>
          </a:p>
        </p:txBody>
      </p:sp>
      <p:sp>
        <p:nvSpPr>
          <p:cNvPr id="115" name="Round Diagonal Corner Rectangle 114"/>
          <p:cNvSpPr/>
          <p:nvPr/>
        </p:nvSpPr>
        <p:spPr>
          <a:xfrm>
            <a:off x="4774202" y="3136523"/>
            <a:ext cx="409651" cy="173313"/>
          </a:xfrm>
          <a:prstGeom prst="round2DiagRect">
            <a:avLst/>
          </a:prstGeom>
          <a:solidFill>
            <a:srgbClr val="2397E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71762" tIns="35882" rIns="71762" bIns="35882" rtlCol="0" anchor="ctr"/>
          <a:lstStyle/>
          <a:p>
            <a:pPr algn="ctr"/>
            <a:endParaRPr lang="en-US" sz="800" dirty="0">
              <a:latin typeface="Arial"/>
              <a:cs typeface="Arial"/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4771719" y="3130859"/>
            <a:ext cx="414230" cy="195575"/>
          </a:xfrm>
          <a:prstGeom prst="rect">
            <a:avLst/>
          </a:prstGeom>
          <a:effectLst/>
        </p:spPr>
        <p:txBody>
          <a:bodyPr wrap="none" lIns="71762" tIns="35882" rIns="71762" bIns="35882">
            <a:spAutoFit/>
          </a:bodyPr>
          <a:lstStyle/>
          <a:p>
            <a:r>
              <a:rPr lang="en-US" sz="800" b="1" dirty="0">
                <a:latin typeface="Arial"/>
                <a:cs typeface="Arial"/>
              </a:rPr>
              <a:t>TRIF*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680522" y="3076048"/>
            <a:ext cx="1034606" cy="274320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Line 98"/>
          <p:cNvSpPr>
            <a:spLocks noChangeShapeType="1"/>
          </p:cNvSpPr>
          <p:nvPr/>
        </p:nvSpPr>
        <p:spPr bwMode="auto">
          <a:xfrm flipV="1">
            <a:off x="5825065" y="2298468"/>
            <a:ext cx="1098040" cy="72341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2" name="Line 98"/>
          <p:cNvSpPr>
            <a:spLocks noChangeShapeType="1"/>
          </p:cNvSpPr>
          <p:nvPr/>
        </p:nvSpPr>
        <p:spPr bwMode="auto">
          <a:xfrm flipV="1">
            <a:off x="5705737" y="1010291"/>
            <a:ext cx="1104860" cy="1874924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459335" y="9187"/>
            <a:ext cx="44708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Module 3: Translation + Secretion</a:t>
            </a:r>
            <a:endParaRPr lang="en-US" sz="2400" b="1" dirty="0"/>
          </a:p>
        </p:txBody>
      </p:sp>
      <p:graphicFrame>
        <p:nvGraphicFramePr>
          <p:cNvPr id="47" name="Object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5992948"/>
              </p:ext>
            </p:extLst>
          </p:nvPr>
        </p:nvGraphicFramePr>
        <p:xfrm>
          <a:off x="148227" y="656400"/>
          <a:ext cx="4911725" cy="1222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17" name="Equation" r:id="rId4" imgW="3517900" imgH="876300" progId="Equation.DSMT4">
                  <p:embed/>
                </p:oleObj>
              </mc:Choice>
              <mc:Fallback>
                <p:oleObj name="Equation" r:id="rId4" imgW="3517900" imgH="876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48227" y="656400"/>
                        <a:ext cx="4911725" cy="1222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" name="Object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2712718"/>
              </p:ext>
            </p:extLst>
          </p:nvPr>
        </p:nvGraphicFramePr>
        <p:xfrm>
          <a:off x="255588" y="1792288"/>
          <a:ext cx="4408487" cy="1189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18" name="Equation" r:id="rId6" imgW="3098800" imgH="838200" progId="Equation.DSMT4">
                  <p:embed/>
                </p:oleObj>
              </mc:Choice>
              <mc:Fallback>
                <p:oleObj name="Equation" r:id="rId6" imgW="3098800" imgH="838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55588" y="1792288"/>
                        <a:ext cx="4408487" cy="11890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 descr="fig4.pdf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5" t="33515" r="1196" b="30553"/>
          <a:stretch/>
        </p:blipFill>
        <p:spPr>
          <a:xfrm>
            <a:off x="908652" y="3435924"/>
            <a:ext cx="7657843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262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553200" y="6482212"/>
            <a:ext cx="2133600" cy="365125"/>
          </a:xfrm>
        </p:spPr>
        <p:txBody>
          <a:bodyPr/>
          <a:lstStyle/>
          <a:p>
            <a:fld id="{B374BE6F-4675-E040-83E7-950933BE75D0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6" name="Picture 5" descr="fig4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219" t="33515" r="1196" b="30553"/>
          <a:stretch/>
        </p:blipFill>
        <p:spPr>
          <a:xfrm>
            <a:off x="284638" y="995812"/>
            <a:ext cx="4080521" cy="5486400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7287589"/>
              </p:ext>
            </p:extLst>
          </p:nvPr>
        </p:nvGraphicFramePr>
        <p:xfrm>
          <a:off x="4046531" y="226893"/>
          <a:ext cx="5013338" cy="35522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4131"/>
                <a:gridCol w="1906050"/>
                <a:gridCol w="1407201"/>
                <a:gridCol w="875956"/>
              </a:tblGrid>
              <a:tr h="330934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Index(</a:t>
                      </a:r>
                      <a:r>
                        <a:rPr lang="en-US" sz="1600" dirty="0" err="1" smtClean="0"/>
                        <a:t>i</a:t>
                      </a:r>
                      <a:r>
                        <a:rPr lang="en-US" sz="1600" dirty="0" smtClean="0"/>
                        <a:t>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Feature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Value(</a:t>
                      </a:r>
                      <a:r>
                        <a:rPr lang="en-US" sz="1600" dirty="0" err="1" smtClean="0"/>
                        <a:t>F</a:t>
                      </a:r>
                      <a:r>
                        <a:rPr lang="en-US" sz="1600" baseline="30000" dirty="0" err="1" smtClean="0"/>
                        <a:t>s</a:t>
                      </a:r>
                      <a:r>
                        <a:rPr lang="en-US" sz="1600" baseline="-25000" dirty="0" err="1" smtClean="0"/>
                        <a:t>i</a:t>
                      </a:r>
                      <a:r>
                        <a:rPr lang="en-US" sz="1600" baseline="0" dirty="0" smtClean="0"/>
                        <a:t>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Error(</a:t>
                      </a:r>
                      <a:r>
                        <a:rPr lang="en-US" sz="1600" dirty="0" err="1" smtClean="0"/>
                        <a:t>σ</a:t>
                      </a:r>
                      <a:r>
                        <a:rPr lang="en-US" sz="1600" baseline="-25000" dirty="0" err="1" smtClean="0"/>
                        <a:t>i</a:t>
                      </a:r>
                      <a:r>
                        <a:rPr lang="en-US" sz="1600" dirty="0" smtClean="0"/>
                        <a:t>)</a:t>
                      </a:r>
                      <a:endParaRPr lang="en-US" sz="1600" dirty="0"/>
                    </a:p>
                  </a:txBody>
                  <a:tcPr/>
                </a:tc>
              </a:tr>
              <a:tr h="330934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Peak time (</a:t>
                      </a:r>
                      <a:r>
                        <a:rPr lang="en-US" sz="1600" dirty="0" err="1" smtClean="0"/>
                        <a:t>wt</a:t>
                      </a:r>
                      <a:r>
                        <a:rPr lang="en-US" sz="1600" dirty="0" smtClean="0"/>
                        <a:t>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60 min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10 min</a:t>
                      </a:r>
                      <a:endParaRPr lang="en-US" sz="1600" dirty="0"/>
                    </a:p>
                  </a:txBody>
                  <a:tcPr/>
                </a:tc>
              </a:tr>
              <a:tr h="330934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Peak</a:t>
                      </a:r>
                      <a:r>
                        <a:rPr lang="en-US" sz="1600" baseline="0" dirty="0" smtClean="0"/>
                        <a:t> time (</a:t>
                      </a:r>
                      <a:r>
                        <a:rPr lang="en-US" sz="1600" baseline="0" dirty="0" err="1" smtClean="0"/>
                        <a:t>mko</a:t>
                      </a:r>
                      <a:r>
                        <a:rPr lang="en-US" sz="1600" baseline="0" dirty="0" smtClean="0"/>
                        <a:t>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60 min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10 min</a:t>
                      </a:r>
                      <a:endParaRPr lang="en-US" sz="1600" dirty="0"/>
                    </a:p>
                  </a:txBody>
                  <a:tcPr/>
                </a:tc>
              </a:tr>
              <a:tr h="330934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Peak time (</a:t>
                      </a:r>
                      <a:r>
                        <a:rPr lang="en-US" sz="1600" dirty="0" err="1" smtClean="0"/>
                        <a:t>tko</a:t>
                      </a:r>
                      <a:r>
                        <a:rPr lang="en-US" sz="1600" dirty="0" smtClean="0"/>
                        <a:t>)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60</a:t>
                      </a:r>
                      <a:r>
                        <a:rPr lang="en-US" sz="1600" baseline="0" dirty="0" smtClean="0"/>
                        <a:t> min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10 min</a:t>
                      </a:r>
                      <a:endParaRPr lang="en-US" sz="1600" dirty="0"/>
                    </a:p>
                  </a:txBody>
                  <a:tcPr/>
                </a:tc>
              </a:tr>
              <a:tr h="355134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Peak_tko</a:t>
                      </a:r>
                      <a:r>
                        <a:rPr lang="en-US" sz="1600" dirty="0" smtClean="0"/>
                        <a:t>/</a:t>
                      </a:r>
                      <a:r>
                        <a:rPr lang="en-US" sz="1600" dirty="0" err="1" smtClean="0"/>
                        <a:t>Peak_wt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0.34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0.06</a:t>
                      </a:r>
                      <a:endParaRPr lang="en-US" sz="1600" dirty="0"/>
                    </a:p>
                  </a:txBody>
                  <a:tcPr/>
                </a:tc>
              </a:tr>
              <a:tr h="346717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Peak_mko</a:t>
                      </a:r>
                      <a:r>
                        <a:rPr lang="en-US" sz="1600" dirty="0" smtClean="0"/>
                        <a:t>/</a:t>
                      </a:r>
                      <a:r>
                        <a:rPr lang="en-US" sz="1600" dirty="0" err="1" smtClean="0"/>
                        <a:t>peak_tko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0.82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0.14</a:t>
                      </a:r>
                      <a:endParaRPr lang="en-US" sz="1600" dirty="0"/>
                    </a:p>
                  </a:txBody>
                  <a:tcPr/>
                </a:tc>
              </a:tr>
              <a:tr h="37731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6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wt_120/</a:t>
                      </a:r>
                      <a:r>
                        <a:rPr lang="en-US" sz="1600" dirty="0" err="1" smtClean="0"/>
                        <a:t>Peak_wt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0.20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0.04</a:t>
                      </a:r>
                      <a:endParaRPr lang="en-US" sz="1600" dirty="0"/>
                    </a:p>
                  </a:txBody>
                  <a:tcPr/>
                </a:tc>
              </a:tr>
              <a:tr h="37731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7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Wt_120/tko_120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3.9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0.65</a:t>
                      </a:r>
                      <a:endParaRPr lang="en-US" sz="1600" dirty="0"/>
                    </a:p>
                  </a:txBody>
                  <a:tcPr/>
                </a:tc>
              </a:tr>
              <a:tr h="37731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8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wt_120/mko_120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2.3</a:t>
                      </a:r>
                      <a:endParaRPr lang="en-US" sz="1600" dirty="0"/>
                    </a:p>
                  </a:txBody>
                  <a:tcPr/>
                </a:tc>
              </a:tr>
              <a:tr h="37731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9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Tko_30/mko_30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0.75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0.12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061507"/>
              </p:ext>
            </p:extLst>
          </p:nvPr>
        </p:nvGraphicFramePr>
        <p:xfrm>
          <a:off x="4046531" y="3970841"/>
          <a:ext cx="5013338" cy="20429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4131"/>
                <a:gridCol w="1906050"/>
                <a:gridCol w="1407201"/>
                <a:gridCol w="875956"/>
              </a:tblGrid>
              <a:tr h="330934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Index(</a:t>
                      </a:r>
                      <a:r>
                        <a:rPr lang="en-US" sz="1600" dirty="0" err="1" smtClean="0"/>
                        <a:t>i</a:t>
                      </a:r>
                      <a:r>
                        <a:rPr lang="en-US" sz="1600" dirty="0" smtClean="0"/>
                        <a:t>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Feature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Value(</a:t>
                      </a:r>
                      <a:r>
                        <a:rPr lang="en-US" sz="1600" dirty="0" err="1" smtClean="0"/>
                        <a:t>F</a:t>
                      </a:r>
                      <a:r>
                        <a:rPr lang="en-US" sz="1600" baseline="30000" dirty="0" err="1" smtClean="0"/>
                        <a:t>s</a:t>
                      </a:r>
                      <a:r>
                        <a:rPr lang="en-US" sz="1600" baseline="-25000" dirty="0" err="1" smtClean="0"/>
                        <a:t>i</a:t>
                      </a:r>
                      <a:r>
                        <a:rPr lang="en-US" sz="1600" baseline="0" dirty="0" smtClean="0"/>
                        <a:t>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Error(</a:t>
                      </a:r>
                      <a:r>
                        <a:rPr lang="en-US" sz="1600" dirty="0" err="1" smtClean="0"/>
                        <a:t>σ</a:t>
                      </a:r>
                      <a:r>
                        <a:rPr lang="en-US" sz="1600" baseline="-25000" dirty="0" err="1" smtClean="0"/>
                        <a:t>i</a:t>
                      </a:r>
                      <a:r>
                        <a:rPr lang="en-US" sz="1600" dirty="0" smtClean="0"/>
                        <a:t>)</a:t>
                      </a:r>
                      <a:endParaRPr lang="en-US" sz="1600" dirty="0"/>
                    </a:p>
                  </a:txBody>
                  <a:tcPr/>
                </a:tc>
              </a:tr>
              <a:tr h="330934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tko_60/wt_60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0.17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0.03</a:t>
                      </a:r>
                      <a:endParaRPr lang="en-US" sz="1600" dirty="0"/>
                    </a:p>
                  </a:txBody>
                  <a:tcPr/>
                </a:tc>
              </a:tr>
              <a:tr h="330934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Mko_60/tko_60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1.4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0.54</a:t>
                      </a:r>
                      <a:endParaRPr lang="en-US" sz="1600" dirty="0"/>
                    </a:p>
                  </a:txBody>
                  <a:tcPr/>
                </a:tc>
              </a:tr>
              <a:tr h="330934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Tko_120/wt_120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0.17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0.03</a:t>
                      </a:r>
                      <a:endParaRPr lang="en-US" sz="1600" dirty="0"/>
                    </a:p>
                  </a:txBody>
                  <a:tcPr/>
                </a:tc>
              </a:tr>
              <a:tr h="355134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Mko_120/tko_120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1.9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0.76</a:t>
                      </a:r>
                      <a:endParaRPr lang="en-US" sz="1600" dirty="0"/>
                    </a:p>
                  </a:txBody>
                  <a:tcPr/>
                </a:tc>
              </a:tr>
              <a:tr h="346717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wt_120/wt_60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1.2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0.16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22025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ig4s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0100" y="331816"/>
            <a:ext cx="5299364" cy="6858000"/>
          </a:xfrm>
          <a:prstGeom prst="rect">
            <a:avLst/>
          </a:prstGeom>
        </p:spPr>
      </p:pic>
      <p:pic>
        <p:nvPicPr>
          <p:cNvPr id="3" name="Picture 2" descr="fig4s2b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942" y="331816"/>
            <a:ext cx="5299364" cy="68580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10135" y="123487"/>
            <a:ext cx="549801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How well the model capture the features.</a:t>
            </a:r>
          </a:p>
          <a:p>
            <a:r>
              <a:rPr lang="en-US" sz="2400" dirty="0" smtClean="0"/>
              <a:t>Score heat map for different parameters.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82353874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Genesis">
      <a:dk1>
        <a:sysClr val="windowText" lastClr="000000"/>
      </a:dk1>
      <a:lt1>
        <a:sysClr val="window" lastClr="FFFFFF"/>
      </a:lt1>
      <a:dk2>
        <a:srgbClr val="465466"/>
      </a:dk2>
      <a:lt2>
        <a:srgbClr val="BBD7F8"/>
      </a:lt2>
      <a:accent1>
        <a:srgbClr val="80B606"/>
      </a:accent1>
      <a:accent2>
        <a:srgbClr val="E29F1D"/>
      </a:accent2>
      <a:accent3>
        <a:srgbClr val="2397E2"/>
      </a:accent3>
      <a:accent4>
        <a:srgbClr val="35ACA2"/>
      </a:accent4>
      <a:accent5>
        <a:srgbClr val="5430BB"/>
      </a:accent5>
      <a:accent6>
        <a:srgbClr val="8D34E0"/>
      </a:accent6>
      <a:hlink>
        <a:srgbClr val="00B0F0"/>
      </a:hlink>
      <a:folHlink>
        <a:srgbClr val="0070C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30278</TotalTime>
  <Words>872</Words>
  <Application>Microsoft Macintosh PowerPoint</Application>
  <PresentationFormat>On-screen Show (4:3)</PresentationFormat>
  <Paragraphs>303</Paragraphs>
  <Slides>14</Slides>
  <Notes>11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Default Theme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UCSD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zhang Cheng</dc:creator>
  <cp:lastModifiedBy>zhang Cheng</cp:lastModifiedBy>
  <cp:revision>152</cp:revision>
  <dcterms:created xsi:type="dcterms:W3CDTF">2013-12-16T21:42:13Z</dcterms:created>
  <dcterms:modified xsi:type="dcterms:W3CDTF">2014-02-21T18:23:26Z</dcterms:modified>
</cp:coreProperties>
</file>