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70" r:id="rId3"/>
    <p:sldId id="272" r:id="rId4"/>
    <p:sldId id="271" r:id="rId5"/>
    <p:sldId id="267" r:id="rId6"/>
    <p:sldId id="273" r:id="rId7"/>
    <p:sldId id="260" r:id="rId8"/>
    <p:sldId id="268" r:id="rId9"/>
    <p:sldId id="276" r:id="rId10"/>
    <p:sldId id="275" r:id="rId11"/>
    <p:sldId id="261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72" autoAdjust="0"/>
  </p:normalViewPr>
  <p:slideViewPr>
    <p:cSldViewPr snapToGrid="0" snapToObjects="1">
      <p:cViewPr varScale="1">
        <p:scale>
          <a:sx n="111" d="100"/>
          <a:sy n="111" d="100"/>
        </p:scale>
        <p:origin x="-120" y="-3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E61BC-9AFB-7443-B919-0FEFC506D3C0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CF423-7E80-1241-A999-021D0810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Goodness_of_fit</a:t>
            </a:r>
            <a:r>
              <a:rPr lang="en-US" dirty="0" smtClean="0"/>
              <a:t>; </a:t>
            </a:r>
            <a:r>
              <a:rPr lang="en-US" dirty="0" err="1" smtClean="0"/>
              <a:t>chi_square</a:t>
            </a:r>
            <a:r>
              <a:rPr lang="en-US" baseline="0" dirty="0" smtClean="0"/>
              <a:t> &lt;1:</a:t>
            </a:r>
            <a:r>
              <a:rPr lang="en-US" dirty="0" smtClean="0"/>
              <a:t>indicates that the model is 'over-fitting' the data (either the model is improperly fitting noise, or the error variance has been overestimated).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dirty="0" smtClean="0"/>
              <a:t> &gt;1: indicates that the fit has not fully captured the data (or that the error variance has been underestimated).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Chi_square</a:t>
            </a:r>
            <a:r>
              <a:rPr lang="en-US" baseline="0" dirty="0" smtClean="0"/>
              <a:t> =1:</a:t>
            </a:r>
            <a:r>
              <a:rPr lang="en-US" dirty="0" smtClean="0"/>
              <a:t>extent of the match between observations and estimates is in accord with the error variance.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fold</a:t>
            </a:r>
            <a:r>
              <a:rPr lang="en-US" baseline="0" dirty="0" smtClean="0"/>
              <a:t> less in MyD88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long</a:t>
            </a:r>
            <a:r>
              <a:rPr lang="en-US" baseline="0" dirty="0" smtClean="0"/>
              <a:t> as keep the same ratios of processing rate between </a:t>
            </a:r>
            <a:r>
              <a:rPr lang="en-US" baseline="0" dirty="0" err="1" smtClean="0"/>
              <a:t>wt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, the fit doesn’t depend on the process 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proTNF</a:t>
            </a:r>
            <a:r>
              <a:rPr lang="en-US" b="1" dirty="0" smtClean="0"/>
              <a:t> half-life</a:t>
            </a:r>
            <a:r>
              <a:rPr lang="en-US" b="1" baseline="0" dirty="0" smtClean="0"/>
              <a:t>: less than 15 mins; </a:t>
            </a:r>
          </a:p>
          <a:p>
            <a:r>
              <a:rPr lang="en-US" dirty="0" smtClean="0"/>
              <a:t>J </a:t>
            </a:r>
            <a:r>
              <a:rPr lang="en-US" dirty="0" err="1" smtClean="0"/>
              <a:t>Immunol</a:t>
            </a:r>
            <a:r>
              <a:rPr lang="en-US" dirty="0" smtClean="0"/>
              <a:t>. 1997 Nov 1;159(9):4524-31.</a:t>
            </a:r>
          </a:p>
          <a:p>
            <a:r>
              <a:rPr lang="en-US" dirty="0" smtClean="0"/>
              <a:t>The fate of pro-TNF-alpha following inhibition of </a:t>
            </a:r>
            <a:r>
              <a:rPr lang="en-US" dirty="0" err="1" smtClean="0"/>
              <a:t>metalloprotease</a:t>
            </a:r>
            <a:r>
              <a:rPr lang="en-US" dirty="0" smtClean="0"/>
              <a:t>-dependent processing to soluble TNF-alpha in human monocytes.</a:t>
            </a:r>
          </a:p>
          <a:p>
            <a:r>
              <a:rPr lang="en-US" dirty="0" smtClean="0"/>
              <a:t>Solomon KA, Covington MB, </a:t>
            </a:r>
            <a:r>
              <a:rPr lang="en-US" dirty="0" err="1" smtClean="0"/>
              <a:t>DeCicco</a:t>
            </a:r>
            <a:r>
              <a:rPr lang="en-US" dirty="0" smtClean="0"/>
              <a:t> CP, Newton RC.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dirty="0" err="1" smtClean="0"/>
              <a:t>NFkB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CF423-7E80-1241-A999-021D08102E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ways of match</a:t>
            </a:r>
            <a:r>
              <a:rPr lang="en-US" baseline="0" dirty="0" smtClean="0"/>
              <a:t> mRNA and nascent profiles: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Increase the contribution of TNF feedback to the </a:t>
            </a:r>
            <a:r>
              <a:rPr lang="en-US" baseline="0" dirty="0" err="1" smtClean="0"/>
              <a:t>tko</a:t>
            </a:r>
            <a:r>
              <a:rPr lang="en-US" baseline="0" dirty="0" smtClean="0"/>
              <a:t> late phase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Adjust the </a:t>
            </a:r>
            <a:r>
              <a:rPr lang="en-US" baseline="0" dirty="0" err="1" smtClean="0"/>
              <a:t>NFkB</a:t>
            </a:r>
            <a:r>
              <a:rPr lang="en-US" baseline="0" dirty="0" smtClean="0"/>
              <a:t> threshold changes in the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 with processing rate changes in </a:t>
            </a:r>
            <a:r>
              <a:rPr lang="en-US" baseline="0" dirty="0" err="1" smtClean="0"/>
              <a:t>mko</a:t>
            </a:r>
            <a:r>
              <a:rPr lang="en-US" baseline="0" dirty="0" smtClean="0"/>
              <a:t>.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Dashed lines: without TNF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TNFr</a:t>
            </a:r>
            <a:r>
              <a:rPr lang="en-US" dirty="0" smtClean="0"/>
              <a:t> synthesis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9C9D-08EC-C64D-9F61-949AA1F45D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2/3/14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emf"/><Relationship Id="rId8" Type="http://schemas.openxmlformats.org/officeDocument/2006/relationships/image" Target="../media/image13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72345" y="3252977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Symbol" charset="0"/>
                <a:ea typeface="ＭＳ Ｐゴシック" charset="0"/>
                <a:cs typeface="Arial" charset="0"/>
              </a:rPr>
              <a:t>k</a:t>
            </a:r>
            <a:r>
              <a:rPr lang="en-US" sz="1200" b="1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</a:t>
            </a:r>
          </a:p>
        </p:txBody>
      </p:sp>
      <p:grpSp>
        <p:nvGrpSpPr>
          <p:cNvPr id="15" name="Group 14"/>
          <p:cNvGrpSpPr/>
          <p:nvPr/>
        </p:nvGrpSpPr>
        <p:grpSpPr>
          <a:xfrm flipH="1">
            <a:off x="2080220" y="2946589"/>
            <a:ext cx="1143000" cy="322263"/>
            <a:chOff x="3101181" y="5965825"/>
            <a:chExt cx="1143000" cy="322263"/>
          </a:xfrm>
        </p:grpSpPr>
        <p:sp>
          <p:nvSpPr>
            <p:cNvPr id="3" name="Line 41"/>
            <p:cNvSpPr>
              <a:spLocks noChangeShapeType="1"/>
            </p:cNvSpPr>
            <p:nvPr/>
          </p:nvSpPr>
          <p:spPr bwMode="auto">
            <a:xfrm flipH="1" flipV="1">
              <a:off x="3117056" y="6181725"/>
              <a:ext cx="1127125" cy="95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3426619" y="5965825"/>
              <a:ext cx="0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" name="Line 43"/>
            <p:cNvSpPr>
              <a:spLocks noChangeShapeType="1"/>
            </p:cNvSpPr>
            <p:nvPr/>
          </p:nvSpPr>
          <p:spPr bwMode="auto">
            <a:xfrm flipH="1">
              <a:off x="3101181" y="5972175"/>
              <a:ext cx="331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3588544" y="6067425"/>
              <a:ext cx="492125" cy="2206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3350220" y="2895789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TNF</a:t>
            </a:r>
          </a:p>
        </p:txBody>
      </p:sp>
      <p:sp>
        <p:nvSpPr>
          <p:cNvPr id="54" name="Line 98"/>
          <p:cNvSpPr>
            <a:spLocks noChangeShapeType="1"/>
          </p:cNvSpPr>
          <p:nvPr/>
        </p:nvSpPr>
        <p:spPr bwMode="auto">
          <a:xfrm flipV="1">
            <a:off x="3005891" y="2346334"/>
            <a:ext cx="234950" cy="44981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399545" y="2090272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3305640" y="1414248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09" y="2613379"/>
            <a:ext cx="1571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Transcription, f</a:t>
            </a:r>
            <a:r>
              <a:rPr lang="en-US" sz="1200" i="1" dirty="0"/>
              <a:t>(</a:t>
            </a:r>
            <a:r>
              <a:rPr lang="en-US" sz="1200" i="1" dirty="0" err="1"/>
              <a:t>NFkB</a:t>
            </a:r>
            <a:r>
              <a:rPr lang="en-US" sz="1200" i="1" dirty="0"/>
              <a:t>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340615" y="1564307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sp>
        <p:nvSpPr>
          <p:cNvPr id="99" name="Oval 4"/>
          <p:cNvSpPr>
            <a:spLocks noChangeArrowheads="1"/>
          </p:cNvSpPr>
          <p:nvPr/>
        </p:nvSpPr>
        <p:spPr bwMode="auto">
          <a:xfrm>
            <a:off x="1280447" y="2306666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469056" y="2361967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>
            <a:stCxn id="115" idx="1"/>
          </p:cNvCxnSpPr>
          <p:nvPr/>
        </p:nvCxnSpPr>
        <p:spPr>
          <a:xfrm>
            <a:off x="1228898" y="1912534"/>
            <a:ext cx="7890" cy="38134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186896" y="1021202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485795" y="1733557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1416364" y="1736095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1024072" y="1739221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21589" y="1733557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258194" y="2314563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47181" y="1922828"/>
            <a:ext cx="3016" cy="39857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Line 98"/>
          <p:cNvSpPr>
            <a:spLocks noChangeShapeType="1"/>
          </p:cNvSpPr>
          <p:nvPr/>
        </p:nvSpPr>
        <p:spPr bwMode="auto">
          <a:xfrm>
            <a:off x="1693181" y="2609937"/>
            <a:ext cx="387039" cy="30339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0392" y="1678746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2095460" y="1818619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506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Module1 </a:t>
            </a:r>
            <a:r>
              <a:rPr lang="en-US" sz="2400" b="1" dirty="0"/>
              <a:t>: Transcription + RNA processing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50997"/>
              </p:ext>
            </p:extLst>
          </p:nvPr>
        </p:nvGraphicFramePr>
        <p:xfrm>
          <a:off x="153100" y="4125524"/>
          <a:ext cx="4218446" cy="62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Equation" r:id="rId4" imgW="3022600" imgH="444500" progId="Equation.3">
                  <p:embed/>
                </p:oleObj>
              </mc:Choice>
              <mc:Fallback>
                <p:oleObj name="Equation" r:id="rId4" imgW="302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100" y="4125524"/>
                        <a:ext cx="4218446" cy="620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59987"/>
              </p:ext>
            </p:extLst>
          </p:nvPr>
        </p:nvGraphicFramePr>
        <p:xfrm>
          <a:off x="84138" y="6186488"/>
          <a:ext cx="73406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Equation" r:id="rId6" imgW="4724400" imgH="431800" progId="Equation.DSMT4">
                  <p:embed/>
                </p:oleObj>
              </mc:Choice>
              <mc:Fallback>
                <p:oleObj name="Equation" r:id="rId6" imgW="47244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138" y="6186488"/>
                        <a:ext cx="7340600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5248"/>
              </p:ext>
            </p:extLst>
          </p:nvPr>
        </p:nvGraphicFramePr>
        <p:xfrm>
          <a:off x="153100" y="5072851"/>
          <a:ext cx="30654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Equation" r:id="rId8" imgW="2197100" imgH="457200" progId="Equation.3">
                  <p:embed/>
                </p:oleObj>
              </mc:Choice>
              <mc:Fallback>
                <p:oleObj name="Equation" r:id="rId8" imgW="219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100" y="5072851"/>
                        <a:ext cx="3065463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3100" y="3679145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3100" y="4703519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3100" y="5822244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010" y="84305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pic>
        <p:nvPicPr>
          <p:cNvPr id="14" name="Picture 13" descr="fig2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804592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9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35" y="354319"/>
            <a:ext cx="5306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 1 to 3, together (</a:t>
            </a:r>
            <a:r>
              <a:rPr lang="en-US" sz="2400" b="1" dirty="0" err="1" smtClean="0">
                <a:solidFill>
                  <a:srgbClr val="0000FF"/>
                </a:solidFill>
              </a:rPr>
              <a:t>NFkB</a:t>
            </a:r>
            <a:r>
              <a:rPr lang="en-US" sz="2400" b="1" dirty="0" smtClean="0">
                <a:solidFill>
                  <a:srgbClr val="0000FF"/>
                </a:solidFill>
              </a:rPr>
              <a:t> as input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pic>
        <p:nvPicPr>
          <p:cNvPr id="5" name="Picture 4" descr="fig2_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23858" b="26924"/>
          <a:stretch/>
        </p:blipFill>
        <p:spPr>
          <a:xfrm>
            <a:off x="0" y="1291745"/>
            <a:ext cx="7013814" cy="4572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96743"/>
              </p:ext>
            </p:extLst>
          </p:nvPr>
        </p:nvGraphicFramePr>
        <p:xfrm>
          <a:off x="7324448" y="1397000"/>
          <a:ext cx="1590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4"/>
                <a:gridCol w="815380"/>
                <a:gridCol w="594918"/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3298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Linking with TLR4 model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178143" y="44087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7" name="Picture 16" descr="Fig5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61" y="152033"/>
            <a:ext cx="5299364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73318" y="1699675"/>
            <a:ext cx="279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Dashed lines: without TNF </a:t>
            </a:r>
            <a:r>
              <a:rPr lang="en-US" sz="1400" dirty="0" smtClean="0"/>
              <a:t>feedback</a:t>
            </a:r>
          </a:p>
          <a:p>
            <a:r>
              <a:rPr lang="en-US" sz="1400" dirty="0" smtClean="0"/>
              <a:t>Solid lines: with TNF feedback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47050" y="1189960"/>
            <a:ext cx="0" cy="34325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901286" y="1728830"/>
            <a:ext cx="4530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TNF </a:t>
            </a:r>
            <a:r>
              <a:rPr lang="en-US" sz="1400" dirty="0" smtClean="0">
                <a:solidFill>
                  <a:srgbClr val="0000FF"/>
                </a:solidFill>
              </a:rPr>
              <a:t>feedback contribute to the 60mins -120mins activity in trif knockout 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2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67796" y="1075311"/>
            <a:ext cx="244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Feedback toggled by TNFR </a:t>
            </a:r>
            <a:r>
              <a:rPr lang="en-US" sz="1200" dirty="0"/>
              <a:t>synthesis </a:t>
            </a:r>
          </a:p>
        </p:txBody>
      </p:sp>
      <p:pic>
        <p:nvPicPr>
          <p:cNvPr id="3" name="Picture 2" descr="Fig5c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87" y="-503445"/>
            <a:ext cx="6400800" cy="8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156908" y="178551"/>
            <a:ext cx="7254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err="1" smtClean="0"/>
              <a:t>CpG</a:t>
            </a:r>
            <a:r>
              <a:rPr lang="en-US" sz="2400" b="1" dirty="0" smtClean="0"/>
              <a:t> and PIC stimulation (with / without TNF feedback)</a:t>
            </a:r>
            <a:endParaRPr lang="en-US" sz="2400" b="1" dirty="0"/>
          </a:p>
        </p:txBody>
      </p:sp>
      <p:pic>
        <p:nvPicPr>
          <p:cNvPr id="4" name="Picture 3" descr="Fig6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20173" r="5161" b="41018"/>
          <a:stretch/>
        </p:blipFill>
        <p:spPr>
          <a:xfrm>
            <a:off x="1555938" y="1487450"/>
            <a:ext cx="6400800" cy="35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71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82386"/>
              </p:ext>
            </p:extLst>
          </p:nvPr>
        </p:nvGraphicFramePr>
        <p:xfrm>
          <a:off x="2484066" y="3298839"/>
          <a:ext cx="5013338" cy="351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e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Peak_mko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0.11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Peak_wt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0.22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(60)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(60)/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mko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0.21</a:t>
                      </a:r>
                      <a:endParaRPr lang="en-US" sz="1600" dirty="0"/>
                    </a:p>
                  </a:txBody>
                  <a:tcPr/>
                </a:tc>
              </a:tr>
              <a:tr h="2742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(120)/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(120)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458954"/>
              </p:ext>
            </p:extLst>
          </p:nvPr>
        </p:nvGraphicFramePr>
        <p:xfrm>
          <a:off x="4659456" y="1475241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456" y="1475241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686472" y="2929507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=9)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796" y="721358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3" name="Picture 12" descr="fig2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8"/>
          <a:stretch/>
        </p:blipFill>
        <p:spPr>
          <a:xfrm>
            <a:off x="523569" y="0"/>
            <a:ext cx="3616193" cy="3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2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695" y="-279621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  <p:pic>
        <p:nvPicPr>
          <p:cNvPr id="2" name="Picture 1" descr="fig2s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13" y="-314574"/>
            <a:ext cx="5299364" cy="6858000"/>
          </a:xfrm>
          <a:prstGeom prst="rect">
            <a:avLst/>
          </a:prstGeom>
        </p:spPr>
      </p:pic>
      <p:pic>
        <p:nvPicPr>
          <p:cNvPr id="7" name="Picture 6" descr="fig2s_otherk_heatmap_large_region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1" t="36526" r="30650" b="39181"/>
          <a:stretch/>
        </p:blipFill>
        <p:spPr>
          <a:xfrm>
            <a:off x="5544058" y="5079784"/>
            <a:ext cx="2074077" cy="16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974551" y="2840033"/>
            <a:ext cx="1901349" cy="95433"/>
            <a:chOff x="4591050" y="5183654"/>
            <a:chExt cx="1901349" cy="95433"/>
          </a:xfrm>
        </p:grpSpPr>
        <p:sp>
          <p:nvSpPr>
            <p:cNvPr id="59" name="Rectangle 58"/>
            <p:cNvSpPr/>
            <p:nvPr/>
          </p:nvSpPr>
          <p:spPr>
            <a:xfrm>
              <a:off x="4749800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84800" y="5183654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65019" y="5183654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 flipV="1">
              <a:off x="51943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" name="Line 98"/>
            <p:cNvSpPr>
              <a:spLocks noChangeShapeType="1"/>
            </p:cNvSpPr>
            <p:nvPr/>
          </p:nvSpPr>
          <p:spPr bwMode="auto">
            <a:xfrm flipV="1">
              <a:off x="566420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" name="Line 98"/>
            <p:cNvSpPr>
              <a:spLocks noChangeShapeType="1"/>
            </p:cNvSpPr>
            <p:nvPr/>
          </p:nvSpPr>
          <p:spPr bwMode="auto">
            <a:xfrm flipV="1">
              <a:off x="4591050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V="1">
              <a:off x="6309519" y="5235950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2316181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747981" y="1960336"/>
            <a:ext cx="274320" cy="9543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025000" y="1960336"/>
            <a:ext cx="444500" cy="95433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Line 98"/>
          <p:cNvSpPr>
            <a:spLocks noChangeShapeType="1"/>
          </p:cNvSpPr>
          <p:nvPr/>
        </p:nvSpPr>
        <p:spPr bwMode="auto">
          <a:xfrm flipV="1">
            <a:off x="2157431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" name="Line 98"/>
          <p:cNvSpPr>
            <a:spLocks noChangeShapeType="1"/>
          </p:cNvSpPr>
          <p:nvPr/>
        </p:nvSpPr>
        <p:spPr bwMode="auto">
          <a:xfrm flipV="1">
            <a:off x="3469500" y="2012632"/>
            <a:ext cx="18288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6" name="Line 98"/>
          <p:cNvSpPr>
            <a:spLocks noChangeShapeType="1"/>
          </p:cNvSpPr>
          <p:nvPr/>
        </p:nvSpPr>
        <p:spPr bwMode="auto">
          <a:xfrm flipV="1">
            <a:off x="2880646" y="2164009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4262026" y="1850072"/>
            <a:ext cx="274320" cy="274320"/>
            <a:chOff x="5321855" y="1947584"/>
            <a:chExt cx="596345" cy="1028700"/>
          </a:xfrm>
        </p:grpSpPr>
        <p:sp>
          <p:nvSpPr>
            <p:cNvPr id="10" name="Oval 9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5" name="Line 98"/>
          <p:cNvSpPr>
            <a:spLocks noChangeShapeType="1"/>
          </p:cNvSpPr>
          <p:nvPr/>
        </p:nvSpPr>
        <p:spPr bwMode="auto">
          <a:xfrm rot="5400000" flipV="1">
            <a:off x="3991128" y="1747901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15621" y="2314068"/>
            <a:ext cx="118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RNA processing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61902" y="1770963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1060801" y="2483318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991370" y="2485856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599078" y="2488982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6595" y="2483318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398" y="2428507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ine 98"/>
          <p:cNvSpPr>
            <a:spLocks noChangeShapeType="1"/>
          </p:cNvSpPr>
          <p:nvPr/>
        </p:nvSpPr>
        <p:spPr bwMode="auto">
          <a:xfrm flipV="1">
            <a:off x="1670466" y="2568380"/>
            <a:ext cx="8547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3" name="Line 98"/>
          <p:cNvSpPr>
            <a:spLocks noChangeShapeType="1"/>
          </p:cNvSpPr>
          <p:nvPr/>
        </p:nvSpPr>
        <p:spPr bwMode="auto">
          <a:xfrm flipV="1">
            <a:off x="1655226" y="2117498"/>
            <a:ext cx="2170965" cy="37148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10135" y="123487"/>
            <a:ext cx="538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2: </a:t>
            </a:r>
            <a:r>
              <a:rPr lang="en-US" sz="2400" b="1" dirty="0"/>
              <a:t>RNA </a:t>
            </a:r>
            <a:r>
              <a:rPr lang="en-US" sz="2400" b="1" dirty="0" smtClean="0"/>
              <a:t>processing + stabilization</a:t>
            </a:r>
            <a:endParaRPr lang="en-US" sz="2400" b="1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533583"/>
              </p:ext>
            </p:extLst>
          </p:nvPr>
        </p:nvGraphicFramePr>
        <p:xfrm>
          <a:off x="153213" y="41188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4" imgW="2667000" imgH="393700" progId="Equation.DSMT4">
                  <p:embed/>
                </p:oleObj>
              </mc:Choice>
              <mc:Fallback>
                <p:oleObj name="Equation" r:id="rId4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213" y="41188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75375"/>
              </p:ext>
            </p:extLst>
          </p:nvPr>
        </p:nvGraphicFramePr>
        <p:xfrm>
          <a:off x="153213" y="5648057"/>
          <a:ext cx="8369301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6" imgW="8089900" imgH="1168400" progId="Equation.DSMT4">
                  <p:embed/>
                </p:oleObj>
              </mc:Choice>
              <mc:Fallback>
                <p:oleObj name="Equation" r:id="rId6" imgW="8089900" imgH="11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13" y="5648057"/>
                        <a:ext cx="8369301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ig3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2" y="192266"/>
            <a:ext cx="2743200" cy="548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33563" y="1055891"/>
            <a:ext cx="4464900" cy="268456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7174" y="3722258"/>
            <a:ext cx="103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Equation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20181" y="5654188"/>
            <a:ext cx="19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Parameters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p</a:t>
            </a:r>
            <a:r>
              <a:rPr lang="en-US" b="1" dirty="0" smtClean="0">
                <a:solidFill>
                  <a:srgbClr val="0000FF"/>
                </a:solidFill>
              </a:rPr>
              <a:t>= 5)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77147"/>
              </p:ext>
            </p:extLst>
          </p:nvPr>
        </p:nvGraphicFramePr>
        <p:xfrm>
          <a:off x="266700" y="4970073"/>
          <a:ext cx="2835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" y="4970073"/>
                        <a:ext cx="283527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53100" y="4634867"/>
            <a:ext cx="169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Initial condition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7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_wt_mko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2" t="51586" r="34137" b="22222"/>
          <a:stretch/>
        </p:blipFill>
        <p:spPr>
          <a:xfrm>
            <a:off x="1147818" y="0"/>
            <a:ext cx="3276600" cy="332210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13854"/>
              </p:ext>
            </p:extLst>
          </p:nvPr>
        </p:nvGraphicFramePr>
        <p:xfrm>
          <a:off x="1740271" y="3648999"/>
          <a:ext cx="5013338" cy="279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2339995"/>
                <a:gridCol w="973256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wt_120/mko_120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22012" y="3201444"/>
            <a:ext cx="240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Table of features (</a:t>
            </a:r>
            <a:r>
              <a:rPr lang="en-US" b="1" dirty="0" err="1" smtClean="0">
                <a:solidFill>
                  <a:srgbClr val="0000FF"/>
                </a:solidFill>
              </a:rPr>
              <a:t>n</a:t>
            </a:r>
            <a:r>
              <a:rPr lang="en-US" b="1" baseline="-25000" dirty="0" err="1" smtClean="0">
                <a:solidFill>
                  <a:srgbClr val="0000FF"/>
                </a:solidFill>
              </a:rPr>
              <a:t>F</a:t>
            </a:r>
            <a:r>
              <a:rPr lang="en-US" b="1" dirty="0" smtClean="0">
                <a:solidFill>
                  <a:srgbClr val="0000FF"/>
                </a:solidFill>
              </a:rPr>
              <a:t>=7)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3552"/>
              </p:ext>
            </p:extLst>
          </p:nvPr>
        </p:nvGraphicFramePr>
        <p:xfrm>
          <a:off x="4727137" y="1750898"/>
          <a:ext cx="3055927" cy="80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4" imgW="1790700" imgH="469900" progId="Equation.3">
                  <p:embed/>
                </p:oleObj>
              </mc:Choice>
              <mc:Fallback>
                <p:oleObj name="Equation" r:id="rId4" imgW="1790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7137" y="1750898"/>
                        <a:ext cx="3055927" cy="80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20477" y="997015"/>
            <a:ext cx="36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Score function (modified chi square)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3s1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r="3791"/>
          <a:stretch/>
        </p:blipFill>
        <p:spPr>
          <a:xfrm>
            <a:off x="297459" y="811990"/>
            <a:ext cx="5045368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9555" y="5370138"/>
            <a:ext cx="4228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long as keep the same ratios of processing rate between </a:t>
            </a:r>
            <a:r>
              <a:rPr lang="en-US" dirty="0" err="1"/>
              <a:t>wt</a:t>
            </a:r>
            <a:r>
              <a:rPr lang="en-US" dirty="0"/>
              <a:t>, </a:t>
            </a:r>
            <a:r>
              <a:rPr lang="en-US" dirty="0" err="1"/>
              <a:t>mko</a:t>
            </a:r>
            <a:r>
              <a:rPr lang="en-US" dirty="0"/>
              <a:t> and </a:t>
            </a:r>
            <a:r>
              <a:rPr lang="en-US" dirty="0" err="1"/>
              <a:t>tko</a:t>
            </a:r>
            <a:r>
              <a:rPr lang="en-US" dirty="0"/>
              <a:t>, the fit doesn’t depend on the </a:t>
            </a:r>
            <a:r>
              <a:rPr lang="en-US" dirty="0" smtClean="0"/>
              <a:t>processing </a:t>
            </a:r>
            <a:r>
              <a:rPr lang="en-US" dirty="0"/>
              <a:t>rate. </a:t>
            </a:r>
          </a:p>
        </p:txBody>
      </p:sp>
      <p:pic>
        <p:nvPicPr>
          <p:cNvPr id="4" name="Picture 3" descr="fig3s2_no_dependent_kprwt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5" t="38040" r="32297" b="38435"/>
          <a:stretch/>
        </p:blipFill>
        <p:spPr>
          <a:xfrm>
            <a:off x="4873748" y="4114047"/>
            <a:ext cx="3327427" cy="2743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320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6332555" y="231670"/>
            <a:ext cx="1494949" cy="2471640"/>
            <a:chOff x="5845969" y="1966624"/>
            <a:chExt cx="1494949" cy="2471640"/>
          </a:xfrm>
        </p:grpSpPr>
        <p:sp>
          <p:nvSpPr>
            <p:cNvPr id="68" name="Rectangle 67"/>
            <p:cNvSpPr/>
            <p:nvPr/>
          </p:nvSpPr>
          <p:spPr>
            <a:xfrm>
              <a:off x="6004719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36519" y="4342831"/>
              <a:ext cx="274320" cy="954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13538" y="4342831"/>
              <a:ext cx="444500" cy="9543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845969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Line 98"/>
            <p:cNvSpPr>
              <a:spLocks noChangeShapeType="1"/>
            </p:cNvSpPr>
            <p:nvPr/>
          </p:nvSpPr>
          <p:spPr bwMode="auto">
            <a:xfrm flipV="1">
              <a:off x="7158038" y="4395127"/>
              <a:ext cx="1828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V="1">
              <a:off x="6553200" y="3696388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093619" y="3463992"/>
              <a:ext cx="914400" cy="101600"/>
              <a:chOff x="5060950" y="2705100"/>
              <a:chExt cx="2670969" cy="101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5060950" y="27051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071269" y="2794000"/>
                <a:ext cx="2660650" cy="127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6449521" y="2995324"/>
              <a:ext cx="236728" cy="630647"/>
              <a:chOff x="4189317" y="709892"/>
              <a:chExt cx="236728" cy="630647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259355" y="709892"/>
                <a:ext cx="109728" cy="536667"/>
                <a:chOff x="4084541" y="464709"/>
                <a:chExt cx="109728" cy="536667"/>
              </a:xfrm>
            </p:grpSpPr>
            <p:sp>
              <p:nvSpPr>
                <p:cNvPr id="87" name="Oval 86"/>
                <p:cNvSpPr>
                  <a:spLocks noChangeAspect="1"/>
                </p:cNvSpPr>
                <p:nvPr/>
              </p:nvSpPr>
              <p:spPr>
                <a:xfrm>
                  <a:off x="4084541" y="4647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139405" y="8184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9317" y="803872"/>
                <a:ext cx="109728" cy="536667"/>
                <a:chOff x="3779741" y="159909"/>
                <a:chExt cx="109728" cy="536667"/>
              </a:xfrm>
            </p:grpSpPr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3779741" y="1599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834605" y="5136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4316317" y="803872"/>
                <a:ext cx="109728" cy="536667"/>
                <a:chOff x="3932141" y="312309"/>
                <a:chExt cx="109728" cy="536667"/>
              </a:xfrm>
            </p:grpSpPr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>
                  <a:off x="3932141" y="312309"/>
                  <a:ext cx="109728" cy="353787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prstClr val="white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3987005" y="666096"/>
                  <a:ext cx="0" cy="182880"/>
                </a:xfrm>
                <a:prstGeom prst="line">
                  <a:avLst/>
                </a:prstGeom>
                <a:noFill/>
                <a:ln w="38100" cmpd="sng">
                  <a:solidFill>
                    <a:srgbClr val="000000"/>
                  </a:solidFill>
                  <a:round/>
                  <a:headEnd type="none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>
              <a:off x="6449521" y="1966624"/>
              <a:ext cx="236728" cy="447767"/>
              <a:chOff x="6405278" y="1966624"/>
              <a:chExt cx="236728" cy="447767"/>
            </a:xfrm>
          </p:grpSpPr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6475316" y="196662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>
                <a:spLocks noChangeAspect="1"/>
              </p:cNvSpPr>
              <p:nvPr/>
            </p:nvSpPr>
            <p:spPr>
              <a:xfrm>
                <a:off x="6405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6532278" y="2060604"/>
                <a:ext cx="109728" cy="353787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prstClr val="white"/>
                </a:bgClr>
              </a:patt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 flipV="1">
              <a:off x="6559249" y="2414391"/>
              <a:ext cx="0" cy="5194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>
          <a:xfrm>
            <a:off x="8412480" y="1431471"/>
            <a:ext cx="274320" cy="274319"/>
            <a:chOff x="5321855" y="1947584"/>
            <a:chExt cx="596345" cy="1028700"/>
          </a:xfrm>
        </p:grpSpPr>
        <p:sp>
          <p:nvSpPr>
            <p:cNvPr id="92" name="Oval 91"/>
            <p:cNvSpPr/>
            <p:nvPr/>
          </p:nvSpPr>
          <p:spPr>
            <a:xfrm>
              <a:off x="5435600" y="1947584"/>
              <a:ext cx="330200" cy="1028700"/>
            </a:xfrm>
            <a:prstGeom prst="ellipse">
              <a:avLst/>
            </a:prstGeom>
            <a:noFill/>
            <a:ln w="285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Line 98"/>
            <p:cNvSpPr>
              <a:spLocks noChangeShapeType="1"/>
            </p:cNvSpPr>
            <p:nvPr/>
          </p:nvSpPr>
          <p:spPr bwMode="auto">
            <a:xfrm flipV="1">
              <a:off x="5321855" y="2044699"/>
              <a:ext cx="596345" cy="7784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4" name="Line 98"/>
          <p:cNvSpPr>
            <a:spLocks noChangeShapeType="1"/>
          </p:cNvSpPr>
          <p:nvPr/>
        </p:nvSpPr>
        <p:spPr bwMode="auto">
          <a:xfrm rot="5400000" flipV="1">
            <a:off x="8087226" y="1308910"/>
            <a:ext cx="0" cy="51944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083926" y="2134906"/>
            <a:ext cx="917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Translation</a:t>
            </a:r>
            <a:endParaRPr lang="en-US" sz="1200" i="1" dirty="0"/>
          </a:p>
        </p:txBody>
      </p:sp>
      <p:sp>
        <p:nvSpPr>
          <p:cNvPr id="101" name="Rectangle 100"/>
          <p:cNvSpPr/>
          <p:nvPr/>
        </p:nvSpPr>
        <p:spPr>
          <a:xfrm>
            <a:off x="7179211" y="919521"/>
            <a:ext cx="797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/>
              <a:t>Secretion</a:t>
            </a:r>
            <a:endParaRPr lang="en-US" sz="1200" i="1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937026" y="2418504"/>
            <a:ext cx="544159" cy="563066"/>
            <a:chOff x="2925328" y="357827"/>
            <a:chExt cx="583027" cy="645514"/>
          </a:xfrm>
        </p:grpSpPr>
        <p:sp>
          <p:nvSpPr>
            <p:cNvPr id="110" name="Explosion 1 109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Snip Diagonal Corner Rectangle 112"/>
          <p:cNvSpPr/>
          <p:nvPr/>
        </p:nvSpPr>
        <p:spPr>
          <a:xfrm flipH="1">
            <a:off x="5235925" y="31308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 flipH="1">
            <a:off x="5166494" y="31333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15" name="Round Diagonal Corner Rectangle 114"/>
          <p:cNvSpPr/>
          <p:nvPr/>
        </p:nvSpPr>
        <p:spPr>
          <a:xfrm>
            <a:off x="4774202" y="31365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71719" y="31308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80522" y="3076048"/>
            <a:ext cx="1034606" cy="27432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ine 98"/>
          <p:cNvSpPr>
            <a:spLocks noChangeShapeType="1"/>
          </p:cNvSpPr>
          <p:nvPr/>
        </p:nvSpPr>
        <p:spPr bwMode="auto">
          <a:xfrm flipV="1">
            <a:off x="5825065" y="2298468"/>
            <a:ext cx="1098040" cy="7234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2" name="Line 98"/>
          <p:cNvSpPr>
            <a:spLocks noChangeShapeType="1"/>
          </p:cNvSpPr>
          <p:nvPr/>
        </p:nvSpPr>
        <p:spPr bwMode="auto">
          <a:xfrm flipV="1">
            <a:off x="5705737" y="1010291"/>
            <a:ext cx="1104860" cy="18749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9335" y="9187"/>
            <a:ext cx="447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Module 3: Translation + Secretion</a:t>
            </a:r>
            <a:endParaRPr lang="en-US" sz="2400" b="1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92948"/>
              </p:ext>
            </p:extLst>
          </p:nvPr>
        </p:nvGraphicFramePr>
        <p:xfrm>
          <a:off x="148227" y="6564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4" imgW="3517900" imgH="876300" progId="Equation.DSMT4">
                  <p:embed/>
                </p:oleObj>
              </mc:Choice>
              <mc:Fallback>
                <p:oleObj name="Equation" r:id="rId4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27" y="6564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12718"/>
              </p:ext>
            </p:extLst>
          </p:nvPr>
        </p:nvGraphicFramePr>
        <p:xfrm>
          <a:off x="255588" y="1792288"/>
          <a:ext cx="4408487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6" imgW="3098800" imgH="838200" progId="Equation.DSMT4">
                  <p:embed/>
                </p:oleObj>
              </mc:Choice>
              <mc:Fallback>
                <p:oleObj name="Equation" r:id="rId6" imgW="3098800" imgH="83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88" y="1792288"/>
                        <a:ext cx="4408487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33515" r="1196" b="30553"/>
          <a:stretch/>
        </p:blipFill>
        <p:spPr>
          <a:xfrm>
            <a:off x="908652" y="3435924"/>
            <a:ext cx="76578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82212"/>
            <a:ext cx="2133600" cy="365125"/>
          </a:xfrm>
        </p:spPr>
        <p:txBody>
          <a:bodyPr/>
          <a:lstStyle/>
          <a:p>
            <a:fld id="{B374BE6F-4675-E040-83E7-950933BE75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fig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9" t="33515" r="1196" b="30553"/>
          <a:stretch/>
        </p:blipFill>
        <p:spPr>
          <a:xfrm>
            <a:off x="284638" y="995812"/>
            <a:ext cx="4080521" cy="5486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87589"/>
              </p:ext>
            </p:extLst>
          </p:nvPr>
        </p:nvGraphicFramePr>
        <p:xfrm>
          <a:off x="4046531" y="226893"/>
          <a:ext cx="5013338" cy="355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wt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</a:t>
                      </a:r>
                      <a:r>
                        <a:rPr lang="en-US" sz="1600" baseline="0" dirty="0" smtClean="0"/>
                        <a:t> time (</a:t>
                      </a:r>
                      <a:r>
                        <a:rPr lang="en-US" sz="1600" baseline="0" dirty="0" err="1" smtClean="0"/>
                        <a:t>mko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Peak time (</a:t>
                      </a:r>
                      <a:r>
                        <a:rPr lang="en-US" sz="1600" dirty="0" err="1" smtClean="0"/>
                        <a:t>tko</a:t>
                      </a:r>
                      <a:r>
                        <a:rPr lang="en-US" sz="1600" dirty="0" smtClean="0"/>
                        <a:t>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r>
                        <a:rPr lang="en-US" sz="1600" baseline="0" dirty="0" smtClean="0"/>
                        <a:t> min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min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Peak_tko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Peak_mko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peak_tko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</a:t>
                      </a:r>
                      <a:r>
                        <a:rPr lang="en-US" sz="1600" dirty="0" err="1" smtClean="0"/>
                        <a:t>Peak_wt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0.04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0.65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wt_120/mko_120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</a:tr>
              <a:tr h="3773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Tko_30/mko_30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1507"/>
              </p:ext>
            </p:extLst>
          </p:nvPr>
        </p:nvGraphicFramePr>
        <p:xfrm>
          <a:off x="4046531" y="3970841"/>
          <a:ext cx="5013338" cy="204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131"/>
                <a:gridCol w="1906050"/>
                <a:gridCol w="1407201"/>
                <a:gridCol w="875956"/>
              </a:tblGrid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Index(</a:t>
                      </a:r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Value(</a:t>
                      </a:r>
                      <a:r>
                        <a:rPr lang="en-US" sz="1600" dirty="0" err="1" smtClean="0"/>
                        <a:t>F</a:t>
                      </a:r>
                      <a:r>
                        <a:rPr lang="en-US" sz="1600" baseline="30000" dirty="0" err="1" smtClean="0"/>
                        <a:t>s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Error(</a:t>
                      </a:r>
                      <a:r>
                        <a:rPr lang="en-US" sz="1600" dirty="0" err="1" smtClean="0"/>
                        <a:t>σ</a:t>
                      </a:r>
                      <a:r>
                        <a:rPr lang="en-US" sz="1600" baseline="-250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tko_60/wt_60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Mko_60/tko_60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0.54</a:t>
                      </a:r>
                      <a:endParaRPr lang="en-US" sz="1600" dirty="0"/>
                    </a:p>
                  </a:txBody>
                  <a:tcPr/>
                </a:tc>
              </a:tr>
              <a:tr h="3309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Tko_120/wt_120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0.03</a:t>
                      </a:r>
                      <a:endParaRPr lang="en-US" sz="1600" dirty="0"/>
                    </a:p>
                  </a:txBody>
                  <a:tcPr/>
                </a:tc>
              </a:tr>
              <a:tr h="3551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Mko_120/tko_120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0.76</a:t>
                      </a:r>
                      <a:endParaRPr lang="en-US" sz="1600" dirty="0"/>
                    </a:p>
                  </a:txBody>
                  <a:tcPr/>
                </a:tc>
              </a:tr>
              <a:tr h="3467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wt_120/wt_60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s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100" y="331816"/>
            <a:ext cx="5299364" cy="6858000"/>
          </a:xfrm>
          <a:prstGeom prst="rect">
            <a:avLst/>
          </a:prstGeom>
        </p:spPr>
      </p:pic>
      <p:pic>
        <p:nvPicPr>
          <p:cNvPr id="3" name="Picture 2" descr="fig4s2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42" y="331816"/>
            <a:ext cx="529936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135" y="123487"/>
            <a:ext cx="549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How well the model capture the features.</a:t>
            </a:r>
          </a:p>
          <a:p>
            <a:r>
              <a:rPr lang="en-US" sz="2400" dirty="0" smtClean="0"/>
              <a:t>Score heat map for different parameters.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3538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27172</TotalTime>
  <Words>816</Words>
  <Application>Microsoft Macintosh PowerPoint</Application>
  <PresentationFormat>On-screen Show (4:3)</PresentationFormat>
  <Paragraphs>257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147</cp:revision>
  <dcterms:created xsi:type="dcterms:W3CDTF">2013-12-16T21:42:13Z</dcterms:created>
  <dcterms:modified xsi:type="dcterms:W3CDTF">2014-02-06T19:52:03Z</dcterms:modified>
</cp:coreProperties>
</file>