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70" r:id="rId4"/>
    <p:sldId id="272" r:id="rId5"/>
    <p:sldId id="271" r:id="rId6"/>
    <p:sldId id="267" r:id="rId7"/>
    <p:sldId id="273" r:id="rId8"/>
    <p:sldId id="260" r:id="rId9"/>
    <p:sldId id="268" r:id="rId10"/>
    <p:sldId id="276" r:id="rId11"/>
    <p:sldId id="275" r:id="rId12"/>
    <p:sldId id="26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2" autoAdjust="0"/>
  </p:normalViewPr>
  <p:slideViewPr>
    <p:cSldViewPr snapToGrid="0" snapToObjects="1">
      <p:cViewPr varScale="1">
        <p:scale>
          <a:sx n="111" d="100"/>
          <a:sy n="111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proTNF</a:t>
            </a:r>
            <a:r>
              <a:rPr lang="en-US" b="1" dirty="0" smtClean="0"/>
              <a:t> half-life</a:t>
            </a:r>
            <a:r>
              <a:rPr lang="en-US" b="1" baseline="0" dirty="0" smtClean="0"/>
              <a:t>: less than 15 mins; 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Immunol</a:t>
            </a:r>
            <a:r>
              <a:rPr lang="en-US" dirty="0" smtClean="0"/>
              <a:t>. 1997 Nov 1;159(9):4524-31.</a:t>
            </a:r>
          </a:p>
          <a:p>
            <a:r>
              <a:rPr lang="en-US" dirty="0" smtClean="0"/>
              <a:t>The fate of pro-TNF-alpha following inhibition of </a:t>
            </a:r>
            <a:r>
              <a:rPr lang="en-US" dirty="0" err="1" smtClean="0"/>
              <a:t>metalloprotease</a:t>
            </a:r>
            <a:r>
              <a:rPr lang="en-US" dirty="0" smtClean="0"/>
              <a:t>-dependent processing to soluble TNF-alpha in human monocytes.</a:t>
            </a:r>
          </a:p>
          <a:p>
            <a:r>
              <a:rPr lang="en-US" dirty="0" smtClean="0"/>
              <a:t>Solomon KA, Covington MB, </a:t>
            </a:r>
            <a:r>
              <a:rPr lang="en-US" dirty="0" err="1" smtClean="0"/>
              <a:t>DeCicco</a:t>
            </a:r>
            <a:r>
              <a:rPr lang="en-US" dirty="0" smtClean="0"/>
              <a:t> CP, Newton RC.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44" y="331816"/>
            <a:ext cx="5299364" cy="6858000"/>
          </a:xfrm>
          <a:prstGeom prst="rect">
            <a:avLst/>
          </a:prstGeom>
        </p:spPr>
      </p:pic>
      <p:pic>
        <p:nvPicPr>
          <p:cNvPr id="3" name="Picture 2" descr="fig4s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42" y="33181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123487"/>
            <a:ext cx="2039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</a:t>
            </a:r>
            <a:endParaRPr lang="en-US" sz="2400" b="1" dirty="0"/>
          </a:p>
        </p:txBody>
      </p:sp>
      <p:pic>
        <p:nvPicPr>
          <p:cNvPr id="5" name="Picture 4" descr="fig2_4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3858" b="26924"/>
          <a:stretch/>
        </p:blipFill>
        <p:spPr>
          <a:xfrm>
            <a:off x="801956" y="1291745"/>
            <a:ext cx="70138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65038"/>
              </p:ext>
            </p:extLst>
          </p:nvPr>
        </p:nvGraphicFramePr>
        <p:xfrm>
          <a:off x="153100" y="6186488"/>
          <a:ext cx="72024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6" imgW="4635500" imgH="431800" progId="Equation.DSMT4">
                  <p:embed/>
                </p:oleObj>
              </mc:Choice>
              <mc:Fallback>
                <p:oleObj name="Equation" r:id="rId6" imgW="4635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0" y="6186488"/>
                        <a:ext cx="7202488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560268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  <a:endParaRPr lang="en-US" dirty="0"/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</a:t>
            </a:r>
            <a:r>
              <a:rPr lang="en-US" sz="2400" b="1" dirty="0" smtClean="0"/>
              <a:t>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92948"/>
              </p:ext>
            </p:extLst>
          </p:nvPr>
        </p:nvGraphicFramePr>
        <p:xfrm>
          <a:off x="148227" y="6564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564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00088"/>
              </p:ext>
            </p:extLst>
          </p:nvPr>
        </p:nvGraphicFramePr>
        <p:xfrm>
          <a:off x="148227" y="1792533"/>
          <a:ext cx="462597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6" imgW="3251200" imgH="838200" progId="Equation.DSMT4">
                  <p:embed/>
                </p:oleObj>
              </mc:Choice>
              <mc:Fallback>
                <p:oleObj name="Equation" r:id="rId6" imgW="32512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227" y="1792533"/>
                        <a:ext cx="4625975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82212"/>
            <a:ext cx="2133600" cy="365125"/>
          </a:xfrm>
        </p:spPr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995812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7589"/>
              </p:ext>
            </p:extLst>
          </p:nvPr>
        </p:nvGraphicFramePr>
        <p:xfrm>
          <a:off x="4046531" y="226893"/>
          <a:ext cx="5013338" cy="355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Tko_30/mko_30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507"/>
              </p:ext>
            </p:extLst>
          </p:nvPr>
        </p:nvGraphicFramePr>
        <p:xfrm>
          <a:off x="4046531" y="3970841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/>
                        <a:t>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/>
                        <a:t>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21550</TotalTime>
  <Words>788</Words>
  <Application>Microsoft Macintosh PowerPoint</Application>
  <PresentationFormat>On-screen Show (4:3)</PresentationFormat>
  <Paragraphs>276</Paragraphs>
  <Slides>14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129</cp:revision>
  <dcterms:created xsi:type="dcterms:W3CDTF">2013-12-16T21:42:13Z</dcterms:created>
  <dcterms:modified xsi:type="dcterms:W3CDTF">2014-01-29T01:17:44Z</dcterms:modified>
</cp:coreProperties>
</file>