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5"/>
    <p:sldMasterId id="2147483864" r:id="rId6"/>
    <p:sldMasterId id="2147483876" r:id="rId7"/>
  </p:sldMasterIdLst>
  <p:notesMasterIdLst>
    <p:notesMasterId r:id="rId25"/>
  </p:notesMasterIdLst>
  <p:handoutMasterIdLst>
    <p:handoutMasterId r:id="rId26"/>
  </p:handoutMasterIdLst>
  <p:sldIdLst>
    <p:sldId id="349542611" r:id="rId8"/>
    <p:sldId id="349542609" r:id="rId9"/>
    <p:sldId id="677" r:id="rId10"/>
    <p:sldId id="349542616" r:id="rId11"/>
    <p:sldId id="349542606" r:id="rId12"/>
    <p:sldId id="349542605" r:id="rId13"/>
    <p:sldId id="349542615" r:id="rId14"/>
    <p:sldId id="349542613" r:id="rId15"/>
    <p:sldId id="349542607" r:id="rId16"/>
    <p:sldId id="349542614" r:id="rId17"/>
    <p:sldId id="262" r:id="rId18"/>
    <p:sldId id="349542587" r:id="rId19"/>
    <p:sldId id="349542596" r:id="rId20"/>
    <p:sldId id="349542589" r:id="rId21"/>
    <p:sldId id="349542591" r:id="rId22"/>
    <p:sldId id="349542598" r:id="rId23"/>
    <p:sldId id="349542597" r:id="rId24"/>
  </p:sldIdLst>
  <p:sldSz cx="12192000" cy="6858000"/>
  <p:notesSz cx="7010400" cy="92964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6528" userDrawn="1">
          <p15:clr>
            <a:srgbClr val="A4A3A4"/>
          </p15:clr>
        </p15:guide>
        <p15:guide id="2" orient="horz" pos="359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66"/>
    <a:srgbClr val="CCECFF"/>
    <a:srgbClr val="32C8C8"/>
    <a:srgbClr val="FFB441"/>
    <a:srgbClr val="33CCCC"/>
    <a:srgbClr val="D6E4F2"/>
    <a:srgbClr val="69DCD9"/>
    <a:srgbClr val="AD73AC"/>
    <a:srgbClr val="ADBF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9" autoAdjust="0"/>
    <p:restoredTop sz="94669" autoAdjust="0"/>
  </p:normalViewPr>
  <p:slideViewPr>
    <p:cSldViewPr snapToGrid="0">
      <p:cViewPr varScale="1">
        <p:scale>
          <a:sx n="74" d="100"/>
          <a:sy n="74" d="100"/>
        </p:scale>
        <p:origin x="55" y="144"/>
      </p:cViewPr>
      <p:guideLst>
        <p:guide pos="6528"/>
        <p:guide orient="horz" pos="3594"/>
      </p:guideLst>
    </p:cSldViewPr>
  </p:slideViewPr>
  <p:outlineViewPr>
    <p:cViewPr>
      <p:scale>
        <a:sx n="33" d="100"/>
        <a:sy n="33" d="100"/>
      </p:scale>
      <p:origin x="0" y="-7683"/>
    </p:cViewPr>
  </p:outlineViewPr>
  <p:notesTextViewPr>
    <p:cViewPr>
      <p:scale>
        <a:sx n="100" d="100"/>
        <a:sy n="100" d="100"/>
      </p:scale>
      <p:origin x="0" y="0"/>
    </p:cViewPr>
  </p:notesTextViewPr>
  <p:sorterViewPr>
    <p:cViewPr>
      <p:scale>
        <a:sx n="140" d="100"/>
        <a:sy n="140" d="100"/>
      </p:scale>
      <p:origin x="0" y="-21864"/>
    </p:cViewPr>
  </p:sorterViewPr>
  <p:notesViewPr>
    <p:cSldViewPr snapToGrid="0">
      <p:cViewPr varScale="1">
        <p:scale>
          <a:sx n="81" d="100"/>
          <a:sy n="81" d="100"/>
        </p:scale>
        <p:origin x="-226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64" tIns="46582" rIns="93164" bIns="46582" numCol="1" anchor="t" anchorCtr="0" compatLnSpc="1">
            <a:prstTxWarp prst="textNoShape">
              <a:avLst/>
            </a:prstTxWarp>
          </a:bodyPr>
          <a:lstStyle>
            <a:lvl1pPr defTabSz="931863">
              <a:defRPr sz="1200"/>
            </a:lvl1pPr>
          </a:lstStyle>
          <a:p>
            <a:pPr>
              <a:defRPr/>
            </a:pPr>
            <a:endParaRPr lang="en-US"/>
          </a:p>
        </p:txBody>
      </p:sp>
      <p:sp>
        <p:nvSpPr>
          <p:cNvPr id="5120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p:spPr>
        <p:txBody>
          <a:bodyPr vert="horz" wrap="square" lIns="93164" tIns="46582" rIns="93164" bIns="46582" numCol="1" anchor="t" anchorCtr="0" compatLnSpc="1">
            <a:prstTxWarp prst="textNoShape">
              <a:avLst/>
            </a:prstTxWarp>
          </a:bodyPr>
          <a:lstStyle>
            <a:lvl1pPr algn="r" defTabSz="931863">
              <a:defRPr sz="1200"/>
            </a:lvl1pPr>
          </a:lstStyle>
          <a:p>
            <a:pPr>
              <a:defRPr/>
            </a:pPr>
            <a:endParaRPr lang="en-US"/>
          </a:p>
        </p:txBody>
      </p:sp>
      <p:sp>
        <p:nvSpPr>
          <p:cNvPr id="5120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p:spPr>
        <p:txBody>
          <a:bodyPr vert="horz" wrap="square" lIns="93164" tIns="46582" rIns="93164" bIns="46582" numCol="1" anchor="b" anchorCtr="0" compatLnSpc="1">
            <a:prstTxWarp prst="textNoShape">
              <a:avLst/>
            </a:prstTxWarp>
          </a:bodyPr>
          <a:lstStyle>
            <a:lvl1pPr defTabSz="931863">
              <a:defRPr sz="1200"/>
            </a:lvl1pPr>
          </a:lstStyle>
          <a:p>
            <a:pPr>
              <a:defRPr/>
            </a:pPr>
            <a:endParaRPr lang="en-US"/>
          </a:p>
        </p:txBody>
      </p:sp>
      <p:sp>
        <p:nvSpPr>
          <p:cNvPr id="5120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p:spPr>
        <p:txBody>
          <a:bodyPr vert="horz" wrap="square" lIns="93164" tIns="46582" rIns="93164" bIns="46582" numCol="1" anchor="b" anchorCtr="0" compatLnSpc="1">
            <a:prstTxWarp prst="textNoShape">
              <a:avLst/>
            </a:prstTxWarp>
          </a:bodyPr>
          <a:lstStyle>
            <a:lvl1pPr algn="r" defTabSz="931863">
              <a:defRPr sz="1200"/>
            </a:lvl1pPr>
          </a:lstStyle>
          <a:p>
            <a:pPr>
              <a:defRPr/>
            </a:pPr>
            <a:fld id="{9FB021FE-9EB7-4E5C-BB0C-0290341750E5}" type="slidenum">
              <a:rPr lang="en-US"/>
              <a:pPr>
                <a:defRPr/>
              </a:pPr>
              <a:t>‹#›</a:t>
            </a:fld>
            <a:endParaRPr lang="en-US"/>
          </a:p>
        </p:txBody>
      </p:sp>
    </p:spTree>
    <p:extLst>
      <p:ext uri="{BB962C8B-B14F-4D97-AF65-F5344CB8AC3E}">
        <p14:creationId xmlns:p14="http://schemas.microsoft.com/office/powerpoint/2010/main" val="2217387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64" tIns="46582" rIns="93164" bIns="46582" numCol="1" anchor="t" anchorCtr="0" compatLnSpc="1">
            <a:prstTxWarp prst="textNoShape">
              <a:avLst/>
            </a:prstTxWarp>
          </a:bodyPr>
          <a:lstStyle>
            <a:lvl1pPr defTabSz="931863">
              <a:defRPr sz="1200"/>
            </a:lvl1pPr>
          </a:lstStyle>
          <a:p>
            <a:pPr>
              <a:defRPr/>
            </a:pPr>
            <a:endParaRPr lang="en-US"/>
          </a:p>
        </p:txBody>
      </p:sp>
      <p:sp>
        <p:nvSpPr>
          <p:cNvPr id="542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64" tIns="46582" rIns="93164" bIns="46582" numCol="1" anchor="t" anchorCtr="0" compatLnSpc="1">
            <a:prstTxWarp prst="textNoShape">
              <a:avLst/>
            </a:prstTxWarp>
          </a:bodyPr>
          <a:lstStyle>
            <a:lvl1pPr algn="r" defTabSz="931863">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542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64" tIns="46582" rIns="93164" bIns="46582" numCol="1" anchor="b" anchorCtr="0" compatLnSpc="1">
            <a:prstTxWarp prst="textNoShape">
              <a:avLst/>
            </a:prstTxWarp>
          </a:bodyPr>
          <a:lstStyle>
            <a:lvl1pPr defTabSz="931863">
              <a:defRPr sz="1200"/>
            </a:lvl1pPr>
          </a:lstStyle>
          <a:p>
            <a:pPr>
              <a:defRPr/>
            </a:pPr>
            <a:endParaRPr lang="en-US"/>
          </a:p>
        </p:txBody>
      </p:sp>
      <p:sp>
        <p:nvSpPr>
          <p:cNvPr id="542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64" tIns="46582" rIns="93164" bIns="46582" numCol="1" anchor="b" anchorCtr="0" compatLnSpc="1">
            <a:prstTxWarp prst="textNoShape">
              <a:avLst/>
            </a:prstTxWarp>
          </a:bodyPr>
          <a:lstStyle>
            <a:lvl1pPr algn="r" defTabSz="931863">
              <a:defRPr sz="1200"/>
            </a:lvl1pPr>
          </a:lstStyle>
          <a:p>
            <a:pPr>
              <a:defRPr/>
            </a:pPr>
            <a:fld id="{CE2FECC4-DAC2-40AD-A553-8B55346ACC9D}" type="slidenum">
              <a:rPr lang="en-US"/>
              <a:pPr>
                <a:defRPr/>
              </a:pPr>
              <a:t>‹#›</a:t>
            </a:fld>
            <a:endParaRPr lang="en-US"/>
          </a:p>
        </p:txBody>
      </p:sp>
    </p:spTree>
    <p:extLst>
      <p:ext uri="{BB962C8B-B14F-4D97-AF65-F5344CB8AC3E}">
        <p14:creationId xmlns:p14="http://schemas.microsoft.com/office/powerpoint/2010/main" val="23486095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9A6C62-1D49-824F-BCD2-C8B92BA25B2D}" type="slidenum">
              <a:rPr lang="en-US" smtClean="0"/>
              <a:t>3</a:t>
            </a:fld>
            <a:endParaRPr lang="en-US"/>
          </a:p>
        </p:txBody>
      </p:sp>
    </p:spTree>
    <p:extLst>
      <p:ext uri="{BB962C8B-B14F-4D97-AF65-F5344CB8AC3E}">
        <p14:creationId xmlns:p14="http://schemas.microsoft.com/office/powerpoint/2010/main" val="252320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z="1200" kern="1200" baseline="0" dirty="0">
                <a:solidFill>
                  <a:schemeClr val="tx1"/>
                </a:solidFill>
                <a:latin typeface="+mn-lt"/>
                <a:ea typeface="+mn-ea"/>
                <a:cs typeface="+mn-cs"/>
              </a:rPr>
              <a:t>• The distribution of breast cancer subtypes varies in the population:</a:t>
            </a:r>
          </a:p>
          <a:p>
            <a:r>
              <a:rPr lang="en-US" sz="1200" kern="1200" baseline="0" dirty="0">
                <a:solidFill>
                  <a:schemeClr val="tx1"/>
                </a:solidFill>
                <a:latin typeface="+mn-lt"/>
                <a:ea typeface="+mn-ea"/>
                <a:cs typeface="+mn-cs"/>
              </a:rPr>
              <a:t>◦◦ Luminal A: 35–40 percent</a:t>
            </a:r>
          </a:p>
          <a:p>
            <a:r>
              <a:rPr lang="en-US" sz="1200" kern="1200" baseline="0" dirty="0">
                <a:solidFill>
                  <a:schemeClr val="tx1"/>
                </a:solidFill>
                <a:latin typeface="+mn-lt"/>
                <a:ea typeface="+mn-ea"/>
                <a:cs typeface="+mn-cs"/>
              </a:rPr>
              <a:t>◦◦ Luminal B: 25–30 percent</a:t>
            </a:r>
          </a:p>
          <a:p>
            <a:r>
              <a:rPr lang="en-US" sz="1200" kern="1200" baseline="0" dirty="0">
                <a:solidFill>
                  <a:schemeClr val="tx1"/>
                </a:solidFill>
                <a:latin typeface="+mn-lt"/>
                <a:ea typeface="+mn-ea"/>
                <a:cs typeface="+mn-cs"/>
              </a:rPr>
              <a:t>◦◦ HER2-enriched 10–20 percent</a:t>
            </a:r>
          </a:p>
          <a:p>
            <a:r>
              <a:rPr lang="en-US" sz="1200" kern="1200" baseline="0" dirty="0">
                <a:solidFill>
                  <a:schemeClr val="tx1"/>
                </a:solidFill>
                <a:latin typeface="+mn-lt"/>
                <a:ea typeface="+mn-ea"/>
                <a:cs typeface="+mn-cs"/>
              </a:rPr>
              <a:t>◦◦ Basal-like: 10–20 percent</a:t>
            </a:r>
          </a:p>
          <a:p>
            <a:r>
              <a:rPr lang="en-US" sz="1200" kern="1200" baseline="0" dirty="0">
                <a:solidFill>
                  <a:schemeClr val="tx1"/>
                </a:solidFill>
                <a:latin typeface="+mn-lt"/>
                <a:ea typeface="+mn-ea"/>
                <a:cs typeface="+mn-cs"/>
              </a:rPr>
              <a:t>• Luminal A tumors usually have intermediate to high expression of </a:t>
            </a:r>
            <a:r>
              <a:rPr lang="en-US" sz="1200" i="1" kern="1200" baseline="0" dirty="0">
                <a:solidFill>
                  <a:schemeClr val="tx1"/>
                </a:solidFill>
                <a:latin typeface="+mn-lt"/>
                <a:ea typeface="+mn-ea"/>
                <a:cs typeface="+mn-cs"/>
              </a:rPr>
              <a:t>ESR1 and estrogen-regulated genes and rarely have high ERBB2 expression.</a:t>
            </a:r>
          </a:p>
          <a:p>
            <a:r>
              <a:rPr lang="en-US" sz="1200" kern="1200" baseline="0" dirty="0">
                <a:solidFill>
                  <a:schemeClr val="tx1"/>
                </a:solidFill>
                <a:latin typeface="+mn-lt"/>
                <a:ea typeface="+mn-ea"/>
                <a:cs typeface="+mn-cs"/>
              </a:rPr>
              <a:t>• Luminal B tumors usually have intermediate to high expression of </a:t>
            </a:r>
            <a:r>
              <a:rPr lang="en-US" sz="1200" i="1" kern="1200" baseline="0" dirty="0">
                <a:solidFill>
                  <a:schemeClr val="tx1"/>
                </a:solidFill>
                <a:latin typeface="+mn-lt"/>
                <a:ea typeface="+mn-ea"/>
                <a:cs typeface="+mn-cs"/>
              </a:rPr>
              <a:t>ESR1 and estrogen-regulated genes and often have higher </a:t>
            </a:r>
            <a:r>
              <a:rPr lang="en-US" sz="1200" kern="1200" baseline="0" dirty="0">
                <a:solidFill>
                  <a:schemeClr val="tx1"/>
                </a:solidFill>
                <a:latin typeface="+mn-lt"/>
                <a:ea typeface="+mn-ea"/>
                <a:cs typeface="+mn-cs"/>
              </a:rPr>
              <a:t>proliferation than Luminal A tumors.</a:t>
            </a:r>
          </a:p>
          <a:p>
            <a:r>
              <a:rPr lang="en-US" sz="1200" kern="1200" baseline="0" dirty="0">
                <a:solidFill>
                  <a:schemeClr val="tx1"/>
                </a:solidFill>
                <a:latin typeface="+mn-lt"/>
                <a:ea typeface="+mn-ea"/>
                <a:cs typeface="+mn-cs"/>
              </a:rPr>
              <a:t>• HER2-enriched tumors usually have intermediate to high expression of </a:t>
            </a:r>
            <a:r>
              <a:rPr lang="en-US" sz="1200" i="1" kern="1200" baseline="0" dirty="0">
                <a:solidFill>
                  <a:schemeClr val="tx1"/>
                </a:solidFill>
                <a:latin typeface="+mn-lt"/>
                <a:ea typeface="+mn-ea"/>
                <a:cs typeface="+mn-cs"/>
              </a:rPr>
              <a:t>ERBB2 and intermediate to low expression of ESR1 and estrogen-regulated genes. Approximately one-third </a:t>
            </a:r>
            <a:r>
              <a:rPr lang="en-US" sz="1200" kern="1200" baseline="0" dirty="0">
                <a:solidFill>
                  <a:schemeClr val="tx1"/>
                </a:solidFill>
                <a:latin typeface="+mn-lt"/>
                <a:ea typeface="+mn-ea"/>
                <a:cs typeface="+mn-cs"/>
              </a:rPr>
              <a:t>of tumors subtyped as HER2-enriched are not HER2+ by immunohistochemistry (2+ or 3+ HER2 score) or fluorescence in-situ hybridization (DNA amplified for </a:t>
            </a:r>
            <a:r>
              <a:rPr lang="en-US" sz="1200" i="1" kern="1200" baseline="0" dirty="0">
                <a:solidFill>
                  <a:schemeClr val="tx1"/>
                </a:solidFill>
                <a:latin typeface="+mn-lt"/>
                <a:ea typeface="+mn-ea"/>
                <a:cs typeface="+mn-cs"/>
              </a:rPr>
              <a:t>ERBB2).</a:t>
            </a:r>
          </a:p>
          <a:p>
            <a:r>
              <a:rPr lang="en-US" sz="1200" kern="1200" baseline="0" dirty="0">
                <a:solidFill>
                  <a:schemeClr val="tx1"/>
                </a:solidFill>
                <a:latin typeface="+mn-lt"/>
                <a:ea typeface="+mn-ea"/>
                <a:cs typeface="+mn-cs"/>
              </a:rPr>
              <a:t>• Basal-like tumors usually have low expression of </a:t>
            </a:r>
            <a:r>
              <a:rPr lang="en-US" sz="1200" i="1" kern="1200" baseline="0" dirty="0">
                <a:solidFill>
                  <a:schemeClr val="tx1"/>
                </a:solidFill>
                <a:latin typeface="+mn-lt"/>
                <a:ea typeface="+mn-ea"/>
                <a:cs typeface="+mn-cs"/>
              </a:rPr>
              <a:t>ESR1, PGR, ERBB2, and estrogen-regulated genes, but have high proliferation.</a:t>
            </a:r>
            <a:endParaRPr lang="en-US" sz="1200" i="0" kern="1200" baseline="0" dirty="0">
              <a:solidFill>
                <a:schemeClr val="tx1"/>
              </a:solidFill>
              <a:latin typeface="+mn-lt"/>
              <a:ea typeface="+mn-ea"/>
              <a:cs typeface="+mn-cs"/>
            </a:endParaRP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MammaPrint = https://bmccancer.biomedcentral.com/articles/10.1186/s12885-020-6534-z</a:t>
            </a:r>
          </a:p>
          <a:p>
            <a:endParaRPr lang="en-US" sz="1200" i="0" kern="1200" baseline="0" dirty="0">
              <a:solidFill>
                <a:schemeClr val="tx1"/>
              </a:solidFill>
              <a:latin typeface="+mn-lt"/>
              <a:ea typeface="+mn-ea"/>
              <a:cs typeface="+mn-cs"/>
            </a:endParaRPr>
          </a:p>
          <a:p>
            <a:endParaRPr lang="en-US" i="0" dirty="0">
              <a:latin typeface="Arial" pitchFamily="34" charset="0"/>
              <a:ea typeface="ＭＳ Ｐゴシック" pitchFamily="34" charset="-128"/>
            </a:endParaRPr>
          </a:p>
        </p:txBody>
      </p:sp>
      <p:sp>
        <p:nvSpPr>
          <p:cNvPr id="50180" name="Slide Number Placeholder 3"/>
          <p:cNvSpPr>
            <a:spLocks noGrp="1"/>
          </p:cNvSpPr>
          <p:nvPr>
            <p:ph type="sldNum" sz="quarter" idx="5"/>
          </p:nvPr>
        </p:nvSpPr>
        <p:spPr>
          <a:noFill/>
        </p:spPr>
        <p:txBody>
          <a:bodyPr/>
          <a:lstStyle/>
          <a:p>
            <a:fld id="{BA8FF321-B29A-4021-A7A6-ACC441886ECF}" type="slidenum">
              <a:rPr lang="en-US" smtClean="0">
                <a:latin typeface="Arial" pitchFamily="34" charset="0"/>
                <a:ea typeface="ＭＳ Ｐゴシック" pitchFamily="34" charset="-128"/>
              </a:rPr>
              <a:pPr/>
              <a:t>11</a:t>
            </a:fld>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392081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alibri" panose="020F0502020204030204" pitchFamily="34" charset="0"/>
                <a:cs typeface="Calibri" panose="020F0502020204030204" pitchFamily="34" charset="0"/>
              </a:rPr>
              <a:t>Triple negative breast cancer (TNBC) is a breast cancer subgroup defined by lack of estrogen receptors (ER) and progesterone receptors (PGR) (ER/PGR negative) and normal HER2 protein expression. TNBC constitutes approximately 15% of all breast cancers and despite high response rates to chemotherapy, these patients have a poor prognosis compared to patients with other breast cancer subtypes</a:t>
            </a:r>
          </a:p>
          <a:p>
            <a:endParaRPr lang="en-US" dirty="0"/>
          </a:p>
          <a:p>
            <a:r>
              <a:rPr lang="en-US" sz="1200" dirty="0">
                <a:solidFill>
                  <a:srgbClr val="C00000"/>
                </a:solidFill>
                <a:latin typeface="Calibri" panose="020F0502020204030204" pitchFamily="34" charset="0"/>
              </a:rPr>
              <a:t>Cell Lines of human Breast Cancer could be pursued, would need to assign phenotypes to them</a:t>
            </a:r>
          </a:p>
          <a:p>
            <a:r>
              <a:rPr lang="en-US" sz="1200" dirty="0">
                <a:solidFill>
                  <a:srgbClr val="C00000"/>
                </a:solidFill>
                <a:latin typeface="Calibri" panose="020F0502020204030204" pitchFamily="34" charset="0"/>
              </a:rPr>
              <a:t>Would be richer across certain data types [PD, SM, …]</a:t>
            </a:r>
          </a:p>
        </p:txBody>
      </p:sp>
      <p:sp>
        <p:nvSpPr>
          <p:cNvPr id="4" name="Slide Number Placeholder 3"/>
          <p:cNvSpPr>
            <a:spLocks noGrp="1"/>
          </p:cNvSpPr>
          <p:nvPr>
            <p:ph type="sldNum" sz="quarter" idx="5"/>
          </p:nvPr>
        </p:nvSpPr>
        <p:spPr/>
        <p:txBody>
          <a:bodyPr/>
          <a:lstStyle/>
          <a:p>
            <a:pPr>
              <a:defRPr/>
            </a:pPr>
            <a:fld id="{CE2FECC4-DAC2-40AD-A553-8B55346ACC9D}" type="slidenum">
              <a:rPr lang="en-US" smtClean="0"/>
              <a:pPr>
                <a:defRPr/>
              </a:pPr>
              <a:t>13</a:t>
            </a:fld>
            <a:endParaRPr lang="en-US"/>
          </a:p>
        </p:txBody>
      </p:sp>
    </p:spTree>
    <p:extLst>
      <p:ext uri="{BB962C8B-B14F-4D97-AF65-F5344CB8AC3E}">
        <p14:creationId xmlns:p14="http://schemas.microsoft.com/office/powerpoint/2010/main" val="1196556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Corporate Cover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Rectangle 10"/>
          <p:cNvSpPr>
            <a:spLocks noGrp="1" noChangeArrowheads="1"/>
          </p:cNvSpPr>
          <p:nvPr>
            <p:ph type="ctrTitle" hasCustomPrompt="1"/>
          </p:nvPr>
        </p:nvSpPr>
        <p:spPr>
          <a:xfrm>
            <a:off x="299389" y="528711"/>
            <a:ext cx="4924601" cy="1190805"/>
          </a:xfrm>
          <a:prstGeom prst="rect">
            <a:avLst/>
          </a:prstGeom>
        </p:spPr>
        <p:txBody>
          <a:bodyPr anchor="b"/>
          <a:lstStyle>
            <a:lvl1pPr algn="l">
              <a:lnSpc>
                <a:spcPct val="90000"/>
              </a:lnSpc>
              <a:defRPr sz="2500" b="1" kern="1200" baseline="0"/>
            </a:lvl1pPr>
          </a:lstStyle>
          <a:p>
            <a:r>
              <a:rPr lang="en-US" dirty="0"/>
              <a:t>Corporate PowerPoint Presentation</a:t>
            </a:r>
          </a:p>
        </p:txBody>
      </p:sp>
      <p:sp>
        <p:nvSpPr>
          <p:cNvPr id="7" name="Text Placeholder 2"/>
          <p:cNvSpPr>
            <a:spLocks noGrp="1"/>
          </p:cNvSpPr>
          <p:nvPr>
            <p:ph type="body" sz="quarter" idx="11" hasCustomPrompt="1"/>
          </p:nvPr>
        </p:nvSpPr>
        <p:spPr>
          <a:xfrm>
            <a:off x="299389" y="1638469"/>
            <a:ext cx="4924601" cy="557213"/>
          </a:xfrm>
        </p:spPr>
        <p:txBody>
          <a:bodyPr/>
          <a:lstStyle>
            <a:lvl1pPr marL="0" indent="0">
              <a:spcBef>
                <a:spcPts val="0"/>
              </a:spcBef>
              <a:spcAft>
                <a:spcPts val="0"/>
              </a:spcAft>
              <a:buNone/>
              <a:defRPr sz="1400" b="0" baseline="0"/>
            </a:lvl1pPr>
            <a:lvl2pPr marL="342900" indent="0">
              <a:buNone/>
              <a:defRPr sz="1400" b="0"/>
            </a:lvl2pPr>
            <a:lvl3pPr marL="914400" indent="0">
              <a:buNone/>
              <a:defRPr sz="1400" b="0"/>
            </a:lvl3pPr>
            <a:lvl4pPr marL="1371600" indent="0">
              <a:buNone/>
              <a:defRPr sz="1400" b="0"/>
            </a:lvl4pPr>
            <a:lvl5pPr marL="1828800" indent="0">
              <a:buNone/>
              <a:defRPr sz="1400" b="0"/>
            </a:lvl5pPr>
          </a:lstStyle>
          <a:p>
            <a:pPr lvl="0"/>
            <a:r>
              <a:rPr lang="en-US" dirty="0"/>
              <a:t>Presenter Name</a:t>
            </a:r>
          </a:p>
          <a:p>
            <a:pPr lvl="0"/>
            <a:r>
              <a:rPr lang="en-US" dirty="0"/>
              <a:t>Job Title here | MM/DD/YYYY</a:t>
            </a:r>
          </a:p>
        </p:txBody>
      </p:sp>
      <p:pic>
        <p:nvPicPr>
          <p:cNvPr id="5" name="Picture 4"/>
          <p:cNvPicPr>
            <a:picLocks/>
          </p:cNvPicPr>
          <p:nvPr userDrawn="1"/>
        </p:nvPicPr>
        <p:blipFill>
          <a:blip r:embed="rId3" cstate="screen">
            <a:extLst>
              <a:ext uri="{28A0092B-C50C-407E-A947-70E740481C1C}">
                <a14:useLocalDpi xmlns:a14="http://schemas.microsoft.com/office/drawing/2010/main" val="0"/>
              </a:ext>
            </a:extLst>
          </a:blip>
          <a:stretch>
            <a:fillRect/>
          </a:stretch>
        </p:blipFill>
        <p:spPr>
          <a:xfrm>
            <a:off x="10354856" y="6288396"/>
            <a:ext cx="1455257" cy="246888"/>
          </a:xfrm>
          <a:prstGeom prst="rect">
            <a:avLst/>
          </a:prstGeom>
        </p:spPr>
      </p:pic>
      <p:sp>
        <p:nvSpPr>
          <p:cNvPr id="8" name="Text Box 6"/>
          <p:cNvSpPr txBox="1">
            <a:spLocks noChangeArrowheads="1"/>
          </p:cNvSpPr>
          <p:nvPr userDrawn="1"/>
        </p:nvSpPr>
        <p:spPr bwMode="auto">
          <a:xfrm>
            <a:off x="299388" y="6415854"/>
            <a:ext cx="1544590" cy="184666"/>
          </a:xfrm>
          <a:prstGeom prst="rect">
            <a:avLst/>
          </a:prstGeom>
          <a:noFill/>
          <a:ln w="9525">
            <a:noFill/>
            <a:miter lim="800000"/>
            <a:headEnd/>
            <a:tailEnd/>
          </a:ln>
          <a:effectLst/>
        </p:spPr>
        <p:txBody>
          <a:bodyPr wrap="none">
            <a:spAutoFit/>
          </a:bodyPr>
          <a:lstStyle/>
          <a:p>
            <a:r>
              <a:rPr lang="en-US" sz="600" kern="500" baseline="0" dirty="0">
                <a:solidFill>
                  <a:schemeClr val="bg2"/>
                </a:solidFill>
                <a:latin typeface="Arial" charset="0"/>
                <a:ea typeface="+mn-ea"/>
                <a:cs typeface="+mn-cs"/>
              </a:rPr>
              <a:t>© 2020 Illumina, Inc. All rights reserved.</a:t>
            </a:r>
          </a:p>
        </p:txBody>
      </p:sp>
      <p:sp>
        <p:nvSpPr>
          <p:cNvPr id="2" name="Footer Placeholder 1"/>
          <p:cNvSpPr>
            <a:spLocks noGrp="1"/>
          </p:cNvSpPr>
          <p:nvPr>
            <p:ph type="ftr" sz="quarter" idx="12"/>
          </p:nvPr>
        </p:nvSpPr>
        <p:spPr/>
        <p:txBody>
          <a:bodyPr wrap="none"/>
          <a:lstStyle>
            <a:lvl1pPr>
              <a:defRPr>
                <a:solidFill>
                  <a:schemeClr val="tx1"/>
                </a:solidFill>
              </a:defRPr>
            </a:lvl1pPr>
          </a:lstStyle>
          <a:p>
            <a:r>
              <a:rPr lang="en-US"/>
              <a:t>For Research Use Only.  Not for use in diagnostic procedures.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36033" y="183240"/>
            <a:ext cx="11303000" cy="961274"/>
          </a:xfrm>
        </p:spPr>
        <p:txBody>
          <a:bodyPr/>
          <a:lstStyle>
            <a:lvl1pPr>
              <a:defRPr sz="3000" b="1" i="0" kern="600" baseline="0">
                <a:latin typeface="+mj-lt"/>
              </a:defRPr>
            </a:lvl1pPr>
          </a:lstStyle>
          <a:p>
            <a:r>
              <a:rPr lang="en-US" dirty="0"/>
              <a:t>Slide Header Goes Here</a:t>
            </a:r>
          </a:p>
        </p:txBody>
      </p:sp>
      <p:sp>
        <p:nvSpPr>
          <p:cNvPr id="2" name="Footer Placeholder 1"/>
          <p:cNvSpPr>
            <a:spLocks noGrp="1"/>
          </p:cNvSpPr>
          <p:nvPr>
            <p:ph type="ftr" sz="quarter" idx="10"/>
          </p:nvPr>
        </p:nvSpPr>
        <p:spPr/>
        <p:txBody>
          <a:bodyPr/>
          <a:lstStyle/>
          <a:p>
            <a:r>
              <a:rPr lang="en-US"/>
              <a:t>For Research Use Only.  Not for use in diagnostic procedures.</a:t>
            </a:r>
            <a:endParaRPr lang="en-US" dirty="0"/>
          </a:p>
        </p:txBody>
      </p:sp>
    </p:spTree>
    <p:extLst>
      <p:ext uri="{BB962C8B-B14F-4D97-AF65-F5344CB8AC3E}">
        <p14:creationId xmlns:p14="http://schemas.microsoft.com/office/powerpoint/2010/main" val="206725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For Research Use Only.  Not for use in diagnostic procedures.</a:t>
            </a:r>
          </a:p>
        </p:txBody>
      </p:sp>
    </p:spTree>
    <p:extLst>
      <p:ext uri="{BB962C8B-B14F-4D97-AF65-F5344CB8AC3E}">
        <p14:creationId xmlns:p14="http://schemas.microsoft.com/office/powerpoint/2010/main" val="65650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86565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2528451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76088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3C2D15-5EE6-437B-AA2D-E679253D8D6E}"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206872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3C2D15-5EE6-437B-AA2D-E679253D8D6E}"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10254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3C2D15-5EE6-437B-AA2D-E679253D8D6E}"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51236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C2D15-5EE6-437B-AA2D-E679253D8D6E}"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291274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3C2D15-5EE6-437B-AA2D-E679253D8D6E}"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224376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Section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4" name="Footer Placeholder 3"/>
          <p:cNvSpPr>
            <a:spLocks noGrp="1"/>
          </p:cNvSpPr>
          <p:nvPr>
            <p:ph type="ftr" sz="quarter" idx="12"/>
          </p:nvPr>
        </p:nvSpPr>
        <p:spPr/>
        <p:txBody>
          <a:bodyPr/>
          <a:lstStyle>
            <a:lvl1pPr>
              <a:defRPr>
                <a:solidFill>
                  <a:schemeClr val="tx1"/>
                </a:solidFill>
              </a:defRPr>
            </a:lvl1pPr>
          </a:lstStyle>
          <a:p>
            <a:r>
              <a:rPr lang="en-US"/>
              <a:t>For Research Use Only.  Not for use in diagnostic procedures.</a:t>
            </a:r>
            <a:endParaRPr lang="en-US" dirty="0"/>
          </a:p>
        </p:txBody>
      </p:sp>
    </p:spTree>
    <p:extLst>
      <p:ext uri="{BB962C8B-B14F-4D97-AF65-F5344CB8AC3E}">
        <p14:creationId xmlns:p14="http://schemas.microsoft.com/office/powerpoint/2010/main" val="11902354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3597" userDrawn="1">
          <p15:clr>
            <a:srgbClr val="FBAE40"/>
          </p15:clr>
        </p15:guide>
        <p15:guide id="2" orient="horz" pos="138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3C2D15-5EE6-437B-AA2D-E679253D8D6E}"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1322254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66337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943115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5B11-E18A-4D2B-B29C-B6EA40C01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D5792-C73B-465A-8594-FBE65084B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E4D3DB-6CC7-4BCF-96D9-29B727263870}"/>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a:extLst>
              <a:ext uri="{FF2B5EF4-FFF2-40B4-BE49-F238E27FC236}">
                <a16:creationId xmlns:a16="http://schemas.microsoft.com/office/drawing/2014/main" id="{02F76F92-6C58-49D0-8461-13BF049BC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FCB4A-9C41-44C6-8671-273EF1894E80}"/>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880110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8EA8-84E1-4D83-8C9B-BD9B96D76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FFC49-71D6-4A91-A437-15BDEF120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E2379-53DE-4DD3-8A19-68319317796B}"/>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a:extLst>
              <a:ext uri="{FF2B5EF4-FFF2-40B4-BE49-F238E27FC236}">
                <a16:creationId xmlns:a16="http://schemas.microsoft.com/office/drawing/2014/main" id="{B16553D3-6CFA-4C28-9AFC-4FA0E1E9A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E3B88-3FE1-47C4-809E-C33D480ED65F}"/>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478471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00A1-2536-4213-B795-6C9AEC6D5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D8B03-2E76-4292-9626-02E1CB2E8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7DA37-9697-4109-9375-70D8DD1465A4}"/>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a:extLst>
              <a:ext uri="{FF2B5EF4-FFF2-40B4-BE49-F238E27FC236}">
                <a16:creationId xmlns:a16="http://schemas.microsoft.com/office/drawing/2014/main" id="{AD100C7F-5611-4227-A21A-7CEEBC189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301F9-D0F4-4B65-AE6F-299DCDEA6ED7}"/>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1154737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873C-DAB0-46E5-80D3-B2D74F003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23854D-C421-4234-9EF9-CE4D1A16D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DB46D-3B57-4B66-A165-FCE3BD9CA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E8919C-87E5-4345-860F-F1AC4E435795}"/>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6" name="Footer Placeholder 5">
            <a:extLst>
              <a:ext uri="{FF2B5EF4-FFF2-40B4-BE49-F238E27FC236}">
                <a16:creationId xmlns:a16="http://schemas.microsoft.com/office/drawing/2014/main" id="{17686635-F4E0-4F04-ABCA-8B73951B5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5F307-9BD6-4A13-BE71-E5C6ECA2760D}"/>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8815057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4E24-59DA-436C-B06D-73E57B3C0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162CAC-9E81-4712-8A0E-1E1781447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BFD71-FDE0-4D25-B930-6F5AFF759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FF41C-F6D3-4200-971A-D99FB7194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868ED4-1EBF-4866-830A-4489E08D6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7D7F7-1B65-4514-8696-A7B5646258C4}"/>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8" name="Footer Placeholder 7">
            <a:extLst>
              <a:ext uri="{FF2B5EF4-FFF2-40B4-BE49-F238E27FC236}">
                <a16:creationId xmlns:a16="http://schemas.microsoft.com/office/drawing/2014/main" id="{E258FFF9-4501-4982-BC3E-4CC80A86F8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3F8E38-E34B-47A5-BD22-62497BBC046F}"/>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545948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E730-ABB2-4CBE-AF8A-4AD3B5CE91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56171-D38E-43B0-B247-B495EA916035}"/>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4" name="Footer Placeholder 3">
            <a:extLst>
              <a:ext uri="{FF2B5EF4-FFF2-40B4-BE49-F238E27FC236}">
                <a16:creationId xmlns:a16="http://schemas.microsoft.com/office/drawing/2014/main" id="{A5C0F893-E3FE-475A-AA41-459593026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9E42C-C0C0-4F01-8E4F-D80F9606C3D6}"/>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42587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C1D86-BCB6-405B-811B-E5BDB1F709E8}"/>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3" name="Footer Placeholder 2">
            <a:extLst>
              <a:ext uri="{FF2B5EF4-FFF2-40B4-BE49-F238E27FC236}">
                <a16:creationId xmlns:a16="http://schemas.microsoft.com/office/drawing/2014/main" id="{2EDF0511-E8DE-43E2-9C6E-1132CB38B0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A0C4B-8DA5-426C-9F81-92E2FA1B5727}"/>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244732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een Section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p>
            <a:r>
              <a:rPr lang="en-US"/>
              <a:t>For Research Use Only.  Not for use in diagnostic procedures.</a:t>
            </a:r>
            <a:endParaRPr lang="en-US" dirty="0"/>
          </a:p>
        </p:txBody>
      </p:sp>
    </p:spTree>
    <p:extLst>
      <p:ext uri="{BB962C8B-B14F-4D97-AF65-F5344CB8AC3E}">
        <p14:creationId xmlns:p14="http://schemas.microsoft.com/office/powerpoint/2010/main" val="12389666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4A58-0619-42FD-8FDC-5C8E34C93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B2566-CD01-4228-B3FF-BBB08876D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C9492-94C0-4DCB-A8FB-04689E031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2EFBD-9B08-4F6C-8A7C-A3C46311AE0D}"/>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6" name="Footer Placeholder 5">
            <a:extLst>
              <a:ext uri="{FF2B5EF4-FFF2-40B4-BE49-F238E27FC236}">
                <a16:creationId xmlns:a16="http://schemas.microsoft.com/office/drawing/2014/main" id="{3F15415F-F54D-4DFC-9738-A857BCAAF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C8D12-0CCE-4BCA-9924-74778A2F0D8C}"/>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085132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0522-CCAF-4918-8470-B95D27CA4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82601D-EE6F-40D5-80FE-34A5B1AA3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A7B21D-6849-44E8-BEAE-4AFF24DFD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3D31A-0199-4C65-BD52-CF64767FBBD7}"/>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6" name="Footer Placeholder 5">
            <a:extLst>
              <a:ext uri="{FF2B5EF4-FFF2-40B4-BE49-F238E27FC236}">
                <a16:creationId xmlns:a16="http://schemas.microsoft.com/office/drawing/2014/main" id="{5457AFA2-89EE-4095-BBCB-B805E0870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2A2E8-8EC7-4A0A-9CAE-FDC970D0FAC0}"/>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103269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A94E-F814-4F88-80C0-6EA9A66E6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901C9C-6533-4595-8083-73E2C96CD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0C6E7-CD2E-41CF-8DC0-669EC07391EA}"/>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a:extLst>
              <a:ext uri="{FF2B5EF4-FFF2-40B4-BE49-F238E27FC236}">
                <a16:creationId xmlns:a16="http://schemas.microsoft.com/office/drawing/2014/main" id="{4B0E4841-1A60-4614-8BE3-E81C0BEA6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60396-548C-4218-B314-F78C2B280334}"/>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3215095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DA87C-FC94-442E-B81E-AA2B1016C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44E75-59E8-4C87-AF0D-C2DBD53D1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11D77-2BF5-4F41-A358-77FC27909818}"/>
              </a:ext>
            </a:extLst>
          </p:cNvPr>
          <p:cNvSpPr>
            <a:spLocks noGrp="1"/>
          </p:cNvSpPr>
          <p:nvPr>
            <p:ph type="dt" sz="half" idx="10"/>
          </p:nvPr>
        </p:nvSpPr>
        <p:spPr/>
        <p:txBody>
          <a:bodyPr/>
          <a:lstStyle/>
          <a:p>
            <a:fld id="{C03C2D15-5EE6-437B-AA2D-E679253D8D6E}" type="datetimeFigureOut">
              <a:rPr lang="en-US" smtClean="0"/>
              <a:t>3/5/2021</a:t>
            </a:fld>
            <a:endParaRPr lang="en-US"/>
          </a:p>
        </p:txBody>
      </p:sp>
      <p:sp>
        <p:nvSpPr>
          <p:cNvPr id="5" name="Footer Placeholder 4">
            <a:extLst>
              <a:ext uri="{FF2B5EF4-FFF2-40B4-BE49-F238E27FC236}">
                <a16:creationId xmlns:a16="http://schemas.microsoft.com/office/drawing/2014/main" id="{22CA8AF6-D59A-4EC7-A41E-D4EACAB5C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971F9-7844-4459-B3D3-C06E644C3C6F}"/>
              </a:ext>
            </a:extLst>
          </p:cNvPr>
          <p:cNvSpPr>
            <a:spLocks noGrp="1"/>
          </p:cNvSpPr>
          <p:nvPr>
            <p:ph type="sldNum" sz="quarter" idx="12"/>
          </p:nvPr>
        </p:nvSpPr>
        <p:spPr/>
        <p:txBody>
          <a:bodyPr/>
          <a:lstStyle/>
          <a:p>
            <a:fld id="{A9AF2BB8-BCD7-4B0F-8B3F-1349DA6BA296}" type="slidenum">
              <a:rPr lang="en-US" smtClean="0"/>
              <a:t>‹#›</a:t>
            </a:fld>
            <a:endParaRPr lang="en-US"/>
          </a:p>
        </p:txBody>
      </p:sp>
    </p:spTree>
    <p:extLst>
      <p:ext uri="{BB962C8B-B14F-4D97-AF65-F5344CB8AC3E}">
        <p14:creationId xmlns:p14="http://schemas.microsoft.com/office/powerpoint/2010/main" val="134990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ection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lvl1pPr>
              <a:defRPr>
                <a:solidFill>
                  <a:schemeClr val="tx1"/>
                </a:solidFill>
              </a:defRPr>
            </a:lvl1pPr>
          </a:lstStyle>
          <a:p>
            <a:r>
              <a:rPr lang="en-US"/>
              <a:t>For Research Use Only.  Not for use in diagnostic procedures.</a:t>
            </a:r>
            <a:endParaRPr lang="en-US" dirty="0"/>
          </a:p>
        </p:txBody>
      </p:sp>
    </p:spTree>
    <p:extLst>
      <p:ext uri="{BB962C8B-B14F-4D97-AF65-F5344CB8AC3E}">
        <p14:creationId xmlns:p14="http://schemas.microsoft.com/office/powerpoint/2010/main" val="16986071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ection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lvl1pPr>
              <a:defRPr>
                <a:solidFill>
                  <a:schemeClr val="tx1"/>
                </a:solidFill>
              </a:defRPr>
            </a:lvl1pPr>
          </a:lstStyle>
          <a:p>
            <a:r>
              <a:rPr lang="en-US"/>
              <a:t>For Research Use Only.  Not for use in diagnostic procedures.</a:t>
            </a:r>
            <a:endParaRPr lang="en-US" dirty="0"/>
          </a:p>
        </p:txBody>
      </p:sp>
    </p:spTree>
    <p:extLst>
      <p:ext uri="{BB962C8B-B14F-4D97-AF65-F5344CB8AC3E}">
        <p14:creationId xmlns:p14="http://schemas.microsoft.com/office/powerpoint/2010/main" val="18432411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l Section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p>
            <a:r>
              <a:rPr lang="en-US"/>
              <a:t>For Research Use Only.  Not for use in diagnostic procedures.</a:t>
            </a:r>
            <a:endParaRPr lang="en-US" dirty="0"/>
          </a:p>
        </p:txBody>
      </p:sp>
    </p:spTree>
    <p:extLst>
      <p:ext uri="{BB962C8B-B14F-4D97-AF65-F5344CB8AC3E}">
        <p14:creationId xmlns:p14="http://schemas.microsoft.com/office/powerpoint/2010/main" val="15755989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umpkin Section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p>
            <a:r>
              <a:rPr lang="en-US"/>
              <a:t>For Research Use Only.  Not for use in diagnostic procedures.</a:t>
            </a:r>
            <a:endParaRPr lang="en-US" dirty="0"/>
          </a:p>
        </p:txBody>
      </p:sp>
    </p:spTree>
    <p:extLst>
      <p:ext uri="{BB962C8B-B14F-4D97-AF65-F5344CB8AC3E}">
        <p14:creationId xmlns:p14="http://schemas.microsoft.com/office/powerpoint/2010/main" val="15612101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033" y="183240"/>
            <a:ext cx="11303000" cy="961274"/>
          </a:xfrm>
        </p:spPr>
        <p:txBody>
          <a:bodyPr/>
          <a:lstStyle>
            <a:lvl1pPr>
              <a:defRPr sz="3000" b="1" i="0" kern="600" baseline="0">
                <a:latin typeface="+mj-lt"/>
              </a:defRPr>
            </a:lvl1pPr>
          </a:lstStyle>
          <a:p>
            <a:r>
              <a:rPr lang="en-US" dirty="0"/>
              <a:t>Slide Header Goes Here</a:t>
            </a:r>
          </a:p>
        </p:txBody>
      </p:sp>
      <p:sp>
        <p:nvSpPr>
          <p:cNvPr id="4" name="Content Placeholder 3"/>
          <p:cNvSpPr>
            <a:spLocks noGrp="1"/>
          </p:cNvSpPr>
          <p:nvPr>
            <p:ph sz="quarter" idx="10"/>
          </p:nvPr>
        </p:nvSpPr>
        <p:spPr>
          <a:xfrm>
            <a:off x="436033" y="1398589"/>
            <a:ext cx="11303000" cy="4541837"/>
          </a:xfrm>
        </p:spPr>
        <p:txBody>
          <a:bodyPr/>
          <a:lstStyle>
            <a:lvl1pPr>
              <a:defRPr sz="2200" kern="600">
                <a:latin typeface="+mj-lt"/>
              </a:defRPr>
            </a:lvl1pPr>
            <a:lvl2pPr marL="571500" indent="-228600">
              <a:tabLst/>
              <a:defRPr sz="2000" kern="600">
                <a:latin typeface="+mj-lt"/>
              </a:defRPr>
            </a:lvl2pPr>
            <a:lvl3pPr marL="800100" indent="-228600">
              <a:tabLst/>
              <a:defRPr kern="600">
                <a:latin typeface="+mj-lt"/>
              </a:defRPr>
            </a:lvl3pPr>
            <a:lvl4pPr marL="1028700" indent="-228600">
              <a:tabLst/>
              <a:defRPr kern="600">
                <a:latin typeface="+mj-lt"/>
              </a:defRPr>
            </a:lvl4pPr>
            <a:lvl5pPr marL="1257300" indent="-228600">
              <a:tabLst/>
              <a:defRPr kern="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1"/>
          </p:nvPr>
        </p:nvSpPr>
        <p:spPr/>
        <p:txBody>
          <a:bodyPr/>
          <a:lstStyle/>
          <a:p>
            <a:r>
              <a:rPr lang="en-US"/>
              <a:t>For Research Use Only.  </a:t>
            </a:r>
            <a:r>
              <a:rPr lang="en-US" dirty="0"/>
              <a:t>Not for use in diagnostic procedures.</a:t>
            </a:r>
          </a:p>
        </p:txBody>
      </p:sp>
    </p:spTree>
    <p:extLst>
      <p:ext uri="{BB962C8B-B14F-4D97-AF65-F5344CB8AC3E}">
        <p14:creationId xmlns:p14="http://schemas.microsoft.com/office/powerpoint/2010/main" val="72633558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6033" y="1398587"/>
            <a:ext cx="5486400" cy="4544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quarter" idx="11"/>
          </p:nvPr>
        </p:nvSpPr>
        <p:spPr>
          <a:xfrm>
            <a:off x="6252633" y="1398587"/>
            <a:ext cx="5486400" cy="4544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436033" y="183240"/>
            <a:ext cx="11303000" cy="961274"/>
          </a:xfrm>
        </p:spPr>
        <p:txBody>
          <a:bodyPr/>
          <a:lstStyle>
            <a:lvl1pPr>
              <a:defRPr sz="3000" b="1" i="0" kern="600" baseline="0">
                <a:latin typeface="+mj-lt"/>
              </a:defRPr>
            </a:lvl1pPr>
          </a:lstStyle>
          <a:p>
            <a:r>
              <a:rPr lang="en-US" dirty="0"/>
              <a:t>Slide Header Goes Here</a:t>
            </a:r>
          </a:p>
        </p:txBody>
      </p:sp>
      <p:sp>
        <p:nvSpPr>
          <p:cNvPr id="2" name="Footer Placeholder 1"/>
          <p:cNvSpPr>
            <a:spLocks noGrp="1"/>
          </p:cNvSpPr>
          <p:nvPr>
            <p:ph type="ftr" sz="quarter" idx="12"/>
          </p:nvPr>
        </p:nvSpPr>
        <p:spPr/>
        <p:txBody>
          <a:bodyPr/>
          <a:lstStyle/>
          <a:p>
            <a:r>
              <a:rPr lang="en-US"/>
              <a:t>For Research Use Only.  Not for use in diagnostic procedures.</a:t>
            </a:r>
            <a:endParaRPr lang="en-US" dirty="0"/>
          </a:p>
        </p:txBody>
      </p:sp>
    </p:spTree>
    <p:extLst>
      <p:ext uri="{BB962C8B-B14F-4D97-AF65-F5344CB8AC3E}">
        <p14:creationId xmlns:p14="http://schemas.microsoft.com/office/powerpoint/2010/main" val="1589930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6001" y="177184"/>
            <a:ext cx="11303032" cy="961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Today’s Agenda</a:t>
            </a:r>
          </a:p>
        </p:txBody>
      </p:sp>
      <p:sp>
        <p:nvSpPr>
          <p:cNvPr id="1027" name="Rectangle 3"/>
          <p:cNvSpPr>
            <a:spLocks noGrp="1" noChangeArrowheads="1"/>
          </p:cNvSpPr>
          <p:nvPr>
            <p:ph type="body" idx="1"/>
          </p:nvPr>
        </p:nvSpPr>
        <p:spPr bwMode="auto">
          <a:xfrm>
            <a:off x="436003" y="1398848"/>
            <a:ext cx="11303031" cy="45395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Heading goes here – bullets based on dot in logo</a:t>
            </a:r>
          </a:p>
          <a:p>
            <a:pPr lvl="1"/>
            <a:r>
              <a:rPr lang="en-US" dirty="0"/>
              <a:t>Example of a secondary message in smaller font</a:t>
            </a:r>
          </a:p>
          <a:p>
            <a:pPr lvl="1"/>
            <a:r>
              <a:rPr lang="en-US" dirty="0"/>
              <a:t>Secondary message number two – same size font</a:t>
            </a:r>
          </a:p>
          <a:p>
            <a:pPr lvl="0"/>
            <a:r>
              <a:rPr lang="en-US" dirty="0"/>
              <a:t>Second heading goes here</a:t>
            </a:r>
          </a:p>
        </p:txBody>
      </p:sp>
      <p:pic>
        <p:nvPicPr>
          <p:cNvPr id="4" name="Picture 3"/>
          <p:cNvPicPr>
            <a:picLocks/>
          </p:cNvPicPr>
          <p:nvPr userDrawn="1"/>
        </p:nvPicPr>
        <p:blipFill>
          <a:blip r:embed="rId13" cstate="screen">
            <a:extLst>
              <a:ext uri="{28A0092B-C50C-407E-A947-70E740481C1C}">
                <a14:useLocalDpi xmlns:a14="http://schemas.microsoft.com/office/drawing/2010/main" val="0"/>
              </a:ext>
            </a:extLst>
          </a:blip>
          <a:stretch>
            <a:fillRect/>
          </a:stretch>
        </p:blipFill>
        <p:spPr>
          <a:xfrm>
            <a:off x="10354856" y="6288396"/>
            <a:ext cx="1455257" cy="246888"/>
          </a:xfrm>
          <a:prstGeom prst="rect">
            <a:avLst/>
          </a:prstGeom>
        </p:spPr>
      </p:pic>
      <p:sp>
        <p:nvSpPr>
          <p:cNvPr id="2" name="Footer Placeholder 1"/>
          <p:cNvSpPr>
            <a:spLocks noGrp="1"/>
          </p:cNvSpPr>
          <p:nvPr>
            <p:ph type="ftr" sz="quarter" idx="3"/>
          </p:nvPr>
        </p:nvSpPr>
        <p:spPr>
          <a:xfrm>
            <a:off x="2784763" y="6276122"/>
            <a:ext cx="6622475" cy="380256"/>
          </a:xfrm>
          <a:prstGeom prst="rect">
            <a:avLst/>
          </a:prstGeom>
        </p:spPr>
        <p:txBody>
          <a:bodyPr vert="horz" wrap="none" lIns="91440" tIns="45720" rIns="91440" bIns="45720" rtlCol="0" anchor="ctr"/>
          <a:lstStyle>
            <a:lvl1pPr algn="ctr">
              <a:defRPr sz="1200" b="1">
                <a:solidFill>
                  <a:schemeClr val="tx1"/>
                </a:solidFill>
              </a:defRPr>
            </a:lvl1pPr>
          </a:lstStyle>
          <a:p>
            <a:r>
              <a:rPr lang="en-US"/>
              <a:t>For Research Use Only.  Not for use in diagnostic procedures.</a:t>
            </a:r>
            <a:endParaRPr lang="en-US" dirty="0"/>
          </a:p>
        </p:txBody>
      </p:sp>
      <p:sp>
        <p:nvSpPr>
          <p:cNvPr id="8" name="Text Box 4"/>
          <p:cNvSpPr txBox="1">
            <a:spLocks noChangeArrowheads="1"/>
          </p:cNvSpPr>
          <p:nvPr userDrawn="1"/>
        </p:nvSpPr>
        <p:spPr bwMode="auto">
          <a:xfrm>
            <a:off x="320629" y="6377001"/>
            <a:ext cx="436032" cy="215444"/>
          </a:xfrm>
          <a:prstGeom prst="rect">
            <a:avLst/>
          </a:prstGeom>
          <a:noFill/>
          <a:ln w="9525">
            <a:noFill/>
            <a:miter lim="800000"/>
            <a:headEnd/>
            <a:tailEnd/>
          </a:ln>
          <a:effectLst/>
        </p:spPr>
        <p:txBody>
          <a:bodyPr wrap="square">
            <a:spAutoFit/>
          </a:bodyPr>
          <a:lstStyle/>
          <a:p>
            <a:pPr algn="l">
              <a:defRPr/>
            </a:pPr>
            <a:fld id="{5073B0C2-833C-4049-9244-41733BBAE632}" type="slidenum">
              <a:rPr lang="en-US" sz="800" kern="500">
                <a:solidFill>
                  <a:schemeClr val="bg2"/>
                </a:solidFill>
                <a:latin typeface="+mj-lt"/>
              </a:rPr>
              <a:pPr algn="l">
                <a:defRPr/>
              </a:pPr>
              <a:t>‹#›</a:t>
            </a:fld>
            <a:endParaRPr lang="en-US" sz="800" kern="500" dirty="0">
              <a:solidFill>
                <a:schemeClr val="bg2"/>
              </a:solidFill>
              <a:latin typeface="+mj-lt"/>
            </a:endParaRPr>
          </a:p>
        </p:txBody>
      </p:sp>
    </p:spTree>
    <p:extLst>
      <p:ext uri="{BB962C8B-B14F-4D97-AF65-F5344CB8AC3E}">
        <p14:creationId xmlns:p14="http://schemas.microsoft.com/office/powerpoint/2010/main" val="1858238899"/>
      </p:ext>
    </p:extLst>
  </p:cSld>
  <p:clrMap bg1="lt1" tx1="dk1" bg2="lt2" tx2="dk2" accent1="accent1" accent2="accent2" accent3="accent3" accent4="accent4" accent5="accent5" accent6="accent6" hlink="hlink" folHlink="folHlink"/>
  <p:sldLayoutIdLst>
    <p:sldLayoutId id="2147483862" r:id="rId1"/>
    <p:sldLayoutId id="2147483796" r:id="rId2"/>
    <p:sldLayoutId id="2147483805" r:id="rId3"/>
    <p:sldLayoutId id="2147483799" r:id="rId4"/>
    <p:sldLayoutId id="2147483807" r:id="rId5"/>
    <p:sldLayoutId id="2147483806" r:id="rId6"/>
    <p:sldLayoutId id="2147483808" r:id="rId7"/>
    <p:sldLayoutId id="2147483789" r:id="rId8"/>
    <p:sldLayoutId id="2147483790" r:id="rId9"/>
    <p:sldLayoutId id="2147483791" r:id="rId10"/>
    <p:sldLayoutId id="2147483859" r:id="rId11"/>
  </p:sldLayoutIdLst>
  <p:transition spd="med">
    <p:wipe dir="r"/>
  </p:transition>
  <p:hf sldNum="0" hdr="0" dt="0"/>
  <p:txStyles>
    <p:titleStyle>
      <a:lvl1pPr algn="l" rtl="0" eaLnBrk="1" fontAlgn="base" hangingPunct="1">
        <a:spcBef>
          <a:spcPct val="0"/>
        </a:spcBef>
        <a:spcAft>
          <a:spcPct val="0"/>
        </a:spcAft>
        <a:defRPr sz="3000" b="1" i="0" kern="500" spc="-50" baseline="0">
          <a:solidFill>
            <a:schemeClr val="tx1"/>
          </a:solidFill>
          <a:latin typeface="+mj-lt"/>
          <a:ea typeface="+mj-ea"/>
          <a:cs typeface="Arial"/>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ts val="900"/>
        </a:spcBef>
        <a:spcAft>
          <a:spcPts val="900"/>
        </a:spcAft>
        <a:buClr>
          <a:srgbClr val="F89D21"/>
        </a:buClr>
        <a:buSzPct val="90000"/>
        <a:buFont typeface="Arial-BoldMT" charset="0"/>
        <a:buChar char="●"/>
        <a:tabLst/>
        <a:defRPr sz="2200" b="1" kern="500" spc="30" baseline="0">
          <a:solidFill>
            <a:schemeClr val="tx1"/>
          </a:solidFill>
          <a:latin typeface="+mj-lt"/>
          <a:ea typeface="+mn-ea"/>
          <a:cs typeface="Arial"/>
        </a:defRPr>
      </a:lvl1pPr>
      <a:lvl2pPr marL="517525" indent="-174625" algn="l" rtl="0" eaLnBrk="1" fontAlgn="base" hangingPunct="1">
        <a:spcBef>
          <a:spcPts val="0"/>
        </a:spcBef>
        <a:spcAft>
          <a:spcPts val="400"/>
        </a:spcAft>
        <a:buClr>
          <a:schemeClr val="tx1"/>
        </a:buClr>
        <a:buFont typeface="ArialMT" charset="0"/>
        <a:buChar char="-"/>
        <a:tabLst/>
        <a:defRPr sz="2000" kern="500" spc="-20" baseline="0">
          <a:solidFill>
            <a:schemeClr val="tx1"/>
          </a:solidFill>
          <a:latin typeface="+mj-lt"/>
          <a:cs typeface="Arial"/>
        </a:defRPr>
      </a:lvl2pPr>
      <a:lvl3pPr marL="1149350" indent="-234950" algn="l" rtl="0" eaLnBrk="1" fontAlgn="base" hangingPunct="1">
        <a:spcBef>
          <a:spcPts val="0"/>
        </a:spcBef>
        <a:spcAft>
          <a:spcPts val="600"/>
        </a:spcAft>
        <a:buClr>
          <a:schemeClr val="tx1"/>
        </a:buClr>
        <a:buSzPct val="80000"/>
        <a:buFont typeface="Wingdings" pitchFamily="2" charset="2"/>
        <a:buChar char="§"/>
        <a:defRPr sz="1600">
          <a:solidFill>
            <a:schemeClr val="tx1"/>
          </a:solidFill>
          <a:latin typeface="Arial"/>
          <a:cs typeface="Arial"/>
        </a:defRPr>
      </a:lvl3pPr>
      <a:lvl4pPr marL="1606550" indent="-234950" algn="l" rtl="0" eaLnBrk="1" fontAlgn="base" hangingPunct="1">
        <a:spcBef>
          <a:spcPts val="0"/>
        </a:spcBef>
        <a:spcAft>
          <a:spcPts val="600"/>
        </a:spcAft>
        <a:buClr>
          <a:schemeClr val="tx1"/>
        </a:buClr>
        <a:buSzPct val="80000"/>
        <a:buFont typeface="Arial" charset="0"/>
        <a:buChar char="–"/>
        <a:defRPr sz="1600">
          <a:solidFill>
            <a:schemeClr val="tx1"/>
          </a:solidFill>
          <a:latin typeface="Arial"/>
          <a:cs typeface="Arial"/>
        </a:defRPr>
      </a:lvl4pPr>
      <a:lvl5pPr marL="2063750" indent="-234950" algn="l" rtl="0" eaLnBrk="1" fontAlgn="base" hangingPunct="1">
        <a:spcBef>
          <a:spcPts val="0"/>
        </a:spcBef>
        <a:spcAft>
          <a:spcPts val="600"/>
        </a:spcAft>
        <a:buClr>
          <a:srgbClr val="535353"/>
        </a:buClr>
        <a:buFont typeface="Arial" charset="0"/>
        <a:buChar char="-"/>
        <a:defRPr sz="1600">
          <a:solidFill>
            <a:schemeClr val="tx1"/>
          </a:solidFill>
          <a:latin typeface="Arial"/>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75" userDrawn="1">
          <p15:clr>
            <a:srgbClr val="F26B43"/>
          </p15:clr>
        </p15:guide>
        <p15:guide id="4" pos="7395" userDrawn="1">
          <p15:clr>
            <a:srgbClr val="F26B43"/>
          </p15:clr>
        </p15:guide>
        <p15:guide id="5" orient="horz" pos="374" userDrawn="1">
          <p15:clr>
            <a:srgbClr val="F26B43"/>
          </p15:clr>
        </p15:guide>
        <p15:guide id="6"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C2D15-5EE6-437B-AA2D-E679253D8D6E}" type="datetimeFigureOut">
              <a:rPr lang="en-US" smtClean="0"/>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F2BB8-BCD7-4B0F-8B3F-1349DA6BA296}" type="slidenum">
              <a:rPr lang="en-US" smtClean="0"/>
              <a:t>‹#›</a:t>
            </a:fld>
            <a:endParaRPr lang="en-US"/>
          </a:p>
        </p:txBody>
      </p:sp>
    </p:spTree>
    <p:extLst>
      <p:ext uri="{BB962C8B-B14F-4D97-AF65-F5344CB8AC3E}">
        <p14:creationId xmlns:p14="http://schemas.microsoft.com/office/powerpoint/2010/main" val="151317324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A1CEA-3ABF-49DD-AEA0-31816C7F3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463E36-E102-4B61-A319-0A83EEF4D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E34F5-7FF5-48D2-9A43-FC1809288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C2D15-5EE6-437B-AA2D-E679253D8D6E}" type="datetimeFigureOut">
              <a:rPr lang="en-US" smtClean="0"/>
              <a:t>3/5/2021</a:t>
            </a:fld>
            <a:endParaRPr lang="en-US"/>
          </a:p>
        </p:txBody>
      </p:sp>
      <p:sp>
        <p:nvSpPr>
          <p:cNvPr id="5" name="Footer Placeholder 4">
            <a:extLst>
              <a:ext uri="{FF2B5EF4-FFF2-40B4-BE49-F238E27FC236}">
                <a16:creationId xmlns:a16="http://schemas.microsoft.com/office/drawing/2014/main" id="{A6F5548D-D10E-4871-AA83-EA68C0D35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0EB1EF-E6EA-4344-A5D9-E5F08F90D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F2BB8-BCD7-4B0F-8B3F-1349DA6BA296}" type="slidenum">
              <a:rPr lang="en-US" smtClean="0"/>
              <a:t>‹#›</a:t>
            </a:fld>
            <a:endParaRPr lang="en-US"/>
          </a:p>
        </p:txBody>
      </p:sp>
    </p:spTree>
    <p:extLst>
      <p:ext uri="{BB962C8B-B14F-4D97-AF65-F5344CB8AC3E}">
        <p14:creationId xmlns:p14="http://schemas.microsoft.com/office/powerpoint/2010/main" val="9862318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8" Type="http://schemas.openxmlformats.org/officeDocument/2006/relationships/hyperlink" Target="http://www.breastcancer.org/symptoms/testing/types/endopredict-test" TargetMode="External"/><Relationship Id="rId3" Type="http://schemas.openxmlformats.org/officeDocument/2006/relationships/hyperlink" Target="https://www.breastcancer.org/symptoms/testing/types/mammaprint" TargetMode="External"/><Relationship Id="rId7" Type="http://schemas.openxmlformats.org/officeDocument/2006/relationships/hyperlink" Target="http://www.breastcancer.org/symptoms/testing/types/breast-cancer-index-test"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hyperlink" Target="https://www.ncbi.nlm.nih.gov/pmc/articles/PMC6985186/" TargetMode="External"/><Relationship Id="rId5" Type="http://schemas.openxmlformats.org/officeDocument/2006/relationships/hyperlink" Target="https://www.breastcancer.org/symptoms/testing/types/oncotype_dx" TargetMode="External"/><Relationship Id="rId4" Type="http://schemas.openxmlformats.org/officeDocument/2006/relationships/hyperlink" Target="https://www.ncbi.nlm.nih.gov/pmc/articles/PMC7097521/" TargetMode="External"/><Relationship Id="rId9" Type="http://schemas.openxmlformats.org/officeDocument/2006/relationships/hyperlink" Target="https://pubmed.ncbi.nlm.nih.gov/3180415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enterprise.ce.basespace.illumina.com/c/search/adv.nb?ids=502888,291643,291652,347867,969112,601042,992896,494815,528457,657824,313633,375859" TargetMode="External"/><Relationship Id="rId2" Type="http://schemas.openxmlformats.org/officeDocument/2006/relationships/hyperlink" Target="https://enterprise.ce.basespace.illumina.com/c/search/adv.nb?ids=502888,291643,291652,347867,969112,601042,797383" TargetMode="Externa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ure.com/articles/d41586-021-00314-6" TargetMode="External"/><Relationship Id="rId2" Type="http://schemas.openxmlformats.org/officeDocument/2006/relationships/image" Target="../media/image9.jpe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hyperlink" Target="http://3.14.252.12:8050/" TargetMode="External"/><Relationship Id="rId1" Type="http://schemas.openxmlformats.org/officeDocument/2006/relationships/slideLayout" Target="../slideLayouts/slideLayout2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3.14.252.12:8050/" TargetMode="External"/><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3.14.252.12:8049/" TargetMode="External"/><Relationship Id="rId2" Type="http://schemas.openxmlformats.org/officeDocument/2006/relationships/image" Target="../media/image22.png"/><Relationship Id="rId1" Type="http://schemas.openxmlformats.org/officeDocument/2006/relationships/slideLayout" Target="../slideLayouts/slideLayout2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FB4A70-9F00-4A34-A00E-639BF230C6F1}"/>
              </a:ext>
            </a:extLst>
          </p:cNvPr>
          <p:cNvSpPr txBox="1">
            <a:spLocks/>
          </p:cNvSpPr>
          <p:nvPr/>
        </p:nvSpPr>
        <p:spPr bwMode="auto">
          <a:xfrm>
            <a:off x="76200" y="1809727"/>
            <a:ext cx="12039600" cy="6237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ctr"/>
            <a:r>
              <a:rPr lang="en-US" altLang="en-US" sz="2600" u="sng" kern="0" dirty="0">
                <a:latin typeface="Calibri" panose="020F0502020204030204" pitchFamily="34" charset="0"/>
                <a:cs typeface="Calibri" panose="020F0502020204030204" pitchFamily="34" charset="0"/>
              </a:rPr>
              <a:t>Jim and Mike are creating 2 CE &gt; ICA Proof of Principle Use Cases</a:t>
            </a:r>
          </a:p>
        </p:txBody>
      </p:sp>
      <p:sp>
        <p:nvSpPr>
          <p:cNvPr id="4" name="Title 1">
            <a:extLst>
              <a:ext uri="{FF2B5EF4-FFF2-40B4-BE49-F238E27FC236}">
                <a16:creationId xmlns:a16="http://schemas.microsoft.com/office/drawing/2014/main" id="{5462D92C-948D-4EBD-942F-F2F4CAFA5593}"/>
              </a:ext>
            </a:extLst>
          </p:cNvPr>
          <p:cNvSpPr txBox="1">
            <a:spLocks/>
          </p:cNvSpPr>
          <p:nvPr/>
        </p:nvSpPr>
        <p:spPr bwMode="auto">
          <a:xfrm>
            <a:off x="405577" y="2352961"/>
            <a:ext cx="10714703" cy="1422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altLang="en-US" kern="0" dirty="0">
                <a:latin typeface="Calibri" panose="020F0502020204030204" pitchFamily="34" charset="0"/>
                <a:cs typeface="Calibri" panose="020F0502020204030204" pitchFamily="34" charset="0"/>
              </a:rPr>
              <a:t>Coronavirus host infection RNA Meta-Signatures – Notebook &amp; Portal</a:t>
            </a:r>
          </a:p>
          <a:p>
            <a:r>
              <a:rPr lang="en-US" altLang="en-US" sz="2000" b="0" kern="0" dirty="0">
                <a:latin typeface="Calibri" panose="020F0502020204030204" pitchFamily="34" charset="0"/>
                <a:cs typeface="Calibri" panose="020F0502020204030204" pitchFamily="34" charset="0"/>
              </a:rPr>
              <a:t> - Analyses from CE Meta-Analysis app export (</a:t>
            </a:r>
            <a:r>
              <a:rPr lang="en-US" altLang="en-US" sz="1600" b="0" kern="0" dirty="0">
                <a:latin typeface="Calibri" panose="020F0502020204030204" pitchFamily="34" charset="0"/>
                <a:cs typeface="Calibri" panose="020F0502020204030204" pitchFamily="34" charset="0"/>
              </a:rPr>
              <a:t>API not available</a:t>
            </a:r>
            <a:r>
              <a:rPr lang="en-US" altLang="en-US" sz="2000" b="0" kern="0" dirty="0">
                <a:latin typeface="Calibri" panose="020F0502020204030204" pitchFamily="34" charset="0"/>
                <a:cs typeface="Calibri" panose="020F0502020204030204" pitchFamily="34" charset="0"/>
              </a:rPr>
              <a:t>) &gt; Summarization &gt; ICA.</a:t>
            </a:r>
          </a:p>
          <a:p>
            <a:r>
              <a:rPr lang="en-US" altLang="en-US" sz="2000" b="0" kern="0" dirty="0">
                <a:latin typeface="Calibri" panose="020F0502020204030204" pitchFamily="34" charset="0"/>
                <a:cs typeface="Calibri" panose="020F0502020204030204" pitchFamily="34" charset="0"/>
              </a:rPr>
              <a:t> - An ICA created data exploration portal to complement our novel to-be-published research.</a:t>
            </a:r>
          </a:p>
          <a:p>
            <a:r>
              <a:rPr lang="en-US" altLang="en-US" sz="2000" b="0" kern="0" dirty="0">
                <a:latin typeface="Calibri" panose="020F0502020204030204" pitchFamily="34" charset="0"/>
                <a:cs typeface="Calibri" panose="020F0502020204030204" pitchFamily="34" charset="0"/>
              </a:rPr>
              <a:t> - Meta-Signatures decrease variability in individual experiments by cross-Study feature enrichment.</a:t>
            </a:r>
          </a:p>
        </p:txBody>
      </p:sp>
      <p:sp>
        <p:nvSpPr>
          <p:cNvPr id="5" name="Title 1">
            <a:extLst>
              <a:ext uri="{FF2B5EF4-FFF2-40B4-BE49-F238E27FC236}">
                <a16:creationId xmlns:a16="http://schemas.microsoft.com/office/drawing/2014/main" id="{D7E73D39-599C-4626-B73F-007D23CBF1ED}"/>
              </a:ext>
            </a:extLst>
          </p:cNvPr>
          <p:cNvSpPr txBox="1">
            <a:spLocks/>
          </p:cNvSpPr>
          <p:nvPr/>
        </p:nvSpPr>
        <p:spPr bwMode="auto">
          <a:xfrm>
            <a:off x="417870" y="3928576"/>
            <a:ext cx="10975255" cy="18380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altLang="en-US" kern="0" dirty="0">
                <a:latin typeface="Calibri" panose="020F0502020204030204" pitchFamily="34" charset="0"/>
                <a:cs typeface="Calibri" panose="020F0502020204030204" pitchFamily="34" charset="0"/>
              </a:rPr>
              <a:t>Breast Cancer Multi-Omics - Notebook</a:t>
            </a:r>
          </a:p>
          <a:p>
            <a:r>
              <a:rPr lang="en-US" altLang="en-US" sz="2000" b="0" kern="0" dirty="0">
                <a:latin typeface="Calibri" panose="020F0502020204030204" pitchFamily="34" charset="0"/>
                <a:cs typeface="Calibri" panose="020F0502020204030204" pitchFamily="34" charset="0"/>
              </a:rPr>
              <a:t> - An ICA toolbox to pull CE </a:t>
            </a:r>
            <a:r>
              <a:rPr lang="en-US" altLang="en-US" sz="2000" b="0" kern="0" dirty="0" err="1">
                <a:latin typeface="Calibri" panose="020F0502020204030204" pitchFamily="34" charset="0"/>
                <a:cs typeface="Calibri" panose="020F0502020204030204" pitchFamily="34" charset="0"/>
              </a:rPr>
              <a:t>Biosets</a:t>
            </a:r>
            <a:r>
              <a:rPr lang="en-US" altLang="en-US" sz="2000" b="0" kern="0" dirty="0">
                <a:latin typeface="Calibri" panose="020F0502020204030204" pitchFamily="34" charset="0"/>
                <a:cs typeface="Calibri" panose="020F0502020204030204" pitchFamily="34" charset="0"/>
              </a:rPr>
              <a:t> from APIs for additional processing and visualization.</a:t>
            </a:r>
          </a:p>
          <a:p>
            <a:r>
              <a:rPr lang="en-US" altLang="en-US" sz="2000" b="0" kern="0" dirty="0">
                <a:latin typeface="Calibri" panose="020F0502020204030204" pitchFamily="34" charset="0"/>
                <a:cs typeface="Calibri" panose="020F0502020204030204" pitchFamily="34" charset="0"/>
              </a:rPr>
              <a:t>      - based on validated potential using 84 CE RNA Expression </a:t>
            </a:r>
            <a:r>
              <a:rPr lang="en-US" altLang="en-US" sz="2000" b="0" kern="0" dirty="0" err="1">
                <a:latin typeface="Calibri" panose="020F0502020204030204" pitchFamily="34" charset="0"/>
                <a:cs typeface="Calibri" panose="020F0502020204030204" pitchFamily="34" charset="0"/>
              </a:rPr>
              <a:t>Biosets</a:t>
            </a:r>
            <a:r>
              <a:rPr lang="en-US" altLang="en-US" sz="2000" b="0" kern="0" dirty="0">
                <a:latin typeface="Calibri" panose="020F0502020204030204" pitchFamily="34" charset="0"/>
                <a:cs typeface="Calibri" panose="020F0502020204030204" pitchFamily="34" charset="0"/>
              </a:rPr>
              <a:t> across 3 phenotypes</a:t>
            </a:r>
          </a:p>
          <a:p>
            <a:r>
              <a:rPr lang="en-US" altLang="en-US" sz="2000" b="0" kern="0" dirty="0">
                <a:latin typeface="Calibri" panose="020F0502020204030204" pitchFamily="34" charset="0"/>
                <a:cs typeface="Calibri" panose="020F0502020204030204" pitchFamily="34" charset="0"/>
              </a:rPr>
              <a:t> - Combines RNA, Somatic Mutation, DNA Copy Number, SNP-GWAS, DNA Methylation, </a:t>
            </a:r>
          </a:p>
          <a:p>
            <a:r>
              <a:rPr lang="en-US" altLang="en-US" sz="2000" b="0" kern="0" dirty="0">
                <a:latin typeface="Calibri" panose="020F0502020204030204" pitchFamily="34" charset="0"/>
                <a:cs typeface="Calibri" panose="020F0502020204030204" pitchFamily="34" charset="0"/>
              </a:rPr>
              <a:t>   Histone Modification, Proteomic, Literature, …</a:t>
            </a:r>
          </a:p>
        </p:txBody>
      </p:sp>
      <p:sp>
        <p:nvSpPr>
          <p:cNvPr id="6" name="Title 1">
            <a:extLst>
              <a:ext uri="{FF2B5EF4-FFF2-40B4-BE49-F238E27FC236}">
                <a16:creationId xmlns:a16="http://schemas.microsoft.com/office/drawing/2014/main" id="{DEB2DF62-8BB9-4CE7-86D3-08DFF813C124}"/>
              </a:ext>
            </a:extLst>
          </p:cNvPr>
          <p:cNvSpPr txBox="1">
            <a:spLocks/>
          </p:cNvSpPr>
          <p:nvPr/>
        </p:nvSpPr>
        <p:spPr bwMode="auto">
          <a:xfrm>
            <a:off x="228600" y="118572"/>
            <a:ext cx="10559845" cy="6237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ctr"/>
            <a:r>
              <a:rPr lang="en-US" altLang="en-US" sz="2600" u="sng" kern="0" dirty="0">
                <a:latin typeface="Calibri" panose="020F0502020204030204" pitchFamily="34" charset="0"/>
                <a:cs typeface="Calibri" panose="020F0502020204030204" pitchFamily="34" charset="0"/>
              </a:rPr>
              <a:t>Joerg and Frank and Joe are creating ICA &gt; CE </a:t>
            </a:r>
            <a:r>
              <a:rPr lang="en-US" altLang="en-US" sz="2600" u="sng" kern="0" dirty="0" err="1">
                <a:latin typeface="Calibri" panose="020F0502020204030204" pitchFamily="34" charset="0"/>
                <a:cs typeface="Calibri" panose="020F0502020204030204" pitchFamily="34" charset="0"/>
              </a:rPr>
              <a:t>RNAseq</a:t>
            </a:r>
            <a:r>
              <a:rPr lang="en-US" altLang="en-US" sz="2600" u="sng" kern="0" dirty="0">
                <a:latin typeface="Calibri" panose="020F0502020204030204" pitchFamily="34" charset="0"/>
                <a:cs typeface="Calibri" panose="020F0502020204030204" pitchFamily="34" charset="0"/>
              </a:rPr>
              <a:t> Pipelines</a:t>
            </a:r>
          </a:p>
        </p:txBody>
      </p:sp>
      <p:sp>
        <p:nvSpPr>
          <p:cNvPr id="7" name="Title 1">
            <a:extLst>
              <a:ext uri="{FF2B5EF4-FFF2-40B4-BE49-F238E27FC236}">
                <a16:creationId xmlns:a16="http://schemas.microsoft.com/office/drawing/2014/main" id="{36B71D2A-93C0-4715-A5CB-0552DB088146}"/>
              </a:ext>
            </a:extLst>
          </p:cNvPr>
          <p:cNvSpPr txBox="1">
            <a:spLocks/>
          </p:cNvSpPr>
          <p:nvPr/>
        </p:nvSpPr>
        <p:spPr bwMode="auto">
          <a:xfrm>
            <a:off x="425245" y="656594"/>
            <a:ext cx="10301748" cy="638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altLang="en-US" kern="0" dirty="0">
                <a:latin typeface="Calibri" panose="020F0502020204030204" pitchFamily="34" charset="0"/>
                <a:cs typeface="Calibri" panose="020F0502020204030204" pitchFamily="34" charset="0"/>
              </a:rPr>
              <a:t>SRA repository pull &gt; ICA/</a:t>
            </a:r>
            <a:r>
              <a:rPr lang="en-US" altLang="en-US" kern="0" dirty="0" err="1">
                <a:latin typeface="Calibri" panose="020F0502020204030204" pitchFamily="34" charset="0"/>
                <a:cs typeface="Calibri" panose="020F0502020204030204" pitchFamily="34" charset="0"/>
              </a:rPr>
              <a:t>Dragen</a:t>
            </a:r>
            <a:r>
              <a:rPr lang="en-US" altLang="en-US" kern="0" dirty="0">
                <a:latin typeface="Calibri" panose="020F0502020204030204" pitchFamily="34" charset="0"/>
                <a:cs typeface="Calibri" panose="020F0502020204030204" pitchFamily="34" charset="0"/>
              </a:rPr>
              <a:t>-driven Differential Expression &gt; CE Import</a:t>
            </a:r>
            <a:endParaRPr lang="en-US" altLang="en-US" sz="2000" b="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589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3E17B9-8FB6-449B-BAC3-FFB3F8C9609D}"/>
              </a:ext>
            </a:extLst>
          </p:cNvPr>
          <p:cNvSpPr txBox="1">
            <a:spLocks/>
          </p:cNvSpPr>
          <p:nvPr/>
        </p:nvSpPr>
        <p:spPr bwMode="auto">
          <a:xfrm>
            <a:off x="897193" y="1318110"/>
            <a:ext cx="10975255" cy="18380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altLang="en-US" sz="2800" kern="0" dirty="0">
                <a:latin typeface="Calibri" panose="020F0502020204030204" pitchFamily="34" charset="0"/>
                <a:cs typeface="Calibri" panose="020F0502020204030204" pitchFamily="34" charset="0"/>
              </a:rPr>
              <a:t>Breast Cancer Multi-Omics – Notebook</a:t>
            </a:r>
          </a:p>
          <a:p>
            <a:endParaRPr lang="en-US" altLang="en-US" sz="800" kern="0" dirty="0">
              <a:latin typeface="Calibri" panose="020F0502020204030204" pitchFamily="34" charset="0"/>
              <a:cs typeface="Calibri" panose="020F0502020204030204" pitchFamily="34" charset="0"/>
            </a:endParaRPr>
          </a:p>
          <a:p>
            <a:r>
              <a:rPr lang="en-US" altLang="en-US" sz="2000" b="0" kern="0" dirty="0">
                <a:latin typeface="Calibri" panose="020F0502020204030204" pitchFamily="34" charset="0"/>
                <a:cs typeface="Calibri" panose="020F0502020204030204" pitchFamily="34" charset="0"/>
              </a:rPr>
              <a:t> - An ICA toolbox to pull CE </a:t>
            </a:r>
            <a:r>
              <a:rPr lang="en-US" altLang="en-US" sz="2000" b="0" kern="0" dirty="0" err="1">
                <a:latin typeface="Calibri" panose="020F0502020204030204" pitchFamily="34" charset="0"/>
                <a:cs typeface="Calibri" panose="020F0502020204030204" pitchFamily="34" charset="0"/>
              </a:rPr>
              <a:t>Biosets</a:t>
            </a:r>
            <a:r>
              <a:rPr lang="en-US" altLang="en-US" sz="2000" b="0" kern="0" dirty="0">
                <a:latin typeface="Calibri" panose="020F0502020204030204" pitchFamily="34" charset="0"/>
                <a:cs typeface="Calibri" panose="020F0502020204030204" pitchFamily="34" charset="0"/>
              </a:rPr>
              <a:t> from APIs for additional processing and visualization.</a:t>
            </a:r>
          </a:p>
          <a:p>
            <a:r>
              <a:rPr lang="en-US" altLang="en-US" sz="2000" b="0" kern="0" dirty="0">
                <a:latin typeface="Calibri" panose="020F0502020204030204" pitchFamily="34" charset="0"/>
                <a:cs typeface="Calibri" panose="020F0502020204030204" pitchFamily="34" charset="0"/>
              </a:rPr>
              <a:t>      - based on validated potential using 84 CE RNA Expression </a:t>
            </a:r>
            <a:r>
              <a:rPr lang="en-US" altLang="en-US" sz="2000" b="0" kern="0" dirty="0" err="1">
                <a:latin typeface="Calibri" panose="020F0502020204030204" pitchFamily="34" charset="0"/>
                <a:cs typeface="Calibri" panose="020F0502020204030204" pitchFamily="34" charset="0"/>
              </a:rPr>
              <a:t>Biosets</a:t>
            </a:r>
            <a:r>
              <a:rPr lang="en-US" altLang="en-US" sz="2000" b="0" kern="0" dirty="0">
                <a:latin typeface="Calibri" panose="020F0502020204030204" pitchFamily="34" charset="0"/>
                <a:cs typeface="Calibri" panose="020F0502020204030204" pitchFamily="34" charset="0"/>
              </a:rPr>
              <a:t> across 3 phenotypes</a:t>
            </a:r>
          </a:p>
          <a:p>
            <a:r>
              <a:rPr lang="en-US" altLang="en-US" sz="2000" b="0" kern="0" dirty="0">
                <a:latin typeface="Calibri" panose="020F0502020204030204" pitchFamily="34" charset="0"/>
                <a:cs typeface="Calibri" panose="020F0502020204030204" pitchFamily="34" charset="0"/>
              </a:rPr>
              <a:t> - Combines RNA, Somatic Mutation, DNA Copy Number, SNP-GWAS, DNA Methylation, </a:t>
            </a:r>
          </a:p>
          <a:p>
            <a:r>
              <a:rPr lang="en-US" altLang="en-US" sz="2000" b="0" kern="0" dirty="0">
                <a:latin typeface="Calibri" panose="020F0502020204030204" pitchFamily="34" charset="0"/>
                <a:cs typeface="Calibri" panose="020F0502020204030204" pitchFamily="34" charset="0"/>
              </a:rPr>
              <a:t>   Histone Modification, Proteomic, Literature, …</a:t>
            </a:r>
          </a:p>
        </p:txBody>
      </p:sp>
    </p:spTree>
    <p:extLst>
      <p:ext uri="{BB962C8B-B14F-4D97-AF65-F5344CB8AC3E}">
        <p14:creationId xmlns:p14="http://schemas.microsoft.com/office/powerpoint/2010/main" val="201283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ChangeArrowheads="1"/>
          </p:cNvSpPr>
          <p:nvPr/>
        </p:nvSpPr>
        <p:spPr bwMode="auto">
          <a:xfrm>
            <a:off x="2138274" y="105907"/>
            <a:ext cx="9527447" cy="2739211"/>
          </a:xfrm>
          <a:prstGeom prst="rect">
            <a:avLst/>
          </a:prstGeom>
          <a:noFill/>
          <a:ln w="9525">
            <a:solidFill>
              <a:schemeClr val="tx1"/>
            </a:solidFill>
            <a:miter lim="800000"/>
            <a:headEnd/>
            <a:tailEnd/>
          </a:ln>
        </p:spPr>
        <p:txBody>
          <a:bodyPr wrap="square" anchor="ctr">
            <a:spAutoFit/>
          </a:bodyPr>
          <a:lstStyle/>
          <a:p>
            <a:pPr algn="just"/>
            <a:r>
              <a:rPr lang="en-US" sz="2400" b="1" u="sng" dirty="0">
                <a:latin typeface="Calibri" pitchFamily="34" charset="0"/>
              </a:rPr>
              <a:t>Dozens of </a:t>
            </a:r>
            <a:r>
              <a:rPr lang="en-US" sz="2400" b="1" u="sng" dirty="0">
                <a:solidFill>
                  <a:srgbClr val="FF9900"/>
                </a:solidFill>
                <a:latin typeface="Calibri" pitchFamily="34" charset="0"/>
              </a:rPr>
              <a:t>Breast Cancer </a:t>
            </a:r>
            <a:r>
              <a:rPr lang="en-US" sz="2400" b="1" u="sng" dirty="0">
                <a:latin typeface="Calibri" pitchFamily="34" charset="0"/>
              </a:rPr>
              <a:t>clinical phenotype definitions are in use today:</a:t>
            </a:r>
            <a:endParaRPr lang="en-US" sz="2400" b="1" u="sng" dirty="0">
              <a:latin typeface="Calibri" pitchFamily="34" charset="0"/>
              <a:ea typeface="Calibri" pitchFamily="34" charset="0"/>
              <a:cs typeface="Times New Roman" pitchFamily="18" charset="0"/>
            </a:endParaRPr>
          </a:p>
          <a:p>
            <a:pPr algn="just"/>
            <a:endParaRPr lang="en-US" sz="800" dirty="0">
              <a:latin typeface="Calibri" pitchFamily="34" charset="0"/>
              <a:ea typeface="Calibri" pitchFamily="34" charset="0"/>
              <a:cs typeface="Times New Roman" pitchFamily="18" charset="0"/>
            </a:endParaRPr>
          </a:p>
          <a:p>
            <a:pPr algn="just"/>
            <a:r>
              <a:rPr lang="en-US" sz="1800" dirty="0">
                <a:latin typeface="Calibri" pitchFamily="34" charset="0"/>
                <a:ea typeface="Calibri" pitchFamily="34" charset="0"/>
                <a:cs typeface="Times New Roman" pitchFamily="18" charset="0"/>
              </a:rPr>
              <a:t>     -  Carcinoma, Adenocarcinoma, Sarcoma, Angiosarcoma</a:t>
            </a:r>
          </a:p>
          <a:p>
            <a:pPr algn="just"/>
            <a:endParaRPr lang="en-US" sz="800" dirty="0">
              <a:latin typeface="Calibri" pitchFamily="34" charset="0"/>
              <a:ea typeface="Calibri" pitchFamily="34" charset="0"/>
              <a:cs typeface="Times New Roman" pitchFamily="18" charset="0"/>
            </a:endParaRPr>
          </a:p>
          <a:p>
            <a:pPr algn="just"/>
            <a:r>
              <a:rPr lang="en-US" sz="1800" dirty="0">
                <a:latin typeface="Calibri" pitchFamily="34" charset="0"/>
                <a:ea typeface="Calibri" pitchFamily="34" charset="0"/>
                <a:cs typeface="Times New Roman" pitchFamily="18" charset="0"/>
              </a:rPr>
              <a:t>     -  TNM Classification of Malignant Tumor Stages and Grades</a:t>
            </a:r>
          </a:p>
          <a:p>
            <a:pPr algn="just"/>
            <a:endParaRPr lang="en-US" sz="600" dirty="0">
              <a:latin typeface="Calibri" pitchFamily="34" charset="0"/>
              <a:ea typeface="Calibri" pitchFamily="34" charset="0"/>
              <a:cs typeface="Times New Roman" pitchFamily="18" charset="0"/>
            </a:endParaRPr>
          </a:p>
          <a:p>
            <a:r>
              <a:rPr lang="en-US" sz="1800" dirty="0">
                <a:latin typeface="Calibri" pitchFamily="34" charset="0"/>
                <a:ea typeface="Calibri" pitchFamily="34" charset="0"/>
                <a:cs typeface="Times New Roman" pitchFamily="18" charset="0"/>
              </a:rPr>
              <a:t>     -  Lobular, Ductal, Medullary, Mucinous, Squamous, Luminal, Basal, Inflammatory </a:t>
            </a:r>
            <a:endParaRPr lang="en-US" sz="1800" dirty="0">
              <a:solidFill>
                <a:srgbClr val="FF0000"/>
              </a:solidFill>
              <a:latin typeface="Calibri" pitchFamily="34" charset="0"/>
              <a:ea typeface="Calibri" pitchFamily="34" charset="0"/>
              <a:cs typeface="Times New Roman" pitchFamily="18" charset="0"/>
            </a:endParaRPr>
          </a:p>
          <a:p>
            <a:pPr algn="just"/>
            <a:endParaRPr lang="en-US" sz="600" dirty="0">
              <a:latin typeface="Calibri" pitchFamily="34" charset="0"/>
              <a:ea typeface="Calibri" pitchFamily="34" charset="0"/>
              <a:cs typeface="Times New Roman" pitchFamily="18" charset="0"/>
            </a:endParaRPr>
          </a:p>
          <a:p>
            <a:pPr algn="just"/>
            <a:r>
              <a:rPr lang="en-US" sz="1800" dirty="0">
                <a:latin typeface="Calibri" pitchFamily="34" charset="0"/>
                <a:ea typeface="Calibri" pitchFamily="34" charset="0"/>
                <a:cs typeface="Times New Roman" pitchFamily="18" charset="0"/>
              </a:rPr>
              <a:t>     -  ER, PR, HER2, Triple Negative, BRCA1, p53, EGFR, KRT, Ki67, PTEN, PIK3CA</a:t>
            </a:r>
          </a:p>
          <a:p>
            <a:pPr algn="just"/>
            <a:endParaRPr lang="en-US" sz="600" dirty="0">
              <a:latin typeface="Calibri" pitchFamily="34" charset="0"/>
              <a:ea typeface="Calibri" pitchFamily="34" charset="0"/>
              <a:cs typeface="Times New Roman" pitchFamily="18" charset="0"/>
            </a:endParaRPr>
          </a:p>
          <a:p>
            <a:pPr algn="just"/>
            <a:r>
              <a:rPr lang="en-US" sz="1800" dirty="0">
                <a:latin typeface="Calibri" pitchFamily="34" charset="0"/>
                <a:ea typeface="Calibri" pitchFamily="34" charset="0"/>
                <a:cs typeface="Times New Roman" pitchFamily="18" charset="0"/>
              </a:rPr>
              <a:t>     -  invasive, lymph node status, metastatic</a:t>
            </a:r>
          </a:p>
          <a:p>
            <a:pPr algn="just"/>
            <a:endParaRPr lang="en-US" sz="600" dirty="0">
              <a:latin typeface="Calibri" pitchFamily="34" charset="0"/>
              <a:ea typeface="Calibri" pitchFamily="34" charset="0"/>
              <a:cs typeface="Times New Roman" pitchFamily="18" charset="0"/>
            </a:endParaRPr>
          </a:p>
          <a:p>
            <a:pPr algn="just"/>
            <a:r>
              <a:rPr lang="en-US" sz="1800" dirty="0">
                <a:latin typeface="Calibri" pitchFamily="34" charset="0"/>
                <a:ea typeface="Calibri" pitchFamily="34" charset="0"/>
                <a:cs typeface="Times New Roman" pitchFamily="18" charset="0"/>
              </a:rPr>
              <a:t>     -  recurrent and survival status</a:t>
            </a:r>
          </a:p>
        </p:txBody>
      </p:sp>
      <p:sp>
        <p:nvSpPr>
          <p:cNvPr id="12293" name="Rectangle 5"/>
          <p:cNvSpPr>
            <a:spLocks noChangeArrowheads="1"/>
          </p:cNvSpPr>
          <p:nvPr/>
        </p:nvSpPr>
        <p:spPr bwMode="auto">
          <a:xfrm>
            <a:off x="103239" y="2900265"/>
            <a:ext cx="11960942" cy="400110"/>
          </a:xfrm>
          <a:prstGeom prst="rect">
            <a:avLst/>
          </a:prstGeom>
          <a:noFill/>
          <a:ln w="9525">
            <a:noFill/>
            <a:miter lim="800000"/>
            <a:headEnd/>
            <a:tailEnd/>
          </a:ln>
        </p:spPr>
        <p:txBody>
          <a:bodyPr wrap="square">
            <a:spAutoFit/>
          </a:bodyPr>
          <a:lstStyle/>
          <a:p>
            <a:pPr algn="ctr" eaLnBrk="0" hangingPunct="0"/>
            <a:r>
              <a:rPr lang="en-US" sz="2000" b="1" dirty="0">
                <a:solidFill>
                  <a:srgbClr val="FF9900"/>
                </a:solidFill>
                <a:latin typeface="Calibri" pitchFamily="34" charset="0"/>
              </a:rPr>
              <a:t>Correlation Engine contains numerous studies where these phenotypes and many more can be operated upon</a:t>
            </a:r>
          </a:p>
        </p:txBody>
      </p:sp>
      <p:sp>
        <p:nvSpPr>
          <p:cNvPr id="5" name="Rectangle 1">
            <a:extLst>
              <a:ext uri="{FF2B5EF4-FFF2-40B4-BE49-F238E27FC236}">
                <a16:creationId xmlns:a16="http://schemas.microsoft.com/office/drawing/2014/main" id="{E84E5989-A7F8-4244-8BD7-B3EFFBEFFC67}"/>
              </a:ext>
            </a:extLst>
          </p:cNvPr>
          <p:cNvSpPr>
            <a:spLocks noChangeArrowheads="1"/>
          </p:cNvSpPr>
          <p:nvPr/>
        </p:nvSpPr>
        <p:spPr bwMode="auto">
          <a:xfrm>
            <a:off x="2153263" y="3424781"/>
            <a:ext cx="9770806" cy="2923877"/>
          </a:xfrm>
          <a:prstGeom prst="rect">
            <a:avLst/>
          </a:prstGeom>
          <a:noFill/>
          <a:ln w="9525">
            <a:solidFill>
              <a:schemeClr val="tx1"/>
            </a:solidFill>
            <a:miter lim="800000"/>
            <a:headEnd/>
            <a:tailEnd/>
          </a:ln>
        </p:spPr>
        <p:txBody>
          <a:bodyPr wrap="square" anchor="ctr">
            <a:spAutoFit/>
          </a:bodyPr>
          <a:lstStyle/>
          <a:p>
            <a:pPr algn="just"/>
            <a:r>
              <a:rPr lang="en-US" b="1" u="sng" dirty="0">
                <a:solidFill>
                  <a:srgbClr val="FF9900"/>
                </a:solidFill>
                <a:latin typeface="Calibri" pitchFamily="34" charset="0"/>
              </a:rPr>
              <a:t>Breast Cancer </a:t>
            </a:r>
            <a:r>
              <a:rPr lang="en-US" b="1" u="sng" dirty="0">
                <a:latin typeface="Calibri" pitchFamily="34" charset="0"/>
              </a:rPr>
              <a:t>RNA Expression based Diagnostic Tests:</a:t>
            </a:r>
            <a:endParaRPr lang="en-US" dirty="0">
              <a:latin typeface="Calibri" pitchFamily="34" charset="0"/>
              <a:ea typeface="Calibri" pitchFamily="34" charset="0"/>
              <a:cs typeface="Times New Roman" pitchFamily="18" charset="0"/>
            </a:endParaRPr>
          </a:p>
          <a:p>
            <a:pPr algn="just"/>
            <a:r>
              <a:rPr lang="en-US" sz="1400" dirty="0">
                <a:latin typeface="Calibri" pitchFamily="34" charset="0"/>
                <a:ea typeface="Calibri" pitchFamily="34" charset="0"/>
                <a:cs typeface="Times New Roman" pitchFamily="18" charset="0"/>
              </a:rPr>
              <a:t>     - </a:t>
            </a:r>
            <a:r>
              <a:rPr lang="en-US" sz="1400" dirty="0">
                <a:latin typeface="Calibri" pitchFamily="34" charset="0"/>
                <a:ea typeface="Calibri" pitchFamily="34" charset="0"/>
                <a:cs typeface="Times New Roman" pitchFamily="18" charset="0"/>
                <a:hlinkClick r:id="rId3"/>
              </a:rPr>
              <a:t>MammaPrint</a:t>
            </a:r>
            <a:r>
              <a:rPr lang="en-US" sz="1400" dirty="0">
                <a:latin typeface="Calibri" pitchFamily="34" charset="0"/>
                <a:ea typeface="Calibri" pitchFamily="34" charset="0"/>
                <a:cs typeface="Times New Roman" pitchFamily="18" charset="0"/>
              </a:rPr>
              <a:t>: 70 gene risk of recurrence signature</a:t>
            </a:r>
          </a:p>
          <a:p>
            <a:pPr algn="just"/>
            <a:r>
              <a:rPr lang="en-US" sz="1400" dirty="0">
                <a:latin typeface="Calibri" pitchFamily="34" charset="0"/>
                <a:ea typeface="Calibri" pitchFamily="34" charset="0"/>
                <a:cs typeface="Times New Roman" pitchFamily="18" charset="0"/>
              </a:rPr>
              <a:t>     - </a:t>
            </a:r>
            <a:r>
              <a:rPr lang="en-US" sz="1400" dirty="0" err="1">
                <a:latin typeface="Calibri" pitchFamily="34" charset="0"/>
                <a:ea typeface="Calibri" pitchFamily="34" charset="0"/>
                <a:cs typeface="Times New Roman" pitchFamily="18" charset="0"/>
                <a:hlinkClick r:id="rId4"/>
              </a:rPr>
              <a:t>BluePrint</a:t>
            </a:r>
            <a:r>
              <a:rPr lang="en-US" sz="1400" dirty="0">
                <a:latin typeface="Calibri" pitchFamily="34" charset="0"/>
                <a:ea typeface="Calibri" pitchFamily="34" charset="0"/>
                <a:cs typeface="Times New Roman" pitchFamily="18" charset="0"/>
              </a:rPr>
              <a:t>: 80-gene molecular subtype signature intrinsic breast cancer molecular subtypes </a:t>
            </a:r>
          </a:p>
          <a:p>
            <a:pPr algn="just"/>
            <a:r>
              <a:rPr lang="en-US" sz="1400" dirty="0">
                <a:latin typeface="Calibri" pitchFamily="34" charset="0"/>
                <a:ea typeface="Calibri" pitchFamily="34" charset="0"/>
                <a:cs typeface="Times New Roman" pitchFamily="18" charset="0"/>
              </a:rPr>
              <a:t>         HR-positive patients are mostly Luminal-type, triple-negative are Basal-type, and HER2-positive are HER2-type      </a:t>
            </a:r>
          </a:p>
          <a:p>
            <a:pPr algn="just"/>
            <a:r>
              <a:rPr lang="en-US" sz="1400" dirty="0">
                <a:latin typeface="Calibri" pitchFamily="34" charset="0"/>
                <a:ea typeface="Calibri" pitchFamily="34" charset="0"/>
                <a:cs typeface="Times New Roman" pitchFamily="18" charset="0"/>
              </a:rPr>
              <a:t>     - </a:t>
            </a:r>
            <a:r>
              <a:rPr lang="en-US" sz="1400" dirty="0">
                <a:latin typeface="Calibri" pitchFamily="34" charset="0"/>
                <a:ea typeface="Calibri" pitchFamily="34" charset="0"/>
                <a:cs typeface="Times New Roman" pitchFamily="18" charset="0"/>
                <a:hlinkClick r:id="rId5"/>
              </a:rPr>
              <a:t>Oncotype DX</a:t>
            </a:r>
            <a:r>
              <a:rPr lang="en-US" sz="1400" dirty="0">
                <a:latin typeface="Calibri" pitchFamily="34" charset="0"/>
                <a:ea typeface="Calibri" pitchFamily="34" charset="0"/>
                <a:cs typeface="Times New Roman" pitchFamily="18" charset="0"/>
              </a:rPr>
              <a:t> Breast Recurrence Score Test for people diagnosed with early-stage, estrogen-receptor-positive,</a:t>
            </a:r>
          </a:p>
          <a:p>
            <a:pPr algn="just"/>
            <a:r>
              <a:rPr lang="en-US" sz="1400" dirty="0">
                <a:latin typeface="Calibri" pitchFamily="34" charset="0"/>
                <a:ea typeface="Calibri" pitchFamily="34" charset="0"/>
                <a:cs typeface="Times New Roman" pitchFamily="18" charset="0"/>
              </a:rPr>
              <a:t>         HER2-negative invasive breast cancer </a:t>
            </a:r>
          </a:p>
          <a:p>
            <a:pPr algn="just"/>
            <a:r>
              <a:rPr lang="en-US" sz="1400" dirty="0">
                <a:latin typeface="Calibri" pitchFamily="34" charset="0"/>
                <a:ea typeface="Calibri" pitchFamily="34" charset="0"/>
                <a:cs typeface="Times New Roman" pitchFamily="18" charset="0"/>
              </a:rPr>
              <a:t>      - </a:t>
            </a:r>
            <a:r>
              <a:rPr lang="en-US" sz="1400" dirty="0">
                <a:latin typeface="Calibri" pitchFamily="34" charset="0"/>
                <a:ea typeface="Calibri" pitchFamily="34" charset="0"/>
                <a:cs typeface="Times New Roman" pitchFamily="18" charset="0"/>
                <a:hlinkClick r:id="rId5"/>
              </a:rPr>
              <a:t>Oncotype DX </a:t>
            </a:r>
            <a:r>
              <a:rPr lang="en-US" sz="1400" dirty="0">
                <a:latin typeface="Calibri" pitchFamily="34" charset="0"/>
                <a:ea typeface="Calibri" pitchFamily="34" charset="0"/>
                <a:cs typeface="Times New Roman" pitchFamily="18" charset="0"/>
              </a:rPr>
              <a:t>Breast DCIS Score Test for people diagnosed with DCIS (ductal carcinoma in situ)</a:t>
            </a:r>
          </a:p>
          <a:p>
            <a:r>
              <a:rPr lang="en-US" sz="1400" dirty="0">
                <a:latin typeface="Calibri" pitchFamily="34" charset="0"/>
                <a:ea typeface="Calibri" pitchFamily="34" charset="0"/>
                <a:cs typeface="Times New Roman" pitchFamily="18" charset="0"/>
              </a:rPr>
              <a:t>      - </a:t>
            </a:r>
            <a:r>
              <a:rPr lang="en-US" sz="1400" dirty="0">
                <a:latin typeface="Calibri" pitchFamily="34" charset="0"/>
                <a:ea typeface="Calibri" pitchFamily="34" charset="0"/>
                <a:cs typeface="Times New Roman" pitchFamily="18" charset="0"/>
                <a:hlinkClick r:id="rId6"/>
              </a:rPr>
              <a:t>PAM50 </a:t>
            </a:r>
            <a:r>
              <a:rPr lang="en-US" sz="1400" dirty="0">
                <a:latin typeface="Calibri" pitchFamily="34" charset="0"/>
                <a:ea typeface="Calibri" pitchFamily="34" charset="0"/>
                <a:cs typeface="Times New Roman" pitchFamily="18" charset="0"/>
              </a:rPr>
              <a:t>(</a:t>
            </a:r>
            <a:r>
              <a:rPr lang="en-US" sz="1400" dirty="0" err="1">
                <a:latin typeface="Calibri" pitchFamily="34" charset="0"/>
                <a:ea typeface="Calibri" pitchFamily="34" charset="0"/>
                <a:cs typeface="Times New Roman" pitchFamily="18" charset="0"/>
              </a:rPr>
              <a:t>Prosigna</a:t>
            </a:r>
            <a:r>
              <a:rPr lang="en-US" sz="1400" dirty="0">
                <a:latin typeface="Calibri" pitchFamily="34" charset="0"/>
                <a:ea typeface="Calibri" pitchFamily="34" charset="0"/>
                <a:cs typeface="Times New Roman" pitchFamily="18" charset="0"/>
              </a:rPr>
              <a:t>): </a:t>
            </a:r>
            <a:r>
              <a:rPr lang="en-US" sz="1400" dirty="0">
                <a:latin typeface="Calibri" panose="020F0502020204030204" pitchFamily="34" charset="0"/>
                <a:cs typeface="Calibri" panose="020F0502020204030204" pitchFamily="34" charset="0"/>
              </a:rPr>
              <a:t>50-genes to classify as Luminal A, Luminal B, HER2-enriched, Basal-like, Normal-like. </a:t>
            </a:r>
            <a:r>
              <a:rPr lang="en-US" sz="1400" dirty="0">
                <a:latin typeface="Calibri" pitchFamily="34" charset="0"/>
                <a:ea typeface="Calibri" pitchFamily="34" charset="0"/>
                <a:cs typeface="Times New Roman" pitchFamily="18" charset="0"/>
              </a:rPr>
              <a:t>Luminal A has best</a:t>
            </a:r>
          </a:p>
          <a:p>
            <a:r>
              <a:rPr lang="en-US" sz="1400" dirty="0">
                <a:latin typeface="Calibri" pitchFamily="34" charset="0"/>
                <a:ea typeface="Calibri" pitchFamily="34" charset="0"/>
                <a:cs typeface="Times New Roman" pitchFamily="18" charset="0"/>
              </a:rPr>
              <a:t>        prognosis; HER2-enriched and Basal-like are more aggressive</a:t>
            </a:r>
          </a:p>
          <a:p>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880088"/>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Breast Cancer Index test</a:t>
            </a:r>
            <a:r>
              <a:rPr lang="en-US" sz="1400" dirty="0">
                <a:solidFill>
                  <a:srgbClr val="111111"/>
                </a:solidFill>
                <a:latin typeface="Calibri" panose="020F0502020204030204" pitchFamily="34" charset="0"/>
                <a:cs typeface="Calibri" panose="020F0502020204030204" pitchFamily="34" charset="0"/>
              </a:rPr>
              <a:t> predicts risk of node-negative or -positive, hormone-receptor-positive breast cancer</a:t>
            </a:r>
          </a:p>
          <a:p>
            <a:r>
              <a:rPr lang="en-US" sz="1400" dirty="0">
                <a:solidFill>
                  <a:srgbClr val="111111"/>
                </a:solidFill>
                <a:latin typeface="Calibri" panose="020F0502020204030204" pitchFamily="34" charset="0"/>
                <a:cs typeface="Calibri" panose="020F0502020204030204" pitchFamily="34" charset="0"/>
              </a:rPr>
              <a:t>         5-10 year recurrence and benefit from an additional 5 years of hormonal therapy.</a:t>
            </a:r>
          </a:p>
          <a:p>
            <a:r>
              <a:rPr lang="en-US" sz="1400" dirty="0">
                <a:solidFill>
                  <a:srgbClr val="111111"/>
                </a:solidFill>
                <a:latin typeface="Calibri" panose="020F0502020204030204" pitchFamily="34" charset="0"/>
                <a:ea typeface="Calibri" panose="020F0502020204030204" pitchFamily="34" charset="0"/>
                <a:cs typeface="Calibri" panose="020F0502020204030204" pitchFamily="34" charset="0"/>
              </a:rPr>
              <a:t>      - </a:t>
            </a:r>
            <a:r>
              <a:rPr lang="en-US" sz="1400" dirty="0" err="1">
                <a:solidFill>
                  <a:srgbClr val="880088"/>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EndoPredict</a:t>
            </a:r>
            <a:r>
              <a:rPr lang="en-US" sz="1400" dirty="0">
                <a:solidFill>
                  <a:srgbClr val="880088"/>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 test</a:t>
            </a:r>
            <a:r>
              <a:rPr lang="en-US" sz="1400" dirty="0">
                <a:solidFill>
                  <a:srgbClr val="111111"/>
                </a:solidFill>
                <a:latin typeface="Calibri" panose="020F0502020204030204" pitchFamily="34" charset="0"/>
                <a:cs typeface="Calibri" panose="020F0502020204030204" pitchFamily="34" charset="0"/>
              </a:rPr>
              <a:t> predicts risk of distant recurrence of early-stage, hormone-receptor-positive, HER2-</a:t>
            </a:r>
          </a:p>
          <a:p>
            <a:r>
              <a:rPr lang="en-US" sz="1400" dirty="0">
                <a:solidFill>
                  <a:srgbClr val="111111"/>
                </a:solidFill>
                <a:latin typeface="Calibri" panose="020F0502020204030204" pitchFamily="34" charset="0"/>
                <a:cs typeface="Calibri" panose="020F0502020204030204" pitchFamily="34" charset="0"/>
              </a:rPr>
              <a:t>         negative breast cancer</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84D7EF4-B4DD-4E97-AF66-F7AC7684528A}"/>
              </a:ext>
            </a:extLst>
          </p:cNvPr>
          <p:cNvSpPr txBox="1"/>
          <p:nvPr/>
        </p:nvSpPr>
        <p:spPr>
          <a:xfrm>
            <a:off x="111247" y="1219199"/>
            <a:ext cx="1997776" cy="861774"/>
          </a:xfrm>
          <a:prstGeom prst="rect">
            <a:avLst/>
          </a:prstGeom>
          <a:noFill/>
        </p:spPr>
        <p:txBody>
          <a:bodyPr wrap="square" rtlCol="0">
            <a:spAutoFit/>
          </a:bodyPr>
          <a:lstStyle/>
          <a:p>
            <a:pPr algn="ctr"/>
            <a:r>
              <a:rPr lang="en-US" sz="3200" b="1" dirty="0">
                <a:latin typeface="+mn-lt"/>
                <a:cs typeface="Arial" panose="020B0604020202020204" pitchFamily="34" charset="0"/>
              </a:rPr>
              <a:t>WHAT?</a:t>
            </a:r>
          </a:p>
          <a:p>
            <a:pPr algn="ctr"/>
            <a:r>
              <a:rPr lang="en-US" sz="1800" b="1" dirty="0">
                <a:latin typeface="+mn-lt"/>
                <a:cs typeface="Arial" panose="020B0604020202020204" pitchFamily="34" charset="0"/>
              </a:rPr>
              <a:t>So much variability</a:t>
            </a:r>
          </a:p>
        </p:txBody>
      </p:sp>
      <p:sp>
        <p:nvSpPr>
          <p:cNvPr id="7" name="TextBox 6">
            <a:extLst>
              <a:ext uri="{FF2B5EF4-FFF2-40B4-BE49-F238E27FC236}">
                <a16:creationId xmlns:a16="http://schemas.microsoft.com/office/drawing/2014/main" id="{C60FCB10-AC74-4531-9753-F23002A23ED1}"/>
              </a:ext>
            </a:extLst>
          </p:cNvPr>
          <p:cNvSpPr txBox="1"/>
          <p:nvPr/>
        </p:nvSpPr>
        <p:spPr>
          <a:xfrm>
            <a:off x="225667" y="4192953"/>
            <a:ext cx="1768936" cy="830997"/>
          </a:xfrm>
          <a:prstGeom prst="rect">
            <a:avLst/>
          </a:prstGeom>
          <a:noFill/>
        </p:spPr>
        <p:txBody>
          <a:bodyPr wrap="square" rtlCol="0">
            <a:spAutoFit/>
          </a:bodyPr>
          <a:lstStyle/>
          <a:p>
            <a:pPr algn="ctr"/>
            <a:r>
              <a:rPr lang="en-US" sz="3200" b="1" dirty="0">
                <a:latin typeface="+mn-lt"/>
                <a:cs typeface="Arial" panose="020B0604020202020204" pitchFamily="34" charset="0"/>
              </a:rPr>
              <a:t>WHY?</a:t>
            </a:r>
          </a:p>
          <a:p>
            <a:pPr algn="ctr"/>
            <a:r>
              <a:rPr lang="en-US" b="1" dirty="0">
                <a:latin typeface="+mn-lt"/>
                <a:cs typeface="Arial" panose="020B0604020202020204" pitchFamily="34" charset="0"/>
              </a:rPr>
              <a:t>More precise tests</a:t>
            </a:r>
          </a:p>
        </p:txBody>
      </p:sp>
      <p:sp>
        <p:nvSpPr>
          <p:cNvPr id="4" name="Rectangle 3">
            <a:extLst>
              <a:ext uri="{FF2B5EF4-FFF2-40B4-BE49-F238E27FC236}">
                <a16:creationId xmlns:a16="http://schemas.microsoft.com/office/drawing/2014/main" id="{333B0CD8-925A-4324-9682-C5A4E6FC4D6C}"/>
              </a:ext>
            </a:extLst>
          </p:cNvPr>
          <p:cNvSpPr/>
          <p:nvPr/>
        </p:nvSpPr>
        <p:spPr>
          <a:xfrm>
            <a:off x="1410928" y="6469752"/>
            <a:ext cx="6096000" cy="276999"/>
          </a:xfrm>
          <a:prstGeom prst="rect">
            <a:avLst/>
          </a:prstGeom>
        </p:spPr>
        <p:txBody>
          <a:bodyPr wrap="square">
            <a:spAutoFit/>
          </a:bodyPr>
          <a:lstStyle/>
          <a:p>
            <a:r>
              <a:rPr lang="en-US" sz="1200" dirty="0">
                <a:latin typeface="+mn-lt"/>
                <a:cs typeface="Arial" panose="020B0604020202020204" pitchFamily="34" charset="0"/>
                <a:hlinkClick r:id="rId9"/>
              </a:rPr>
              <a:t>Gene Expression Assay in the Management of Early Breast Cancer. </a:t>
            </a:r>
            <a:endParaRPr lang="en-US" sz="1200" dirty="0">
              <a:latin typeface="+mn-lt"/>
              <a:cs typeface="Arial" panose="020B0604020202020204" pitchFamily="34" charset="0"/>
            </a:endParaRPr>
          </a:p>
        </p:txBody>
      </p:sp>
      <p:sp>
        <p:nvSpPr>
          <p:cNvPr id="8" name="Rectangle 7">
            <a:extLst>
              <a:ext uri="{FF2B5EF4-FFF2-40B4-BE49-F238E27FC236}">
                <a16:creationId xmlns:a16="http://schemas.microsoft.com/office/drawing/2014/main" id="{98E65441-7A66-4EC1-8939-F9BCECC99AF8}"/>
              </a:ext>
            </a:extLst>
          </p:cNvPr>
          <p:cNvSpPr/>
          <p:nvPr/>
        </p:nvSpPr>
        <p:spPr>
          <a:xfrm>
            <a:off x="5597013" y="6491872"/>
            <a:ext cx="5110316" cy="276999"/>
          </a:xfrm>
          <a:prstGeom prst="rect">
            <a:avLst/>
          </a:prstGeom>
        </p:spPr>
        <p:txBody>
          <a:bodyPr wrap="square">
            <a:spAutoFit/>
          </a:bodyPr>
          <a:lstStyle/>
          <a:p>
            <a:r>
              <a:rPr lang="en-US" sz="1200" dirty="0" err="1">
                <a:latin typeface="+mn-lt"/>
                <a:cs typeface="Arial" panose="020B0604020202020204" pitchFamily="34" charset="0"/>
              </a:rPr>
              <a:t>MapQuant</a:t>
            </a:r>
            <a:r>
              <a:rPr lang="en-US" sz="1200" dirty="0">
                <a:latin typeface="+mn-lt"/>
                <a:cs typeface="Arial" panose="020B0604020202020204" pitchFamily="34" charset="0"/>
              </a:rPr>
              <a:t> Dx, IHC4, and </a:t>
            </a:r>
            <a:r>
              <a:rPr lang="en-US" sz="1200" dirty="0" err="1">
                <a:latin typeface="+mn-lt"/>
                <a:cs typeface="Arial" panose="020B0604020202020204" pitchFamily="34" charset="0"/>
              </a:rPr>
              <a:t>Theros</a:t>
            </a:r>
            <a:r>
              <a:rPr lang="en-US" sz="1200" dirty="0">
                <a:latin typeface="+mn-lt"/>
                <a:cs typeface="Arial" panose="020B0604020202020204" pitchFamily="34" charset="0"/>
              </a:rPr>
              <a:t>-Breast Cancer Gene Expression Ratio Assay</a:t>
            </a:r>
          </a:p>
        </p:txBody>
      </p:sp>
    </p:spTree>
    <p:extLst>
      <p:ext uri="{BB962C8B-B14F-4D97-AF65-F5344CB8AC3E}">
        <p14:creationId xmlns:p14="http://schemas.microsoft.com/office/powerpoint/2010/main" val="246794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571433D-F6D3-4BF0-A62E-CA9E4858616F}"/>
              </a:ext>
            </a:extLst>
          </p:cNvPr>
          <p:cNvGrpSpPr/>
          <p:nvPr/>
        </p:nvGrpSpPr>
        <p:grpSpPr>
          <a:xfrm>
            <a:off x="2833136" y="1872548"/>
            <a:ext cx="3847473" cy="4354642"/>
            <a:chOff x="2458386" y="1663907"/>
            <a:chExt cx="3847473" cy="4354642"/>
          </a:xfrm>
        </p:grpSpPr>
        <p:sp>
          <p:nvSpPr>
            <p:cNvPr id="15" name="Arrow: Left-Up 14">
              <a:extLst>
                <a:ext uri="{FF2B5EF4-FFF2-40B4-BE49-F238E27FC236}">
                  <a16:creationId xmlns:a16="http://schemas.microsoft.com/office/drawing/2014/main" id="{FB4D5BAE-EC98-482D-A40C-C99A6F57C3BF}"/>
                </a:ext>
              </a:extLst>
            </p:cNvPr>
            <p:cNvSpPr/>
            <p:nvPr/>
          </p:nvSpPr>
          <p:spPr bwMode="auto">
            <a:xfrm rot="5400000">
              <a:off x="3874329" y="4000503"/>
              <a:ext cx="618352" cy="3415258"/>
            </a:xfrm>
            <a:prstGeom prst="leftUpArrow">
              <a:avLst>
                <a:gd name="adj1" fmla="val 25000"/>
                <a:gd name="adj2" fmla="val 35366"/>
                <a:gd name="adj3" fmla="val 18902"/>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p:txBody>
        </p:sp>
        <p:sp>
          <p:nvSpPr>
            <p:cNvPr id="17" name="Arrow: Left-Up 16">
              <a:extLst>
                <a:ext uri="{FF2B5EF4-FFF2-40B4-BE49-F238E27FC236}">
                  <a16:creationId xmlns:a16="http://schemas.microsoft.com/office/drawing/2014/main" id="{3AC354B6-5027-497D-97A7-5F70829C2319}"/>
                </a:ext>
              </a:extLst>
            </p:cNvPr>
            <p:cNvSpPr/>
            <p:nvPr/>
          </p:nvSpPr>
          <p:spPr bwMode="auto">
            <a:xfrm rot="10800000">
              <a:off x="5501377" y="1663907"/>
              <a:ext cx="804482" cy="4239717"/>
            </a:xfrm>
            <a:prstGeom prst="leftUpArrow">
              <a:avLst>
                <a:gd name="adj1" fmla="val 23137"/>
                <a:gd name="adj2" fmla="val 35366"/>
                <a:gd name="adj3" fmla="val 20765"/>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FDBF2FDD-398B-46BD-82D8-B206C265367C}"/>
                </a:ext>
              </a:extLst>
            </p:cNvPr>
            <p:cNvSpPr/>
            <p:nvPr/>
          </p:nvSpPr>
          <p:spPr bwMode="auto">
            <a:xfrm>
              <a:off x="5891134" y="5711250"/>
              <a:ext cx="284813" cy="157397"/>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7E6C89D1-65AA-413A-A99A-39A1FF14E765}"/>
                </a:ext>
              </a:extLst>
            </p:cNvPr>
            <p:cNvSpPr/>
            <p:nvPr/>
          </p:nvSpPr>
          <p:spPr bwMode="auto">
            <a:xfrm>
              <a:off x="5546362" y="5893630"/>
              <a:ext cx="302306" cy="124919"/>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A2C4831-AD4D-41FF-A5A2-45FDA433C063}"/>
                </a:ext>
              </a:extLst>
            </p:cNvPr>
            <p:cNvSpPr/>
            <p:nvPr/>
          </p:nvSpPr>
          <p:spPr bwMode="auto">
            <a:xfrm>
              <a:off x="2458386" y="5346496"/>
              <a:ext cx="512159" cy="180436"/>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p:txBody>
        </p:sp>
      </p:grpSp>
      <p:sp>
        <p:nvSpPr>
          <p:cNvPr id="3" name="TextBox 11">
            <a:extLst>
              <a:ext uri="{FF2B5EF4-FFF2-40B4-BE49-F238E27FC236}">
                <a16:creationId xmlns:a16="http://schemas.microsoft.com/office/drawing/2014/main" id="{E1D9A6F6-F0EB-4E20-84A3-CD0888927937}"/>
              </a:ext>
            </a:extLst>
          </p:cNvPr>
          <p:cNvSpPr txBox="1">
            <a:spLocks noChangeArrowheads="1"/>
          </p:cNvSpPr>
          <p:nvPr/>
        </p:nvSpPr>
        <p:spPr bwMode="auto">
          <a:xfrm>
            <a:off x="2071075" y="65301"/>
            <a:ext cx="8001000" cy="523220"/>
          </a:xfrm>
          <a:prstGeom prst="rect">
            <a:avLst/>
          </a:prstGeom>
          <a:noFill/>
          <a:ln w="9525">
            <a:noFill/>
            <a:miter lim="800000"/>
            <a:headEnd/>
            <a:tailEnd/>
          </a:ln>
        </p:spPr>
        <p:txBody>
          <a:bodyPr wrap="square">
            <a:spAutoFit/>
          </a:bodyPr>
          <a:lstStyle/>
          <a:p>
            <a:pPr algn="ctr"/>
            <a:r>
              <a:rPr lang="en-US" sz="2800" b="1" dirty="0">
                <a:latin typeface="Calibri" panose="020F0502020204030204" pitchFamily="34" charset="0"/>
              </a:rPr>
              <a:t>Breast Cancer: CE + ICA Multi-</a:t>
            </a:r>
            <a:r>
              <a:rPr lang="en-US" sz="2800" b="1" dirty="0" err="1">
                <a:latin typeface="Calibri" panose="020F0502020204030204" pitchFamily="34" charset="0"/>
              </a:rPr>
              <a:t>Omic</a:t>
            </a:r>
            <a:r>
              <a:rPr lang="en-US" sz="2800" b="1" dirty="0">
                <a:latin typeface="Calibri" panose="020F0502020204030204" pitchFamily="34" charset="0"/>
              </a:rPr>
              <a:t> Factory</a:t>
            </a:r>
          </a:p>
        </p:txBody>
      </p:sp>
      <p:sp>
        <p:nvSpPr>
          <p:cNvPr id="5" name="TextBox 4">
            <a:extLst>
              <a:ext uri="{FF2B5EF4-FFF2-40B4-BE49-F238E27FC236}">
                <a16:creationId xmlns:a16="http://schemas.microsoft.com/office/drawing/2014/main" id="{55E56C1D-46A5-4D2B-9961-0FDB1DB86BE6}"/>
              </a:ext>
            </a:extLst>
          </p:cNvPr>
          <p:cNvSpPr txBox="1"/>
          <p:nvPr/>
        </p:nvSpPr>
        <p:spPr>
          <a:xfrm>
            <a:off x="374750" y="1241193"/>
            <a:ext cx="5548867" cy="830997"/>
          </a:xfrm>
          <a:prstGeom prst="rect">
            <a:avLst/>
          </a:prstGeom>
          <a:noFill/>
          <a:ln>
            <a:solidFill>
              <a:schemeClr val="tx1"/>
            </a:solidFill>
          </a:ln>
        </p:spPr>
        <p:txBody>
          <a:bodyPr wrap="square" rtlCol="0">
            <a:spAutoFit/>
          </a:bodyPr>
          <a:lstStyle/>
          <a:p>
            <a:pPr algn="ctr"/>
            <a:r>
              <a:rPr lang="en-US" dirty="0">
                <a:latin typeface="Calibri" panose="020F0502020204030204" pitchFamily="34" charset="0"/>
                <a:cs typeface="Calibri" panose="020F0502020204030204" pitchFamily="34" charset="0"/>
              </a:rPr>
              <a:t>Export all human Breast Cancer 1,097 Studies/6,475 </a:t>
            </a:r>
            <a:r>
              <a:rPr lang="en-US" dirty="0" err="1">
                <a:latin typeface="Calibri" panose="020F0502020204030204" pitchFamily="34" charset="0"/>
                <a:cs typeface="Calibri" panose="020F0502020204030204" pitchFamily="34" charset="0"/>
              </a:rPr>
              <a:t>Biosets</a:t>
            </a:r>
            <a:r>
              <a:rPr lang="en-US" dirty="0">
                <a:latin typeface="Calibri" panose="020F0502020204030204" pitchFamily="34" charset="0"/>
                <a:cs typeface="Calibri" panose="020F0502020204030204" pitchFamily="34" charset="0"/>
              </a:rPr>
              <a:t>, separate into sets for each molecular data type </a:t>
            </a:r>
          </a:p>
          <a:p>
            <a:pPr algn="ctr"/>
            <a:r>
              <a:rPr lang="en-US" sz="1400" dirty="0">
                <a:latin typeface="Calibri" panose="020F0502020204030204" pitchFamily="34" charset="0"/>
                <a:cs typeface="Calibri" panose="020F0502020204030204" pitchFamily="34" charset="0"/>
              </a:rPr>
              <a:t>[RE, GT, CN, ME, SM, GM, PD, MI, HM, HA, HU, MU]</a:t>
            </a:r>
          </a:p>
        </p:txBody>
      </p:sp>
      <p:sp>
        <p:nvSpPr>
          <p:cNvPr id="6" name="TextBox 5">
            <a:extLst>
              <a:ext uri="{FF2B5EF4-FFF2-40B4-BE49-F238E27FC236}">
                <a16:creationId xmlns:a16="http://schemas.microsoft.com/office/drawing/2014/main" id="{E1A2D63E-12BD-43CC-860D-215ABC5E95A0}"/>
              </a:ext>
            </a:extLst>
          </p:cNvPr>
          <p:cNvSpPr txBox="1"/>
          <p:nvPr/>
        </p:nvSpPr>
        <p:spPr>
          <a:xfrm>
            <a:off x="1063044" y="2533535"/>
            <a:ext cx="3974892" cy="584775"/>
          </a:xfrm>
          <a:prstGeom prst="rect">
            <a:avLst/>
          </a:prstGeom>
          <a:noFill/>
          <a:ln>
            <a:solidFill>
              <a:schemeClr val="tx1"/>
            </a:solidFill>
          </a:ln>
        </p:spPr>
        <p:txBody>
          <a:bodyPr wrap="square" rtlCol="0">
            <a:spAutoFit/>
          </a:bodyPr>
          <a:lstStyle/>
          <a:p>
            <a:pPr algn="ctr"/>
            <a:r>
              <a:rPr lang="en-US" dirty="0">
                <a:latin typeface="Calibri" panose="020F0502020204030204" pitchFamily="34" charset="0"/>
                <a:cs typeface="Calibri" panose="020F0502020204030204" pitchFamily="34" charset="0"/>
              </a:rPr>
              <a:t>Assess and choose sub-phenotypes for good representation across all available data </a:t>
            </a:r>
          </a:p>
        </p:txBody>
      </p:sp>
      <p:sp>
        <p:nvSpPr>
          <p:cNvPr id="7" name="Rectangle 6">
            <a:extLst>
              <a:ext uri="{FF2B5EF4-FFF2-40B4-BE49-F238E27FC236}">
                <a16:creationId xmlns:a16="http://schemas.microsoft.com/office/drawing/2014/main" id="{9B41EC3E-10C4-452A-A5DF-19631B5FB863}"/>
              </a:ext>
            </a:extLst>
          </p:cNvPr>
          <p:cNvSpPr/>
          <p:nvPr/>
        </p:nvSpPr>
        <p:spPr>
          <a:xfrm>
            <a:off x="1261664" y="3562691"/>
            <a:ext cx="3577653" cy="830997"/>
          </a:xfrm>
          <a:prstGeom prst="rect">
            <a:avLst/>
          </a:prstGeom>
          <a:ln>
            <a:solidFill>
              <a:schemeClr val="tx1"/>
            </a:solidFill>
          </a:ln>
        </p:spPr>
        <p:txBody>
          <a:bodyPr wrap="square">
            <a:spAutoFit/>
          </a:bodyPr>
          <a:lstStyle/>
          <a:p>
            <a:pPr algn="ctr"/>
            <a:r>
              <a:rPr lang="en-US" dirty="0">
                <a:latin typeface="Calibri" panose="020F0502020204030204" pitchFamily="34" charset="0"/>
                <a:ea typeface="Calibri" panose="020F0502020204030204" pitchFamily="34" charset="0"/>
              </a:rPr>
              <a:t>‘Estrogen Receptor negative vs positive’ </a:t>
            </a:r>
          </a:p>
          <a:p>
            <a:pPr algn="ctr"/>
            <a:r>
              <a:rPr lang="en-US" dirty="0">
                <a:latin typeface="Calibri" panose="020F0502020204030204" pitchFamily="34" charset="0"/>
                <a:ea typeface="Calibri" panose="020F0502020204030204" pitchFamily="34" charset="0"/>
              </a:rPr>
              <a:t>‘HER2::ERBB2 positive vs negative’ </a:t>
            </a:r>
          </a:p>
          <a:p>
            <a:pPr algn="ctr"/>
            <a:r>
              <a:rPr lang="en-US" dirty="0">
                <a:latin typeface="Calibri" panose="020F0502020204030204" pitchFamily="34" charset="0"/>
                <a:ea typeface="Calibri" panose="020F0502020204030204" pitchFamily="34" charset="0"/>
              </a:rPr>
              <a:t>‘triple negative vs triple positive’</a:t>
            </a:r>
            <a:endParaRPr lang="en-US" dirty="0"/>
          </a:p>
        </p:txBody>
      </p:sp>
      <p:sp>
        <p:nvSpPr>
          <p:cNvPr id="8" name="Arrow: Down 7">
            <a:extLst>
              <a:ext uri="{FF2B5EF4-FFF2-40B4-BE49-F238E27FC236}">
                <a16:creationId xmlns:a16="http://schemas.microsoft.com/office/drawing/2014/main" id="{E10BDDEC-C925-46E1-BE65-AD2E8DE7B038}"/>
              </a:ext>
            </a:extLst>
          </p:cNvPr>
          <p:cNvSpPr/>
          <p:nvPr/>
        </p:nvSpPr>
        <p:spPr bwMode="auto">
          <a:xfrm>
            <a:off x="2831884" y="2154635"/>
            <a:ext cx="527154" cy="220082"/>
          </a:xfrm>
          <a:prstGeom prst="downArrow">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 name="Arrow: Down 8">
            <a:extLst>
              <a:ext uri="{FF2B5EF4-FFF2-40B4-BE49-F238E27FC236}">
                <a16:creationId xmlns:a16="http://schemas.microsoft.com/office/drawing/2014/main" id="{36BD6163-1043-4D68-ACFC-2E2388182B20}"/>
              </a:ext>
            </a:extLst>
          </p:cNvPr>
          <p:cNvSpPr/>
          <p:nvPr/>
        </p:nvSpPr>
        <p:spPr bwMode="auto">
          <a:xfrm>
            <a:off x="2786913" y="3251414"/>
            <a:ext cx="527154" cy="220082"/>
          </a:xfrm>
          <a:prstGeom prst="downArrow">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 name="Arrow: Down 9">
            <a:extLst>
              <a:ext uri="{FF2B5EF4-FFF2-40B4-BE49-F238E27FC236}">
                <a16:creationId xmlns:a16="http://schemas.microsoft.com/office/drawing/2014/main" id="{4CC70B66-BB2B-41F2-B477-640EF773A69D}"/>
              </a:ext>
            </a:extLst>
          </p:cNvPr>
          <p:cNvSpPr/>
          <p:nvPr/>
        </p:nvSpPr>
        <p:spPr bwMode="auto">
          <a:xfrm>
            <a:off x="2786913" y="4528077"/>
            <a:ext cx="527154" cy="220082"/>
          </a:xfrm>
          <a:prstGeom prst="downArrow">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1" name="Arrow: Down 10">
            <a:extLst>
              <a:ext uri="{FF2B5EF4-FFF2-40B4-BE49-F238E27FC236}">
                <a16:creationId xmlns:a16="http://schemas.microsoft.com/office/drawing/2014/main" id="{DFFEF771-FB90-441B-B6BE-80084E0489E3}"/>
              </a:ext>
            </a:extLst>
          </p:cNvPr>
          <p:cNvSpPr/>
          <p:nvPr/>
        </p:nvSpPr>
        <p:spPr bwMode="auto">
          <a:xfrm>
            <a:off x="8871664" y="2606467"/>
            <a:ext cx="527154" cy="220082"/>
          </a:xfrm>
          <a:prstGeom prst="downArrow">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C21F58FD-4BE0-402D-A593-978B1C3E135B}"/>
              </a:ext>
            </a:extLst>
          </p:cNvPr>
          <p:cNvSpPr/>
          <p:nvPr/>
        </p:nvSpPr>
        <p:spPr>
          <a:xfrm>
            <a:off x="919394" y="4831858"/>
            <a:ext cx="4274697" cy="830997"/>
          </a:xfrm>
          <a:prstGeom prst="rect">
            <a:avLst/>
          </a:prstGeom>
          <a:ln>
            <a:solidFill>
              <a:schemeClr val="tx1"/>
            </a:solidFill>
          </a:ln>
        </p:spPr>
        <p:txBody>
          <a:bodyPr wrap="square">
            <a:spAutoFit/>
          </a:bodyPr>
          <a:lstStyle/>
          <a:p>
            <a:pPr algn="ctr"/>
            <a:r>
              <a:rPr lang="en-US" dirty="0">
                <a:latin typeface="Calibri" panose="020F0502020204030204" pitchFamily="34" charset="0"/>
                <a:ea typeface="Calibri" panose="020F0502020204030204" pitchFamily="34" charset="0"/>
              </a:rPr>
              <a:t>Assess RNA data consistency within phenotype to limit sets to reasonable # for Meta-Analysis visualizations (25 max for micrographs)</a:t>
            </a:r>
            <a:endParaRPr lang="en-US" dirty="0"/>
          </a:p>
        </p:txBody>
      </p:sp>
      <p:sp>
        <p:nvSpPr>
          <p:cNvPr id="13" name="Rectangle 12">
            <a:extLst>
              <a:ext uri="{FF2B5EF4-FFF2-40B4-BE49-F238E27FC236}">
                <a16:creationId xmlns:a16="http://schemas.microsoft.com/office/drawing/2014/main" id="{60623A67-005D-4E2E-88EF-A67FB8D80F2A}"/>
              </a:ext>
            </a:extLst>
          </p:cNvPr>
          <p:cNvSpPr/>
          <p:nvPr/>
        </p:nvSpPr>
        <p:spPr>
          <a:xfrm>
            <a:off x="6860490" y="1884268"/>
            <a:ext cx="4547016" cy="584775"/>
          </a:xfrm>
          <a:prstGeom prst="rect">
            <a:avLst/>
          </a:prstGeom>
          <a:ln>
            <a:solidFill>
              <a:schemeClr val="tx1"/>
            </a:solidFill>
          </a:ln>
        </p:spPr>
        <p:txBody>
          <a:bodyPr wrap="square">
            <a:spAutoFit/>
          </a:bodyPr>
          <a:lstStyle/>
          <a:p>
            <a:pPr algn="ctr"/>
            <a:r>
              <a:rPr lang="en-US" dirty="0">
                <a:latin typeface="Calibri" panose="020F0502020204030204" pitchFamily="34" charset="0"/>
                <a:ea typeface="Calibri" panose="020F0502020204030204" pitchFamily="34" charset="0"/>
              </a:rPr>
              <a:t>Assess RE biomarker distinction discovery across the 3 limited phenotype sets (25 max for micrographs)</a:t>
            </a:r>
            <a:endParaRPr lang="en-US" dirty="0"/>
          </a:p>
        </p:txBody>
      </p:sp>
      <p:sp>
        <p:nvSpPr>
          <p:cNvPr id="24" name="Rectangle 23">
            <a:extLst>
              <a:ext uri="{FF2B5EF4-FFF2-40B4-BE49-F238E27FC236}">
                <a16:creationId xmlns:a16="http://schemas.microsoft.com/office/drawing/2014/main" id="{3E0CF70C-2127-4349-A159-0D5F55E96C69}"/>
              </a:ext>
            </a:extLst>
          </p:cNvPr>
          <p:cNvSpPr/>
          <p:nvPr/>
        </p:nvSpPr>
        <p:spPr>
          <a:xfrm>
            <a:off x="7210255" y="2966055"/>
            <a:ext cx="3892456" cy="584775"/>
          </a:xfrm>
          <a:prstGeom prst="rect">
            <a:avLst/>
          </a:prstGeom>
          <a:ln>
            <a:solidFill>
              <a:schemeClr val="tx1"/>
            </a:solidFill>
          </a:ln>
        </p:spPr>
        <p:txBody>
          <a:bodyPr wrap="square">
            <a:spAutoFit/>
          </a:bodyPr>
          <a:lstStyle/>
          <a:p>
            <a:pPr algn="ctr"/>
            <a:r>
              <a:rPr lang="en-US" dirty="0">
                <a:latin typeface="Calibri" panose="020F0502020204030204" pitchFamily="34" charset="0"/>
                <a:ea typeface="Calibri" panose="020F0502020204030204" pitchFamily="34" charset="0"/>
              </a:rPr>
              <a:t>Assess individual sub-phenotypes across multi-</a:t>
            </a:r>
            <a:r>
              <a:rPr lang="en-US" dirty="0" err="1">
                <a:latin typeface="Calibri" panose="020F0502020204030204" pitchFamily="34" charset="0"/>
                <a:ea typeface="Calibri" panose="020F0502020204030204" pitchFamily="34" charset="0"/>
              </a:rPr>
              <a:t>omic</a:t>
            </a:r>
            <a:r>
              <a:rPr lang="en-US" dirty="0">
                <a:latin typeface="Calibri" panose="020F0502020204030204" pitchFamily="34" charset="0"/>
                <a:ea typeface="Calibri" panose="020F0502020204030204" pitchFamily="34" charset="0"/>
              </a:rPr>
              <a:t> space</a:t>
            </a:r>
            <a:endParaRPr lang="en-US" dirty="0"/>
          </a:p>
        </p:txBody>
      </p:sp>
      <p:sp>
        <p:nvSpPr>
          <p:cNvPr id="25" name="Arrow: Down 24">
            <a:extLst>
              <a:ext uri="{FF2B5EF4-FFF2-40B4-BE49-F238E27FC236}">
                <a16:creationId xmlns:a16="http://schemas.microsoft.com/office/drawing/2014/main" id="{9D5C40E4-1D5C-486D-AEB1-1B68467805C9}"/>
              </a:ext>
            </a:extLst>
          </p:cNvPr>
          <p:cNvSpPr/>
          <p:nvPr/>
        </p:nvSpPr>
        <p:spPr bwMode="auto">
          <a:xfrm>
            <a:off x="8866669" y="3673264"/>
            <a:ext cx="527154" cy="220082"/>
          </a:xfrm>
          <a:prstGeom prst="downArrow">
            <a:avLst/>
          </a:prstGeom>
          <a:solidFill>
            <a:srgbClr val="FF99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6" name="Rectangle 25">
            <a:extLst>
              <a:ext uri="{FF2B5EF4-FFF2-40B4-BE49-F238E27FC236}">
                <a16:creationId xmlns:a16="http://schemas.microsoft.com/office/drawing/2014/main" id="{D08D6ACD-0F9E-41CD-8807-52C5DE74A491}"/>
              </a:ext>
            </a:extLst>
          </p:cNvPr>
          <p:cNvSpPr/>
          <p:nvPr/>
        </p:nvSpPr>
        <p:spPr>
          <a:xfrm>
            <a:off x="7205260" y="4032852"/>
            <a:ext cx="3892456" cy="584775"/>
          </a:xfrm>
          <a:prstGeom prst="rect">
            <a:avLst/>
          </a:prstGeom>
          <a:ln>
            <a:solidFill>
              <a:schemeClr val="tx1"/>
            </a:solidFill>
          </a:ln>
        </p:spPr>
        <p:txBody>
          <a:bodyPr wrap="square">
            <a:spAutoFit/>
          </a:bodyPr>
          <a:lstStyle/>
          <a:p>
            <a:pPr algn="ctr"/>
            <a:r>
              <a:rPr lang="en-US" dirty="0">
                <a:latin typeface="Calibri" panose="020F0502020204030204" pitchFamily="34" charset="0"/>
                <a:ea typeface="Calibri" panose="020F0502020204030204" pitchFamily="34" charset="0"/>
              </a:rPr>
              <a:t>Assess all 3 sub-phenotypes across multi-</a:t>
            </a:r>
            <a:r>
              <a:rPr lang="en-US" dirty="0" err="1">
                <a:latin typeface="Calibri" panose="020F0502020204030204" pitchFamily="34" charset="0"/>
                <a:ea typeface="Calibri" panose="020F0502020204030204" pitchFamily="34" charset="0"/>
              </a:rPr>
              <a:t>omic</a:t>
            </a:r>
            <a:r>
              <a:rPr lang="en-US" dirty="0">
                <a:latin typeface="Calibri" panose="020F0502020204030204" pitchFamily="34" charset="0"/>
                <a:ea typeface="Calibri" panose="020F0502020204030204" pitchFamily="34" charset="0"/>
              </a:rPr>
              <a:t> space</a:t>
            </a:r>
            <a:endParaRPr lang="en-US" dirty="0"/>
          </a:p>
        </p:txBody>
      </p:sp>
      <p:sp>
        <p:nvSpPr>
          <p:cNvPr id="27" name="Arrow: Down 26">
            <a:extLst>
              <a:ext uri="{FF2B5EF4-FFF2-40B4-BE49-F238E27FC236}">
                <a16:creationId xmlns:a16="http://schemas.microsoft.com/office/drawing/2014/main" id="{6F32448A-37E1-47F4-8903-E67E25237A17}"/>
              </a:ext>
            </a:extLst>
          </p:cNvPr>
          <p:cNvSpPr/>
          <p:nvPr/>
        </p:nvSpPr>
        <p:spPr bwMode="auto">
          <a:xfrm>
            <a:off x="8882589" y="4751857"/>
            <a:ext cx="527154" cy="220082"/>
          </a:xfrm>
          <a:prstGeom prst="downArrow">
            <a:avLst/>
          </a:prstGeom>
          <a:solidFill>
            <a:srgbClr val="C000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8" name="Rectangle 27">
            <a:extLst>
              <a:ext uri="{FF2B5EF4-FFF2-40B4-BE49-F238E27FC236}">
                <a16:creationId xmlns:a16="http://schemas.microsoft.com/office/drawing/2014/main" id="{2843DA6E-61A2-4062-A0C5-205C6C30F6D3}"/>
              </a:ext>
            </a:extLst>
          </p:cNvPr>
          <p:cNvSpPr/>
          <p:nvPr/>
        </p:nvSpPr>
        <p:spPr>
          <a:xfrm>
            <a:off x="7102943" y="5069986"/>
            <a:ext cx="4086958" cy="338554"/>
          </a:xfrm>
          <a:prstGeom prst="rect">
            <a:avLst/>
          </a:prstGeom>
          <a:ln>
            <a:solidFill>
              <a:schemeClr val="tx1"/>
            </a:solidFill>
          </a:ln>
        </p:spPr>
        <p:txBody>
          <a:bodyPr wrap="square">
            <a:spAutoFit/>
          </a:bodyPr>
          <a:lstStyle/>
          <a:p>
            <a:pPr algn="ctr"/>
            <a:r>
              <a:rPr lang="en-US" dirty="0">
                <a:latin typeface="Calibri" panose="020F0502020204030204" pitchFamily="34" charset="0"/>
                <a:ea typeface="Calibri" panose="020F0502020204030204" pitchFamily="34" charset="0"/>
              </a:rPr>
              <a:t>Create ML/AI extensions, algorithms &amp; outputs </a:t>
            </a:r>
            <a:endParaRPr lang="en-US" dirty="0"/>
          </a:p>
        </p:txBody>
      </p:sp>
      <p:sp>
        <p:nvSpPr>
          <p:cNvPr id="31" name="Arrow: Down 30">
            <a:extLst>
              <a:ext uri="{FF2B5EF4-FFF2-40B4-BE49-F238E27FC236}">
                <a16:creationId xmlns:a16="http://schemas.microsoft.com/office/drawing/2014/main" id="{7CE7BD21-CB43-4BC0-80FC-27C821D2AE1D}"/>
              </a:ext>
            </a:extLst>
          </p:cNvPr>
          <p:cNvSpPr/>
          <p:nvPr/>
        </p:nvSpPr>
        <p:spPr bwMode="auto">
          <a:xfrm rot="10800000">
            <a:off x="8471075" y="5538169"/>
            <a:ext cx="527154" cy="220082"/>
          </a:xfrm>
          <a:prstGeom prst="downArrow">
            <a:avLst/>
          </a:prstGeom>
          <a:solidFill>
            <a:srgbClr val="C000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2" name="Arrow: Down 31">
            <a:extLst>
              <a:ext uri="{FF2B5EF4-FFF2-40B4-BE49-F238E27FC236}">
                <a16:creationId xmlns:a16="http://schemas.microsoft.com/office/drawing/2014/main" id="{C054202A-6A04-4205-9E2B-1E8C33BFA538}"/>
              </a:ext>
            </a:extLst>
          </p:cNvPr>
          <p:cNvSpPr/>
          <p:nvPr/>
        </p:nvSpPr>
        <p:spPr bwMode="auto">
          <a:xfrm rot="10800000">
            <a:off x="9211440" y="5524652"/>
            <a:ext cx="527154" cy="220082"/>
          </a:xfrm>
          <a:prstGeom prst="downArrow">
            <a:avLst/>
          </a:prstGeom>
          <a:solidFill>
            <a:srgbClr val="C000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3" name="Arrow: Down 32">
            <a:extLst>
              <a:ext uri="{FF2B5EF4-FFF2-40B4-BE49-F238E27FC236}">
                <a16:creationId xmlns:a16="http://schemas.microsoft.com/office/drawing/2014/main" id="{FE3678A8-C4B5-4D4F-8DBB-BE741AE94578}"/>
              </a:ext>
            </a:extLst>
          </p:cNvPr>
          <p:cNvSpPr/>
          <p:nvPr/>
        </p:nvSpPr>
        <p:spPr bwMode="auto">
          <a:xfrm rot="10800000">
            <a:off x="7806810" y="5538169"/>
            <a:ext cx="527154" cy="220082"/>
          </a:xfrm>
          <a:prstGeom prst="downArrow">
            <a:avLst/>
          </a:prstGeom>
          <a:solidFill>
            <a:srgbClr val="C000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4" name="Arrow: Down 33">
            <a:extLst>
              <a:ext uri="{FF2B5EF4-FFF2-40B4-BE49-F238E27FC236}">
                <a16:creationId xmlns:a16="http://schemas.microsoft.com/office/drawing/2014/main" id="{F780A7EB-72B7-4624-B710-CDDEF1140BAA}"/>
              </a:ext>
            </a:extLst>
          </p:cNvPr>
          <p:cNvSpPr/>
          <p:nvPr/>
        </p:nvSpPr>
        <p:spPr bwMode="auto">
          <a:xfrm rot="10800000">
            <a:off x="9967585" y="5541636"/>
            <a:ext cx="527154" cy="220082"/>
          </a:xfrm>
          <a:prstGeom prst="downArrow">
            <a:avLst/>
          </a:prstGeom>
          <a:solidFill>
            <a:srgbClr val="C00000"/>
          </a:solidFill>
          <a:ln w="127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5" name="Rectangle 34">
            <a:extLst>
              <a:ext uri="{FF2B5EF4-FFF2-40B4-BE49-F238E27FC236}">
                <a16:creationId xmlns:a16="http://schemas.microsoft.com/office/drawing/2014/main" id="{6724D998-27C9-4AA8-B7FC-2F8E4B279082}"/>
              </a:ext>
            </a:extLst>
          </p:cNvPr>
          <p:cNvSpPr/>
          <p:nvPr/>
        </p:nvSpPr>
        <p:spPr>
          <a:xfrm>
            <a:off x="9198679" y="6278151"/>
            <a:ext cx="661723" cy="276999"/>
          </a:xfrm>
          <a:prstGeom prst="rect">
            <a:avLst/>
          </a:prstGeom>
          <a:ln>
            <a:solidFill>
              <a:schemeClr val="tx1"/>
            </a:solidFill>
          </a:ln>
        </p:spPr>
        <p:txBody>
          <a:bodyPr wrap="square">
            <a:spAutoFit/>
          </a:bodyPr>
          <a:lstStyle/>
          <a:p>
            <a:pPr algn="ctr"/>
            <a:r>
              <a:rPr lang="en-US" sz="1200" dirty="0">
                <a:latin typeface="Calibri" panose="020F0502020204030204" pitchFamily="34" charset="0"/>
                <a:ea typeface="Calibri" panose="020F0502020204030204" pitchFamily="34" charset="0"/>
              </a:rPr>
              <a:t>B</a:t>
            </a:r>
            <a:endParaRPr lang="en-US" sz="1200" dirty="0"/>
          </a:p>
        </p:txBody>
      </p:sp>
      <p:sp>
        <p:nvSpPr>
          <p:cNvPr id="36" name="Rectangle 35">
            <a:extLst>
              <a:ext uri="{FF2B5EF4-FFF2-40B4-BE49-F238E27FC236}">
                <a16:creationId xmlns:a16="http://schemas.microsoft.com/office/drawing/2014/main" id="{4D3F7E5C-EFAB-4FBA-8762-D0AB37DB3494}"/>
              </a:ext>
            </a:extLst>
          </p:cNvPr>
          <p:cNvSpPr/>
          <p:nvPr/>
        </p:nvSpPr>
        <p:spPr>
          <a:xfrm>
            <a:off x="8550216" y="5873441"/>
            <a:ext cx="870873" cy="276999"/>
          </a:xfrm>
          <a:prstGeom prst="rect">
            <a:avLst/>
          </a:prstGeom>
          <a:ln>
            <a:solidFill>
              <a:schemeClr val="tx1"/>
            </a:solidFill>
          </a:ln>
        </p:spPr>
        <p:txBody>
          <a:bodyPr wrap="square">
            <a:spAutoFit/>
          </a:bodyPr>
          <a:lstStyle/>
          <a:p>
            <a:pPr algn="ctr"/>
            <a:r>
              <a:rPr lang="en-US" sz="1200" dirty="0">
                <a:latin typeface="Calibri" panose="020F0502020204030204" pitchFamily="34" charset="0"/>
                <a:ea typeface="Calibri" panose="020F0502020204030204" pitchFamily="34" charset="0"/>
              </a:rPr>
              <a:t>Ontologies</a:t>
            </a:r>
            <a:endParaRPr lang="en-US" sz="1200" dirty="0"/>
          </a:p>
        </p:txBody>
      </p:sp>
      <p:sp>
        <p:nvSpPr>
          <p:cNvPr id="37" name="Rectangle 36">
            <a:extLst>
              <a:ext uri="{FF2B5EF4-FFF2-40B4-BE49-F238E27FC236}">
                <a16:creationId xmlns:a16="http://schemas.microsoft.com/office/drawing/2014/main" id="{050BB656-3373-4F37-A08F-38436FDF9B7D}"/>
              </a:ext>
            </a:extLst>
          </p:cNvPr>
          <p:cNvSpPr/>
          <p:nvPr/>
        </p:nvSpPr>
        <p:spPr>
          <a:xfrm>
            <a:off x="10451773" y="5871161"/>
            <a:ext cx="1105273" cy="276999"/>
          </a:xfrm>
          <a:prstGeom prst="rect">
            <a:avLst/>
          </a:prstGeom>
          <a:ln>
            <a:solidFill>
              <a:schemeClr val="tx1"/>
            </a:solidFill>
          </a:ln>
        </p:spPr>
        <p:txBody>
          <a:bodyPr wrap="square">
            <a:spAutoFit/>
          </a:bodyPr>
          <a:lstStyle/>
          <a:p>
            <a:pPr algn="ctr"/>
            <a:r>
              <a:rPr lang="en-US" sz="1200" dirty="0">
                <a:latin typeface="Calibri" panose="020F0502020204030204" pitchFamily="34" charset="0"/>
                <a:ea typeface="Calibri" panose="020F0502020204030204" pitchFamily="34" charset="0"/>
              </a:rPr>
              <a:t>Literature</a:t>
            </a:r>
            <a:endParaRPr lang="en-US" sz="1200" dirty="0"/>
          </a:p>
        </p:txBody>
      </p:sp>
      <p:sp>
        <p:nvSpPr>
          <p:cNvPr id="38" name="Rectangle 37">
            <a:extLst>
              <a:ext uri="{FF2B5EF4-FFF2-40B4-BE49-F238E27FC236}">
                <a16:creationId xmlns:a16="http://schemas.microsoft.com/office/drawing/2014/main" id="{76244B54-4AF9-4C7C-A278-EE5ED59C8DA7}"/>
              </a:ext>
            </a:extLst>
          </p:cNvPr>
          <p:cNvSpPr/>
          <p:nvPr/>
        </p:nvSpPr>
        <p:spPr>
          <a:xfrm>
            <a:off x="9648968" y="5871161"/>
            <a:ext cx="661724" cy="276999"/>
          </a:xfrm>
          <a:prstGeom prst="rect">
            <a:avLst/>
          </a:prstGeom>
          <a:ln>
            <a:solidFill>
              <a:schemeClr val="tx1"/>
            </a:solidFill>
          </a:ln>
        </p:spPr>
        <p:txBody>
          <a:bodyPr wrap="square">
            <a:spAutoFit/>
          </a:bodyPr>
          <a:lstStyle/>
          <a:p>
            <a:pPr algn="ctr"/>
            <a:r>
              <a:rPr lang="en-US" sz="1200" dirty="0">
                <a:latin typeface="Calibri" panose="020F0502020204030204" pitchFamily="34" charset="0"/>
                <a:ea typeface="Calibri" panose="020F0502020204030204" pitchFamily="34" charset="0"/>
              </a:rPr>
              <a:t>D</a:t>
            </a:r>
            <a:endParaRPr lang="en-US" sz="1200" dirty="0"/>
          </a:p>
        </p:txBody>
      </p:sp>
      <p:sp>
        <p:nvSpPr>
          <p:cNvPr id="39" name="Rectangle 38">
            <a:extLst>
              <a:ext uri="{FF2B5EF4-FFF2-40B4-BE49-F238E27FC236}">
                <a16:creationId xmlns:a16="http://schemas.microsoft.com/office/drawing/2014/main" id="{EC564ADF-9164-49A1-95DF-92868381D18A}"/>
              </a:ext>
            </a:extLst>
          </p:cNvPr>
          <p:cNvSpPr/>
          <p:nvPr/>
        </p:nvSpPr>
        <p:spPr>
          <a:xfrm>
            <a:off x="7012978" y="5858802"/>
            <a:ext cx="1364197" cy="276999"/>
          </a:xfrm>
          <a:prstGeom prst="rect">
            <a:avLst/>
          </a:prstGeom>
          <a:ln>
            <a:solidFill>
              <a:schemeClr val="tx1"/>
            </a:solidFill>
          </a:ln>
        </p:spPr>
        <p:txBody>
          <a:bodyPr wrap="square">
            <a:spAutoFit/>
          </a:bodyPr>
          <a:lstStyle/>
          <a:p>
            <a:pPr algn="ctr"/>
            <a:r>
              <a:rPr lang="en-US" sz="1200" dirty="0">
                <a:latin typeface="Calibri" panose="020F0502020204030204" pitchFamily="34" charset="0"/>
                <a:ea typeface="Calibri" panose="020F0502020204030204" pitchFamily="34" charset="0"/>
              </a:rPr>
              <a:t>Private content</a:t>
            </a:r>
            <a:endParaRPr lang="en-US" sz="1200" dirty="0"/>
          </a:p>
        </p:txBody>
      </p:sp>
      <p:sp>
        <p:nvSpPr>
          <p:cNvPr id="40" name="Rectangle 39">
            <a:extLst>
              <a:ext uri="{FF2B5EF4-FFF2-40B4-BE49-F238E27FC236}">
                <a16:creationId xmlns:a16="http://schemas.microsoft.com/office/drawing/2014/main" id="{16EDDB20-995E-4A9C-898C-427F0E427723}"/>
              </a:ext>
            </a:extLst>
          </p:cNvPr>
          <p:cNvSpPr/>
          <p:nvPr/>
        </p:nvSpPr>
        <p:spPr>
          <a:xfrm>
            <a:off x="7502472" y="6250990"/>
            <a:ext cx="1364197" cy="276999"/>
          </a:xfrm>
          <a:prstGeom prst="rect">
            <a:avLst/>
          </a:prstGeom>
          <a:ln>
            <a:solidFill>
              <a:schemeClr val="tx1"/>
            </a:solidFill>
          </a:ln>
        </p:spPr>
        <p:txBody>
          <a:bodyPr wrap="square">
            <a:spAutoFit/>
          </a:bodyPr>
          <a:lstStyle/>
          <a:p>
            <a:pPr algn="ctr"/>
            <a:r>
              <a:rPr lang="en-US" sz="1200" dirty="0">
                <a:latin typeface="Calibri" panose="020F0502020204030204" pitchFamily="34" charset="0"/>
                <a:ea typeface="Calibri" panose="020F0502020204030204" pitchFamily="34" charset="0"/>
              </a:rPr>
              <a:t>Consortia content</a:t>
            </a:r>
            <a:endParaRPr lang="en-US" sz="1200" dirty="0"/>
          </a:p>
        </p:txBody>
      </p:sp>
      <p:sp>
        <p:nvSpPr>
          <p:cNvPr id="41" name="Rectangle 40">
            <a:extLst>
              <a:ext uri="{FF2B5EF4-FFF2-40B4-BE49-F238E27FC236}">
                <a16:creationId xmlns:a16="http://schemas.microsoft.com/office/drawing/2014/main" id="{1041813E-4CA6-49A3-B205-9A4984779F26}"/>
              </a:ext>
            </a:extLst>
          </p:cNvPr>
          <p:cNvSpPr/>
          <p:nvPr/>
        </p:nvSpPr>
        <p:spPr>
          <a:xfrm>
            <a:off x="1016001" y="543939"/>
            <a:ext cx="10253781" cy="461665"/>
          </a:xfrm>
          <a:prstGeom prst="rect">
            <a:avLst/>
          </a:prstGeom>
          <a:ln>
            <a:noFill/>
          </a:ln>
        </p:spPr>
        <p:txBody>
          <a:bodyPr wrap="square">
            <a:spAutoFit/>
          </a:bodyPr>
          <a:lstStyle/>
          <a:p>
            <a:pPr algn="ctr"/>
            <a:r>
              <a:rPr lang="en-US" sz="2400" b="1" dirty="0">
                <a:solidFill>
                  <a:srgbClr val="FF9900"/>
                </a:solidFill>
                <a:latin typeface="Calibri" panose="020F0502020204030204" pitchFamily="34" charset="0"/>
                <a:ea typeface="Calibri" panose="020F0502020204030204" pitchFamily="34" charset="0"/>
              </a:rPr>
              <a:t>CE - defining what is shipped  </a:t>
            </a:r>
            <a:r>
              <a:rPr lang="en-US" sz="2400" dirty="0">
                <a:latin typeface="Calibri" panose="020F0502020204030204" pitchFamily="34" charset="0"/>
                <a:ea typeface="Calibri" panose="020F0502020204030204" pitchFamily="34" charset="0"/>
              </a:rPr>
              <a:t>::  </a:t>
            </a:r>
            <a:r>
              <a:rPr lang="en-US" sz="2400" b="1" dirty="0">
                <a:solidFill>
                  <a:srgbClr val="C00000"/>
                </a:solidFill>
                <a:latin typeface="Calibri" panose="020F0502020204030204" pitchFamily="34" charset="0"/>
                <a:ea typeface="Calibri" panose="020F0502020204030204" pitchFamily="34" charset="0"/>
              </a:rPr>
              <a:t>ICA - what is received, operated upon and sold</a:t>
            </a:r>
            <a:endParaRPr lang="en-US" sz="2400" b="1" dirty="0">
              <a:solidFill>
                <a:srgbClr val="C00000"/>
              </a:solidFill>
            </a:endParaRPr>
          </a:p>
        </p:txBody>
      </p:sp>
    </p:spTree>
    <p:extLst>
      <p:ext uri="{BB962C8B-B14F-4D97-AF65-F5344CB8AC3E}">
        <p14:creationId xmlns:p14="http://schemas.microsoft.com/office/powerpoint/2010/main" val="1437681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713E3A-FE5B-455D-978D-6867F02599FF}"/>
              </a:ext>
            </a:extLst>
          </p:cNvPr>
          <p:cNvSpPr>
            <a:spLocks noGrp="1"/>
          </p:cNvSpPr>
          <p:nvPr>
            <p:ph type="ftr" sz="quarter" idx="10"/>
          </p:nvPr>
        </p:nvSpPr>
        <p:spPr/>
        <p:txBody>
          <a:bodyPr/>
          <a:lstStyle/>
          <a:p>
            <a:r>
              <a:rPr lang="en-US"/>
              <a:t>For Research Use Only.  Not for use in diagnostic procedures.</a:t>
            </a:r>
            <a:endParaRPr lang="en-US" dirty="0"/>
          </a:p>
        </p:txBody>
      </p:sp>
      <p:pic>
        <p:nvPicPr>
          <p:cNvPr id="3" name="Picture 2">
            <a:extLst>
              <a:ext uri="{FF2B5EF4-FFF2-40B4-BE49-F238E27FC236}">
                <a16:creationId xmlns:a16="http://schemas.microsoft.com/office/drawing/2014/main" id="{BA9B1417-4742-475D-8585-010328BA7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51" y="1427533"/>
            <a:ext cx="11902477" cy="1748512"/>
          </a:xfrm>
          <a:prstGeom prst="rect">
            <a:avLst/>
          </a:prstGeom>
          <a:ln w="12700">
            <a:solidFill>
              <a:schemeClr val="tx1"/>
            </a:solidFill>
          </a:ln>
        </p:spPr>
      </p:pic>
      <p:sp>
        <p:nvSpPr>
          <p:cNvPr id="4" name="TextBox 11">
            <a:extLst>
              <a:ext uri="{FF2B5EF4-FFF2-40B4-BE49-F238E27FC236}">
                <a16:creationId xmlns:a16="http://schemas.microsoft.com/office/drawing/2014/main" id="{E03F0B9F-702F-460C-8631-3713223947B4}"/>
              </a:ext>
            </a:extLst>
          </p:cNvPr>
          <p:cNvSpPr txBox="1">
            <a:spLocks noChangeArrowheads="1"/>
          </p:cNvSpPr>
          <p:nvPr/>
        </p:nvSpPr>
        <p:spPr bwMode="auto">
          <a:xfrm>
            <a:off x="1875691" y="209437"/>
            <a:ext cx="8479694" cy="523220"/>
          </a:xfrm>
          <a:prstGeom prst="rect">
            <a:avLst/>
          </a:prstGeom>
          <a:noFill/>
          <a:ln w="9525">
            <a:noFill/>
            <a:miter lim="800000"/>
            <a:headEnd/>
            <a:tailEnd/>
          </a:ln>
        </p:spPr>
        <p:txBody>
          <a:bodyPr wrap="square">
            <a:spAutoFit/>
          </a:bodyPr>
          <a:lstStyle/>
          <a:p>
            <a:pPr algn="ctr"/>
            <a:r>
              <a:rPr lang="en-US" sz="2800" b="1" dirty="0">
                <a:latin typeface="Calibri" panose="020F0502020204030204" pitchFamily="34" charset="0"/>
              </a:rPr>
              <a:t>Breast Cancer, human samples and representation in CE </a:t>
            </a:r>
          </a:p>
        </p:txBody>
      </p:sp>
      <p:sp>
        <p:nvSpPr>
          <p:cNvPr id="8" name="Rectangle 7">
            <a:extLst>
              <a:ext uri="{FF2B5EF4-FFF2-40B4-BE49-F238E27FC236}">
                <a16:creationId xmlns:a16="http://schemas.microsoft.com/office/drawing/2014/main" id="{B6B86610-9722-4F6C-8DB2-3F50501B9BC9}"/>
              </a:ext>
            </a:extLst>
          </p:cNvPr>
          <p:cNvSpPr/>
          <p:nvPr/>
        </p:nvSpPr>
        <p:spPr bwMode="auto">
          <a:xfrm>
            <a:off x="2975429" y="1427533"/>
            <a:ext cx="1783080" cy="880238"/>
          </a:xfrm>
          <a:prstGeom prst="rect">
            <a:avLst/>
          </a:prstGeom>
          <a:noFill/>
          <a:ln w="381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DEA2845E-9C67-49CD-9712-EB747C1A334C}"/>
              </a:ext>
            </a:extLst>
          </p:cNvPr>
          <p:cNvSpPr/>
          <p:nvPr/>
        </p:nvSpPr>
        <p:spPr bwMode="auto">
          <a:xfrm>
            <a:off x="4782451" y="1434793"/>
            <a:ext cx="7264077" cy="880238"/>
          </a:xfrm>
          <a:prstGeom prst="rect">
            <a:avLst/>
          </a:prstGeom>
          <a:noFill/>
          <a:ln w="38100" cap="flat" cmpd="sng" algn="ctr">
            <a:solidFill>
              <a:schemeClr val="accent6">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32813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97ABDBF-4867-423D-A365-EE93E479D8F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700057" y="3113800"/>
            <a:ext cx="4023360" cy="3062959"/>
          </a:xfrm>
          <a:prstGeom prst="rect">
            <a:avLst/>
          </a:prstGeom>
          <a:ln>
            <a:solidFill>
              <a:schemeClr val="tx1"/>
            </a:solidFill>
          </a:ln>
        </p:spPr>
      </p:pic>
      <p:sp>
        <p:nvSpPr>
          <p:cNvPr id="2" name="Footer Placeholder 1">
            <a:extLst>
              <a:ext uri="{FF2B5EF4-FFF2-40B4-BE49-F238E27FC236}">
                <a16:creationId xmlns:a16="http://schemas.microsoft.com/office/drawing/2014/main" id="{1D713E3A-FE5B-455D-978D-6867F02599FF}"/>
              </a:ext>
            </a:extLst>
          </p:cNvPr>
          <p:cNvSpPr>
            <a:spLocks noGrp="1"/>
          </p:cNvSpPr>
          <p:nvPr>
            <p:ph type="ftr" sz="quarter" idx="10"/>
          </p:nvPr>
        </p:nvSpPr>
        <p:spPr>
          <a:xfrm>
            <a:off x="2784763" y="6448507"/>
            <a:ext cx="6622475" cy="380256"/>
          </a:xfrm>
        </p:spPr>
        <p:txBody>
          <a:bodyPr/>
          <a:lstStyle/>
          <a:p>
            <a:r>
              <a:rPr lang="en-US"/>
              <a:t>For Research Use Only.  Not for use in diagnostic procedures.</a:t>
            </a:r>
            <a:endParaRPr lang="en-US" dirty="0"/>
          </a:p>
        </p:txBody>
      </p:sp>
      <p:sp>
        <p:nvSpPr>
          <p:cNvPr id="3" name="Rectangle 2">
            <a:extLst>
              <a:ext uri="{FF2B5EF4-FFF2-40B4-BE49-F238E27FC236}">
                <a16:creationId xmlns:a16="http://schemas.microsoft.com/office/drawing/2014/main" id="{6AA5B226-C7FE-46F1-BAB5-060D229FB95B}"/>
              </a:ext>
            </a:extLst>
          </p:cNvPr>
          <p:cNvSpPr/>
          <p:nvPr/>
        </p:nvSpPr>
        <p:spPr>
          <a:xfrm>
            <a:off x="491480" y="6101695"/>
            <a:ext cx="4476304" cy="349968"/>
          </a:xfrm>
          <a:prstGeom prst="rect">
            <a:avLst/>
          </a:prstGeom>
        </p:spPr>
        <p:txBody>
          <a:bodyPr wrap="square">
            <a:spAutoFit/>
          </a:bodyPr>
          <a:lstStyle/>
          <a:p>
            <a:pPr marL="0" marR="0" algn="ctr">
              <a:lnSpc>
                <a:spcPct val="107000"/>
              </a:lnSpc>
              <a:spcBef>
                <a:spcPts val="0"/>
              </a:spcBef>
              <a:spcAft>
                <a:spcPts val="0"/>
              </a:spcAft>
            </a:pPr>
            <a:r>
              <a:rPr lang="en-US" sz="8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https://enterprise.ce.basespace.illumina.com/c/search/adv.nb?ids=502888,422983,347861,254920,86350,347867,291652,423004,650150,503608,503569,347864,996634,601042,176296</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11">
            <a:extLst>
              <a:ext uri="{FF2B5EF4-FFF2-40B4-BE49-F238E27FC236}">
                <a16:creationId xmlns:a16="http://schemas.microsoft.com/office/drawing/2014/main" id="{AAC8161D-0525-48F5-9306-733247139A3A}"/>
              </a:ext>
            </a:extLst>
          </p:cNvPr>
          <p:cNvSpPr txBox="1">
            <a:spLocks noChangeArrowheads="1"/>
          </p:cNvSpPr>
          <p:nvPr/>
        </p:nvSpPr>
        <p:spPr bwMode="auto">
          <a:xfrm>
            <a:off x="117764" y="36600"/>
            <a:ext cx="11970327" cy="707886"/>
          </a:xfrm>
          <a:prstGeom prst="rect">
            <a:avLst/>
          </a:prstGeom>
          <a:noFill/>
          <a:ln w="9525">
            <a:noFill/>
            <a:miter lim="800000"/>
            <a:headEnd/>
            <a:tailEnd/>
          </a:ln>
        </p:spPr>
        <p:txBody>
          <a:bodyPr wrap="square">
            <a:spAutoFit/>
          </a:bodyPr>
          <a:lstStyle/>
          <a:p>
            <a:pPr algn="ctr"/>
            <a:r>
              <a:rPr lang="en-US" sz="2400" b="1" dirty="0">
                <a:latin typeface="Calibri" panose="020F0502020204030204" pitchFamily="34" charset="0"/>
              </a:rPr>
              <a:t>Breast Cancer: Wisdom of Crowds </a:t>
            </a:r>
            <a:r>
              <a:rPr lang="en-US" sz="2400" b="1" dirty="0">
                <a:solidFill>
                  <a:srgbClr val="FF9900"/>
                </a:solidFill>
                <a:latin typeface="Calibri" panose="020F0502020204030204" pitchFamily="34" charset="0"/>
              </a:rPr>
              <a:t>RNA Expression </a:t>
            </a:r>
            <a:r>
              <a:rPr lang="en-US" sz="2400" b="1" dirty="0">
                <a:latin typeface="Calibri" panose="020F0502020204030204" pitchFamily="34" charset="0"/>
              </a:rPr>
              <a:t>Distinctions between Clinical Phenotype</a:t>
            </a:r>
          </a:p>
          <a:p>
            <a:pPr algn="ctr"/>
            <a:r>
              <a:rPr lang="en-US" dirty="0">
                <a:solidFill>
                  <a:srgbClr val="002060"/>
                </a:solidFill>
                <a:latin typeface="Calibri" pitchFamily="34" charset="0"/>
              </a:rPr>
              <a:t>Five representative RNA Expression </a:t>
            </a:r>
            <a:r>
              <a:rPr lang="en-US" dirty="0" err="1">
                <a:solidFill>
                  <a:srgbClr val="002060"/>
                </a:solidFill>
                <a:latin typeface="Calibri" pitchFamily="34" charset="0"/>
              </a:rPr>
              <a:t>Biosets</a:t>
            </a:r>
            <a:r>
              <a:rPr lang="en-US" dirty="0">
                <a:solidFill>
                  <a:srgbClr val="002060"/>
                </a:solidFill>
                <a:latin typeface="Calibri" pitchFamily="34" charset="0"/>
              </a:rPr>
              <a:t> for ER- vs ER+, HER2+ vs HER2- &amp; triple - vs triple +</a:t>
            </a:r>
            <a:endParaRPr lang="en-US" sz="2400" dirty="0">
              <a:latin typeface="Calibri" panose="020F0502020204030204" pitchFamily="34" charset="0"/>
            </a:endParaRPr>
          </a:p>
        </p:txBody>
      </p:sp>
      <p:pic>
        <p:nvPicPr>
          <p:cNvPr id="6" name="Picture 5">
            <a:extLst>
              <a:ext uri="{FF2B5EF4-FFF2-40B4-BE49-F238E27FC236}">
                <a16:creationId xmlns:a16="http://schemas.microsoft.com/office/drawing/2014/main" id="{A33E11E0-EEB0-4739-9B12-19C4767833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25183" y="764277"/>
            <a:ext cx="5306003" cy="5220270"/>
          </a:xfrm>
          <a:prstGeom prst="rect">
            <a:avLst/>
          </a:prstGeom>
          <a:ln>
            <a:solidFill>
              <a:schemeClr val="tx1"/>
            </a:solidFill>
          </a:ln>
        </p:spPr>
      </p:pic>
      <p:sp>
        <p:nvSpPr>
          <p:cNvPr id="7" name="TextBox 6">
            <a:extLst>
              <a:ext uri="{FF2B5EF4-FFF2-40B4-BE49-F238E27FC236}">
                <a16:creationId xmlns:a16="http://schemas.microsoft.com/office/drawing/2014/main" id="{39034197-CFFC-4E31-A279-E92948F5314B}"/>
              </a:ext>
            </a:extLst>
          </p:cNvPr>
          <p:cNvSpPr txBox="1"/>
          <p:nvPr/>
        </p:nvSpPr>
        <p:spPr>
          <a:xfrm flipH="1">
            <a:off x="6234544" y="1149928"/>
            <a:ext cx="4724400" cy="584775"/>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ESR1 RNA is down in all 15 independent experiments</a:t>
            </a:r>
          </a:p>
          <a:p>
            <a:pPr algn="ctr"/>
            <a:r>
              <a:rPr lang="en-US" dirty="0">
                <a:solidFill>
                  <a:srgbClr val="0070C0"/>
                </a:solidFill>
                <a:latin typeface="Calibri" panose="020F0502020204030204" pitchFamily="34" charset="0"/>
                <a:cs typeface="Calibri" panose="020F0502020204030204" pitchFamily="34" charset="0"/>
              </a:rPr>
              <a:t>not a distinctive marker</a:t>
            </a:r>
          </a:p>
        </p:txBody>
      </p:sp>
      <p:sp>
        <p:nvSpPr>
          <p:cNvPr id="17" name="TextBox 16">
            <a:extLst>
              <a:ext uri="{FF2B5EF4-FFF2-40B4-BE49-F238E27FC236}">
                <a16:creationId xmlns:a16="http://schemas.microsoft.com/office/drawing/2014/main" id="{97BB7FDE-444B-4748-8180-F20EC42403E5}"/>
              </a:ext>
            </a:extLst>
          </p:cNvPr>
          <p:cNvSpPr txBox="1"/>
          <p:nvPr/>
        </p:nvSpPr>
        <p:spPr>
          <a:xfrm flipH="1">
            <a:off x="6234544" y="1983085"/>
            <a:ext cx="5043342" cy="107721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ERBB2::HER2 RNA:</a:t>
            </a:r>
          </a:p>
          <a:p>
            <a:r>
              <a:rPr lang="en-US" dirty="0">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up</a:t>
            </a:r>
            <a:r>
              <a:rPr lang="en-US" dirty="0">
                <a:latin typeface="Calibri" panose="020F0502020204030204" pitchFamily="34" charset="0"/>
                <a:cs typeface="Calibri" panose="020F0502020204030204" pitchFamily="34" charset="0"/>
              </a:rPr>
              <a:t> in only the 5 </a:t>
            </a:r>
            <a:r>
              <a:rPr lang="en-US" i="1" dirty="0">
                <a:latin typeface="Calibri" panose="020F0502020204030204" pitchFamily="34" charset="0"/>
                <a:cs typeface="Calibri" panose="020F0502020204030204" pitchFamily="34" charset="0"/>
              </a:rPr>
              <a:t>HER2+ vs HER2-</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down</a:t>
            </a:r>
            <a:r>
              <a:rPr lang="en-US" dirty="0">
                <a:latin typeface="Calibri" panose="020F0502020204030204" pitchFamily="34" charset="0"/>
                <a:cs typeface="Calibri" panose="020F0502020204030204" pitchFamily="34" charset="0"/>
              </a:rPr>
              <a:t> in only </a:t>
            </a:r>
            <a:r>
              <a:rPr lang="en-US" i="1" dirty="0">
                <a:latin typeface="Calibri" panose="020F0502020204030204" pitchFamily="34" charset="0"/>
                <a:cs typeface="Calibri" panose="020F0502020204030204" pitchFamily="34" charset="0"/>
              </a:rPr>
              <a:t>Triple Negative vs Triple Positive</a:t>
            </a:r>
          </a:p>
          <a:p>
            <a:r>
              <a:rPr lang="en-US" dirty="0">
                <a:latin typeface="Calibri" panose="020F0502020204030204" pitchFamily="34" charset="0"/>
                <a:cs typeface="Calibri" panose="020F0502020204030204" pitchFamily="34" charset="0"/>
              </a:rPr>
              <a:t>  no significant change in </a:t>
            </a:r>
            <a:r>
              <a:rPr lang="en-US" i="1" dirty="0">
                <a:latin typeface="Calibri" panose="020F0502020204030204" pitchFamily="34" charset="0"/>
                <a:cs typeface="Calibri" panose="020F0502020204030204" pitchFamily="34" charset="0"/>
              </a:rPr>
              <a:t>ESR1 negative vs ESR1 positive</a:t>
            </a:r>
          </a:p>
        </p:txBody>
      </p:sp>
      <p:cxnSp>
        <p:nvCxnSpPr>
          <p:cNvPr id="11" name="Straight Arrow Connector 10">
            <a:extLst>
              <a:ext uri="{FF2B5EF4-FFF2-40B4-BE49-F238E27FC236}">
                <a16:creationId xmlns:a16="http://schemas.microsoft.com/office/drawing/2014/main" id="{F0D607BF-F467-4793-9FC5-DEB033E2A030}"/>
              </a:ext>
            </a:extLst>
          </p:cNvPr>
          <p:cNvCxnSpPr>
            <a:cxnSpLocks/>
          </p:cNvCxnSpPr>
          <p:nvPr/>
        </p:nvCxnSpPr>
        <p:spPr bwMode="auto">
          <a:xfrm flipH="1">
            <a:off x="1468583" y="1433945"/>
            <a:ext cx="5306001" cy="2396837"/>
          </a:xfrm>
          <a:prstGeom prst="straightConnector1">
            <a:avLst/>
          </a:prstGeom>
          <a:noFill/>
          <a:ln w="57150" cap="flat" cmpd="sng" algn="ctr">
            <a:solidFill>
              <a:srgbClr val="FF9900"/>
            </a:solidFill>
            <a:prstDash val="solid"/>
            <a:round/>
            <a:headEnd type="none" w="med" len="med"/>
            <a:tailEnd type="triangle"/>
          </a:ln>
          <a:effectLst/>
        </p:spPr>
      </p:cxnSp>
      <p:sp>
        <p:nvSpPr>
          <p:cNvPr id="24" name="TextBox 23">
            <a:extLst>
              <a:ext uri="{FF2B5EF4-FFF2-40B4-BE49-F238E27FC236}">
                <a16:creationId xmlns:a16="http://schemas.microsoft.com/office/drawing/2014/main" id="{7BD19AFB-7841-4582-95BF-75C407A61C9A}"/>
              </a:ext>
            </a:extLst>
          </p:cNvPr>
          <p:cNvSpPr txBox="1"/>
          <p:nvPr/>
        </p:nvSpPr>
        <p:spPr>
          <a:xfrm flipH="1">
            <a:off x="9649484" y="3538394"/>
            <a:ext cx="1814944" cy="584775"/>
          </a:xfrm>
          <a:prstGeom prst="rect">
            <a:avLst/>
          </a:prstGeom>
          <a:solidFill>
            <a:schemeClr val="bg1"/>
          </a:solidFill>
          <a:ln>
            <a:solidFill>
              <a:srgbClr val="FF9900"/>
            </a:solidFill>
          </a:ln>
        </p:spPr>
        <p:txBody>
          <a:bodyPr wrap="square" rtlCol="0">
            <a:spAutoFit/>
          </a:bodyPr>
          <a:lstStyle/>
          <a:p>
            <a:r>
              <a:rPr lang="en-US" dirty="0">
                <a:latin typeface="Calibri" panose="020F0502020204030204" pitchFamily="34" charset="0"/>
                <a:cs typeface="Calibri" panose="020F0502020204030204" pitchFamily="34" charset="0"/>
              </a:rPr>
              <a:t>Find genes with</a:t>
            </a:r>
          </a:p>
          <a:p>
            <a:r>
              <a:rPr lang="en-US" dirty="0">
                <a:latin typeface="Calibri" panose="020F0502020204030204" pitchFamily="34" charset="0"/>
                <a:cs typeface="Calibri" panose="020F0502020204030204" pitchFamily="34" charset="0"/>
              </a:rPr>
              <a:t>similar pattern</a:t>
            </a:r>
          </a:p>
        </p:txBody>
      </p:sp>
      <p:sp>
        <p:nvSpPr>
          <p:cNvPr id="4" name="Rectangle 3">
            <a:extLst>
              <a:ext uri="{FF2B5EF4-FFF2-40B4-BE49-F238E27FC236}">
                <a16:creationId xmlns:a16="http://schemas.microsoft.com/office/drawing/2014/main" id="{410443F5-34B4-48BA-B02B-9E433334BC2C}"/>
              </a:ext>
            </a:extLst>
          </p:cNvPr>
          <p:cNvSpPr/>
          <p:nvPr/>
        </p:nvSpPr>
        <p:spPr bwMode="auto">
          <a:xfrm>
            <a:off x="283029" y="4079626"/>
            <a:ext cx="2358571" cy="228600"/>
          </a:xfrm>
          <a:prstGeom prst="rect">
            <a:avLst/>
          </a:prstGeom>
          <a:noFill/>
          <a:ln w="381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7A0EFFB0-08C9-4F6E-AE2E-2EB2FBD39166}"/>
              </a:ext>
            </a:extLst>
          </p:cNvPr>
          <p:cNvSpPr/>
          <p:nvPr/>
        </p:nvSpPr>
        <p:spPr bwMode="auto">
          <a:xfrm>
            <a:off x="283032" y="4899681"/>
            <a:ext cx="2358571" cy="228600"/>
          </a:xfrm>
          <a:prstGeom prst="rect">
            <a:avLst/>
          </a:prstGeom>
          <a:noFill/>
          <a:ln w="381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AB0A9040-3EE4-44AD-AA80-5D7602CA6BB0}"/>
              </a:ext>
            </a:extLst>
          </p:cNvPr>
          <p:cNvSpPr/>
          <p:nvPr/>
        </p:nvSpPr>
        <p:spPr bwMode="auto">
          <a:xfrm>
            <a:off x="297549" y="5726995"/>
            <a:ext cx="2358571" cy="228600"/>
          </a:xfrm>
          <a:prstGeom prst="rect">
            <a:avLst/>
          </a:prstGeom>
          <a:noFill/>
          <a:ln w="38100" cap="flat" cmpd="sng" algn="ctr">
            <a:solidFill>
              <a:srgbClr val="FF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25684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713E3A-FE5B-455D-978D-6867F02599FF}"/>
              </a:ext>
            </a:extLst>
          </p:cNvPr>
          <p:cNvSpPr>
            <a:spLocks noGrp="1"/>
          </p:cNvSpPr>
          <p:nvPr>
            <p:ph type="ftr" sz="quarter" idx="10"/>
          </p:nvPr>
        </p:nvSpPr>
        <p:spPr>
          <a:xfrm>
            <a:off x="2777389" y="6534214"/>
            <a:ext cx="6622475" cy="380256"/>
          </a:xfrm>
        </p:spPr>
        <p:txBody>
          <a:bodyPr/>
          <a:lstStyle/>
          <a:p>
            <a:r>
              <a:rPr lang="en-US"/>
              <a:t>For Research Use Only.  Not for use in diagnostic procedures.</a:t>
            </a:r>
            <a:endParaRPr lang="en-US" dirty="0"/>
          </a:p>
        </p:txBody>
      </p:sp>
      <p:sp>
        <p:nvSpPr>
          <p:cNvPr id="3" name="Rectangle 2">
            <a:extLst>
              <a:ext uri="{FF2B5EF4-FFF2-40B4-BE49-F238E27FC236}">
                <a16:creationId xmlns:a16="http://schemas.microsoft.com/office/drawing/2014/main" id="{9E92382D-4FDE-49DD-A301-09DE45B25A2E}"/>
              </a:ext>
            </a:extLst>
          </p:cNvPr>
          <p:cNvSpPr/>
          <p:nvPr/>
        </p:nvSpPr>
        <p:spPr>
          <a:xfrm>
            <a:off x="203441" y="4049314"/>
            <a:ext cx="2067811" cy="1015663"/>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+ 1 SM</a:t>
            </a:r>
          </a:p>
          <a:p>
            <a:r>
              <a:rPr lang="en-US" sz="1100" dirty="0">
                <a:latin typeface="Calibri" panose="020F0502020204030204" pitchFamily="34" charset="0"/>
                <a:cs typeface="Calibri" panose="020F0502020204030204" pitchFamily="34" charset="0"/>
                <a:hlinkClick r:id="rId2"/>
              </a:rPr>
              <a:t>https://enterprise.ce.basespace.illumina.com/c/search/adv.nb?ids=502888,291643,291652,347867,969112,601042,797383</a:t>
            </a:r>
            <a:r>
              <a:rPr lang="en-US" sz="1100" dirty="0">
                <a:latin typeface="Calibri" panose="020F0502020204030204" pitchFamily="34" charset="0"/>
                <a:cs typeface="Calibri" panose="020F0502020204030204" pitchFamily="34" charset="0"/>
              </a:rPr>
              <a:t> </a:t>
            </a:r>
          </a:p>
        </p:txBody>
      </p:sp>
      <p:sp>
        <p:nvSpPr>
          <p:cNvPr id="4" name="Rectangle 3">
            <a:extLst>
              <a:ext uri="{FF2B5EF4-FFF2-40B4-BE49-F238E27FC236}">
                <a16:creationId xmlns:a16="http://schemas.microsoft.com/office/drawing/2014/main" id="{9499A7E5-2143-4C17-9AD0-A19D74BFB4D8}"/>
              </a:ext>
            </a:extLst>
          </p:cNvPr>
          <p:cNvSpPr/>
          <p:nvPr/>
        </p:nvSpPr>
        <p:spPr>
          <a:xfrm>
            <a:off x="203442" y="1037625"/>
            <a:ext cx="2126804" cy="1184940"/>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+6 GT </a:t>
            </a:r>
            <a:r>
              <a:rPr lang="en-US" sz="1100" dirty="0">
                <a:latin typeface="Calibri" panose="020F0502020204030204" pitchFamily="34" charset="0"/>
                <a:cs typeface="Calibri" panose="020F0502020204030204" pitchFamily="34" charset="0"/>
                <a:hlinkClick r:id="rId3"/>
              </a:rPr>
              <a:t>https://enterprise.ce.basespace.illumina.com/c/search/adv.nb?ids=502888,291643,291652,347867,969112,601042,992896,494815,528457,657824,313633,375859</a:t>
            </a:r>
            <a:endParaRPr lang="en-US" sz="11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9054CD8-58A1-471A-8AD2-020E56586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0862" y="3693730"/>
            <a:ext cx="4970207" cy="2655650"/>
          </a:xfrm>
          <a:prstGeom prst="rect">
            <a:avLst/>
          </a:prstGeom>
          <a:ln>
            <a:solidFill>
              <a:schemeClr val="tx1"/>
            </a:solidFill>
          </a:ln>
        </p:spPr>
      </p:pic>
      <p:pic>
        <p:nvPicPr>
          <p:cNvPr id="8" name="Picture 7">
            <a:extLst>
              <a:ext uri="{FF2B5EF4-FFF2-40B4-BE49-F238E27FC236}">
                <a16:creationId xmlns:a16="http://schemas.microsoft.com/office/drawing/2014/main" id="{7ECCA6B5-0942-4FC3-B763-52D200430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0862" y="770542"/>
            <a:ext cx="6297561" cy="2626189"/>
          </a:xfrm>
          <a:prstGeom prst="rect">
            <a:avLst/>
          </a:prstGeom>
          <a:ln>
            <a:solidFill>
              <a:schemeClr val="tx1"/>
            </a:solidFill>
          </a:ln>
        </p:spPr>
      </p:pic>
      <p:sp>
        <p:nvSpPr>
          <p:cNvPr id="7" name="TextBox 6">
            <a:extLst>
              <a:ext uri="{FF2B5EF4-FFF2-40B4-BE49-F238E27FC236}">
                <a16:creationId xmlns:a16="http://schemas.microsoft.com/office/drawing/2014/main" id="{748F4E7A-DCCA-462F-9E02-71E8143E8757}"/>
              </a:ext>
            </a:extLst>
          </p:cNvPr>
          <p:cNvSpPr txBox="1"/>
          <p:nvPr/>
        </p:nvSpPr>
        <p:spPr>
          <a:xfrm flipH="1">
            <a:off x="7602796" y="4018284"/>
            <a:ext cx="4225410" cy="1569660"/>
          </a:xfrm>
          <a:prstGeom prst="rect">
            <a:avLst/>
          </a:prstGeom>
          <a:noFill/>
        </p:spPr>
        <p:txBody>
          <a:bodyPr wrap="square" rtlCol="0">
            <a:spAutoFit/>
          </a:bodyPr>
          <a:lstStyle/>
          <a:p>
            <a:r>
              <a:rPr lang="en-US" u="sng" dirty="0">
                <a:latin typeface="Calibri" panose="020F0502020204030204" pitchFamily="34" charset="0"/>
                <a:cs typeface="Calibri" panose="020F0502020204030204" pitchFamily="34" charset="0"/>
              </a:rPr>
              <a:t>Has SM and RNA distinction</a:t>
            </a:r>
          </a:p>
          <a:p>
            <a:r>
              <a:rPr lang="en-US" dirty="0">
                <a:latin typeface="Calibri" panose="020F0502020204030204" pitchFamily="34" charset="0"/>
                <a:cs typeface="Calibri" panose="020F0502020204030204" pitchFamily="34" charset="0"/>
              </a:rPr>
              <a:t>FOXA1 distinctive </a:t>
            </a:r>
            <a:r>
              <a:rPr lang="en-US" dirty="0">
                <a:solidFill>
                  <a:srgbClr val="FF0000"/>
                </a:solidFill>
                <a:latin typeface="Calibri" panose="020F0502020204030204" pitchFamily="34" charset="0"/>
                <a:cs typeface="Calibri" panose="020F0502020204030204" pitchFamily="34" charset="0"/>
              </a:rPr>
              <a:t>up</a:t>
            </a:r>
            <a:r>
              <a:rPr lang="en-US" dirty="0">
                <a:latin typeface="Calibri" panose="020F0502020204030204" pitchFamily="34" charset="0"/>
                <a:cs typeface="Calibri" panose="020F0502020204030204" pitchFamily="34" charset="0"/>
              </a:rPr>
              <a:t> in HER2 pos vs neg</a:t>
            </a:r>
          </a:p>
          <a:p>
            <a:r>
              <a:rPr lang="en-US" dirty="0">
                <a:latin typeface="Calibri" panose="020F0502020204030204" pitchFamily="34" charset="0"/>
                <a:cs typeface="Calibri" panose="020F0502020204030204" pitchFamily="34" charset="0"/>
              </a:rPr>
              <a:t>GABRP distinctive </a:t>
            </a:r>
            <a:r>
              <a:rPr lang="en-US" dirty="0">
                <a:solidFill>
                  <a:srgbClr val="00B050"/>
                </a:solidFill>
                <a:latin typeface="Calibri" panose="020F0502020204030204" pitchFamily="34" charset="0"/>
                <a:cs typeface="Calibri" panose="020F0502020204030204" pitchFamily="34" charset="0"/>
              </a:rPr>
              <a:t>down</a:t>
            </a:r>
            <a:r>
              <a:rPr lang="en-US" dirty="0">
                <a:latin typeface="Calibri" panose="020F0502020204030204" pitchFamily="34" charset="0"/>
                <a:cs typeface="Calibri" panose="020F0502020204030204" pitchFamily="34" charset="0"/>
              </a:rPr>
              <a:t> in HER2 pos vs neg</a:t>
            </a:r>
          </a:p>
          <a:p>
            <a:endParaRPr lang="en-US" dirty="0">
              <a:latin typeface="Calibri" panose="020F0502020204030204" pitchFamily="34" charset="0"/>
              <a:cs typeface="Calibri" panose="020F0502020204030204" pitchFamily="34" charset="0"/>
            </a:endParaRPr>
          </a:p>
          <a:p>
            <a:r>
              <a:rPr lang="en-US" u="sng" dirty="0">
                <a:latin typeface="Calibri" panose="020F0502020204030204" pitchFamily="34" charset="0"/>
                <a:cs typeface="Calibri" panose="020F0502020204030204" pitchFamily="34" charset="0"/>
              </a:rPr>
              <a:t>Has SM, but no RNA distinction</a:t>
            </a:r>
          </a:p>
          <a:p>
            <a:r>
              <a:rPr lang="en-US" dirty="0">
                <a:latin typeface="Calibri" panose="020F0502020204030204" pitchFamily="34" charset="0"/>
                <a:cs typeface="Calibri" panose="020F0502020204030204" pitchFamily="34" charset="0"/>
              </a:rPr>
              <a:t>ESR1 and SOX11</a:t>
            </a:r>
          </a:p>
        </p:txBody>
      </p:sp>
      <p:sp>
        <p:nvSpPr>
          <p:cNvPr id="5" name="TextBox 4">
            <a:extLst>
              <a:ext uri="{FF2B5EF4-FFF2-40B4-BE49-F238E27FC236}">
                <a16:creationId xmlns:a16="http://schemas.microsoft.com/office/drawing/2014/main" id="{8D06C010-7F48-4B18-BDE8-309F0E6F5700}"/>
              </a:ext>
            </a:extLst>
          </p:cNvPr>
          <p:cNvSpPr txBox="1"/>
          <p:nvPr/>
        </p:nvSpPr>
        <p:spPr>
          <a:xfrm>
            <a:off x="218189" y="71535"/>
            <a:ext cx="11750127" cy="415498"/>
          </a:xfrm>
          <a:prstGeom prst="rect">
            <a:avLst/>
          </a:prstGeom>
          <a:noFill/>
        </p:spPr>
        <p:txBody>
          <a:bodyPr wrap="square" rtlCol="0">
            <a:spAutoFit/>
          </a:bodyPr>
          <a:lstStyle/>
          <a:p>
            <a:r>
              <a:rPr lang="en-US" sz="2100" b="1" dirty="0">
                <a:latin typeface="Calibri" panose="020F0502020204030204" pitchFamily="34" charset="0"/>
                <a:cs typeface="Calibri" panose="020F0502020204030204" pitchFamily="34" charset="0"/>
              </a:rPr>
              <a:t>Can constitutional and somatic mutation status improve distinction of phenotype specific RNA markers?</a:t>
            </a:r>
          </a:p>
        </p:txBody>
      </p:sp>
      <p:sp>
        <p:nvSpPr>
          <p:cNvPr id="9" name="TextBox 8">
            <a:extLst>
              <a:ext uri="{FF2B5EF4-FFF2-40B4-BE49-F238E27FC236}">
                <a16:creationId xmlns:a16="http://schemas.microsoft.com/office/drawing/2014/main" id="{A3C2921F-EB0A-46BB-BCCE-54873DFD3C4E}"/>
              </a:ext>
            </a:extLst>
          </p:cNvPr>
          <p:cNvSpPr txBox="1"/>
          <p:nvPr/>
        </p:nvSpPr>
        <p:spPr>
          <a:xfrm flipH="1">
            <a:off x="8849034" y="1037625"/>
            <a:ext cx="3237268" cy="181588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Though sparse with limited set,</a:t>
            </a:r>
          </a:p>
          <a:p>
            <a:r>
              <a:rPr lang="en-US" dirty="0">
                <a:latin typeface="Calibri" panose="020F0502020204030204" pitchFamily="34" charset="0"/>
                <a:cs typeface="Calibri" panose="020F0502020204030204" pitchFamily="34" charset="0"/>
              </a:rPr>
              <a:t>Potential to combine RNA with</a:t>
            </a:r>
          </a:p>
          <a:p>
            <a:r>
              <a:rPr lang="en-US" dirty="0">
                <a:latin typeface="Calibri" panose="020F0502020204030204" pitchFamily="34" charset="0"/>
                <a:cs typeface="Calibri" panose="020F0502020204030204" pitchFamily="34" charset="0"/>
              </a:rPr>
              <a:t>population specific SNP-GWAS observations to determine distinctions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NFIA: HER2pos RNA up, Chinese SNP</a:t>
            </a:r>
          </a:p>
        </p:txBody>
      </p:sp>
      <p:cxnSp>
        <p:nvCxnSpPr>
          <p:cNvPr id="11" name="Straight Connector 10">
            <a:extLst>
              <a:ext uri="{FF2B5EF4-FFF2-40B4-BE49-F238E27FC236}">
                <a16:creationId xmlns:a16="http://schemas.microsoft.com/office/drawing/2014/main" id="{31A9FF22-7699-4A8D-9D86-92D0AD7AB8BD}"/>
              </a:ext>
            </a:extLst>
          </p:cNvPr>
          <p:cNvCxnSpPr>
            <a:cxnSpLocks/>
          </p:cNvCxnSpPr>
          <p:nvPr/>
        </p:nvCxnSpPr>
        <p:spPr bwMode="auto">
          <a:xfrm flipV="1">
            <a:off x="125361" y="3544695"/>
            <a:ext cx="11894574" cy="17042"/>
          </a:xfrm>
          <a:prstGeom prst="line">
            <a:avLst/>
          </a:prstGeom>
          <a:noFill/>
          <a:ln w="12700"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153BECF6-61BF-4309-A3CB-3C0F7C29E015}"/>
              </a:ext>
            </a:extLst>
          </p:cNvPr>
          <p:cNvCxnSpPr>
            <a:cxnSpLocks/>
          </p:cNvCxnSpPr>
          <p:nvPr/>
        </p:nvCxnSpPr>
        <p:spPr bwMode="auto">
          <a:xfrm flipV="1">
            <a:off x="130280" y="585182"/>
            <a:ext cx="11894574" cy="17042"/>
          </a:xfrm>
          <a:prstGeom prst="line">
            <a:avLst/>
          </a:prstGeom>
          <a:no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8996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BE6F94-5134-431F-B9F7-0CB826F5C84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67616" y="889370"/>
            <a:ext cx="4010494" cy="2167134"/>
          </a:xfrm>
          <a:prstGeom prst="rect">
            <a:avLst/>
          </a:prstGeom>
          <a:ln>
            <a:solidFill>
              <a:schemeClr val="tx1"/>
            </a:solidFill>
          </a:ln>
        </p:spPr>
      </p:pic>
      <p:sp>
        <p:nvSpPr>
          <p:cNvPr id="4" name="TextBox 3">
            <a:extLst>
              <a:ext uri="{FF2B5EF4-FFF2-40B4-BE49-F238E27FC236}">
                <a16:creationId xmlns:a16="http://schemas.microsoft.com/office/drawing/2014/main" id="{BD4954DB-BCB0-436F-8C3B-2572FFD69073}"/>
              </a:ext>
            </a:extLst>
          </p:cNvPr>
          <p:cNvSpPr txBox="1"/>
          <p:nvPr/>
        </p:nvSpPr>
        <p:spPr>
          <a:xfrm>
            <a:off x="218189" y="71535"/>
            <a:ext cx="11750127" cy="630942"/>
          </a:xfrm>
          <a:prstGeom prst="rect">
            <a:avLst/>
          </a:prstGeom>
          <a:noFill/>
        </p:spPr>
        <p:txBody>
          <a:bodyPr wrap="square" rtlCol="0">
            <a:spAutoFit/>
          </a:bodyPr>
          <a:lstStyle/>
          <a:p>
            <a:pPr algn="ctr"/>
            <a:r>
              <a:rPr lang="en-US" sz="2100" b="1" dirty="0">
                <a:latin typeface="Calibri" panose="020F0502020204030204" pitchFamily="34" charset="0"/>
                <a:cs typeface="Calibri" panose="020F0502020204030204" pitchFamily="34" charset="0"/>
              </a:rPr>
              <a:t>Agglomerative Clustering &amp; PCA of Samples shows Distinction Potential</a:t>
            </a:r>
          </a:p>
          <a:p>
            <a:pPr algn="ctr"/>
            <a:r>
              <a:rPr lang="en-US" sz="1400" dirty="0">
                <a:solidFill>
                  <a:srgbClr val="C00000"/>
                </a:solidFill>
                <a:latin typeface="Calibri" panose="020F0502020204030204" pitchFamily="34" charset="0"/>
                <a:cs typeface="Calibri" panose="020F0502020204030204" pitchFamily="34" charset="0"/>
              </a:rPr>
              <a:t>Used less than ideal signed fold change values, directional scores shown to improve results with COVID example</a:t>
            </a:r>
          </a:p>
        </p:txBody>
      </p:sp>
      <p:pic>
        <p:nvPicPr>
          <p:cNvPr id="5" name="Picture 4">
            <a:extLst>
              <a:ext uri="{FF2B5EF4-FFF2-40B4-BE49-F238E27FC236}">
                <a16:creationId xmlns:a16="http://schemas.microsoft.com/office/drawing/2014/main" id="{59823D13-60A5-42A2-B365-A9D684CC8F7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12458" y="783992"/>
            <a:ext cx="4527107" cy="2965872"/>
          </a:xfrm>
          <a:prstGeom prst="rect">
            <a:avLst/>
          </a:prstGeom>
          <a:ln>
            <a:solidFill>
              <a:schemeClr val="tx1"/>
            </a:solidFill>
          </a:ln>
        </p:spPr>
      </p:pic>
      <p:pic>
        <p:nvPicPr>
          <p:cNvPr id="6" name="Picture 5">
            <a:extLst>
              <a:ext uri="{FF2B5EF4-FFF2-40B4-BE49-F238E27FC236}">
                <a16:creationId xmlns:a16="http://schemas.microsoft.com/office/drawing/2014/main" id="{3C999EE3-62C1-4990-BC0F-D182283D5C44}"/>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423218" y="3889973"/>
            <a:ext cx="3566160" cy="2568882"/>
          </a:xfrm>
          <a:prstGeom prst="rect">
            <a:avLst/>
          </a:prstGeom>
          <a:ln>
            <a:solidFill>
              <a:schemeClr val="tx1"/>
            </a:solidFill>
          </a:ln>
        </p:spPr>
      </p:pic>
      <p:pic>
        <p:nvPicPr>
          <p:cNvPr id="7" name="Picture 6">
            <a:extLst>
              <a:ext uri="{FF2B5EF4-FFF2-40B4-BE49-F238E27FC236}">
                <a16:creationId xmlns:a16="http://schemas.microsoft.com/office/drawing/2014/main" id="{D62065A0-C3C6-4B1E-B8D5-70B88DADF37E}"/>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914101" y="3621975"/>
            <a:ext cx="4572000" cy="2692400"/>
          </a:xfrm>
          <a:prstGeom prst="rect">
            <a:avLst/>
          </a:prstGeom>
          <a:ln>
            <a:solidFill>
              <a:schemeClr val="tx1"/>
            </a:solidFill>
          </a:ln>
        </p:spPr>
      </p:pic>
      <p:sp>
        <p:nvSpPr>
          <p:cNvPr id="8" name="TextBox 7">
            <a:extLst>
              <a:ext uri="{FF2B5EF4-FFF2-40B4-BE49-F238E27FC236}">
                <a16:creationId xmlns:a16="http://schemas.microsoft.com/office/drawing/2014/main" id="{B9732B64-3F02-4CE7-8259-8A09AEE28B56}"/>
              </a:ext>
            </a:extLst>
          </p:cNvPr>
          <p:cNvSpPr txBox="1"/>
          <p:nvPr/>
        </p:nvSpPr>
        <p:spPr>
          <a:xfrm>
            <a:off x="6179570" y="3259395"/>
            <a:ext cx="4010494" cy="400110"/>
          </a:xfrm>
          <a:prstGeom prst="rect">
            <a:avLst/>
          </a:prstGeom>
          <a:noFill/>
        </p:spPr>
        <p:txBody>
          <a:bodyPr wrap="square" rtlCol="0">
            <a:spAutoFit/>
          </a:bodyPr>
          <a:lstStyle/>
          <a:p>
            <a:pPr algn="ctr"/>
            <a:r>
              <a:rPr lang="en-US" sz="2000" b="1" dirty="0">
                <a:solidFill>
                  <a:srgbClr val="FF9900"/>
                </a:solidFill>
                <a:latin typeface="Calibri" panose="020F0502020204030204" pitchFamily="34" charset="0"/>
                <a:cs typeface="Calibri" panose="020F0502020204030204" pitchFamily="34" charset="0"/>
              </a:rPr>
              <a:t>What could Machine Learning do?</a:t>
            </a:r>
          </a:p>
        </p:txBody>
      </p:sp>
    </p:spTree>
    <p:extLst>
      <p:ext uri="{BB962C8B-B14F-4D97-AF65-F5344CB8AC3E}">
        <p14:creationId xmlns:p14="http://schemas.microsoft.com/office/powerpoint/2010/main" val="204177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1">
            <a:extLst>
              <a:ext uri="{FF2B5EF4-FFF2-40B4-BE49-F238E27FC236}">
                <a16:creationId xmlns:a16="http://schemas.microsoft.com/office/drawing/2014/main" id="{A084A91B-4CF2-4C05-9341-AAA9B4D68E1A}"/>
              </a:ext>
            </a:extLst>
          </p:cNvPr>
          <p:cNvSpPr txBox="1">
            <a:spLocks noChangeArrowheads="1"/>
          </p:cNvSpPr>
          <p:nvPr/>
        </p:nvSpPr>
        <p:spPr bwMode="auto">
          <a:xfrm>
            <a:off x="259734" y="1434464"/>
            <a:ext cx="11557128" cy="1323439"/>
          </a:xfrm>
          <a:prstGeom prst="rect">
            <a:avLst/>
          </a:prstGeom>
          <a:noFill/>
          <a:ln w="9525">
            <a:noFill/>
            <a:miter lim="800000"/>
            <a:headEnd/>
            <a:tailEnd/>
          </a:ln>
        </p:spPr>
        <p:txBody>
          <a:bodyPr wrap="square">
            <a:spAutoFit/>
          </a:bodyPr>
          <a:lstStyle/>
          <a:p>
            <a:r>
              <a:rPr lang="en-US" sz="2000" b="1" u="sng" dirty="0">
                <a:latin typeface="Calibri" panose="020F0502020204030204" pitchFamily="34" charset="0"/>
              </a:rPr>
              <a:t>ASKS:</a:t>
            </a:r>
          </a:p>
          <a:p>
            <a:r>
              <a:rPr lang="en-US" sz="2000" dirty="0">
                <a:latin typeface="Calibri" panose="020F0502020204030204" pitchFamily="34" charset="0"/>
              </a:rPr>
              <a:t> - CE API ‘</a:t>
            </a:r>
            <a:r>
              <a:rPr lang="en-US" sz="2000" dirty="0" err="1">
                <a:latin typeface="Calibri" panose="020F0502020204030204" pitchFamily="34" charset="0"/>
              </a:rPr>
              <a:t>biosetfeatures</a:t>
            </a:r>
            <a:r>
              <a:rPr lang="en-US" sz="2000" dirty="0">
                <a:latin typeface="Calibri" panose="020F0502020204030204" pitchFamily="34" charset="0"/>
              </a:rPr>
              <a:t>’ to output normalized gene Scores with +/- directionality</a:t>
            </a:r>
          </a:p>
          <a:p>
            <a:r>
              <a:rPr lang="en-US" sz="2000" dirty="0">
                <a:latin typeface="Calibri" panose="020F0502020204030204" pitchFamily="34" charset="0"/>
              </a:rPr>
              <a:t> - Curate relevant non-RNA Studies to make the results more effective (CN, ME, SM, GT, PD, HM, HA, HU, MI)</a:t>
            </a:r>
          </a:p>
          <a:p>
            <a:r>
              <a:rPr lang="en-US" sz="2000" dirty="0">
                <a:latin typeface="Calibri" panose="020F0502020204030204" pitchFamily="34" charset="0"/>
              </a:rPr>
              <a:t> - Reanalyze SM for Disease vs Normal, CN is essentially Disease vs Normal</a:t>
            </a:r>
          </a:p>
        </p:txBody>
      </p:sp>
    </p:spTree>
    <p:extLst>
      <p:ext uri="{BB962C8B-B14F-4D97-AF65-F5344CB8AC3E}">
        <p14:creationId xmlns:p14="http://schemas.microsoft.com/office/powerpoint/2010/main" val="2837507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010DF-66CE-470B-83A8-91BD006D1DD8}"/>
              </a:ext>
            </a:extLst>
          </p:cNvPr>
          <p:cNvSpPr txBox="1"/>
          <p:nvPr/>
        </p:nvSpPr>
        <p:spPr>
          <a:xfrm>
            <a:off x="457199" y="55208"/>
            <a:ext cx="10950678"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Correlation Engine &amp; Illumina Connected Analytics - </a:t>
            </a:r>
            <a:r>
              <a:rPr lang="en-US" sz="3200" b="1" dirty="0">
                <a:solidFill>
                  <a:srgbClr val="FF9900"/>
                </a:solidFill>
                <a:latin typeface="Calibri" panose="020F0502020204030204" pitchFamily="34" charset="0"/>
                <a:cs typeface="Calibri" panose="020F0502020204030204" pitchFamily="34" charset="0"/>
              </a:rPr>
              <a:t>Synergies</a:t>
            </a:r>
          </a:p>
        </p:txBody>
      </p:sp>
      <p:pic>
        <p:nvPicPr>
          <p:cNvPr id="2050" name="Picture 3">
            <a:extLst>
              <a:ext uri="{FF2B5EF4-FFF2-40B4-BE49-F238E27FC236}">
                <a16:creationId xmlns:a16="http://schemas.microsoft.com/office/drawing/2014/main" id="{BBE1797B-15D1-45AE-A5D3-4B94475765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885268" y="707873"/>
            <a:ext cx="4572000" cy="596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4493A365-B940-4ADE-BD79-619DDC82FA25}"/>
              </a:ext>
            </a:extLst>
          </p:cNvPr>
          <p:cNvSpPr/>
          <p:nvPr/>
        </p:nvSpPr>
        <p:spPr>
          <a:xfrm>
            <a:off x="125783" y="5326121"/>
            <a:ext cx="2547078" cy="215444"/>
          </a:xfrm>
          <a:prstGeom prst="rect">
            <a:avLst/>
          </a:prstGeom>
        </p:spPr>
        <p:txBody>
          <a:bodyPr wrap="square">
            <a:spAutoFit/>
          </a:bodyPr>
          <a:lstStyle/>
          <a:p>
            <a:r>
              <a:rPr lang="en-US" sz="800" dirty="0">
                <a:latin typeface="Calibri" panose="020F0502020204030204" pitchFamily="34" charset="0"/>
                <a:cs typeface="Calibri" panose="020F0502020204030204" pitchFamily="34" charset="0"/>
                <a:hlinkClick r:id="rId3"/>
              </a:rPr>
              <a:t>https://www.nature.com/articles/d41586-021-00314-6</a:t>
            </a:r>
            <a:r>
              <a:rPr lang="en-US" sz="800" dirty="0">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81236D05-2C3D-4414-A627-A355D19313D3}"/>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47485" y="1519990"/>
            <a:ext cx="2648019" cy="3747576"/>
          </a:xfrm>
          <a:prstGeom prst="rect">
            <a:avLst/>
          </a:prstGeom>
          <a:ln>
            <a:solidFill>
              <a:schemeClr val="tx1"/>
            </a:solidFill>
          </a:ln>
        </p:spPr>
      </p:pic>
      <p:pic>
        <p:nvPicPr>
          <p:cNvPr id="7" name="Picture 6">
            <a:extLst>
              <a:ext uri="{FF2B5EF4-FFF2-40B4-BE49-F238E27FC236}">
                <a16:creationId xmlns:a16="http://schemas.microsoft.com/office/drawing/2014/main" id="{73217ED5-C555-4292-B424-A9A50A30206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7552693" y="1113504"/>
            <a:ext cx="4572000" cy="4835945"/>
          </a:xfrm>
          <a:prstGeom prst="rect">
            <a:avLst/>
          </a:prstGeom>
          <a:ln>
            <a:solidFill>
              <a:schemeClr val="tx1"/>
            </a:solidFill>
          </a:ln>
        </p:spPr>
      </p:pic>
    </p:spTree>
    <p:extLst>
      <p:ext uri="{BB962C8B-B14F-4D97-AF65-F5344CB8AC3E}">
        <p14:creationId xmlns:p14="http://schemas.microsoft.com/office/powerpoint/2010/main" val="235106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6ADE34D7-D279-401A-9E8B-EC09AB925989}"/>
              </a:ext>
            </a:extLst>
          </p:cNvPr>
          <p:cNvSpPr txBox="1">
            <a:spLocks/>
          </p:cNvSpPr>
          <p:nvPr/>
        </p:nvSpPr>
        <p:spPr>
          <a:xfrm>
            <a:off x="2970958" y="6351139"/>
            <a:ext cx="6250084" cy="334136"/>
          </a:xfrm>
          <a:prstGeom prst="rect">
            <a:avLst/>
          </a:prstGeom>
          <a:solidFill>
            <a:schemeClr val="bg1"/>
          </a:solidFill>
          <a:ln>
            <a:solidFill>
              <a:schemeClr val="bg1"/>
            </a:solid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A1818"/>
                </a:solidFill>
                <a:effectLst/>
                <a:uLnTx/>
                <a:uFillTx/>
                <a:latin typeface="Arial"/>
                <a:ea typeface="+mn-ea"/>
                <a:cs typeface="Calibri" panose="020F0502020204030204" pitchFamily="34" charset="0"/>
              </a:rPr>
              <a:t>For Research Use Only.  Not for use in diagnostic procedures.</a:t>
            </a:r>
          </a:p>
        </p:txBody>
      </p:sp>
      <p:sp>
        <p:nvSpPr>
          <p:cNvPr id="16" name="Title 1">
            <a:extLst>
              <a:ext uri="{FF2B5EF4-FFF2-40B4-BE49-F238E27FC236}">
                <a16:creationId xmlns:a16="http://schemas.microsoft.com/office/drawing/2014/main" id="{F497BF47-D825-48DF-909D-AEE44E774CB8}"/>
              </a:ext>
            </a:extLst>
          </p:cNvPr>
          <p:cNvSpPr txBox="1">
            <a:spLocks/>
          </p:cNvSpPr>
          <p:nvPr/>
        </p:nvSpPr>
        <p:spPr bwMode="auto">
          <a:xfrm>
            <a:off x="76200" y="91532"/>
            <a:ext cx="12039600" cy="7681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ctr"/>
            <a:r>
              <a:rPr lang="en-US" altLang="en-US" sz="2600" kern="0" dirty="0">
                <a:latin typeface="Calibri" panose="020F0502020204030204" pitchFamily="34" charset="0"/>
                <a:cs typeface="Calibri" panose="020F0502020204030204" pitchFamily="34" charset="0"/>
              </a:rPr>
              <a:t>Correlation Engine API commands are similar to User Interface REST-based queries</a:t>
            </a:r>
          </a:p>
        </p:txBody>
      </p:sp>
      <p:sp>
        <p:nvSpPr>
          <p:cNvPr id="17" name="Content Placeholder 2">
            <a:extLst>
              <a:ext uri="{FF2B5EF4-FFF2-40B4-BE49-F238E27FC236}">
                <a16:creationId xmlns:a16="http://schemas.microsoft.com/office/drawing/2014/main" id="{38C32813-8D42-40A0-B7B2-EA68907BBB89}"/>
              </a:ext>
            </a:extLst>
          </p:cNvPr>
          <p:cNvSpPr txBox="1">
            <a:spLocks/>
          </p:cNvSpPr>
          <p:nvPr/>
        </p:nvSpPr>
        <p:spPr bwMode="auto">
          <a:xfrm>
            <a:off x="1752600" y="661218"/>
            <a:ext cx="8686800" cy="4392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4950" indent="-234950" algn="l" rtl="0" eaLnBrk="1" fontAlgn="base" hangingPunct="1">
              <a:spcBef>
                <a:spcPct val="50000"/>
              </a:spcBef>
              <a:spcAft>
                <a:spcPct val="0"/>
              </a:spcAft>
              <a:buClr>
                <a:srgbClr val="F89D21"/>
              </a:buClr>
              <a:buSzPct val="60000"/>
              <a:buBlip>
                <a:blip r:embed="rId3"/>
              </a:buBlip>
              <a:defRPr>
                <a:solidFill>
                  <a:schemeClr val="tx1"/>
                </a:solidFill>
                <a:latin typeface="+mn-lt"/>
                <a:ea typeface="+mn-ea"/>
                <a:cs typeface="+mn-cs"/>
              </a:defRPr>
            </a:lvl1pPr>
            <a:lvl2pPr marL="692150" indent="-234950" algn="l" rtl="0" eaLnBrk="1" fontAlgn="base" hangingPunct="1">
              <a:spcBef>
                <a:spcPct val="20000"/>
              </a:spcBef>
              <a:spcAft>
                <a:spcPct val="0"/>
              </a:spcAft>
              <a:buClr>
                <a:schemeClr val="tx1"/>
              </a:buClr>
              <a:buFont typeface="Arial" charset="0"/>
              <a:buChar char="–"/>
              <a:defRPr sz="1600">
                <a:solidFill>
                  <a:schemeClr val="tx1"/>
                </a:solidFill>
                <a:latin typeface="+mn-lt"/>
              </a:defRPr>
            </a:lvl2pPr>
            <a:lvl3pPr marL="1149350" indent="-234950" algn="l" rtl="0" eaLnBrk="1" fontAlgn="base" hangingPunct="1">
              <a:spcBef>
                <a:spcPct val="20000"/>
              </a:spcBef>
              <a:spcAft>
                <a:spcPct val="0"/>
              </a:spcAft>
              <a:buClr>
                <a:schemeClr val="tx1"/>
              </a:buClr>
              <a:buSzPct val="80000"/>
              <a:buFont typeface="Wingdings" pitchFamily="2" charset="2"/>
              <a:buChar char="§"/>
              <a:defRPr sz="1400">
                <a:solidFill>
                  <a:schemeClr val="tx1"/>
                </a:solidFill>
                <a:latin typeface="+mn-lt"/>
              </a:defRPr>
            </a:lvl3pPr>
            <a:lvl4pPr marL="1606550" indent="-234950" algn="l" rtl="0" eaLnBrk="1" fontAlgn="base" hangingPunct="1">
              <a:spcBef>
                <a:spcPct val="20000"/>
              </a:spcBef>
              <a:spcAft>
                <a:spcPct val="0"/>
              </a:spcAft>
              <a:buClr>
                <a:schemeClr val="tx1"/>
              </a:buClr>
              <a:buSzPct val="80000"/>
              <a:buFont typeface="Arial" charset="0"/>
              <a:buChar char="–"/>
              <a:defRPr sz="1200">
                <a:solidFill>
                  <a:schemeClr val="tx1"/>
                </a:solidFill>
                <a:latin typeface="+mn-lt"/>
              </a:defRPr>
            </a:lvl4pPr>
            <a:lvl5pPr marL="20637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lgn="ctr">
              <a:buFontTx/>
              <a:buNone/>
            </a:pPr>
            <a:r>
              <a:rPr lang="en-US" altLang="en-US" sz="1700" b="1" kern="0" dirty="0">
                <a:solidFill>
                  <a:srgbClr val="FF9900"/>
                </a:solidFill>
                <a:latin typeface="Calibri" panose="020F0502020204030204" pitchFamily="34" charset="0"/>
                <a:cs typeface="Calibri" panose="020F0502020204030204" pitchFamily="34" charset="0"/>
              </a:rPr>
              <a:t>Correlation Commands</a:t>
            </a:r>
          </a:p>
          <a:p>
            <a:pPr marL="457200" lvl="1" indent="0" algn="ctr">
              <a:buFont typeface="Arial" charset="0"/>
              <a:buNone/>
            </a:pPr>
            <a:r>
              <a:rPr lang="en-US" altLang="en-US" kern="0" dirty="0">
                <a:latin typeface="Calibri" panose="020F0502020204030204" pitchFamily="34" charset="0"/>
              </a:rPr>
              <a:t>Correlations between search terms, studies and </a:t>
            </a:r>
            <a:r>
              <a:rPr lang="en-US" altLang="en-US" kern="0" dirty="0" err="1">
                <a:latin typeface="Calibri" panose="020F0502020204030204" pitchFamily="34" charset="0"/>
              </a:rPr>
              <a:t>biosets</a:t>
            </a:r>
            <a:endParaRPr lang="en-US" altLang="en-US" sz="200" kern="0" dirty="0">
              <a:latin typeface="Calibri" panose="020F0502020204030204" pitchFamily="34" charset="0"/>
            </a:endParaRPr>
          </a:p>
          <a:p>
            <a:pPr marL="0" indent="0" algn="ctr">
              <a:buFontTx/>
              <a:buNone/>
            </a:pPr>
            <a:r>
              <a:rPr lang="en-US" altLang="en-US" sz="1700" b="1" kern="0" dirty="0">
                <a:solidFill>
                  <a:srgbClr val="FF9900"/>
                </a:solidFill>
                <a:latin typeface="Calibri" panose="020F0502020204030204" pitchFamily="34" charset="0"/>
                <a:cs typeface="Calibri" panose="020F0502020204030204" pitchFamily="34" charset="0"/>
              </a:rPr>
              <a:t>Data Access and Download Commands</a:t>
            </a:r>
          </a:p>
          <a:p>
            <a:pPr marL="457200" lvl="1" indent="0" algn="ctr">
              <a:buFont typeface="Arial" charset="0"/>
              <a:buNone/>
            </a:pPr>
            <a:r>
              <a:rPr lang="en-US" altLang="en-US" kern="0" dirty="0">
                <a:latin typeface="Calibri" panose="020F0502020204030204" pitchFamily="34" charset="0"/>
              </a:rPr>
              <a:t>Studies, </a:t>
            </a:r>
            <a:r>
              <a:rPr lang="en-US" altLang="en-US" kern="0" dirty="0" err="1">
                <a:latin typeface="Calibri" panose="020F0502020204030204" pitchFamily="34" charset="0"/>
              </a:rPr>
              <a:t>biosets</a:t>
            </a:r>
            <a:r>
              <a:rPr lang="en-US" altLang="en-US" kern="0" dirty="0">
                <a:latin typeface="Calibri" panose="020F0502020204030204" pitchFamily="34" charset="0"/>
              </a:rPr>
              <a:t>, associated files, Projects, etc.</a:t>
            </a:r>
          </a:p>
          <a:p>
            <a:pPr marL="0" indent="0" algn="ctr">
              <a:buFontTx/>
              <a:buNone/>
            </a:pPr>
            <a:r>
              <a:rPr lang="en-US" altLang="en-US" sz="1700" b="1" kern="0" dirty="0">
                <a:solidFill>
                  <a:srgbClr val="FF9900"/>
                </a:solidFill>
                <a:latin typeface="Calibri" panose="020F0502020204030204" pitchFamily="34" charset="0"/>
                <a:cs typeface="Calibri" panose="020F0502020204030204" pitchFamily="34" charset="0"/>
              </a:rPr>
              <a:t>Bulk Import Commands</a:t>
            </a:r>
            <a:endParaRPr lang="en-US" altLang="en-US" sz="1700" b="1" kern="0" dirty="0">
              <a:latin typeface="Calibri" panose="020F0502020204030204" pitchFamily="34" charset="0"/>
              <a:cs typeface="Calibri" panose="020F0502020204030204" pitchFamily="34" charset="0"/>
            </a:endParaRPr>
          </a:p>
          <a:p>
            <a:pPr marL="457200" lvl="1" indent="0" algn="ctr">
              <a:buNone/>
            </a:pPr>
            <a:r>
              <a:rPr lang="en-US" altLang="en-US" kern="0" dirty="0">
                <a:latin typeface="Calibri" panose="020F0502020204030204" pitchFamily="34" charset="0"/>
              </a:rPr>
              <a:t>Load your repositories of omics data programmatically</a:t>
            </a:r>
          </a:p>
          <a:p>
            <a:pPr marL="0" indent="0" algn="ctr">
              <a:buFontTx/>
              <a:buNone/>
            </a:pPr>
            <a:r>
              <a:rPr lang="en-US" altLang="en-US" sz="1700" b="1" kern="0" dirty="0">
                <a:solidFill>
                  <a:srgbClr val="FF9900"/>
                </a:solidFill>
                <a:latin typeface="Calibri" panose="020F0502020204030204" pitchFamily="34" charset="0"/>
                <a:cs typeface="Calibri" panose="020F0502020204030204" pitchFamily="34" charset="0"/>
              </a:rPr>
              <a:t>Create/Update/Delete Commands</a:t>
            </a:r>
            <a:endParaRPr lang="en-US" altLang="en-US" sz="1700" kern="0" dirty="0">
              <a:latin typeface="Calibri" panose="020F0502020204030204" pitchFamily="34" charset="0"/>
              <a:cs typeface="Calibri" panose="020F0502020204030204" pitchFamily="34" charset="0"/>
            </a:endParaRPr>
          </a:p>
          <a:p>
            <a:pPr marL="457200" lvl="1" indent="0" algn="ctr">
              <a:buFont typeface="Arial" charset="0"/>
              <a:buNone/>
            </a:pPr>
            <a:r>
              <a:rPr lang="en-US" altLang="en-US" kern="0" dirty="0">
                <a:latin typeface="Calibri" panose="020F0502020204030204" pitchFamily="34" charset="0"/>
              </a:rPr>
              <a:t>Create projects, edit/delete </a:t>
            </a:r>
            <a:r>
              <a:rPr lang="en-US" altLang="en-US" kern="0" dirty="0" err="1">
                <a:latin typeface="Calibri" panose="020F0502020204030204" pitchFamily="34" charset="0"/>
              </a:rPr>
              <a:t>biosets</a:t>
            </a:r>
            <a:r>
              <a:rPr lang="en-US" altLang="en-US" kern="0" dirty="0">
                <a:latin typeface="Calibri" panose="020F0502020204030204" pitchFamily="34" charset="0"/>
              </a:rPr>
              <a:t>, edit/delete studies</a:t>
            </a:r>
            <a:endParaRPr lang="en-US" altLang="en-US" sz="200" kern="0" dirty="0">
              <a:latin typeface="Calibri" panose="020F0502020204030204" pitchFamily="34" charset="0"/>
            </a:endParaRPr>
          </a:p>
          <a:p>
            <a:pPr marL="0" indent="0" algn="ctr">
              <a:buFontTx/>
              <a:buNone/>
            </a:pPr>
            <a:r>
              <a:rPr lang="en-US" altLang="en-US" sz="1700" b="1" kern="0" dirty="0">
                <a:solidFill>
                  <a:srgbClr val="FF9900"/>
                </a:solidFill>
                <a:latin typeface="Calibri" panose="020F0502020204030204" pitchFamily="34" charset="0"/>
                <a:cs typeface="Calibri" panose="020F0502020204030204" pitchFamily="34" charset="0"/>
              </a:rPr>
              <a:t>Atlas Commands</a:t>
            </a:r>
            <a:endParaRPr lang="en-US" altLang="en-US" sz="1700" b="1" kern="0" dirty="0">
              <a:latin typeface="Calibri" panose="020F0502020204030204" pitchFamily="34" charset="0"/>
              <a:cs typeface="Calibri" panose="020F0502020204030204" pitchFamily="34" charset="0"/>
            </a:endParaRPr>
          </a:p>
          <a:p>
            <a:pPr marL="457200" lvl="1" indent="0" algn="ctr">
              <a:buFont typeface="Arial" charset="0"/>
              <a:buNone/>
            </a:pPr>
            <a:r>
              <a:rPr lang="en-US" altLang="en-US" kern="0" dirty="0">
                <a:latin typeface="Calibri" panose="020F0502020204030204" pitchFamily="34" charset="0"/>
              </a:rPr>
              <a:t>Body Atlas, Disease Atlas, Knockdown Atlas and </a:t>
            </a:r>
            <a:r>
              <a:rPr lang="en-US" altLang="en-US" kern="0" dirty="0" err="1">
                <a:latin typeface="Calibri" panose="020F0502020204030204" pitchFamily="34" charset="0"/>
              </a:rPr>
              <a:t>Pharmaco</a:t>
            </a:r>
            <a:r>
              <a:rPr lang="en-US" altLang="en-US" kern="0" dirty="0">
                <a:latin typeface="Calibri" panose="020F0502020204030204" pitchFamily="34" charset="0"/>
              </a:rPr>
              <a:t> Atlas commands</a:t>
            </a:r>
          </a:p>
          <a:p>
            <a:pPr marL="0" indent="0" algn="ctr">
              <a:buFontTx/>
              <a:buNone/>
            </a:pPr>
            <a:r>
              <a:rPr lang="en-US" altLang="en-US" b="1" kern="0" dirty="0">
                <a:solidFill>
                  <a:srgbClr val="FF9900"/>
                </a:solidFill>
                <a:latin typeface="Calibri" panose="020F0502020204030204" pitchFamily="34" charset="0"/>
                <a:cs typeface="Calibri" panose="020F0502020204030204" pitchFamily="34" charset="0"/>
              </a:rPr>
              <a:t>       </a:t>
            </a:r>
            <a:r>
              <a:rPr lang="en-US" altLang="en-US" sz="1700" b="1" kern="0" dirty="0" err="1">
                <a:solidFill>
                  <a:srgbClr val="FF9900"/>
                </a:solidFill>
                <a:latin typeface="Calibri" panose="020F0502020204030204" pitchFamily="34" charset="0"/>
                <a:cs typeface="Calibri" panose="020F0502020204030204" pitchFamily="34" charset="0"/>
              </a:rPr>
              <a:t>Biogroup</a:t>
            </a:r>
            <a:r>
              <a:rPr lang="en-US" altLang="en-US" sz="1700" b="1" kern="0" dirty="0">
                <a:solidFill>
                  <a:srgbClr val="FF9900"/>
                </a:solidFill>
                <a:latin typeface="Calibri" panose="020F0502020204030204" pitchFamily="34" charset="0"/>
                <a:cs typeface="Calibri" panose="020F0502020204030204" pitchFamily="34" charset="0"/>
              </a:rPr>
              <a:t>, Genetic Markers, Ontology, Literature and Clinical Trial Commands</a:t>
            </a:r>
            <a:endParaRPr lang="en-US" altLang="en-US" sz="1700" b="1" kern="0"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07023C26-F90D-48DB-A27C-0405B24EA42A}"/>
              </a:ext>
            </a:extLst>
          </p:cNvPr>
          <p:cNvSpPr txBox="1"/>
          <p:nvPr/>
        </p:nvSpPr>
        <p:spPr>
          <a:xfrm>
            <a:off x="3729134" y="5758171"/>
            <a:ext cx="4733732" cy="276999"/>
          </a:xfrm>
          <a:prstGeom prst="rect">
            <a:avLst/>
          </a:prstGeom>
          <a:noFill/>
        </p:spPr>
        <p:txBody>
          <a:bodyPr wrap="none" rtlCol="0">
            <a:spAutoFit/>
          </a:bodyPr>
          <a:lstStyle/>
          <a:p>
            <a:r>
              <a:rPr lang="en-US" sz="1200" dirty="0">
                <a:solidFill>
                  <a:srgbClr val="4D4D4F"/>
                </a:solidFill>
                <a:latin typeface="Calibri" panose="020F0502020204030204" pitchFamily="34" charset="0"/>
              </a:rPr>
              <a:t>Representational State Transfer (REST) is a web service architectural style</a:t>
            </a:r>
          </a:p>
        </p:txBody>
      </p:sp>
      <p:grpSp>
        <p:nvGrpSpPr>
          <p:cNvPr id="6" name="Group 5">
            <a:extLst>
              <a:ext uri="{FF2B5EF4-FFF2-40B4-BE49-F238E27FC236}">
                <a16:creationId xmlns:a16="http://schemas.microsoft.com/office/drawing/2014/main" id="{EE089514-0CF4-4B81-B862-A6934477C04A}"/>
              </a:ext>
            </a:extLst>
          </p:cNvPr>
          <p:cNvGrpSpPr>
            <a:grpSpLocks noChangeAspect="1"/>
          </p:cNvGrpSpPr>
          <p:nvPr/>
        </p:nvGrpSpPr>
        <p:grpSpPr>
          <a:xfrm>
            <a:off x="1943100" y="4776018"/>
            <a:ext cx="8305800" cy="920270"/>
            <a:chOff x="1752600" y="4989248"/>
            <a:chExt cx="8305800" cy="920270"/>
          </a:xfrm>
        </p:grpSpPr>
        <p:sp>
          <p:nvSpPr>
            <p:cNvPr id="23" name="Rounded Rectangle 8">
              <a:extLst>
                <a:ext uri="{FF2B5EF4-FFF2-40B4-BE49-F238E27FC236}">
                  <a16:creationId xmlns:a16="http://schemas.microsoft.com/office/drawing/2014/main" id="{7FEE023C-534D-4FF4-9185-EC79A6E7F177}"/>
                </a:ext>
              </a:extLst>
            </p:cNvPr>
            <p:cNvSpPr/>
            <p:nvPr/>
          </p:nvSpPr>
          <p:spPr bwMode="auto">
            <a:xfrm>
              <a:off x="7750234" y="5087149"/>
              <a:ext cx="2032396" cy="700981"/>
            </a:xfrm>
            <a:prstGeom prst="roundRect">
              <a:avLst/>
            </a:prstGeom>
            <a:solidFill>
              <a:srgbClr val="FF9900">
                <a:alpha val="27059"/>
              </a:srgbClr>
            </a:solidFill>
            <a:ln w="25400" cap="flat" cmpd="sng" algn="ctr">
              <a:solidFill>
                <a:srgbClr val="FF9900"/>
              </a:solidFill>
              <a:prstDash val="solid"/>
              <a:round/>
              <a:headEnd type="none" w="med" len="med"/>
              <a:tailEnd type="none" w="med" len="me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66" b="0" i="0" u="none" strike="noStrike" kern="0" cap="none" spc="0" normalizeH="0" baseline="0" noProof="0" dirty="0">
                <a:ln>
                  <a:noFill/>
                </a:ln>
                <a:solidFill>
                  <a:srgbClr val="4D4D4F"/>
                </a:solidFill>
                <a:effectLst/>
                <a:uLnTx/>
                <a:uFillTx/>
                <a:latin typeface="Calibri" panose="020F0502020204030204" pitchFamily="34" charset="0"/>
                <a:ea typeface="ヒラギノ角ゴ ProN W3" charset="0"/>
                <a:sym typeface="Gill Sans" charset="0"/>
              </a:endParaRPr>
            </a:p>
          </p:txBody>
        </p:sp>
        <p:sp>
          <p:nvSpPr>
            <p:cNvPr id="20" name="Rectangle 19">
              <a:extLst>
                <a:ext uri="{FF2B5EF4-FFF2-40B4-BE49-F238E27FC236}">
                  <a16:creationId xmlns:a16="http://schemas.microsoft.com/office/drawing/2014/main" id="{88E9B834-2D84-439B-9E5F-D5DD4EF82D05}"/>
                </a:ext>
              </a:extLst>
            </p:cNvPr>
            <p:cNvSpPr/>
            <p:nvPr/>
          </p:nvSpPr>
          <p:spPr>
            <a:xfrm>
              <a:off x="7841147" y="5074833"/>
              <a:ext cx="1850570" cy="707887"/>
            </a:xfrm>
            <a:prstGeom prst="rect">
              <a:avLst/>
            </a:prstGeom>
          </p:spPr>
          <p:txBody>
            <a:bodyPr wrap="square"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4D4D4F"/>
                  </a:solidFill>
                  <a:effectLst/>
                  <a:uLnTx/>
                  <a:uFillTx/>
                  <a:latin typeface="Calibri" panose="020F0502020204030204" pitchFamily="34" charset="0"/>
                  <a:ea typeface="ヒラギノ角ゴ ProN W3" charset="0"/>
                  <a:sym typeface="Gill Sans" charset="0"/>
                </a:rPr>
                <a:t>Correlation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4D4D4F"/>
                  </a:solidFill>
                  <a:latin typeface="Calibri" panose="020F0502020204030204" pitchFamily="34" charset="0"/>
                  <a:ea typeface="ヒラギノ角ゴ ProN W3" charset="0"/>
                  <a:sym typeface="Gill Sans" charset="0"/>
                </a:rPr>
                <a:t>Engine</a:t>
              </a:r>
              <a:endParaRPr kumimoji="0" lang="en-US" sz="2000" b="0" i="0" u="none" strike="noStrike" kern="0" cap="none" spc="0" normalizeH="0" baseline="0" noProof="0" dirty="0">
                <a:ln>
                  <a:noFill/>
                </a:ln>
                <a:solidFill>
                  <a:srgbClr val="4D4D4F"/>
                </a:solidFill>
                <a:effectLst/>
                <a:uLnTx/>
                <a:uFillTx/>
              </a:endParaRPr>
            </a:p>
          </p:txBody>
        </p:sp>
        <p:cxnSp>
          <p:nvCxnSpPr>
            <p:cNvPr id="21" name="Straight Arrow Connector 13">
              <a:extLst>
                <a:ext uri="{FF2B5EF4-FFF2-40B4-BE49-F238E27FC236}">
                  <a16:creationId xmlns:a16="http://schemas.microsoft.com/office/drawing/2014/main" id="{CEF87845-43B6-4174-ACD3-775FDE56A7DC}"/>
                </a:ext>
              </a:extLst>
            </p:cNvPr>
            <p:cNvCxnSpPr>
              <a:cxnSpLocks noChangeShapeType="1"/>
            </p:cNvCxnSpPr>
            <p:nvPr/>
          </p:nvCxnSpPr>
          <p:spPr bwMode="auto">
            <a:xfrm flipH="1">
              <a:off x="4343400" y="5595306"/>
              <a:ext cx="3200400" cy="0"/>
            </a:xfrm>
            <a:prstGeom prst="straightConnector1">
              <a:avLst/>
            </a:prstGeom>
            <a:noFill/>
            <a:ln w="50800">
              <a:solidFill>
                <a:srgbClr val="3C8C93"/>
              </a:solidFill>
              <a:round/>
              <a:headEnd/>
              <a:tailEnd type="stealth" w="lg" len="lg"/>
            </a:ln>
            <a:extLst>
              <a:ext uri="{909E8E84-426E-40DD-AFC4-6F175D3DCCD1}">
                <a14:hiddenFill xmlns:a14="http://schemas.microsoft.com/office/drawing/2010/main">
                  <a:noFill/>
                </a14:hiddenFill>
              </a:ext>
            </a:extLst>
          </p:spPr>
        </p:cxnSp>
        <p:sp>
          <p:nvSpPr>
            <p:cNvPr id="22" name="Rounded Rectangle 7">
              <a:extLst>
                <a:ext uri="{FF2B5EF4-FFF2-40B4-BE49-F238E27FC236}">
                  <a16:creationId xmlns:a16="http://schemas.microsoft.com/office/drawing/2014/main" id="{8331E791-B5FE-4229-BEBC-E3158A2B3184}"/>
                </a:ext>
              </a:extLst>
            </p:cNvPr>
            <p:cNvSpPr/>
            <p:nvPr/>
          </p:nvSpPr>
          <p:spPr bwMode="auto">
            <a:xfrm>
              <a:off x="1981200" y="5087149"/>
              <a:ext cx="2139189" cy="740711"/>
            </a:xfrm>
            <a:prstGeom prst="roundRect">
              <a:avLst/>
            </a:prstGeom>
            <a:solidFill>
              <a:srgbClr val="7CA8D4">
                <a:lumMod val="20000"/>
                <a:lumOff val="80000"/>
              </a:srgbClr>
            </a:solidFill>
            <a:ln w="25400" cap="flat" cmpd="sng" algn="ctr">
              <a:solidFill>
                <a:srgbClr val="AD73AC">
                  <a:lumMod val="75000"/>
                </a:srgbClr>
              </a:solidFill>
              <a:prstDash val="solid"/>
              <a:round/>
              <a:headEnd type="none" w="med" len="med"/>
              <a:tailEnd type="none" w="med" len="med"/>
            </a:ln>
            <a:effectLst/>
          </p:spPr>
          <p:txBody>
            <a:bodyPr anchor="b"/>
            <a:lstStyle/>
            <a:p>
              <a:pPr algn="ctr">
                <a:defRPr/>
              </a:pPr>
              <a:endParaRPr lang="en-US" sz="800" kern="0" dirty="0">
                <a:solidFill>
                  <a:srgbClr val="4D4D4F"/>
                </a:solidFill>
                <a:latin typeface="Calibri" panose="020F0502020204030204" pitchFamily="34" charset="0"/>
                <a:ea typeface="ヒラギノ角ゴ ProN W3" charset="0"/>
                <a:sym typeface="Gill Sans"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D4D4F"/>
                  </a:solidFill>
                  <a:effectLst/>
                  <a:uLnTx/>
                  <a:uFillTx/>
                  <a:latin typeface="Calibri" panose="020F0502020204030204" pitchFamily="34" charset="0"/>
                  <a:ea typeface="ヒラギノ角ゴ ProN W3" charset="0"/>
                  <a:sym typeface="Gill Sans" charset="0"/>
                </a:rPr>
                <a:t>Client</a:t>
              </a:r>
              <a:r>
                <a:rPr kumimoji="0" lang="en-US" sz="2800" b="0" i="0" u="none" strike="noStrike" kern="0" cap="none" spc="0" normalizeH="0" baseline="0" noProof="0" dirty="0">
                  <a:ln>
                    <a:noFill/>
                  </a:ln>
                  <a:solidFill>
                    <a:srgbClr val="4D4D4F"/>
                  </a:solidFill>
                  <a:effectLst/>
                  <a:uLnTx/>
                  <a:uFillTx/>
                  <a:latin typeface="Calibri" panose="020F0502020204030204" pitchFamily="34" charset="0"/>
                  <a:ea typeface="ヒラギノ角ゴ ProN W3" charset="0"/>
                  <a:sym typeface="Gill Sans"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D4D4F"/>
                  </a:solidFill>
                  <a:effectLst/>
                  <a:uLnTx/>
                  <a:uFillTx/>
                  <a:latin typeface="Calibri" panose="020F0502020204030204" pitchFamily="34" charset="0"/>
                  <a:ea typeface="ヒラギノ角ゴ ProN W3" charset="0"/>
                  <a:sym typeface="Gill Sans" charset="0"/>
                </a:rPr>
                <a:t>(Java, R, </a:t>
              </a:r>
              <a:r>
                <a:rPr kumimoji="0" lang="en-US" sz="1400" b="0" i="0" u="none" strike="noStrike" kern="0" cap="none" spc="0" normalizeH="0" baseline="0" noProof="0" dirty="0" err="1">
                  <a:ln>
                    <a:noFill/>
                  </a:ln>
                  <a:solidFill>
                    <a:srgbClr val="4D4D4F"/>
                  </a:solidFill>
                  <a:effectLst/>
                  <a:uLnTx/>
                  <a:uFillTx/>
                  <a:latin typeface="Calibri" panose="020F0502020204030204" pitchFamily="34" charset="0"/>
                  <a:ea typeface="ヒラギノ角ゴ ProN W3" charset="0"/>
                  <a:sym typeface="Gill Sans" charset="0"/>
                </a:rPr>
                <a:t>Matlab</a:t>
              </a:r>
              <a:r>
                <a:rPr kumimoji="0" lang="en-US" sz="1400" b="0" i="0" u="none" strike="noStrike" kern="0" cap="none" spc="0" normalizeH="0" baseline="0" noProof="0" dirty="0">
                  <a:ln>
                    <a:noFill/>
                  </a:ln>
                  <a:solidFill>
                    <a:srgbClr val="4D4D4F"/>
                  </a:solidFill>
                  <a:effectLst/>
                  <a:uLnTx/>
                  <a:uFillTx/>
                  <a:latin typeface="Calibri" panose="020F0502020204030204" pitchFamily="34" charset="0"/>
                  <a:ea typeface="ヒラギノ角ゴ ProN W3" charset="0"/>
                  <a:sym typeface="Gill Sans" charset="0"/>
                </a:rPr>
                <a:t>,  Python)</a:t>
              </a:r>
            </a:p>
          </p:txBody>
        </p:sp>
        <p:cxnSp>
          <p:nvCxnSpPr>
            <p:cNvPr id="24" name="Straight Arrow Connector 13">
              <a:extLst>
                <a:ext uri="{FF2B5EF4-FFF2-40B4-BE49-F238E27FC236}">
                  <a16:creationId xmlns:a16="http://schemas.microsoft.com/office/drawing/2014/main" id="{ED4A9C89-470B-4BB9-B0F7-9A219567D577}"/>
                </a:ext>
              </a:extLst>
            </p:cNvPr>
            <p:cNvCxnSpPr>
              <a:cxnSpLocks noChangeShapeType="1"/>
            </p:cNvCxnSpPr>
            <p:nvPr/>
          </p:nvCxnSpPr>
          <p:spPr bwMode="auto">
            <a:xfrm>
              <a:off x="4400549" y="5360175"/>
              <a:ext cx="3200400" cy="0"/>
            </a:xfrm>
            <a:prstGeom prst="straightConnector1">
              <a:avLst/>
            </a:prstGeom>
            <a:noFill/>
            <a:ln w="50800">
              <a:solidFill>
                <a:srgbClr val="3C8C93"/>
              </a:solidFill>
              <a:round/>
              <a:headEnd/>
              <a:tailEnd type="stealth" w="lg" len="lg"/>
            </a:ln>
            <a:extLst>
              <a:ext uri="{909E8E84-426E-40DD-AFC4-6F175D3DCCD1}">
                <a14:hiddenFill xmlns:a14="http://schemas.microsoft.com/office/drawing/2010/main">
                  <a:noFill/>
                </a14:hiddenFill>
              </a:ext>
            </a:extLst>
          </p:spPr>
        </p:cxnSp>
        <p:sp>
          <p:nvSpPr>
            <p:cNvPr id="25" name="TextBox 16">
              <a:extLst>
                <a:ext uri="{FF2B5EF4-FFF2-40B4-BE49-F238E27FC236}">
                  <a16:creationId xmlns:a16="http://schemas.microsoft.com/office/drawing/2014/main" id="{51C185D0-5246-4E36-8A32-4C8819B40D3C}"/>
                </a:ext>
              </a:extLst>
            </p:cNvPr>
            <p:cNvSpPr txBox="1">
              <a:spLocks noChangeArrowheads="1"/>
            </p:cNvSpPr>
            <p:nvPr/>
          </p:nvSpPr>
          <p:spPr bwMode="auto">
            <a:xfrm>
              <a:off x="4575095" y="5093072"/>
              <a:ext cx="2737011" cy="26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42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42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42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42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ヒラギノ角ゴ ProN W3" pitchFamily="2" charset="-128"/>
                  <a:cs typeface="Arial" panose="020B0604020202020204" pitchFamily="34" charset="0"/>
                  <a:sym typeface="Gill Sans" pitchFamily="2" charset="0"/>
                </a:rPr>
                <a:t>HTTPS, REST-based API Key, Parameters</a:t>
              </a:r>
            </a:p>
          </p:txBody>
        </p:sp>
        <p:sp>
          <p:nvSpPr>
            <p:cNvPr id="26" name="TextBox 22">
              <a:extLst>
                <a:ext uri="{FF2B5EF4-FFF2-40B4-BE49-F238E27FC236}">
                  <a16:creationId xmlns:a16="http://schemas.microsoft.com/office/drawing/2014/main" id="{90AF8F10-DE60-40EE-98D7-276932E4E5B3}"/>
                </a:ext>
              </a:extLst>
            </p:cNvPr>
            <p:cNvSpPr txBox="1">
              <a:spLocks noChangeArrowheads="1"/>
            </p:cNvSpPr>
            <p:nvPr/>
          </p:nvSpPr>
          <p:spPr bwMode="auto">
            <a:xfrm>
              <a:off x="5180277" y="5597652"/>
              <a:ext cx="1526646" cy="27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42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42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42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42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42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ヒラギノ角ゴ ProN W3" pitchFamily="2" charset="-128"/>
                  <a:cs typeface="Arial" panose="020B0604020202020204" pitchFamily="34" charset="0"/>
                  <a:sym typeface="Gill Sans" pitchFamily="2" charset="0"/>
                </a:rPr>
                <a:t>XML, JSON, CSV</a:t>
              </a:r>
            </a:p>
          </p:txBody>
        </p:sp>
        <p:sp>
          <p:nvSpPr>
            <p:cNvPr id="2" name="Rectangle 1">
              <a:extLst>
                <a:ext uri="{FF2B5EF4-FFF2-40B4-BE49-F238E27FC236}">
                  <a16:creationId xmlns:a16="http://schemas.microsoft.com/office/drawing/2014/main" id="{E1C7D328-1F6B-4D6E-B115-EE9E72D71523}"/>
                </a:ext>
              </a:extLst>
            </p:cNvPr>
            <p:cNvSpPr/>
            <p:nvPr/>
          </p:nvSpPr>
          <p:spPr bwMode="auto">
            <a:xfrm>
              <a:off x="1752600" y="4989248"/>
              <a:ext cx="8305800" cy="920270"/>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821667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ED94C7-779D-4C50-B222-2792034EEAE5}"/>
              </a:ext>
            </a:extLst>
          </p:cNvPr>
          <p:cNvSpPr txBox="1">
            <a:spLocks/>
          </p:cNvSpPr>
          <p:nvPr/>
        </p:nvSpPr>
        <p:spPr bwMode="auto">
          <a:xfrm>
            <a:off x="597306" y="1497554"/>
            <a:ext cx="10714703" cy="1422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altLang="en-US" sz="2800" kern="0" dirty="0">
                <a:latin typeface="Calibri" panose="020F0502020204030204" pitchFamily="34" charset="0"/>
                <a:cs typeface="Calibri" panose="020F0502020204030204" pitchFamily="34" charset="0"/>
              </a:rPr>
              <a:t>Coronavirus host infection RNA Meta-Signatures – Notebook &amp; Portal</a:t>
            </a:r>
          </a:p>
          <a:p>
            <a:endParaRPr lang="en-US" altLang="en-US" sz="800" b="0" kern="0" dirty="0">
              <a:latin typeface="Calibri" panose="020F0502020204030204" pitchFamily="34" charset="0"/>
              <a:cs typeface="Calibri" panose="020F0502020204030204" pitchFamily="34" charset="0"/>
            </a:endParaRPr>
          </a:p>
          <a:p>
            <a:r>
              <a:rPr lang="en-US" altLang="en-US" sz="2000" b="0" kern="0" dirty="0">
                <a:latin typeface="Calibri" panose="020F0502020204030204" pitchFamily="34" charset="0"/>
                <a:cs typeface="Calibri" panose="020F0502020204030204" pitchFamily="34" charset="0"/>
              </a:rPr>
              <a:t> - Analyses from CE Meta-Analysis app export (</a:t>
            </a:r>
            <a:r>
              <a:rPr lang="en-US" altLang="en-US" sz="1600" b="0" kern="0" dirty="0">
                <a:latin typeface="Calibri" panose="020F0502020204030204" pitchFamily="34" charset="0"/>
                <a:cs typeface="Calibri" panose="020F0502020204030204" pitchFamily="34" charset="0"/>
              </a:rPr>
              <a:t>API not available</a:t>
            </a:r>
            <a:r>
              <a:rPr lang="en-US" altLang="en-US" sz="2000" b="0" kern="0" dirty="0">
                <a:latin typeface="Calibri" panose="020F0502020204030204" pitchFamily="34" charset="0"/>
                <a:cs typeface="Calibri" panose="020F0502020204030204" pitchFamily="34" charset="0"/>
              </a:rPr>
              <a:t>) &gt; Summarization &gt; ICA.</a:t>
            </a:r>
          </a:p>
          <a:p>
            <a:r>
              <a:rPr lang="en-US" altLang="en-US" sz="2000" b="0" kern="0" dirty="0">
                <a:latin typeface="Calibri" panose="020F0502020204030204" pitchFamily="34" charset="0"/>
                <a:cs typeface="Calibri" panose="020F0502020204030204" pitchFamily="34" charset="0"/>
              </a:rPr>
              <a:t> - An ICA created data exploration portal to complement our novel to-be-published research.</a:t>
            </a:r>
          </a:p>
          <a:p>
            <a:r>
              <a:rPr lang="en-US" altLang="en-US" sz="2000" b="0" kern="0" dirty="0">
                <a:latin typeface="Calibri" panose="020F0502020204030204" pitchFamily="34" charset="0"/>
                <a:cs typeface="Calibri" panose="020F0502020204030204" pitchFamily="34" charset="0"/>
              </a:rPr>
              <a:t> - Meta-Signatures decrease variability in individual experiments by cross-Study feature enrichment.</a:t>
            </a:r>
          </a:p>
        </p:txBody>
      </p:sp>
    </p:spTree>
    <p:extLst>
      <p:ext uri="{BB962C8B-B14F-4D97-AF65-F5344CB8AC3E}">
        <p14:creationId xmlns:p14="http://schemas.microsoft.com/office/powerpoint/2010/main" val="301518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B27C-24DE-4756-A20D-7EECC619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33" y="1496964"/>
            <a:ext cx="10222504" cy="2875931"/>
          </a:xfrm>
          <a:prstGeom prst="rect">
            <a:avLst/>
          </a:prstGeom>
        </p:spPr>
      </p:pic>
      <p:sp>
        <p:nvSpPr>
          <p:cNvPr id="4" name="Rectangle 3">
            <a:extLst>
              <a:ext uri="{FF2B5EF4-FFF2-40B4-BE49-F238E27FC236}">
                <a16:creationId xmlns:a16="http://schemas.microsoft.com/office/drawing/2014/main" id="{B075632B-4E8B-494E-B212-66D7102A3E99}"/>
              </a:ext>
            </a:extLst>
          </p:cNvPr>
          <p:cNvSpPr/>
          <p:nvPr/>
        </p:nvSpPr>
        <p:spPr>
          <a:xfrm>
            <a:off x="688259" y="369970"/>
            <a:ext cx="10881852" cy="470000"/>
          </a:xfrm>
          <a:prstGeom prst="rect">
            <a:avLst/>
          </a:prstGeom>
        </p:spPr>
        <p:txBody>
          <a:bodyPr wrap="square">
            <a:spAutoFit/>
          </a:bodyPr>
          <a:lstStyle/>
          <a:p>
            <a:pPr marL="0" marR="0" algn="ctr">
              <a:lnSpc>
                <a:spcPct val="107000"/>
              </a:lnSpc>
              <a:spcBef>
                <a:spcPts val="0"/>
              </a:spcBef>
              <a:spcAft>
                <a:spcPts val="0"/>
              </a:spcAft>
            </a:pPr>
            <a:r>
              <a:rPr lang="en-US" sz="2400" b="1" dirty="0">
                <a:latin typeface="Calibri" panose="020F0502020204030204" pitchFamily="34" charset="0"/>
                <a:ea typeface="Calibri" panose="020F0502020204030204" pitchFamily="34" charset="0"/>
                <a:cs typeface="Times New Roman" panose="02020603050405020304" pitchFamily="18" charset="0"/>
              </a:rPr>
              <a:t>Crowdsourcing Temporal Transcriptomic Coronavirus Host Infection Data</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B895F4B-9BC3-47E5-A750-66DECAEFAFBD}"/>
              </a:ext>
            </a:extLst>
          </p:cNvPr>
          <p:cNvSpPr/>
          <p:nvPr/>
        </p:nvSpPr>
        <p:spPr>
          <a:xfrm>
            <a:off x="875073" y="884219"/>
            <a:ext cx="10508224" cy="344069"/>
          </a:xfrm>
          <a:prstGeom prst="rect">
            <a:avLst/>
          </a:prstGeom>
        </p:spPr>
        <p:txBody>
          <a:bodyPr wrap="square">
            <a:spAutoFit/>
          </a:bodyPr>
          <a:lstStyle/>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James Flynn</a:t>
            </a:r>
            <a:r>
              <a:rPr lang="en-US" baseline="30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 Michael Kubal</a:t>
            </a:r>
            <a:r>
              <a:rPr lang="en-US" baseline="30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 Mehdi Ahmadi</a:t>
            </a:r>
            <a:r>
              <a:rPr lang="en-US" baseline="30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 Chase McFarland</a:t>
            </a:r>
            <a:r>
              <a:rPr lang="en-US" baseline="30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 Mark Taylor</a:t>
            </a:r>
            <a:r>
              <a:rPr lang="en-US" baseline="30000" dirty="0">
                <a:latin typeface="Calibri" panose="020F0502020204030204" pitchFamily="34" charset="0"/>
                <a:ea typeface="Calibri" panose="020F0502020204030204" pitchFamily="34" charset="0"/>
                <a:cs typeface="Times New Roman" panose="02020603050405020304" pitchFamily="18" charset="0"/>
              </a:rPr>
              <a:t>3</a:t>
            </a:r>
            <a:r>
              <a:rPr lang="en-US" dirty="0">
                <a:latin typeface="Calibri" panose="020F0502020204030204" pitchFamily="34" charset="0"/>
                <a:ea typeface="Calibri" panose="020F0502020204030204" pitchFamily="34" charset="0"/>
                <a:cs typeface="Times New Roman" panose="02020603050405020304" pitchFamily="18" charset="0"/>
              </a:rPr>
              <a:t>, Enrique C. Torchia</a:t>
            </a:r>
            <a:r>
              <a:rPr lang="en-US" baseline="30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 and Michael Edwards</a:t>
            </a:r>
            <a:r>
              <a:rPr lang="en-US" baseline="30000" dirty="0">
                <a:latin typeface="Calibri" panose="020F0502020204030204" pitchFamily="34" charset="0"/>
                <a:ea typeface="Calibri" panose="020F0502020204030204" pitchFamily="34" charset="0"/>
                <a:cs typeface="Times New Roman" panose="02020603050405020304" pitchFamily="18" charset="0"/>
              </a:rPr>
              <a:t>4*</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669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E88FA8-D06F-417E-82DE-CB78A1CDE39E}"/>
              </a:ext>
            </a:extLst>
          </p:cNvPr>
          <p:cNvSpPr txBox="1"/>
          <p:nvPr/>
        </p:nvSpPr>
        <p:spPr>
          <a:xfrm>
            <a:off x="4689511" y="46004"/>
            <a:ext cx="2926080" cy="461665"/>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Identify</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gene expression studies curated in BSCE (e.g., search for ‘coronavirus’ studies)</a:t>
            </a:r>
          </a:p>
        </p:txBody>
      </p:sp>
      <p:sp>
        <p:nvSpPr>
          <p:cNvPr id="9" name="TextBox 8">
            <a:extLst>
              <a:ext uri="{FF2B5EF4-FFF2-40B4-BE49-F238E27FC236}">
                <a16:creationId xmlns:a16="http://schemas.microsoft.com/office/drawing/2014/main" id="{134D87B2-C258-4B09-A660-232A9B8FF936}"/>
              </a:ext>
            </a:extLst>
          </p:cNvPr>
          <p:cNvSpPr txBox="1"/>
          <p:nvPr/>
        </p:nvSpPr>
        <p:spPr>
          <a:xfrm>
            <a:off x="4606615" y="792344"/>
            <a:ext cx="3108960" cy="822960"/>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Categorize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experimental designs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aggregate analyses (e.g. animal species infected, infected tissue, host age, viral species and severity,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viral dose, days post infection)</a:t>
            </a:r>
          </a:p>
        </p:txBody>
      </p:sp>
      <p:sp>
        <p:nvSpPr>
          <p:cNvPr id="10" name="Arrow: Right 9">
            <a:extLst>
              <a:ext uri="{FF2B5EF4-FFF2-40B4-BE49-F238E27FC236}">
                <a16:creationId xmlns:a16="http://schemas.microsoft.com/office/drawing/2014/main" id="{E28EE4DE-4F9C-48BB-8F45-10390816BC5A}"/>
              </a:ext>
            </a:extLst>
          </p:cNvPr>
          <p:cNvSpPr/>
          <p:nvPr/>
        </p:nvSpPr>
        <p:spPr>
          <a:xfrm rot="5400000">
            <a:off x="6056513" y="401371"/>
            <a:ext cx="192077" cy="511350"/>
          </a:xfrm>
          <a:prstGeom prst="rightArrow">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29082BF-C1ED-4D9B-9349-12E36F8CC5CF}"/>
              </a:ext>
            </a:extLst>
          </p:cNvPr>
          <p:cNvSpPr txBox="1"/>
          <p:nvPr/>
        </p:nvSpPr>
        <p:spPr>
          <a:xfrm>
            <a:off x="1664337" y="2120493"/>
            <a:ext cx="2560320" cy="457200"/>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Visualize and </a:t>
            </a:r>
            <a:r>
              <a:rPr kumimoji="0" lang="en-US" sz="1200" b="1" i="0" u="none" strike="noStrike" kern="1200" cap="none" spc="0" normalizeH="0" baseline="0" noProof="0" dirty="0">
                <a:ln>
                  <a:noFill/>
                </a:ln>
                <a:effectLst/>
                <a:uLnTx/>
                <a:uFillTx/>
                <a:latin typeface="Calibri" panose="020F0502020204030204"/>
                <a:ea typeface="+mn-ea"/>
                <a:cs typeface="+mn-cs"/>
              </a:rPr>
              <a:t>Perform QC</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Hierarchical Clustering &amp; PCA analyses</a:t>
            </a:r>
          </a:p>
        </p:txBody>
      </p:sp>
      <p:sp>
        <p:nvSpPr>
          <p:cNvPr id="13" name="TextBox 12">
            <a:extLst>
              <a:ext uri="{FF2B5EF4-FFF2-40B4-BE49-F238E27FC236}">
                <a16:creationId xmlns:a16="http://schemas.microsoft.com/office/drawing/2014/main" id="{B16498A6-87C5-44FB-8EBD-31505C27A58A}"/>
              </a:ext>
            </a:extLst>
          </p:cNvPr>
          <p:cNvSpPr txBox="1"/>
          <p:nvPr/>
        </p:nvSpPr>
        <p:spPr>
          <a:xfrm>
            <a:off x="4804690" y="1912625"/>
            <a:ext cx="2695722" cy="640080"/>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Run aggregate analyses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using BSCE Meta-Analysis app for normalized, rank based prioritization of biomarkers</a:t>
            </a:r>
          </a:p>
        </p:txBody>
      </p:sp>
      <p:sp>
        <p:nvSpPr>
          <p:cNvPr id="15" name="Arrow: Right 14">
            <a:extLst>
              <a:ext uri="{FF2B5EF4-FFF2-40B4-BE49-F238E27FC236}">
                <a16:creationId xmlns:a16="http://schemas.microsoft.com/office/drawing/2014/main" id="{8C6FF1EB-3243-486A-9C01-F9239A4FB2DE}"/>
              </a:ext>
            </a:extLst>
          </p:cNvPr>
          <p:cNvSpPr/>
          <p:nvPr/>
        </p:nvSpPr>
        <p:spPr>
          <a:xfrm rot="5400000">
            <a:off x="6053000" y="1511690"/>
            <a:ext cx="199102" cy="511350"/>
          </a:xfrm>
          <a:prstGeom prst="rightArrow">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row: Right 15">
            <a:extLst>
              <a:ext uri="{FF2B5EF4-FFF2-40B4-BE49-F238E27FC236}">
                <a16:creationId xmlns:a16="http://schemas.microsoft.com/office/drawing/2014/main" id="{633CFE90-7B78-4989-BF25-755D0D17F4CF}"/>
              </a:ext>
            </a:extLst>
          </p:cNvPr>
          <p:cNvSpPr/>
          <p:nvPr/>
        </p:nvSpPr>
        <p:spPr>
          <a:xfrm rot="5400000">
            <a:off x="6053000" y="2444227"/>
            <a:ext cx="199102" cy="511350"/>
          </a:xfrm>
          <a:prstGeom prst="rightArrow">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12F0B627-90C0-458B-8F4E-D0E95298019A}"/>
              </a:ext>
            </a:extLst>
          </p:cNvPr>
          <p:cNvSpPr txBox="1"/>
          <p:nvPr/>
        </p:nvSpPr>
        <p:spPr>
          <a:xfrm>
            <a:off x="4575211" y="2832294"/>
            <a:ext cx="3154680" cy="646331"/>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Generate Meta-Signatures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using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bioset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-specific normalized gene scores modified with fold change directionality, sum and take mean</a:t>
            </a:r>
          </a:p>
        </p:txBody>
      </p:sp>
      <p:sp>
        <p:nvSpPr>
          <p:cNvPr id="18" name="Arrow: Right 17">
            <a:extLst>
              <a:ext uri="{FF2B5EF4-FFF2-40B4-BE49-F238E27FC236}">
                <a16:creationId xmlns:a16="http://schemas.microsoft.com/office/drawing/2014/main" id="{49E2D629-C81B-4C55-AACC-CEFD2BDC43E7}"/>
              </a:ext>
            </a:extLst>
          </p:cNvPr>
          <p:cNvSpPr/>
          <p:nvPr/>
        </p:nvSpPr>
        <p:spPr>
          <a:xfrm rot="2413428">
            <a:off x="7767832" y="3430539"/>
            <a:ext cx="454997" cy="337366"/>
          </a:xfrm>
          <a:prstGeom prst="rightArrow">
            <a:avLst>
              <a:gd name="adj1" fmla="val 24042"/>
              <a:gd name="adj2" fmla="val 3113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0D5DE387-AA02-464F-B268-37D6C35460A4}"/>
              </a:ext>
            </a:extLst>
          </p:cNvPr>
          <p:cNvSpPr txBox="1"/>
          <p:nvPr/>
        </p:nvSpPr>
        <p:spPr>
          <a:xfrm>
            <a:off x="8036799" y="3914958"/>
            <a:ext cx="1731499" cy="461665"/>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Perform gene network analysis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using String</a:t>
            </a:r>
          </a:p>
        </p:txBody>
      </p:sp>
      <p:sp>
        <p:nvSpPr>
          <p:cNvPr id="24" name="Arrow: Right 23">
            <a:extLst>
              <a:ext uri="{FF2B5EF4-FFF2-40B4-BE49-F238E27FC236}">
                <a16:creationId xmlns:a16="http://schemas.microsoft.com/office/drawing/2014/main" id="{03675FD9-299E-4D7D-BB8F-08C0D6955538}"/>
              </a:ext>
            </a:extLst>
          </p:cNvPr>
          <p:cNvSpPr/>
          <p:nvPr/>
        </p:nvSpPr>
        <p:spPr>
          <a:xfrm rot="8503400">
            <a:off x="4186185" y="3287892"/>
            <a:ext cx="323260" cy="394188"/>
          </a:xfrm>
          <a:prstGeom prst="rightArrow">
            <a:avLst>
              <a:gd name="adj1" fmla="val 20456"/>
              <a:gd name="adj2" fmla="val 32891"/>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A73583C-E569-4BF1-9260-42F01479486F}"/>
              </a:ext>
            </a:extLst>
          </p:cNvPr>
          <p:cNvSpPr txBox="1"/>
          <p:nvPr/>
        </p:nvSpPr>
        <p:spPr>
          <a:xfrm>
            <a:off x="1100917" y="3309553"/>
            <a:ext cx="2993989" cy="830997"/>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Perform compound analysis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with BSCE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Pharmaco</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Atlas: Identify candidate compounds with potential to reverse dysregulated RNA expression patterns</a:t>
            </a:r>
          </a:p>
        </p:txBody>
      </p:sp>
      <p:sp>
        <p:nvSpPr>
          <p:cNvPr id="26" name="TextBox 25">
            <a:extLst>
              <a:ext uri="{FF2B5EF4-FFF2-40B4-BE49-F238E27FC236}">
                <a16:creationId xmlns:a16="http://schemas.microsoft.com/office/drawing/2014/main" id="{C4FBEC4D-1E63-408B-8A2A-47675D22162D}"/>
              </a:ext>
            </a:extLst>
          </p:cNvPr>
          <p:cNvSpPr txBox="1"/>
          <p:nvPr/>
        </p:nvSpPr>
        <p:spPr>
          <a:xfrm>
            <a:off x="4655557" y="3745021"/>
            <a:ext cx="2993989" cy="646331"/>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Perform Functional Enrichment i</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 BSCE using Gene Ontology gene set analysis to prioritize and distinguish biological activities</a:t>
            </a:r>
          </a:p>
        </p:txBody>
      </p:sp>
      <p:sp>
        <p:nvSpPr>
          <p:cNvPr id="27" name="TextBox 26">
            <a:extLst>
              <a:ext uri="{FF2B5EF4-FFF2-40B4-BE49-F238E27FC236}">
                <a16:creationId xmlns:a16="http://schemas.microsoft.com/office/drawing/2014/main" id="{B99261A8-82CA-4C9D-805C-BF6F9E3171D0}"/>
              </a:ext>
            </a:extLst>
          </p:cNvPr>
          <p:cNvSpPr txBox="1"/>
          <p:nvPr/>
        </p:nvSpPr>
        <p:spPr>
          <a:xfrm>
            <a:off x="1149384" y="4453231"/>
            <a:ext cx="2897054" cy="830997"/>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Perform gene perturbation analysis </a:t>
            </a:r>
            <a:r>
              <a:rPr kumimoji="0" lang="en-US" sz="1200" b="0" i="0" u="none" strike="noStrike" kern="1200" cap="none" spc="0" normalizeH="0" baseline="0" noProof="0" dirty="0">
                <a:ln>
                  <a:noFill/>
                </a:ln>
                <a:effectLst/>
                <a:uLnTx/>
                <a:uFillTx/>
                <a:latin typeface="Calibri" panose="020F0502020204030204"/>
                <a:ea typeface="+mn-ea"/>
                <a:cs typeface="+mn-cs"/>
              </a:rPr>
              <a:t>with BSCE Knockdown Atlas: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identify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candidate genes with potential to reverse dysregulated RNA expression patterns</a:t>
            </a:r>
          </a:p>
        </p:txBody>
      </p:sp>
      <p:sp>
        <p:nvSpPr>
          <p:cNvPr id="29" name="Arrow: Right 28">
            <a:extLst>
              <a:ext uri="{FF2B5EF4-FFF2-40B4-BE49-F238E27FC236}">
                <a16:creationId xmlns:a16="http://schemas.microsoft.com/office/drawing/2014/main" id="{839D4513-88C5-49E0-BFB1-97381831D9A1}"/>
              </a:ext>
            </a:extLst>
          </p:cNvPr>
          <p:cNvSpPr/>
          <p:nvPr/>
        </p:nvSpPr>
        <p:spPr>
          <a:xfrm rot="10800000" flipH="1">
            <a:off x="4149096" y="4680764"/>
            <a:ext cx="496238" cy="394188"/>
          </a:xfrm>
          <a:prstGeom prst="rightArrow">
            <a:avLst>
              <a:gd name="adj1" fmla="val 20456"/>
              <a:gd name="adj2" fmla="val 32891"/>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E9B820C6-1E4C-408C-82AB-FE6213CA8D4B}"/>
              </a:ext>
            </a:extLst>
          </p:cNvPr>
          <p:cNvSpPr txBox="1"/>
          <p:nvPr/>
        </p:nvSpPr>
        <p:spPr>
          <a:xfrm>
            <a:off x="4780951" y="4661760"/>
            <a:ext cx="2743200" cy="457200"/>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Generate novel </a:t>
            </a:r>
            <a:r>
              <a:rPr kumimoji="0" lang="en-US" sz="1200" b="1" i="1" u="none" strike="noStrike" kern="1200" cap="none" spc="0" normalizeH="0" baseline="0" noProof="0" dirty="0">
                <a:ln>
                  <a:noFill/>
                </a:ln>
                <a:solidFill>
                  <a:prstClr val="black"/>
                </a:solidFill>
                <a:effectLst/>
                <a:uLnTx/>
                <a:uFillTx/>
                <a:latin typeface="Calibri" panose="020F0502020204030204"/>
                <a:ea typeface="+mn-ea"/>
                <a:cs typeface="+mn-cs"/>
              </a:rPr>
              <a:t>in silico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insights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further refinement and experimentation</a:t>
            </a:r>
          </a:p>
        </p:txBody>
      </p:sp>
      <p:sp>
        <p:nvSpPr>
          <p:cNvPr id="32" name="Arrow: Right 23">
            <a:extLst>
              <a:ext uri="{FF2B5EF4-FFF2-40B4-BE49-F238E27FC236}">
                <a16:creationId xmlns:a16="http://schemas.microsoft.com/office/drawing/2014/main" id="{5C5DE512-5CB0-8046-8BE2-D740C28D47BC}"/>
              </a:ext>
            </a:extLst>
          </p:cNvPr>
          <p:cNvSpPr/>
          <p:nvPr/>
        </p:nvSpPr>
        <p:spPr>
          <a:xfrm rot="13220609">
            <a:off x="4177880" y="2598554"/>
            <a:ext cx="323260" cy="394188"/>
          </a:xfrm>
          <a:prstGeom prst="rightArrow">
            <a:avLst>
              <a:gd name="adj1" fmla="val 20456"/>
              <a:gd name="adj2" fmla="val 32891"/>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row: Right 17">
            <a:extLst>
              <a:ext uri="{FF2B5EF4-FFF2-40B4-BE49-F238E27FC236}">
                <a16:creationId xmlns:a16="http://schemas.microsoft.com/office/drawing/2014/main" id="{F32C4BEC-D03F-D44C-9545-A7ED8DCDA6F6}"/>
              </a:ext>
            </a:extLst>
          </p:cNvPr>
          <p:cNvSpPr/>
          <p:nvPr/>
        </p:nvSpPr>
        <p:spPr>
          <a:xfrm rot="8396118">
            <a:off x="7747158" y="4509276"/>
            <a:ext cx="457200" cy="337366"/>
          </a:xfrm>
          <a:prstGeom prst="rightArrow">
            <a:avLst>
              <a:gd name="adj1" fmla="val 24042"/>
              <a:gd name="adj2" fmla="val 3113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6B500B11-E205-BF4A-8776-6FC367C68C2E}"/>
              </a:ext>
            </a:extLst>
          </p:cNvPr>
          <p:cNvSpPr txBox="1"/>
          <p:nvPr/>
        </p:nvSpPr>
        <p:spPr>
          <a:xfrm>
            <a:off x="4921738" y="5413083"/>
            <a:ext cx="2463071" cy="276999"/>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Validate with published literature</a:t>
            </a:r>
          </a:p>
        </p:txBody>
      </p:sp>
      <p:sp>
        <p:nvSpPr>
          <p:cNvPr id="43" name="Arrow: Right 23">
            <a:extLst>
              <a:ext uri="{FF2B5EF4-FFF2-40B4-BE49-F238E27FC236}">
                <a16:creationId xmlns:a16="http://schemas.microsoft.com/office/drawing/2014/main" id="{A58E14E2-EAC3-F64D-AA23-FF2A8C01B269}"/>
              </a:ext>
            </a:extLst>
          </p:cNvPr>
          <p:cNvSpPr/>
          <p:nvPr/>
        </p:nvSpPr>
        <p:spPr>
          <a:xfrm rot="10800000">
            <a:off x="4341227" y="2084431"/>
            <a:ext cx="323260" cy="394188"/>
          </a:xfrm>
          <a:prstGeom prst="rightArrow">
            <a:avLst>
              <a:gd name="adj1" fmla="val 20456"/>
              <a:gd name="adj2" fmla="val 32891"/>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Arrow: Right 27">
            <a:extLst>
              <a:ext uri="{FF2B5EF4-FFF2-40B4-BE49-F238E27FC236}">
                <a16:creationId xmlns:a16="http://schemas.microsoft.com/office/drawing/2014/main" id="{629745A5-2B4B-481F-92CA-2195226BBC98}"/>
              </a:ext>
            </a:extLst>
          </p:cNvPr>
          <p:cNvSpPr/>
          <p:nvPr/>
        </p:nvSpPr>
        <p:spPr>
          <a:xfrm rot="5400000">
            <a:off x="6053000" y="3359583"/>
            <a:ext cx="199102" cy="511350"/>
          </a:xfrm>
          <a:prstGeom prst="rightArrow">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Arrow: Right 29">
            <a:extLst>
              <a:ext uri="{FF2B5EF4-FFF2-40B4-BE49-F238E27FC236}">
                <a16:creationId xmlns:a16="http://schemas.microsoft.com/office/drawing/2014/main" id="{E68E9B84-4C28-4535-8AF1-15D04647AB0D}"/>
              </a:ext>
            </a:extLst>
          </p:cNvPr>
          <p:cNvSpPr/>
          <p:nvPr/>
        </p:nvSpPr>
        <p:spPr>
          <a:xfrm rot="5400000">
            <a:off x="6053000" y="4273752"/>
            <a:ext cx="199102" cy="511350"/>
          </a:xfrm>
          <a:prstGeom prst="rightArrow">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lus Sign 1">
            <a:extLst>
              <a:ext uri="{FF2B5EF4-FFF2-40B4-BE49-F238E27FC236}">
                <a16:creationId xmlns:a16="http://schemas.microsoft.com/office/drawing/2014/main" id="{33A2F9FA-E71C-4C5F-92BF-BE0C700EAC40}"/>
              </a:ext>
            </a:extLst>
          </p:cNvPr>
          <p:cNvSpPr/>
          <p:nvPr/>
        </p:nvSpPr>
        <p:spPr>
          <a:xfrm>
            <a:off x="2451767" y="4160837"/>
            <a:ext cx="292288" cy="270669"/>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Arrow: Right 36">
            <a:extLst>
              <a:ext uri="{FF2B5EF4-FFF2-40B4-BE49-F238E27FC236}">
                <a16:creationId xmlns:a16="http://schemas.microsoft.com/office/drawing/2014/main" id="{DC2631BF-08E8-474D-AA1A-0C3A6916982D}"/>
              </a:ext>
            </a:extLst>
          </p:cNvPr>
          <p:cNvSpPr/>
          <p:nvPr/>
        </p:nvSpPr>
        <p:spPr>
          <a:xfrm rot="5400000">
            <a:off x="6053000" y="5005496"/>
            <a:ext cx="199102" cy="511350"/>
          </a:xfrm>
          <a:prstGeom prst="rightArrow">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460CFEFA-0439-4F65-96ED-3CE6E3FA9A50}"/>
              </a:ext>
            </a:extLst>
          </p:cNvPr>
          <p:cNvSpPr txBox="1"/>
          <p:nvPr/>
        </p:nvSpPr>
        <p:spPr>
          <a:xfrm>
            <a:off x="757079" y="5854564"/>
            <a:ext cx="10879398" cy="1015663"/>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Coronavirus Host Infection Meta-Signature Development and Interpretation Process.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The diagram outlines the process to obtain and analyze an aggregate gene signature from an unbiased accounting of all coronavirus RNA Expression Curated Studies in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BaseSpace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Correlation Engine (BSCE).  The orange arrows depict tasks performed within the BSCE platform, blue arrows are tasks performed using other software packages and the purple arrow depicts an iterative refinement of contributing data. The generation of Meta-Signatures requires the identification of relevant studies and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biosets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that can be refined after visualization and inspection of aggregated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biosets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via clustering algorithms in combination with categorization criteria. </a:t>
            </a:r>
          </a:p>
        </p:txBody>
      </p:sp>
      <p:sp>
        <p:nvSpPr>
          <p:cNvPr id="3" name="Arrow: Bent 2">
            <a:extLst>
              <a:ext uri="{FF2B5EF4-FFF2-40B4-BE49-F238E27FC236}">
                <a16:creationId xmlns:a16="http://schemas.microsoft.com/office/drawing/2014/main" id="{70E697A1-FBD2-4ED9-8A1F-6D3718877F1A}"/>
              </a:ext>
            </a:extLst>
          </p:cNvPr>
          <p:cNvSpPr/>
          <p:nvPr/>
        </p:nvSpPr>
        <p:spPr>
          <a:xfrm>
            <a:off x="3267112" y="1023258"/>
            <a:ext cx="1034925" cy="968103"/>
          </a:xfrm>
          <a:prstGeom prst="bentArrow">
            <a:avLst>
              <a:gd name="adj1" fmla="val 12654"/>
              <a:gd name="adj2" fmla="val 22002"/>
              <a:gd name="adj3" fmla="val 12256"/>
              <a:gd name="adj4" fmla="val 43750"/>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Arrow: Right 32">
            <a:extLst>
              <a:ext uri="{FF2B5EF4-FFF2-40B4-BE49-F238E27FC236}">
                <a16:creationId xmlns:a16="http://schemas.microsoft.com/office/drawing/2014/main" id="{B904D6C9-0AF0-47A4-BC2F-F0EC5136B042}"/>
              </a:ext>
            </a:extLst>
          </p:cNvPr>
          <p:cNvSpPr/>
          <p:nvPr/>
        </p:nvSpPr>
        <p:spPr>
          <a:xfrm rot="1446920">
            <a:off x="7874215" y="1271639"/>
            <a:ext cx="1280160" cy="386357"/>
          </a:xfrm>
          <a:prstGeom prst="rightArrow">
            <a:avLst>
              <a:gd name="adj1" fmla="val 24042"/>
              <a:gd name="adj2" fmla="val 31134"/>
            </a:avLst>
          </a:prstGeom>
          <a:solidFill>
            <a:srgbClr val="32C8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row: Right 33">
            <a:extLst>
              <a:ext uri="{FF2B5EF4-FFF2-40B4-BE49-F238E27FC236}">
                <a16:creationId xmlns:a16="http://schemas.microsoft.com/office/drawing/2014/main" id="{64E0A15A-E36E-45DE-96FE-6E66285D05D8}"/>
              </a:ext>
            </a:extLst>
          </p:cNvPr>
          <p:cNvSpPr/>
          <p:nvPr/>
        </p:nvSpPr>
        <p:spPr>
          <a:xfrm rot="20227549">
            <a:off x="7878654" y="2629432"/>
            <a:ext cx="1280160" cy="378911"/>
          </a:xfrm>
          <a:prstGeom prst="rightArrow">
            <a:avLst>
              <a:gd name="adj1" fmla="val 24042"/>
              <a:gd name="adj2" fmla="val 31134"/>
            </a:avLst>
          </a:prstGeom>
          <a:solidFill>
            <a:srgbClr val="32C8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C84CBA2E-E913-4F10-84BE-8253CF83316E}"/>
              </a:ext>
            </a:extLst>
          </p:cNvPr>
          <p:cNvSpPr txBox="1"/>
          <p:nvPr/>
        </p:nvSpPr>
        <p:spPr>
          <a:xfrm>
            <a:off x="9221581" y="1700244"/>
            <a:ext cx="2046184" cy="892552"/>
          </a:xfrm>
          <a:prstGeom prst="rect">
            <a:avLst/>
          </a:prstGeom>
          <a:solidFill>
            <a:srgbClr val="CCECFF"/>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ICA</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Calibri" panose="020F0502020204030204"/>
              </a:rPr>
              <a:t>opens data exploration to the world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39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13A4572-7E54-4F22-8C90-330D4E723145}"/>
              </a:ext>
            </a:extLst>
          </p:cNvPr>
          <p:cNvSpPr txBox="1">
            <a:spLocks noChangeArrowheads="1"/>
          </p:cNvSpPr>
          <p:nvPr/>
        </p:nvSpPr>
        <p:spPr bwMode="auto">
          <a:xfrm>
            <a:off x="791494" y="76703"/>
            <a:ext cx="10640522" cy="523220"/>
          </a:xfrm>
          <a:prstGeom prst="rect">
            <a:avLst/>
          </a:prstGeom>
          <a:noFill/>
          <a:ln w="9525">
            <a:noFill/>
            <a:miter lim="800000"/>
            <a:headEnd/>
            <a:tailEnd/>
          </a:ln>
        </p:spPr>
        <p:txBody>
          <a:bodyPr wrap="square">
            <a:spAutoFit/>
          </a:bodyPr>
          <a:lstStyle/>
          <a:p>
            <a:pPr algn="ctr"/>
            <a:r>
              <a:rPr lang="en-US" sz="2800" b="1" dirty="0">
                <a:latin typeface="Calibri" panose="020F0502020204030204" pitchFamily="34" charset="0"/>
              </a:rPr>
              <a:t>74 Sample </a:t>
            </a:r>
            <a:r>
              <a:rPr lang="en-US" sz="2800" b="1" dirty="0" err="1">
                <a:latin typeface="Calibri" panose="020F0502020204030204" pitchFamily="34" charset="0"/>
              </a:rPr>
              <a:t>CoV</a:t>
            </a:r>
            <a:r>
              <a:rPr lang="en-US" sz="2800" b="1" dirty="0">
                <a:latin typeface="Calibri" panose="020F0502020204030204" pitchFamily="34" charset="0"/>
              </a:rPr>
              <a:t> Hierarchical Clustering &amp; Principal Component Analysis</a:t>
            </a:r>
          </a:p>
        </p:txBody>
      </p:sp>
      <p:sp>
        <p:nvSpPr>
          <p:cNvPr id="3" name="Rectangle 2">
            <a:extLst>
              <a:ext uri="{FF2B5EF4-FFF2-40B4-BE49-F238E27FC236}">
                <a16:creationId xmlns:a16="http://schemas.microsoft.com/office/drawing/2014/main" id="{4F0E0C11-9FF9-4557-99C8-47FE2B35DB1D}"/>
              </a:ext>
            </a:extLst>
          </p:cNvPr>
          <p:cNvSpPr/>
          <p:nvPr/>
        </p:nvSpPr>
        <p:spPr>
          <a:xfrm>
            <a:off x="7133715" y="813145"/>
            <a:ext cx="2412840" cy="338554"/>
          </a:xfrm>
          <a:prstGeom prst="rect">
            <a:avLst/>
          </a:prstGeom>
        </p:spPr>
        <p:txBody>
          <a:bodyPr wrap="none">
            <a:spAutoFit/>
          </a:bodyPr>
          <a:lstStyle/>
          <a:p>
            <a:r>
              <a:rPr lang="en-US" dirty="0">
                <a:latin typeface="+mn-lt"/>
                <a:cs typeface="Arial" panose="020B0604020202020204" pitchFamily="34" charset="0"/>
                <a:hlinkClick r:id="rId2"/>
              </a:rPr>
              <a:t>http://3.14.252.12:8050/</a:t>
            </a:r>
            <a:r>
              <a:rPr lang="en-US" dirty="0">
                <a:latin typeface="+mn-lt"/>
                <a:cs typeface="Arial" panose="020B0604020202020204" pitchFamily="34" charset="0"/>
              </a:rPr>
              <a:t> </a:t>
            </a:r>
          </a:p>
        </p:txBody>
      </p:sp>
      <p:pic>
        <p:nvPicPr>
          <p:cNvPr id="15" name="Picture 14">
            <a:extLst>
              <a:ext uri="{FF2B5EF4-FFF2-40B4-BE49-F238E27FC236}">
                <a16:creationId xmlns:a16="http://schemas.microsoft.com/office/drawing/2014/main" id="{50946826-6611-4979-8AC9-742E96ED6C9C}"/>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435077" y="883985"/>
            <a:ext cx="3878826" cy="5509439"/>
          </a:xfrm>
          <a:prstGeom prst="rect">
            <a:avLst/>
          </a:prstGeom>
          <a:ln>
            <a:solidFill>
              <a:schemeClr val="tx1"/>
            </a:solidFill>
          </a:ln>
          <a:extLst>
            <a:ext uri="{53640926-AAD7-44D8-BBD7-CCE9431645EC}">
              <a14:shadowObscured xmlns:a14="http://schemas.microsoft.com/office/drawing/2010/main"/>
            </a:ext>
          </a:extLst>
        </p:spPr>
      </p:pic>
      <p:grpSp>
        <p:nvGrpSpPr>
          <p:cNvPr id="16" name="Group 15">
            <a:extLst>
              <a:ext uri="{FF2B5EF4-FFF2-40B4-BE49-F238E27FC236}">
                <a16:creationId xmlns:a16="http://schemas.microsoft.com/office/drawing/2014/main" id="{485BEEEE-C065-4164-9FC5-FC0C07A107CC}"/>
              </a:ext>
            </a:extLst>
          </p:cNvPr>
          <p:cNvGrpSpPr>
            <a:grpSpLocks noChangeAspect="1"/>
          </p:cNvGrpSpPr>
          <p:nvPr/>
        </p:nvGrpSpPr>
        <p:grpSpPr>
          <a:xfrm>
            <a:off x="4728255" y="1218065"/>
            <a:ext cx="7223760" cy="4952697"/>
            <a:chOff x="5030596" y="1476163"/>
            <a:chExt cx="6839988" cy="4689580"/>
          </a:xfrm>
        </p:grpSpPr>
        <p:grpSp>
          <p:nvGrpSpPr>
            <p:cNvPr id="4" name="Group 3">
              <a:extLst>
                <a:ext uri="{FF2B5EF4-FFF2-40B4-BE49-F238E27FC236}">
                  <a16:creationId xmlns:a16="http://schemas.microsoft.com/office/drawing/2014/main" id="{601B41C6-733D-4A49-83E3-D44CADE96651}"/>
                </a:ext>
              </a:extLst>
            </p:cNvPr>
            <p:cNvGrpSpPr>
              <a:grpSpLocks noChangeAspect="1"/>
            </p:cNvGrpSpPr>
            <p:nvPr/>
          </p:nvGrpSpPr>
          <p:grpSpPr>
            <a:xfrm>
              <a:off x="5030596" y="1531984"/>
              <a:ext cx="6839988" cy="4633759"/>
              <a:chOff x="425240" y="624318"/>
              <a:chExt cx="9032410" cy="6119018"/>
            </a:xfrm>
          </p:grpSpPr>
          <p:pic>
            <p:nvPicPr>
              <p:cNvPr id="6" name="Picture 5">
                <a:extLst>
                  <a:ext uri="{FF2B5EF4-FFF2-40B4-BE49-F238E27FC236}">
                    <a16:creationId xmlns:a16="http://schemas.microsoft.com/office/drawing/2014/main" id="{CA5C4AA8-73A3-4FDB-BB05-E727894168F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082266" y="624318"/>
                <a:ext cx="4114800" cy="2993855"/>
              </a:xfrm>
              <a:prstGeom prst="rect">
                <a:avLst/>
              </a:prstGeom>
              <a:ln>
                <a:solidFill>
                  <a:schemeClr val="tx1"/>
                </a:solidFill>
              </a:ln>
            </p:spPr>
          </p:pic>
          <p:pic>
            <p:nvPicPr>
              <p:cNvPr id="7" name="Picture 6">
                <a:extLst>
                  <a:ext uri="{FF2B5EF4-FFF2-40B4-BE49-F238E27FC236}">
                    <a16:creationId xmlns:a16="http://schemas.microsoft.com/office/drawing/2014/main" id="{9A66485C-BBEA-49B4-B363-13AD1E32779B}"/>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a:stretch/>
            </p:blipFill>
            <p:spPr>
              <a:xfrm>
                <a:off x="442451" y="631692"/>
                <a:ext cx="4389120" cy="2976572"/>
              </a:xfrm>
              <a:prstGeom prst="rect">
                <a:avLst/>
              </a:prstGeom>
              <a:ln>
                <a:solidFill>
                  <a:schemeClr val="tx1"/>
                </a:solidFill>
              </a:ln>
            </p:spPr>
          </p:pic>
          <p:pic>
            <p:nvPicPr>
              <p:cNvPr id="8" name="Picture 7">
                <a:extLst>
                  <a:ext uri="{FF2B5EF4-FFF2-40B4-BE49-F238E27FC236}">
                    <a16:creationId xmlns:a16="http://schemas.microsoft.com/office/drawing/2014/main" id="{563FDCBF-244C-45BF-99F6-4DAB5DCEF5CD}"/>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425240" y="3780349"/>
                <a:ext cx="4297680" cy="2928011"/>
              </a:xfrm>
              <a:prstGeom prst="rect">
                <a:avLst/>
              </a:prstGeom>
              <a:ln>
                <a:solidFill>
                  <a:schemeClr val="tx1"/>
                </a:solidFill>
              </a:ln>
            </p:spPr>
          </p:pic>
          <p:pic>
            <p:nvPicPr>
              <p:cNvPr id="9" name="Picture 8">
                <a:extLst>
                  <a:ext uri="{FF2B5EF4-FFF2-40B4-BE49-F238E27FC236}">
                    <a16:creationId xmlns:a16="http://schemas.microsoft.com/office/drawing/2014/main" id="{8584FF92-4756-4D53-8D03-3BA937F6ECFA}"/>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5068530" y="3765601"/>
                <a:ext cx="4389120" cy="2977735"/>
              </a:xfrm>
              <a:prstGeom prst="rect">
                <a:avLst/>
              </a:prstGeom>
              <a:ln>
                <a:solidFill>
                  <a:schemeClr val="tx1"/>
                </a:solidFill>
              </a:ln>
            </p:spPr>
          </p:pic>
          <p:sp>
            <p:nvSpPr>
              <p:cNvPr id="10" name="Rectangle 9">
                <a:extLst>
                  <a:ext uri="{FF2B5EF4-FFF2-40B4-BE49-F238E27FC236}">
                    <a16:creationId xmlns:a16="http://schemas.microsoft.com/office/drawing/2014/main" id="{CE76A65E-7428-4682-9C94-6CCB11D17811}"/>
                  </a:ext>
                </a:extLst>
              </p:cNvPr>
              <p:cNvSpPr/>
              <p:nvPr/>
            </p:nvSpPr>
            <p:spPr>
              <a:xfrm>
                <a:off x="1531346" y="715056"/>
                <a:ext cx="2004523" cy="369332"/>
              </a:xfrm>
              <a:prstGeom prst="rect">
                <a:avLst/>
              </a:prstGeom>
            </p:spPr>
            <p:txBody>
              <a:bodyPr wrap="none">
                <a:spAutoFit/>
              </a:bodyPr>
              <a:lstStyle/>
              <a:p>
                <a:r>
                  <a:rPr lang="en-US" sz="1800" b="1" u="sng" dirty="0">
                    <a:latin typeface="+mn-lt"/>
                    <a:cs typeface="Arial" panose="020B0604020202020204" pitchFamily="34" charset="0"/>
                  </a:rPr>
                  <a:t>Days Post Infection</a:t>
                </a:r>
              </a:p>
            </p:txBody>
          </p:sp>
          <p:sp>
            <p:nvSpPr>
              <p:cNvPr id="11" name="Rectangle 10">
                <a:extLst>
                  <a:ext uri="{FF2B5EF4-FFF2-40B4-BE49-F238E27FC236}">
                    <a16:creationId xmlns:a16="http://schemas.microsoft.com/office/drawing/2014/main" id="{034C12BA-8751-48AE-9825-BB2A5D78A61D}"/>
                  </a:ext>
                </a:extLst>
              </p:cNvPr>
              <p:cNvSpPr/>
              <p:nvPr/>
            </p:nvSpPr>
            <p:spPr>
              <a:xfrm>
                <a:off x="5931284" y="742093"/>
                <a:ext cx="2592031" cy="461804"/>
              </a:xfrm>
              <a:prstGeom prst="rect">
                <a:avLst/>
              </a:prstGeom>
            </p:spPr>
            <p:txBody>
              <a:bodyPr wrap="none">
                <a:spAutoFit/>
              </a:bodyPr>
              <a:lstStyle/>
              <a:p>
                <a:r>
                  <a:rPr lang="en-US" sz="1800" b="1" u="sng" dirty="0">
                    <a:latin typeface="+mn-lt"/>
                    <a:cs typeface="Arial" panose="020B0604020202020204" pitchFamily="34" charset="0"/>
                  </a:rPr>
                  <a:t>Viral Variant ‘strain’</a:t>
                </a:r>
              </a:p>
            </p:txBody>
          </p:sp>
          <p:sp>
            <p:nvSpPr>
              <p:cNvPr id="12" name="Rectangle 11">
                <a:extLst>
                  <a:ext uri="{FF2B5EF4-FFF2-40B4-BE49-F238E27FC236}">
                    <a16:creationId xmlns:a16="http://schemas.microsoft.com/office/drawing/2014/main" id="{5E7FDD24-4929-4090-96AD-E7B024F3B029}"/>
                  </a:ext>
                </a:extLst>
              </p:cNvPr>
              <p:cNvSpPr/>
              <p:nvPr/>
            </p:nvSpPr>
            <p:spPr>
              <a:xfrm>
                <a:off x="1595254" y="3839133"/>
                <a:ext cx="1729704" cy="369332"/>
              </a:xfrm>
              <a:prstGeom prst="rect">
                <a:avLst/>
              </a:prstGeom>
            </p:spPr>
            <p:txBody>
              <a:bodyPr wrap="none">
                <a:spAutoFit/>
              </a:bodyPr>
              <a:lstStyle/>
              <a:p>
                <a:r>
                  <a:rPr lang="en-US" sz="1800" b="1" u="sng" dirty="0">
                    <a:latin typeface="+mn-lt"/>
                    <a:cs typeface="Arial" panose="020B0604020202020204" pitchFamily="34" charset="0"/>
                  </a:rPr>
                  <a:t>Viral Dose (PFU)</a:t>
                </a:r>
              </a:p>
            </p:txBody>
          </p:sp>
          <p:sp>
            <p:nvSpPr>
              <p:cNvPr id="13" name="Rectangle 12">
                <a:extLst>
                  <a:ext uri="{FF2B5EF4-FFF2-40B4-BE49-F238E27FC236}">
                    <a16:creationId xmlns:a16="http://schemas.microsoft.com/office/drawing/2014/main" id="{49141B0A-D91E-44FA-8693-308991B4EDC7}"/>
                  </a:ext>
                </a:extLst>
              </p:cNvPr>
              <p:cNvSpPr/>
              <p:nvPr/>
            </p:nvSpPr>
            <p:spPr>
              <a:xfrm>
                <a:off x="6526135" y="3807178"/>
                <a:ext cx="1037207" cy="369332"/>
              </a:xfrm>
              <a:prstGeom prst="rect">
                <a:avLst/>
              </a:prstGeom>
            </p:spPr>
            <p:txBody>
              <a:bodyPr wrap="none">
                <a:spAutoFit/>
              </a:bodyPr>
              <a:lstStyle/>
              <a:p>
                <a:r>
                  <a:rPr lang="en-US" sz="1800" b="1" u="sng" dirty="0">
                    <a:latin typeface="+mn-lt"/>
                    <a:cs typeface="Arial" panose="020B0604020202020204" pitchFamily="34" charset="0"/>
                  </a:rPr>
                  <a:t>Host Age</a:t>
                </a:r>
              </a:p>
            </p:txBody>
          </p:sp>
        </p:grpSp>
        <p:sp>
          <p:nvSpPr>
            <p:cNvPr id="5" name="Rectangle 4">
              <a:extLst>
                <a:ext uri="{FF2B5EF4-FFF2-40B4-BE49-F238E27FC236}">
                  <a16:creationId xmlns:a16="http://schemas.microsoft.com/office/drawing/2014/main" id="{DA1EE4EA-433B-4A6E-93B2-3BA7EBB18BAB}"/>
                </a:ext>
              </a:extLst>
            </p:cNvPr>
            <p:cNvSpPr/>
            <p:nvPr/>
          </p:nvSpPr>
          <p:spPr>
            <a:xfrm>
              <a:off x="5030596" y="1476163"/>
              <a:ext cx="3405481" cy="2377440"/>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67340B0-2145-4906-9207-6DFAD51EC00D}"/>
              </a:ext>
            </a:extLst>
          </p:cNvPr>
          <p:cNvSpPr/>
          <p:nvPr/>
        </p:nvSpPr>
        <p:spPr>
          <a:xfrm>
            <a:off x="5640009" y="6308974"/>
            <a:ext cx="5691879" cy="338554"/>
          </a:xfrm>
          <a:prstGeom prst="rect">
            <a:avLst/>
          </a:prstGeom>
        </p:spPr>
        <p:txBody>
          <a:bodyPr wrap="none">
            <a:spAutoFit/>
          </a:bodyPr>
          <a:lstStyle/>
          <a:p>
            <a:r>
              <a:rPr lang="en-US" dirty="0">
                <a:solidFill>
                  <a:srgbClr val="FF9900"/>
                </a:solidFill>
                <a:latin typeface="+mn-lt"/>
                <a:cs typeface="Arial" panose="020B0604020202020204" pitchFamily="34" charset="0"/>
              </a:rPr>
              <a:t>Days Post Infection </a:t>
            </a:r>
            <a:r>
              <a:rPr lang="en-US" dirty="0">
                <a:latin typeface="+mn-lt"/>
                <a:cs typeface="Arial" panose="020B0604020202020204" pitchFamily="34" charset="0"/>
              </a:rPr>
              <a:t>is only variable trending into distinctive cluster</a:t>
            </a:r>
          </a:p>
        </p:txBody>
      </p:sp>
    </p:spTree>
    <p:extLst>
      <p:ext uri="{BB962C8B-B14F-4D97-AF65-F5344CB8AC3E}">
        <p14:creationId xmlns:p14="http://schemas.microsoft.com/office/powerpoint/2010/main" val="294928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13A4572-7E54-4F22-8C90-330D4E723145}"/>
              </a:ext>
            </a:extLst>
          </p:cNvPr>
          <p:cNvSpPr txBox="1">
            <a:spLocks noChangeArrowheads="1"/>
          </p:cNvSpPr>
          <p:nvPr/>
        </p:nvSpPr>
        <p:spPr bwMode="auto">
          <a:xfrm>
            <a:off x="0" y="76704"/>
            <a:ext cx="11975689" cy="523220"/>
          </a:xfrm>
          <a:prstGeom prst="rect">
            <a:avLst/>
          </a:prstGeom>
          <a:noFill/>
          <a:ln w="9525">
            <a:noFill/>
            <a:miter lim="800000"/>
            <a:headEnd/>
            <a:tailEnd/>
          </a:ln>
        </p:spPr>
        <p:txBody>
          <a:bodyPr wrap="square">
            <a:spAutoFit/>
          </a:bodyPr>
          <a:lstStyle/>
          <a:p>
            <a:pPr algn="ctr"/>
            <a:r>
              <a:rPr lang="en-US" sz="2800" b="1" dirty="0">
                <a:latin typeface="Calibri" panose="020F0502020204030204" pitchFamily="34" charset="0"/>
              </a:rPr>
              <a:t>5 Temporal Meta-Signature Clustering, Table Lookup and Expression Profiles</a:t>
            </a:r>
          </a:p>
        </p:txBody>
      </p:sp>
      <p:grpSp>
        <p:nvGrpSpPr>
          <p:cNvPr id="10" name="Group 9">
            <a:extLst>
              <a:ext uri="{FF2B5EF4-FFF2-40B4-BE49-F238E27FC236}">
                <a16:creationId xmlns:a16="http://schemas.microsoft.com/office/drawing/2014/main" id="{3BA7AC0C-0FBD-487E-9E16-79ED3C41E20D}"/>
              </a:ext>
            </a:extLst>
          </p:cNvPr>
          <p:cNvGrpSpPr/>
          <p:nvPr/>
        </p:nvGrpSpPr>
        <p:grpSpPr>
          <a:xfrm>
            <a:off x="5776442" y="709089"/>
            <a:ext cx="6464709" cy="5648902"/>
            <a:chOff x="172057" y="679593"/>
            <a:chExt cx="6464709" cy="5648902"/>
          </a:xfrm>
        </p:grpSpPr>
        <p:sp>
          <p:nvSpPr>
            <p:cNvPr id="3" name="Rectangle 2">
              <a:extLst>
                <a:ext uri="{FF2B5EF4-FFF2-40B4-BE49-F238E27FC236}">
                  <a16:creationId xmlns:a16="http://schemas.microsoft.com/office/drawing/2014/main" id="{4F0E0C11-9FF9-4557-99C8-47FE2B35DB1D}"/>
                </a:ext>
              </a:extLst>
            </p:cNvPr>
            <p:cNvSpPr/>
            <p:nvPr/>
          </p:nvSpPr>
          <p:spPr>
            <a:xfrm>
              <a:off x="2197991" y="5989941"/>
              <a:ext cx="2412840" cy="338554"/>
            </a:xfrm>
            <a:prstGeom prst="rect">
              <a:avLst/>
            </a:prstGeom>
          </p:spPr>
          <p:txBody>
            <a:bodyPr wrap="none">
              <a:spAutoFit/>
            </a:bodyPr>
            <a:lstStyle/>
            <a:p>
              <a:r>
                <a:rPr lang="en-US" dirty="0">
                  <a:latin typeface="+mn-lt"/>
                  <a:cs typeface="Arial" panose="020B0604020202020204" pitchFamily="34" charset="0"/>
                  <a:hlinkClick r:id="rId2"/>
                </a:rPr>
                <a:t>http://3.14.252.12:8050/</a:t>
              </a:r>
              <a:r>
                <a:rPr lang="en-US" dirty="0">
                  <a:latin typeface="+mn-lt"/>
                  <a:cs typeface="Arial" panose="020B0604020202020204" pitchFamily="34" charset="0"/>
                </a:rPr>
                <a:t> </a:t>
              </a:r>
            </a:p>
          </p:txBody>
        </p:sp>
        <p:pic>
          <p:nvPicPr>
            <p:cNvPr id="5" name="Picture 4">
              <a:extLst>
                <a:ext uri="{FF2B5EF4-FFF2-40B4-BE49-F238E27FC236}">
                  <a16:creationId xmlns:a16="http://schemas.microsoft.com/office/drawing/2014/main" id="{E86E8785-8BB0-4F40-A32F-D2F1A32FEB9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37874" y="3185655"/>
              <a:ext cx="4333075" cy="2511264"/>
            </a:xfrm>
            <a:prstGeom prst="rect">
              <a:avLst/>
            </a:prstGeom>
            <a:ln>
              <a:solidFill>
                <a:schemeClr val="tx1"/>
              </a:solidFill>
            </a:ln>
          </p:spPr>
        </p:pic>
        <p:pic>
          <p:nvPicPr>
            <p:cNvPr id="4" name="Picture 3">
              <a:extLst>
                <a:ext uri="{FF2B5EF4-FFF2-40B4-BE49-F238E27FC236}">
                  <a16:creationId xmlns:a16="http://schemas.microsoft.com/office/drawing/2014/main" id="{93CF41DE-2C5C-48C2-B80A-C6B3456EB4C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939716" y="1076441"/>
              <a:ext cx="4929390" cy="1847415"/>
            </a:xfrm>
            <a:prstGeom prst="rect">
              <a:avLst/>
            </a:prstGeom>
            <a:ln>
              <a:solidFill>
                <a:schemeClr val="tx1"/>
              </a:solidFill>
            </a:ln>
          </p:spPr>
        </p:pic>
        <p:sp>
          <p:nvSpPr>
            <p:cNvPr id="8" name="Rectangle 7">
              <a:extLst>
                <a:ext uri="{FF2B5EF4-FFF2-40B4-BE49-F238E27FC236}">
                  <a16:creationId xmlns:a16="http://schemas.microsoft.com/office/drawing/2014/main" id="{6A53D1B5-8D55-41B4-970B-C26539943AD6}"/>
                </a:ext>
              </a:extLst>
            </p:cNvPr>
            <p:cNvSpPr/>
            <p:nvPr/>
          </p:nvSpPr>
          <p:spPr>
            <a:xfrm>
              <a:off x="172057" y="679593"/>
              <a:ext cx="6464709" cy="338554"/>
            </a:xfrm>
            <a:prstGeom prst="rect">
              <a:avLst/>
            </a:prstGeom>
          </p:spPr>
          <p:txBody>
            <a:bodyPr wrap="square">
              <a:spAutoFit/>
            </a:bodyPr>
            <a:lstStyle/>
            <a:p>
              <a:pPr lvl="0" algn="ctr"/>
              <a:r>
                <a:rPr lang="en-US" dirty="0">
                  <a:solidFill>
                    <a:prstClr val="black"/>
                  </a:solidFill>
                  <a:latin typeface="Calibri" panose="020F0502020204030204" pitchFamily="34" charset="0"/>
                </a:rPr>
                <a:t>Interferon and Interferon Receptor Transcriptional Response to Infection</a:t>
              </a:r>
            </a:p>
          </p:txBody>
        </p:sp>
      </p:grpSp>
      <p:grpSp>
        <p:nvGrpSpPr>
          <p:cNvPr id="7" name="Group 6">
            <a:extLst>
              <a:ext uri="{FF2B5EF4-FFF2-40B4-BE49-F238E27FC236}">
                <a16:creationId xmlns:a16="http://schemas.microsoft.com/office/drawing/2014/main" id="{E24C49A4-3B5F-437C-8040-E707C5E541C0}"/>
              </a:ext>
            </a:extLst>
          </p:cNvPr>
          <p:cNvGrpSpPr>
            <a:grpSpLocks noChangeAspect="1"/>
          </p:cNvGrpSpPr>
          <p:nvPr/>
        </p:nvGrpSpPr>
        <p:grpSpPr>
          <a:xfrm>
            <a:off x="36870" y="621001"/>
            <a:ext cx="6361951" cy="5963385"/>
            <a:chOff x="-36870" y="621001"/>
            <a:chExt cx="6361951" cy="5963385"/>
          </a:xfrm>
        </p:grpSpPr>
        <p:pic>
          <p:nvPicPr>
            <p:cNvPr id="6" name="Picture 5">
              <a:extLst>
                <a:ext uri="{FF2B5EF4-FFF2-40B4-BE49-F238E27FC236}">
                  <a16:creationId xmlns:a16="http://schemas.microsoft.com/office/drawing/2014/main" id="{3A486F79-D6DF-46F9-8192-4EA6FB9C2679}"/>
                </a:ext>
              </a:extLst>
            </p:cNvPr>
            <p:cNvPicPr/>
            <p:nvPr/>
          </p:nvPicPr>
          <p:blipFill rotWithShape="1">
            <a:blip r:embed="rId5" cstate="print">
              <a:extLst>
                <a:ext uri="{28A0092B-C50C-407E-A947-70E740481C1C}">
                  <a14:useLocalDpi xmlns:a14="http://schemas.microsoft.com/office/drawing/2010/main" val="0"/>
                </a:ext>
              </a:extLst>
            </a:blip>
            <a:srcRect/>
            <a:stretch/>
          </p:blipFill>
          <p:spPr bwMode="auto">
            <a:xfrm>
              <a:off x="284755" y="621001"/>
              <a:ext cx="3620634" cy="5612284"/>
            </a:xfrm>
            <a:prstGeom prst="rect">
              <a:avLst/>
            </a:prstGeom>
            <a:ln>
              <a:solidFill>
                <a:schemeClr val="tx1"/>
              </a:solidFill>
            </a:ln>
            <a:extLst>
              <a:ext uri="{53640926-AAD7-44D8-BBD7-CCE9431645EC}">
                <a14:shadowObscured xmlns:a14="http://schemas.microsoft.com/office/drawing/2010/main"/>
              </a:ext>
            </a:extLst>
          </p:spPr>
        </p:pic>
        <p:sp>
          <p:nvSpPr>
            <p:cNvPr id="11" name="Arrow: Right 10">
              <a:extLst>
                <a:ext uri="{FF2B5EF4-FFF2-40B4-BE49-F238E27FC236}">
                  <a16:creationId xmlns:a16="http://schemas.microsoft.com/office/drawing/2014/main" id="{BAC075A4-71C1-4C00-86F5-265CBED72890}"/>
                </a:ext>
              </a:extLst>
            </p:cNvPr>
            <p:cNvSpPr/>
            <p:nvPr/>
          </p:nvSpPr>
          <p:spPr>
            <a:xfrm rot="713746">
              <a:off x="1498502" y="1128484"/>
              <a:ext cx="2697480" cy="385910"/>
            </a:xfrm>
            <a:prstGeom prst="rightArrow">
              <a:avLst/>
            </a:prstGeom>
            <a:solidFill>
              <a:srgbClr val="FF99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830C3807-31B4-40C0-BFBF-01066532EB6D}"/>
                </a:ext>
              </a:extLst>
            </p:cNvPr>
            <p:cNvSpPr/>
            <p:nvPr/>
          </p:nvSpPr>
          <p:spPr>
            <a:xfrm rot="20642025">
              <a:off x="1519318" y="5199307"/>
              <a:ext cx="2697480" cy="357002"/>
            </a:xfrm>
            <a:prstGeom prst="rightArrow">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2E05F719-D11D-476F-B01C-80E0C4DAD83E}"/>
                </a:ext>
              </a:extLst>
            </p:cNvPr>
            <p:cNvSpPr/>
            <p:nvPr/>
          </p:nvSpPr>
          <p:spPr>
            <a:xfrm>
              <a:off x="1456380" y="3414059"/>
              <a:ext cx="2606040" cy="182880"/>
            </a:xfrm>
            <a:prstGeom prst="rightArrow">
              <a:avLst/>
            </a:prstGeom>
            <a:solidFill>
              <a:srgbClr val="FF99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983AA776-7C25-46FE-8B5A-26A74CBDB86A}"/>
                </a:ext>
              </a:extLst>
            </p:cNvPr>
            <p:cNvSpPr/>
            <p:nvPr/>
          </p:nvSpPr>
          <p:spPr>
            <a:xfrm>
              <a:off x="1456380" y="3549092"/>
              <a:ext cx="2606040" cy="170280"/>
            </a:xfrm>
            <a:prstGeom prst="rightArrow">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77BCA54-2764-4903-B308-39D7930C558E}"/>
                </a:ext>
              </a:extLst>
            </p:cNvPr>
            <p:cNvSpPr/>
            <p:nvPr/>
          </p:nvSpPr>
          <p:spPr>
            <a:xfrm>
              <a:off x="3957482" y="1510416"/>
              <a:ext cx="2101653" cy="523220"/>
            </a:xfrm>
            <a:prstGeom prst="rect">
              <a:avLst/>
            </a:prstGeom>
          </p:spPr>
          <p:txBody>
            <a:bodyPr wrap="square">
              <a:spAutoFit/>
            </a:bodyPr>
            <a:lstStyle/>
            <a:p>
              <a:pPr lvl="0" algn="ctr"/>
              <a:r>
                <a:rPr lang="en-US" sz="1400" dirty="0">
                  <a:solidFill>
                    <a:srgbClr val="FF9900"/>
                  </a:solidFill>
                  <a:latin typeface="Calibri" panose="020F0502020204030204" pitchFamily="34" charset="0"/>
                </a:rPr>
                <a:t>Gene Programs</a:t>
              </a:r>
            </a:p>
            <a:p>
              <a:pPr lvl="0" algn="ctr"/>
              <a:r>
                <a:rPr lang="en-US" sz="1400" dirty="0">
                  <a:solidFill>
                    <a:srgbClr val="FF9900"/>
                  </a:solidFill>
                  <a:latin typeface="Calibri" panose="020F0502020204030204" pitchFamily="34" charset="0"/>
                </a:rPr>
                <a:t>sequentially up-regulated</a:t>
              </a:r>
            </a:p>
          </p:txBody>
        </p:sp>
        <p:sp>
          <p:nvSpPr>
            <p:cNvPr id="18" name="Rectangle 17">
              <a:extLst>
                <a:ext uri="{FF2B5EF4-FFF2-40B4-BE49-F238E27FC236}">
                  <a16:creationId xmlns:a16="http://schemas.microsoft.com/office/drawing/2014/main" id="{49EE9861-2F88-4B80-82FB-6D18F782714F}"/>
                </a:ext>
              </a:extLst>
            </p:cNvPr>
            <p:cNvSpPr/>
            <p:nvPr/>
          </p:nvSpPr>
          <p:spPr>
            <a:xfrm>
              <a:off x="4068096" y="4759982"/>
              <a:ext cx="2256985" cy="523220"/>
            </a:xfrm>
            <a:prstGeom prst="rect">
              <a:avLst/>
            </a:prstGeom>
          </p:spPr>
          <p:txBody>
            <a:bodyPr wrap="square">
              <a:spAutoFit/>
            </a:bodyPr>
            <a:lstStyle/>
            <a:p>
              <a:pPr lvl="0" algn="ctr"/>
              <a:r>
                <a:rPr lang="en-US" sz="1400" dirty="0">
                  <a:solidFill>
                    <a:schemeClr val="accent1">
                      <a:lumMod val="75000"/>
                    </a:schemeClr>
                  </a:solidFill>
                  <a:latin typeface="Calibri" panose="020F0502020204030204" pitchFamily="34" charset="0"/>
                </a:rPr>
                <a:t>Gene Programs</a:t>
              </a:r>
            </a:p>
            <a:p>
              <a:pPr lvl="0" algn="ctr"/>
              <a:r>
                <a:rPr lang="en-US" sz="1400" dirty="0">
                  <a:solidFill>
                    <a:schemeClr val="accent1">
                      <a:lumMod val="75000"/>
                    </a:schemeClr>
                  </a:solidFill>
                  <a:latin typeface="Calibri" panose="020F0502020204030204" pitchFamily="34" charset="0"/>
                </a:rPr>
                <a:t>sequentially down-regulated</a:t>
              </a:r>
            </a:p>
          </p:txBody>
        </p:sp>
        <p:sp>
          <p:nvSpPr>
            <p:cNvPr id="19" name="Rectangle 18">
              <a:extLst>
                <a:ext uri="{FF2B5EF4-FFF2-40B4-BE49-F238E27FC236}">
                  <a16:creationId xmlns:a16="http://schemas.microsoft.com/office/drawing/2014/main" id="{5179FE65-E0A2-4E6B-9D2B-0706796FFC5A}"/>
                </a:ext>
              </a:extLst>
            </p:cNvPr>
            <p:cNvSpPr/>
            <p:nvPr/>
          </p:nvSpPr>
          <p:spPr>
            <a:xfrm>
              <a:off x="4065872" y="3027043"/>
              <a:ext cx="2101653" cy="523220"/>
            </a:xfrm>
            <a:prstGeom prst="rect">
              <a:avLst/>
            </a:prstGeom>
          </p:spPr>
          <p:txBody>
            <a:bodyPr wrap="square">
              <a:spAutoFit/>
            </a:bodyPr>
            <a:lstStyle/>
            <a:p>
              <a:pPr lvl="0" algn="ctr"/>
              <a:r>
                <a:rPr lang="en-US" sz="1400" dirty="0">
                  <a:solidFill>
                    <a:srgbClr val="FF9900"/>
                  </a:solidFill>
                  <a:latin typeface="Calibri" panose="020F0502020204030204" pitchFamily="34" charset="0"/>
                </a:rPr>
                <a:t>Gene Programs highly</a:t>
              </a:r>
            </a:p>
            <a:p>
              <a:pPr lvl="0" algn="ctr"/>
              <a:r>
                <a:rPr lang="en-US" sz="1400" dirty="0">
                  <a:solidFill>
                    <a:srgbClr val="FF9900"/>
                  </a:solidFill>
                  <a:latin typeface="Calibri" panose="020F0502020204030204" pitchFamily="34" charset="0"/>
                </a:rPr>
                <a:t>up-regulated throughout</a:t>
              </a:r>
            </a:p>
          </p:txBody>
        </p:sp>
        <p:sp>
          <p:nvSpPr>
            <p:cNvPr id="20" name="Rectangle 19">
              <a:extLst>
                <a:ext uri="{FF2B5EF4-FFF2-40B4-BE49-F238E27FC236}">
                  <a16:creationId xmlns:a16="http://schemas.microsoft.com/office/drawing/2014/main" id="{8F9864D5-DAFC-4474-9902-DB8AA1EA345E}"/>
                </a:ext>
              </a:extLst>
            </p:cNvPr>
            <p:cNvSpPr/>
            <p:nvPr/>
          </p:nvSpPr>
          <p:spPr>
            <a:xfrm>
              <a:off x="3979604" y="3533403"/>
              <a:ext cx="2274188" cy="523220"/>
            </a:xfrm>
            <a:prstGeom prst="rect">
              <a:avLst/>
            </a:prstGeom>
          </p:spPr>
          <p:txBody>
            <a:bodyPr wrap="square">
              <a:spAutoFit/>
            </a:bodyPr>
            <a:lstStyle/>
            <a:p>
              <a:pPr lvl="0" algn="ctr"/>
              <a:r>
                <a:rPr lang="en-US" sz="1400" dirty="0">
                  <a:solidFill>
                    <a:schemeClr val="accent1">
                      <a:lumMod val="75000"/>
                    </a:schemeClr>
                  </a:solidFill>
                  <a:latin typeface="Calibri" panose="020F0502020204030204" pitchFamily="34" charset="0"/>
                </a:rPr>
                <a:t>Gene Programs highly</a:t>
              </a:r>
            </a:p>
            <a:p>
              <a:pPr lvl="0" algn="ctr"/>
              <a:r>
                <a:rPr lang="en-US" sz="1400" dirty="0">
                  <a:solidFill>
                    <a:schemeClr val="accent1">
                      <a:lumMod val="75000"/>
                    </a:schemeClr>
                  </a:solidFill>
                  <a:latin typeface="Calibri" panose="020F0502020204030204" pitchFamily="34" charset="0"/>
                </a:rPr>
                <a:t>down-regulated throughout</a:t>
              </a:r>
            </a:p>
          </p:txBody>
        </p:sp>
        <p:sp>
          <p:nvSpPr>
            <p:cNvPr id="21" name="Rectangle 20">
              <a:extLst>
                <a:ext uri="{FF2B5EF4-FFF2-40B4-BE49-F238E27FC236}">
                  <a16:creationId xmlns:a16="http://schemas.microsoft.com/office/drawing/2014/main" id="{C26B6D7C-41E3-41A1-905C-F1E35CA5703E}"/>
                </a:ext>
              </a:extLst>
            </p:cNvPr>
            <p:cNvSpPr/>
            <p:nvPr/>
          </p:nvSpPr>
          <p:spPr>
            <a:xfrm>
              <a:off x="1248693" y="6276609"/>
              <a:ext cx="2256985" cy="307777"/>
            </a:xfrm>
            <a:prstGeom prst="rect">
              <a:avLst/>
            </a:prstGeom>
          </p:spPr>
          <p:txBody>
            <a:bodyPr wrap="square">
              <a:spAutoFit/>
            </a:bodyPr>
            <a:lstStyle/>
            <a:p>
              <a:pPr lvl="0" algn="ctr"/>
              <a:r>
                <a:rPr lang="en-US" sz="1400" dirty="0">
                  <a:latin typeface="Calibri" panose="020F0502020204030204" pitchFamily="34" charset="0"/>
                </a:rPr>
                <a:t>Days Post Infection</a:t>
              </a:r>
            </a:p>
          </p:txBody>
        </p:sp>
        <p:sp>
          <p:nvSpPr>
            <p:cNvPr id="22" name="Rectangle 21">
              <a:extLst>
                <a:ext uri="{FF2B5EF4-FFF2-40B4-BE49-F238E27FC236}">
                  <a16:creationId xmlns:a16="http://schemas.microsoft.com/office/drawing/2014/main" id="{2716562F-7DE2-4E84-B562-669B1408E180}"/>
                </a:ext>
              </a:extLst>
            </p:cNvPr>
            <p:cNvSpPr/>
            <p:nvPr/>
          </p:nvSpPr>
          <p:spPr>
            <a:xfrm rot="16200000">
              <a:off x="-1363165" y="3234915"/>
              <a:ext cx="2960368" cy="307777"/>
            </a:xfrm>
            <a:prstGeom prst="rect">
              <a:avLst/>
            </a:prstGeom>
          </p:spPr>
          <p:txBody>
            <a:bodyPr wrap="square">
              <a:spAutoFit/>
            </a:bodyPr>
            <a:lstStyle/>
            <a:p>
              <a:pPr lvl="0" algn="ctr"/>
              <a:r>
                <a:rPr lang="en-US" sz="1400" dirty="0">
                  <a:latin typeface="Calibri" panose="020F0502020204030204" pitchFamily="34" charset="0"/>
                </a:rPr>
                <a:t>Gene with Directional Scores</a:t>
              </a:r>
            </a:p>
          </p:txBody>
        </p:sp>
      </p:grpSp>
    </p:spTree>
    <p:extLst>
      <p:ext uri="{BB962C8B-B14F-4D97-AF65-F5344CB8AC3E}">
        <p14:creationId xmlns:p14="http://schemas.microsoft.com/office/powerpoint/2010/main" val="37524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F01C2D7-3A6A-4167-AAC6-E659E21D633E}"/>
              </a:ext>
            </a:extLst>
          </p:cNvPr>
          <p:cNvSpPr txBox="1">
            <a:spLocks noChangeArrowheads="1"/>
          </p:cNvSpPr>
          <p:nvPr/>
        </p:nvSpPr>
        <p:spPr bwMode="auto">
          <a:xfrm>
            <a:off x="117986" y="76704"/>
            <a:ext cx="12074013" cy="523220"/>
          </a:xfrm>
          <a:prstGeom prst="rect">
            <a:avLst/>
          </a:prstGeom>
          <a:noFill/>
          <a:ln w="9525">
            <a:noFill/>
            <a:miter lim="800000"/>
            <a:headEnd/>
            <a:tailEnd/>
          </a:ln>
        </p:spPr>
        <p:txBody>
          <a:bodyPr wrap="square">
            <a:spAutoFit/>
          </a:bodyPr>
          <a:lstStyle/>
          <a:p>
            <a:pPr algn="ctr"/>
            <a:r>
              <a:rPr lang="en-US" sz="2800" b="1" dirty="0">
                <a:latin typeface="Calibri" panose="020F0502020204030204" pitchFamily="34" charset="0"/>
              </a:rPr>
              <a:t>5 Temporal Meta-Signature Gene Table Lookup &amp; Variable Breakdowns</a:t>
            </a:r>
          </a:p>
        </p:txBody>
      </p:sp>
      <p:pic>
        <p:nvPicPr>
          <p:cNvPr id="3" name="Picture 2">
            <a:extLst>
              <a:ext uri="{FF2B5EF4-FFF2-40B4-BE49-F238E27FC236}">
                <a16:creationId xmlns:a16="http://schemas.microsoft.com/office/drawing/2014/main" id="{F061B34D-ADA1-4538-BF0E-E39D963E7E6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108" y="589935"/>
            <a:ext cx="6009184" cy="2824316"/>
          </a:xfrm>
          <a:prstGeom prst="rect">
            <a:avLst/>
          </a:prstGeom>
          <a:ln>
            <a:solidFill>
              <a:schemeClr val="tx1"/>
            </a:solidFill>
          </a:ln>
        </p:spPr>
      </p:pic>
      <p:pic>
        <p:nvPicPr>
          <p:cNvPr id="4" name="Picture 3">
            <a:extLst>
              <a:ext uri="{FF2B5EF4-FFF2-40B4-BE49-F238E27FC236}">
                <a16:creationId xmlns:a16="http://schemas.microsoft.com/office/drawing/2014/main" id="{1A462AE9-B79B-478E-ABB0-A0D0415B357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750799" y="2251739"/>
            <a:ext cx="2377440" cy="4485412"/>
          </a:xfrm>
          <a:prstGeom prst="rect">
            <a:avLst/>
          </a:prstGeom>
          <a:ln>
            <a:solidFill>
              <a:schemeClr val="tx1"/>
            </a:solidFill>
          </a:ln>
        </p:spPr>
      </p:pic>
      <p:pic>
        <p:nvPicPr>
          <p:cNvPr id="5" name="Picture 4">
            <a:extLst>
              <a:ext uri="{FF2B5EF4-FFF2-40B4-BE49-F238E27FC236}">
                <a16:creationId xmlns:a16="http://schemas.microsoft.com/office/drawing/2014/main" id="{F45B359E-C3AE-474E-A6BC-F9970DE91C4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340598" y="2251739"/>
            <a:ext cx="2377440" cy="4485412"/>
          </a:xfrm>
          <a:prstGeom prst="rect">
            <a:avLst/>
          </a:prstGeom>
          <a:ln>
            <a:solidFill>
              <a:schemeClr val="tx1"/>
            </a:solidFill>
          </a:ln>
        </p:spPr>
      </p:pic>
      <p:pic>
        <p:nvPicPr>
          <p:cNvPr id="6" name="Picture 5">
            <a:extLst>
              <a:ext uri="{FF2B5EF4-FFF2-40B4-BE49-F238E27FC236}">
                <a16:creationId xmlns:a16="http://schemas.microsoft.com/office/drawing/2014/main" id="{9A2C22BC-70D1-4145-8944-FDF08FA8EC49}"/>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6917911" y="2251739"/>
            <a:ext cx="2377440" cy="4384941"/>
          </a:xfrm>
          <a:prstGeom prst="rect">
            <a:avLst/>
          </a:prstGeom>
          <a:ln>
            <a:solidFill>
              <a:schemeClr val="tx1"/>
            </a:solidFill>
          </a:ln>
        </p:spPr>
      </p:pic>
      <p:pic>
        <p:nvPicPr>
          <p:cNvPr id="7" name="Picture 6">
            <a:extLst>
              <a:ext uri="{FF2B5EF4-FFF2-40B4-BE49-F238E27FC236}">
                <a16:creationId xmlns:a16="http://schemas.microsoft.com/office/drawing/2014/main" id="{B86F0C1E-B859-47B1-AF99-1756202251EC}"/>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475847" y="3753464"/>
            <a:ext cx="2505823" cy="1511710"/>
          </a:xfrm>
          <a:prstGeom prst="rect">
            <a:avLst/>
          </a:prstGeom>
          <a:ln>
            <a:solidFill>
              <a:schemeClr val="tx1"/>
            </a:solidFill>
          </a:ln>
        </p:spPr>
      </p:pic>
      <p:sp>
        <p:nvSpPr>
          <p:cNvPr id="8" name="Rectangle 7">
            <a:extLst>
              <a:ext uri="{FF2B5EF4-FFF2-40B4-BE49-F238E27FC236}">
                <a16:creationId xmlns:a16="http://schemas.microsoft.com/office/drawing/2014/main" id="{EE5FFC28-0454-44ED-80AE-4BB0C66588DF}"/>
              </a:ext>
            </a:extLst>
          </p:cNvPr>
          <p:cNvSpPr/>
          <p:nvPr/>
        </p:nvSpPr>
        <p:spPr>
          <a:xfrm>
            <a:off x="7580518" y="715626"/>
            <a:ext cx="2412840" cy="338554"/>
          </a:xfrm>
          <a:prstGeom prst="rect">
            <a:avLst/>
          </a:prstGeom>
        </p:spPr>
        <p:txBody>
          <a:bodyPr wrap="none">
            <a:spAutoFit/>
          </a:bodyPr>
          <a:lstStyle/>
          <a:p>
            <a:r>
              <a:rPr lang="en-US" dirty="0">
                <a:hlinkClick r:id="rId7"/>
              </a:rPr>
              <a:t>http://3.14.252.12:8049/</a:t>
            </a:r>
            <a:r>
              <a:rPr lang="en-US" dirty="0"/>
              <a:t> </a:t>
            </a:r>
          </a:p>
        </p:txBody>
      </p:sp>
    </p:spTree>
    <p:extLst>
      <p:ext uri="{BB962C8B-B14F-4D97-AF65-F5344CB8AC3E}">
        <p14:creationId xmlns:p14="http://schemas.microsoft.com/office/powerpoint/2010/main" val="465960238"/>
      </p:ext>
    </p:extLst>
  </p:cSld>
  <p:clrMapOvr>
    <a:masterClrMapping/>
  </p:clrMapOvr>
</p:sld>
</file>

<file path=ppt/theme/theme1.xml><?xml version="1.0" encoding="utf-8"?>
<a:theme xmlns:a="http://schemas.openxmlformats.org/drawingml/2006/main" name="Illumina_Template_Corporate_INTERNAL">
  <a:themeElements>
    <a:clrScheme name="Primary-Secondary">
      <a:dk1>
        <a:srgbClr val="1A1818"/>
      </a:dk1>
      <a:lt1>
        <a:srgbClr val="FFFFFF"/>
      </a:lt1>
      <a:dk2>
        <a:srgbClr val="1A1818"/>
      </a:dk2>
      <a:lt2>
        <a:srgbClr val="7D7C7C"/>
      </a:lt2>
      <a:accent1>
        <a:srgbClr val="3E7EBE"/>
      </a:accent1>
      <a:accent2>
        <a:srgbClr val="97AD4A"/>
      </a:accent2>
      <a:accent3>
        <a:srgbClr val="7D7C7C"/>
      </a:accent3>
      <a:accent4>
        <a:srgbClr val="885087"/>
      </a:accent4>
      <a:accent5>
        <a:srgbClr val="31859C"/>
      </a:accent5>
      <a:accent6>
        <a:srgbClr val="A92C2F"/>
      </a:accent6>
      <a:hlink>
        <a:srgbClr val="4B9BEC"/>
      </a:hlink>
      <a:folHlink>
        <a:srgbClr val="326CA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Illumina Colors">
        <a:dk1>
          <a:srgbClr val="4D4D4F"/>
        </a:dk1>
        <a:lt1>
          <a:srgbClr val="FFFFFF"/>
        </a:lt1>
        <a:dk2>
          <a:srgbClr val="4D4D4F"/>
        </a:dk2>
        <a:lt2>
          <a:srgbClr val="BBBBBB"/>
        </a:lt2>
        <a:accent1>
          <a:srgbClr val="AD73AC"/>
        </a:accent1>
        <a:accent2>
          <a:srgbClr val="7CA8D4"/>
        </a:accent2>
        <a:accent3>
          <a:srgbClr val="B9C980"/>
        </a:accent3>
        <a:accent4>
          <a:srgbClr val="D04C4F"/>
        </a:accent4>
        <a:accent5>
          <a:srgbClr val="D3BCD2"/>
        </a:accent5>
        <a:accent6>
          <a:srgbClr val="A9C1D9"/>
        </a:accent6>
        <a:hlink>
          <a:srgbClr val="B9C980"/>
        </a:hlink>
        <a:folHlink>
          <a:srgbClr val="7CA8D4"/>
        </a:folHlink>
      </a:clrScheme>
      <a:clrMap bg1="lt1" tx1="dk1" bg2="lt2" tx2="dk2" accent1="accent1" accent2="accent2" accent3="accent3" accent4="accent4" accent5="accent5" accent6="accent6" hlink="hlink" folHlink="folHlink"/>
    </a:extraClrScheme>
    <a:extraClrScheme>
      <a:clrScheme name="Illumina Colors">
        <a:dk1>
          <a:srgbClr val="4D4D4F"/>
        </a:dk1>
        <a:lt1>
          <a:srgbClr val="FFFFFF"/>
        </a:lt1>
        <a:dk2>
          <a:srgbClr val="4D4D4F"/>
        </a:dk2>
        <a:lt2>
          <a:srgbClr val="BBBBBB"/>
        </a:lt2>
        <a:accent1>
          <a:srgbClr val="AD73AC"/>
        </a:accent1>
        <a:accent2>
          <a:srgbClr val="7CA8D4"/>
        </a:accent2>
        <a:accent3>
          <a:srgbClr val="B9C980"/>
        </a:accent3>
        <a:accent4>
          <a:srgbClr val="D04C4F"/>
        </a:accent4>
        <a:accent5>
          <a:srgbClr val="D3BCD2"/>
        </a:accent5>
        <a:accent6>
          <a:srgbClr val="A9C1D9"/>
        </a:accent6>
        <a:hlink>
          <a:srgbClr val="B9C980"/>
        </a:hlink>
        <a:folHlink>
          <a:srgbClr val="7CA8D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llumina_Template_Corporate_EXTERNAL.potx  -  Read-Only" id="{E669CDE4-7AC9-4E61-B252-A1614BEBE77A}" vid="{B18179D7-0F3A-4ACF-BD5C-655702BD0572}"/>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d62b6ecb-acff-4b24-a527-ff2b271ebe71">23CEHAA2X2SM-2102554853-63818</_dlc_DocId>
    <_dlc_DocIdUrl xmlns="d62b6ecb-acff-4b24-a527-ff2b271ebe71">
      <Url>https://slidegenius365.sharepoint.com/_layouts/15/DocIdRedir.aspx?ID=23CEHAA2X2SM-2102554853-63818</Url>
      <Description>23CEHAA2X2SM-2102554853-63818</Description>
    </_dlc_DocIdUrl>
    <Notes0 xmlns="06fa9243-f6f6-4c83-8c18-4e880acd4ff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689C359221F84CA6C8A700AD48302A" ma:contentTypeVersion="80" ma:contentTypeDescription="Create a new document." ma:contentTypeScope="" ma:versionID="7f1b69666764536ca83cd4f66a5de8eb">
  <xsd:schema xmlns:xsd="http://www.w3.org/2001/XMLSchema" xmlns:xs="http://www.w3.org/2001/XMLSchema" xmlns:p="http://schemas.microsoft.com/office/2006/metadata/properties" xmlns:ns2="d62b6ecb-acff-4b24-a527-ff2b271ebe71" xmlns:ns3="06fa9243-f6f6-4c83-8c18-4e880acd4ff6" targetNamespace="http://schemas.microsoft.com/office/2006/metadata/properties" ma:root="true" ma:fieldsID="4cf60bc16ef00a7b9ff0485273d25568" ns2:_="" ns3:_="">
    <xsd:import namespace="d62b6ecb-acff-4b24-a527-ff2b271ebe71"/>
    <xsd:import namespace="06fa9243-f6f6-4c83-8c18-4e880acd4ff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2:_dlc_DocId" minOccurs="0"/>
                <xsd:element ref="ns2:_dlc_DocIdUrl" minOccurs="0"/>
                <xsd:element ref="ns2:_dlc_DocIdPersistId" minOccurs="0"/>
                <xsd:element ref="ns3:MediaServiceLocation" minOccurs="0"/>
                <xsd:element ref="ns3:Notes0"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b6ecb-acff-4b24-a527-ff2b271ebe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15" nillable="true" ma:displayName="Document ID Value" ma:description="The value of the document ID assigned to this item." ma:internalName="_dlc_DocId" ma:readOnly="true">
      <xsd:simpleType>
        <xsd:restriction base="dms:Text"/>
      </xsd:simpleType>
    </xsd:element>
    <xsd:element name="_dlc_DocIdUrl" ma:index="1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7"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6fa9243-f6f6-4c83-8c18-4e880acd4ff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Notes0" ma:index="19" nillable="true" ma:displayName="Notes" ma:internalName="Notes0">
      <xsd:simpleType>
        <xsd:restriction base="dms:Note">
          <xsd:maxLength value="255"/>
        </xsd:restriction>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525BC-EA34-4403-8757-7482A2C564AE}">
  <ds:schemaRefs>
    <ds:schemaRef ds:uri="http://schemas.microsoft.com/sharepoint/events"/>
  </ds:schemaRefs>
</ds:datastoreItem>
</file>

<file path=customXml/itemProps2.xml><?xml version="1.0" encoding="utf-8"?>
<ds:datastoreItem xmlns:ds="http://schemas.openxmlformats.org/officeDocument/2006/customXml" ds:itemID="{4C9529ED-21C8-4FDA-8311-6D5E60CF2B6B}">
  <ds:schemaRef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http://purl.org/dc/dcmitype/"/>
    <ds:schemaRef ds:uri="http://schemas.microsoft.com/office/2006/metadata/properties"/>
    <ds:schemaRef ds:uri="06fa9243-f6f6-4c83-8c18-4e880acd4ff6"/>
    <ds:schemaRef ds:uri="d62b6ecb-acff-4b24-a527-ff2b271ebe71"/>
  </ds:schemaRefs>
</ds:datastoreItem>
</file>

<file path=customXml/itemProps3.xml><?xml version="1.0" encoding="utf-8"?>
<ds:datastoreItem xmlns:ds="http://schemas.openxmlformats.org/officeDocument/2006/customXml" ds:itemID="{029A150D-5A41-4A72-982C-1F958915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2b6ecb-acff-4b24-a527-ff2b271ebe71"/>
    <ds:schemaRef ds:uri="06fa9243-f6f6-4c83-8c18-4e880acd4f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BB5ABF4-5EE8-4A0B-8D58-FC0D55A719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Illumina_Template_Corporate_EXTERNAL</Template>
  <TotalTime>16857</TotalTime>
  <Words>1967</Words>
  <Application>Microsoft Office PowerPoint</Application>
  <PresentationFormat>Widescreen</PresentationFormat>
  <Paragraphs>194</Paragraphs>
  <Slides>17</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Arial-BoldMT</vt:lpstr>
      <vt:lpstr>ArialMT</vt:lpstr>
      <vt:lpstr>Calibri</vt:lpstr>
      <vt:lpstr>Calibri Light</vt:lpstr>
      <vt:lpstr>Wingdings</vt:lpstr>
      <vt:lpstr>Illumina_Template_Corporate_INTERNAL</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Presentation</dc:title>
  <dc:subject/>
  <dc:creator>Flynn, James</dc:creator>
  <cp:keywords/>
  <dc:description/>
  <cp:lastModifiedBy>Flynn, James</cp:lastModifiedBy>
  <cp:revision>504</cp:revision>
  <cp:lastPrinted>2017-03-20T17:47:51Z</cp:lastPrinted>
  <dcterms:created xsi:type="dcterms:W3CDTF">2020-01-08T18:04:31Z</dcterms:created>
  <dcterms:modified xsi:type="dcterms:W3CDTF">2021-03-05T21:35:17Z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0x010100C4689C359221F84CA6C8A700AD48302A</vt:lpwstr>
  </property>
  <property fmtid="{D5CDD505-2E9C-101B-9397-08002B2CF9AE}" pid="3" name="_dlc_DocIdItemGuid">
    <vt:lpwstr>b12ca941-ac26-4de5-9afa-6fb323a3303e</vt:lpwstr>
  </property>
</Properties>
</file>