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67750-DE60-D040-B89B-FCE2136C9167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AA5ED-8E84-D644-BB84-16787FFFC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7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1100" dirty="0" smtClean="0">
                <a:latin typeface="Calibri" charset="0"/>
              </a:rPr>
              <a:t>Fig. </a:t>
            </a:r>
            <a:r>
              <a:rPr lang="en-US" sz="1100" smtClean="0">
                <a:latin typeface="Calibri" charset="0"/>
              </a:rPr>
              <a:t>1A: </a:t>
            </a:r>
            <a:endParaRPr lang="en-US" sz="1100" dirty="0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A7CD4D-3867-EE46-8B43-BD7744C01BF6}" type="slidenum">
              <a:rPr lang="en-US">
                <a:latin typeface="Calibri" charset="0"/>
              </a:rPr>
              <a:pPr/>
              <a:t>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7B0-2EA2-AA43-9529-DEDEF30A148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2970-81B7-554D-BA09-B899CB7B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7B0-2EA2-AA43-9529-DEDEF30A148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2970-81B7-554D-BA09-B899CB7B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7B0-2EA2-AA43-9529-DEDEF30A148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2970-81B7-554D-BA09-B899CB7B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4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7B0-2EA2-AA43-9529-DEDEF30A148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2970-81B7-554D-BA09-B899CB7B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7B0-2EA2-AA43-9529-DEDEF30A148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2970-81B7-554D-BA09-B899CB7B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7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7B0-2EA2-AA43-9529-DEDEF30A148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2970-81B7-554D-BA09-B899CB7B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8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7B0-2EA2-AA43-9529-DEDEF30A148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2970-81B7-554D-BA09-B899CB7B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7B0-2EA2-AA43-9529-DEDEF30A148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2970-81B7-554D-BA09-B899CB7B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7B0-2EA2-AA43-9529-DEDEF30A148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2970-81B7-554D-BA09-B899CB7B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2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7B0-2EA2-AA43-9529-DEDEF30A148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2970-81B7-554D-BA09-B899CB7B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2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87B0-2EA2-AA43-9529-DEDEF30A148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2970-81B7-554D-BA09-B899CB7B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87B0-2EA2-AA43-9529-DEDEF30A148B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2970-81B7-554D-BA09-B899CB7B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4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121"/>
          <p:cNvGrpSpPr>
            <a:grpSpLocks/>
          </p:cNvGrpSpPr>
          <p:nvPr/>
        </p:nvGrpSpPr>
        <p:grpSpPr bwMode="auto">
          <a:xfrm>
            <a:off x="1676400" y="1371600"/>
            <a:ext cx="5907088" cy="3867150"/>
            <a:chOff x="2412741" y="762382"/>
            <a:chExt cx="5905969" cy="3867135"/>
          </a:xfrm>
        </p:grpSpPr>
        <p:sp>
          <p:nvSpPr>
            <p:cNvPr id="19459" name="Oval 98"/>
            <p:cNvSpPr>
              <a:spLocks noChangeArrowheads="1"/>
            </p:cNvSpPr>
            <p:nvPr/>
          </p:nvSpPr>
          <p:spPr bwMode="auto">
            <a:xfrm>
              <a:off x="5807575" y="3090590"/>
              <a:ext cx="502773" cy="198341"/>
            </a:xfrm>
            <a:prstGeom prst="ellipse">
              <a:avLst/>
            </a:prstGeom>
            <a:solidFill>
              <a:srgbClr val="69B95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200" b="1"/>
            </a:p>
          </p:txBody>
        </p:sp>
        <p:sp>
          <p:nvSpPr>
            <p:cNvPr id="19460" name="Text Box 43"/>
            <p:cNvSpPr txBox="1">
              <a:spLocks noChangeArrowheads="1"/>
            </p:cNvSpPr>
            <p:nvPr/>
          </p:nvSpPr>
          <p:spPr bwMode="auto">
            <a:xfrm>
              <a:off x="4091750" y="1727871"/>
              <a:ext cx="56938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Arial " charset="0"/>
                </a:rPr>
                <a:t>TLR4</a:t>
              </a:r>
            </a:p>
          </p:txBody>
        </p:sp>
        <p:sp>
          <p:nvSpPr>
            <p:cNvPr id="19461" name="Text Box 49"/>
            <p:cNvSpPr txBox="1">
              <a:spLocks noChangeArrowheads="1"/>
            </p:cNvSpPr>
            <p:nvPr/>
          </p:nvSpPr>
          <p:spPr bwMode="auto">
            <a:xfrm>
              <a:off x="4144274" y="1146994"/>
              <a:ext cx="4839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Arial" charset="0"/>
                </a:rPr>
                <a:t>LPS</a:t>
              </a:r>
            </a:p>
          </p:txBody>
        </p:sp>
        <p:sp>
          <p:nvSpPr>
            <p:cNvPr id="19462" name="AutoShape 63"/>
            <p:cNvSpPr>
              <a:spLocks noChangeArrowheads="1"/>
            </p:cNvSpPr>
            <p:nvPr/>
          </p:nvSpPr>
          <p:spPr bwMode="auto">
            <a:xfrm>
              <a:off x="3616319" y="2390218"/>
              <a:ext cx="479595" cy="367566"/>
            </a:xfrm>
            <a:prstGeom prst="star32">
              <a:avLst>
                <a:gd name="adj" fmla="val 43056"/>
              </a:avLst>
            </a:prstGeom>
            <a:solidFill>
              <a:srgbClr val="FF5C5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 b="1"/>
                <a:t>IKK</a:t>
              </a:r>
            </a:p>
          </p:txBody>
        </p:sp>
        <p:sp>
          <p:nvSpPr>
            <p:cNvPr id="19463" name="Line 65"/>
            <p:cNvSpPr>
              <a:spLocks noChangeShapeType="1"/>
            </p:cNvSpPr>
            <p:nvPr/>
          </p:nvSpPr>
          <p:spPr bwMode="auto">
            <a:xfrm>
              <a:off x="3853442" y="2814193"/>
              <a:ext cx="0" cy="3147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Oval 98"/>
            <p:cNvSpPr>
              <a:spLocks noChangeArrowheads="1"/>
            </p:cNvSpPr>
            <p:nvPr/>
          </p:nvSpPr>
          <p:spPr bwMode="auto">
            <a:xfrm>
              <a:off x="4971255" y="3139907"/>
              <a:ext cx="281696" cy="331173"/>
            </a:xfrm>
            <a:prstGeom prst="ellipse">
              <a:avLst/>
            </a:prstGeom>
            <a:solidFill>
              <a:srgbClr val="69B95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200" b="1"/>
            </a:p>
          </p:txBody>
        </p:sp>
        <p:grpSp>
          <p:nvGrpSpPr>
            <p:cNvPr id="19465" name="Group 123"/>
            <p:cNvGrpSpPr>
              <a:grpSpLocks/>
            </p:cNvGrpSpPr>
            <p:nvPr/>
          </p:nvGrpSpPr>
          <p:grpSpPr bwMode="auto">
            <a:xfrm>
              <a:off x="3577535" y="3074401"/>
              <a:ext cx="518819" cy="407598"/>
              <a:chOff x="1745482" y="2100579"/>
              <a:chExt cx="442509" cy="222157"/>
            </a:xfrm>
          </p:grpSpPr>
          <p:sp>
            <p:nvSpPr>
              <p:cNvPr id="19532" name="Oval 60"/>
              <p:cNvSpPr>
                <a:spLocks noChangeArrowheads="1"/>
              </p:cNvSpPr>
              <p:nvPr/>
            </p:nvSpPr>
            <p:spPr bwMode="auto">
              <a:xfrm>
                <a:off x="1745482" y="2100579"/>
                <a:ext cx="258896" cy="222157"/>
              </a:xfrm>
              <a:prstGeom prst="ellipse">
                <a:avLst/>
              </a:prstGeom>
              <a:solidFill>
                <a:srgbClr val="FF5C5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9533" name="Oval 61"/>
              <p:cNvSpPr>
                <a:spLocks noChangeArrowheads="1"/>
              </p:cNvSpPr>
              <p:nvPr/>
            </p:nvSpPr>
            <p:spPr bwMode="auto">
              <a:xfrm>
                <a:off x="1965818" y="2160825"/>
                <a:ext cx="222173" cy="161911"/>
              </a:xfrm>
              <a:prstGeom prst="ellipse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19466" name="Group 135"/>
            <p:cNvGrpSpPr>
              <a:grpSpLocks/>
            </p:cNvGrpSpPr>
            <p:nvPr/>
          </p:nvGrpSpPr>
          <p:grpSpPr bwMode="auto">
            <a:xfrm>
              <a:off x="4220441" y="1303897"/>
              <a:ext cx="308440" cy="418516"/>
              <a:chOff x="2670687" y="932087"/>
              <a:chExt cx="171427" cy="225685"/>
            </a:xfrm>
          </p:grpSpPr>
          <p:sp>
            <p:nvSpPr>
              <p:cNvPr id="18" name="Rectangle 78"/>
              <p:cNvSpPr>
                <a:spLocks noChangeArrowheads="1"/>
              </p:cNvSpPr>
              <p:nvPr/>
            </p:nvSpPr>
            <p:spPr bwMode="auto">
              <a:xfrm>
                <a:off x="2728093" y="1096353"/>
                <a:ext cx="56457" cy="6163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1200" b="1">
                  <a:cs typeface="Arial" charset="0"/>
                </a:endParaRPr>
              </a:p>
            </p:txBody>
          </p:sp>
          <p:sp>
            <p:nvSpPr>
              <p:cNvPr id="19" name="AutoShape 79"/>
              <p:cNvSpPr>
                <a:spLocks noChangeArrowheads="1"/>
              </p:cNvSpPr>
              <p:nvPr/>
            </p:nvSpPr>
            <p:spPr bwMode="auto">
              <a:xfrm flipH="1" flipV="1">
                <a:off x="2670754" y="931990"/>
                <a:ext cx="171136" cy="170355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b="1"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19531" name="Oval 80"/>
              <p:cNvSpPr>
                <a:spLocks noChangeArrowheads="1"/>
              </p:cNvSpPr>
              <p:nvPr/>
            </p:nvSpPr>
            <p:spPr bwMode="auto">
              <a:xfrm>
                <a:off x="2727829" y="992035"/>
                <a:ext cx="57142" cy="56421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b="1"/>
              </a:p>
            </p:txBody>
          </p:sp>
        </p:grpSp>
        <p:sp>
          <p:nvSpPr>
            <p:cNvPr id="19467" name="Text Box 66"/>
            <p:cNvSpPr txBox="1">
              <a:spLocks noChangeArrowheads="1"/>
            </p:cNvSpPr>
            <p:nvPr/>
          </p:nvSpPr>
          <p:spPr bwMode="auto">
            <a:xfrm>
              <a:off x="3646106" y="3174482"/>
              <a:ext cx="4487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200" b="1">
                  <a:latin typeface="Arial" charset="0"/>
                </a:rPr>
                <a:t>NF</a:t>
              </a:r>
              <a:r>
                <a:rPr lang="en-US" sz="1200" b="1">
                  <a:latin typeface="Symbol" charset="0"/>
                </a:rPr>
                <a:t>k</a:t>
              </a:r>
              <a:r>
                <a:rPr lang="en-US" sz="1200" b="1">
                  <a:latin typeface="Arial" charset="0"/>
                </a:rPr>
                <a:t>B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 flipV="1">
              <a:off x="3106348" y="2008565"/>
              <a:ext cx="1114214" cy="4365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4014191" y="2057799"/>
              <a:ext cx="369887" cy="2364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70" name="AutoShape 50"/>
            <p:cNvSpPr>
              <a:spLocks noChangeArrowheads="1"/>
            </p:cNvSpPr>
            <p:nvPr/>
          </p:nvSpPr>
          <p:spPr bwMode="auto">
            <a:xfrm>
              <a:off x="4899939" y="2384760"/>
              <a:ext cx="599049" cy="336632"/>
            </a:xfrm>
            <a:prstGeom prst="star32">
              <a:avLst>
                <a:gd name="adj" fmla="val 43056"/>
              </a:avLst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200" b="1"/>
                <a:t>TBK1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495146" y="1991102"/>
              <a:ext cx="606310" cy="3603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72" name="Oval 98"/>
            <p:cNvSpPr>
              <a:spLocks noChangeArrowheads="1"/>
            </p:cNvSpPr>
            <p:nvPr/>
          </p:nvSpPr>
          <p:spPr bwMode="auto">
            <a:xfrm>
              <a:off x="5174504" y="3139907"/>
              <a:ext cx="281696" cy="331173"/>
            </a:xfrm>
            <a:prstGeom prst="ellipse">
              <a:avLst/>
            </a:prstGeom>
            <a:solidFill>
              <a:srgbClr val="69B95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200" b="1"/>
            </a:p>
          </p:txBody>
        </p:sp>
        <p:sp>
          <p:nvSpPr>
            <p:cNvPr id="19473" name="Rectangle 102"/>
            <p:cNvSpPr>
              <a:spLocks noChangeArrowheads="1"/>
            </p:cNvSpPr>
            <p:nvPr/>
          </p:nvSpPr>
          <p:spPr bwMode="auto">
            <a:xfrm>
              <a:off x="4921334" y="3172661"/>
              <a:ext cx="581220" cy="31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1"/>
                <a:t>IRF3</a:t>
              </a:r>
            </a:p>
          </p:txBody>
        </p:sp>
        <p:sp>
          <p:nvSpPr>
            <p:cNvPr id="19474" name="Oval 103"/>
            <p:cNvSpPr>
              <a:spLocks noChangeArrowheads="1"/>
            </p:cNvSpPr>
            <p:nvPr/>
          </p:nvSpPr>
          <p:spPr bwMode="auto">
            <a:xfrm>
              <a:off x="5780831" y="3210686"/>
              <a:ext cx="281696" cy="331173"/>
            </a:xfrm>
            <a:prstGeom prst="ellipse">
              <a:avLst/>
            </a:prstGeom>
            <a:solidFill>
              <a:srgbClr val="69B95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200" b="1"/>
            </a:p>
          </p:txBody>
        </p:sp>
        <p:sp>
          <p:nvSpPr>
            <p:cNvPr id="19475" name="Oval 98"/>
            <p:cNvSpPr>
              <a:spLocks noChangeArrowheads="1"/>
            </p:cNvSpPr>
            <p:nvPr/>
          </p:nvSpPr>
          <p:spPr bwMode="auto">
            <a:xfrm>
              <a:off x="6037566" y="3210686"/>
              <a:ext cx="281696" cy="331173"/>
            </a:xfrm>
            <a:prstGeom prst="ellipse">
              <a:avLst/>
            </a:prstGeom>
            <a:solidFill>
              <a:srgbClr val="69B95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200" b="1"/>
            </a:p>
          </p:txBody>
        </p:sp>
        <p:sp>
          <p:nvSpPr>
            <p:cNvPr id="19476" name="Rectangle 105"/>
            <p:cNvSpPr>
              <a:spLocks noChangeArrowheads="1"/>
            </p:cNvSpPr>
            <p:nvPr/>
          </p:nvSpPr>
          <p:spPr bwMode="auto">
            <a:xfrm>
              <a:off x="5696816" y="3210761"/>
              <a:ext cx="706022" cy="31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1"/>
                <a:t>ISGF3</a:t>
              </a:r>
            </a:p>
          </p:txBody>
        </p:sp>
        <p:sp>
          <p:nvSpPr>
            <p:cNvPr id="19477" name="Line 65"/>
            <p:cNvSpPr>
              <a:spLocks noChangeShapeType="1"/>
            </p:cNvSpPr>
            <p:nvPr/>
          </p:nvSpPr>
          <p:spPr bwMode="auto">
            <a:xfrm>
              <a:off x="5215511" y="2765063"/>
              <a:ext cx="0" cy="3147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Line 65"/>
            <p:cNvSpPr>
              <a:spLocks noChangeShapeType="1"/>
            </p:cNvSpPr>
            <p:nvPr/>
          </p:nvSpPr>
          <p:spPr bwMode="auto">
            <a:xfrm>
              <a:off x="3830258" y="3557461"/>
              <a:ext cx="5089" cy="4734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65"/>
            <p:cNvSpPr>
              <a:spLocks noChangeShapeType="1"/>
            </p:cNvSpPr>
            <p:nvPr/>
          </p:nvSpPr>
          <p:spPr bwMode="auto">
            <a:xfrm>
              <a:off x="4071559" y="3514429"/>
              <a:ext cx="584200" cy="5143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65"/>
            <p:cNvSpPr>
              <a:spLocks noChangeShapeType="1"/>
            </p:cNvSpPr>
            <p:nvPr/>
          </p:nvSpPr>
          <p:spPr bwMode="auto">
            <a:xfrm flipH="1">
              <a:off x="4878006" y="3565230"/>
              <a:ext cx="463551" cy="463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Line 65"/>
            <p:cNvSpPr>
              <a:spLocks noChangeShapeType="1"/>
            </p:cNvSpPr>
            <p:nvPr/>
          </p:nvSpPr>
          <p:spPr bwMode="auto">
            <a:xfrm>
              <a:off x="6060374" y="3578666"/>
              <a:ext cx="131201" cy="450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Line 13"/>
            <p:cNvSpPr>
              <a:spLocks noChangeShapeType="1"/>
            </p:cNvSpPr>
            <p:nvPr/>
          </p:nvSpPr>
          <p:spPr bwMode="auto">
            <a:xfrm>
              <a:off x="4431072" y="4204478"/>
              <a:ext cx="7888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Rectangle 55"/>
            <p:cNvSpPr>
              <a:spLocks noChangeArrowheads="1"/>
            </p:cNvSpPr>
            <p:nvPr/>
          </p:nvSpPr>
          <p:spPr bwMode="auto">
            <a:xfrm>
              <a:off x="4789738" y="4165179"/>
              <a:ext cx="207909" cy="71627"/>
            </a:xfrm>
            <a:prstGeom prst="rect">
              <a:avLst/>
            </a:prstGeom>
            <a:solidFill>
              <a:srgbClr val="68B66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200" b="1"/>
            </a:p>
          </p:txBody>
        </p:sp>
        <p:sp>
          <p:nvSpPr>
            <p:cNvPr id="19484" name="Rectangle 28"/>
            <p:cNvSpPr>
              <a:spLocks noChangeArrowheads="1"/>
            </p:cNvSpPr>
            <p:nvPr/>
          </p:nvSpPr>
          <p:spPr bwMode="auto">
            <a:xfrm>
              <a:off x="4526640" y="4166363"/>
              <a:ext cx="207909" cy="71627"/>
            </a:xfrm>
            <a:prstGeom prst="rect">
              <a:avLst/>
            </a:prstGeom>
            <a:solidFill>
              <a:srgbClr val="FF625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200" b="1"/>
            </a:p>
          </p:txBody>
        </p:sp>
        <p:grpSp>
          <p:nvGrpSpPr>
            <p:cNvPr id="19485" name="Group 164"/>
            <p:cNvGrpSpPr>
              <a:grpSpLocks/>
            </p:cNvGrpSpPr>
            <p:nvPr/>
          </p:nvGrpSpPr>
          <p:grpSpPr bwMode="auto">
            <a:xfrm>
              <a:off x="5122581" y="4115563"/>
              <a:ext cx="166909" cy="86651"/>
              <a:chOff x="957267" y="1062037"/>
              <a:chExt cx="131819" cy="91440"/>
            </a:xfrm>
          </p:grpSpPr>
          <p:sp>
            <p:nvSpPr>
              <p:cNvPr id="19526" name="Line 15"/>
              <p:cNvSpPr>
                <a:spLocks noChangeShapeType="1"/>
              </p:cNvSpPr>
              <p:nvPr/>
            </p:nvSpPr>
            <p:spPr bwMode="auto">
              <a:xfrm flipV="1">
                <a:off x="957267" y="1062037"/>
                <a:ext cx="0" cy="9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7" name="Line 16"/>
              <p:cNvSpPr>
                <a:spLocks noChangeShapeType="1"/>
              </p:cNvSpPr>
              <p:nvPr/>
            </p:nvSpPr>
            <p:spPr bwMode="auto">
              <a:xfrm>
                <a:off x="1045437" y="1077245"/>
                <a:ext cx="436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rot="10800000">
                <a:off x="968161" y="1071673"/>
                <a:ext cx="463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86" name="Line 13"/>
            <p:cNvSpPr>
              <a:spLocks noChangeShapeType="1"/>
            </p:cNvSpPr>
            <p:nvPr/>
          </p:nvSpPr>
          <p:spPr bwMode="auto">
            <a:xfrm flipH="1" flipV="1">
              <a:off x="3406196" y="4200229"/>
              <a:ext cx="606534" cy="3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87" name="Group 159"/>
            <p:cNvGrpSpPr>
              <a:grpSpLocks/>
            </p:cNvGrpSpPr>
            <p:nvPr/>
          </p:nvGrpSpPr>
          <p:grpSpPr bwMode="auto">
            <a:xfrm flipH="1">
              <a:off x="3372328" y="4094943"/>
              <a:ext cx="166909" cy="86651"/>
              <a:chOff x="957267" y="1062037"/>
              <a:chExt cx="131819" cy="91440"/>
            </a:xfrm>
          </p:grpSpPr>
          <p:sp>
            <p:nvSpPr>
              <p:cNvPr id="19523" name="Line 15"/>
              <p:cNvSpPr>
                <a:spLocks noChangeShapeType="1"/>
              </p:cNvSpPr>
              <p:nvPr/>
            </p:nvSpPr>
            <p:spPr bwMode="auto">
              <a:xfrm flipV="1">
                <a:off x="957267" y="1062037"/>
                <a:ext cx="0" cy="9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4" name="Line 16"/>
              <p:cNvSpPr>
                <a:spLocks noChangeShapeType="1"/>
              </p:cNvSpPr>
              <p:nvPr/>
            </p:nvSpPr>
            <p:spPr bwMode="auto">
              <a:xfrm>
                <a:off x="1045437" y="1077245"/>
                <a:ext cx="436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rot="10800000">
                <a:off x="968221" y="1071655"/>
                <a:ext cx="463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88" name="Rectangle 28"/>
            <p:cNvSpPr>
              <a:spLocks noChangeArrowheads="1"/>
            </p:cNvSpPr>
            <p:nvPr/>
          </p:nvSpPr>
          <p:spPr bwMode="auto">
            <a:xfrm>
              <a:off x="3714154" y="4162129"/>
              <a:ext cx="207909" cy="71627"/>
            </a:xfrm>
            <a:prstGeom prst="rect">
              <a:avLst/>
            </a:prstGeom>
            <a:solidFill>
              <a:srgbClr val="FF625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200" b="1"/>
            </a:p>
          </p:txBody>
        </p:sp>
        <p:sp>
          <p:nvSpPr>
            <p:cNvPr id="19489" name="Line 13"/>
            <p:cNvSpPr>
              <a:spLocks noChangeShapeType="1"/>
            </p:cNvSpPr>
            <p:nvPr/>
          </p:nvSpPr>
          <p:spPr bwMode="auto">
            <a:xfrm>
              <a:off x="5970208" y="4206579"/>
              <a:ext cx="5578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0" name="Rectangle 55"/>
            <p:cNvSpPr>
              <a:spLocks noChangeArrowheads="1"/>
            </p:cNvSpPr>
            <p:nvPr/>
          </p:nvSpPr>
          <p:spPr bwMode="auto">
            <a:xfrm>
              <a:off x="6097838" y="4171529"/>
              <a:ext cx="207909" cy="71627"/>
            </a:xfrm>
            <a:prstGeom prst="rect">
              <a:avLst/>
            </a:prstGeom>
            <a:solidFill>
              <a:srgbClr val="68B66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200" b="1"/>
            </a:p>
          </p:txBody>
        </p:sp>
        <p:grpSp>
          <p:nvGrpSpPr>
            <p:cNvPr id="19491" name="Group 164"/>
            <p:cNvGrpSpPr>
              <a:grpSpLocks/>
            </p:cNvGrpSpPr>
            <p:nvPr/>
          </p:nvGrpSpPr>
          <p:grpSpPr bwMode="auto">
            <a:xfrm>
              <a:off x="6437300" y="4109153"/>
              <a:ext cx="166909" cy="86651"/>
              <a:chOff x="957267" y="1062037"/>
              <a:chExt cx="131819" cy="91440"/>
            </a:xfrm>
          </p:grpSpPr>
          <p:sp>
            <p:nvSpPr>
              <p:cNvPr id="19520" name="Line 15"/>
              <p:cNvSpPr>
                <a:spLocks noChangeShapeType="1"/>
              </p:cNvSpPr>
              <p:nvPr/>
            </p:nvSpPr>
            <p:spPr bwMode="auto">
              <a:xfrm flipV="1">
                <a:off x="957267" y="1062037"/>
                <a:ext cx="0" cy="9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1" name="Line 16"/>
              <p:cNvSpPr>
                <a:spLocks noChangeShapeType="1"/>
              </p:cNvSpPr>
              <p:nvPr/>
            </p:nvSpPr>
            <p:spPr bwMode="auto">
              <a:xfrm>
                <a:off x="1045437" y="1077245"/>
                <a:ext cx="436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rot="10800000">
                <a:off x="969005" y="1071736"/>
                <a:ext cx="451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92" name="TextBox 103"/>
            <p:cNvSpPr txBox="1">
              <a:spLocks noChangeArrowheads="1"/>
            </p:cNvSpPr>
            <p:nvPr/>
          </p:nvSpPr>
          <p:spPr bwMode="auto">
            <a:xfrm>
              <a:off x="6645486" y="2566297"/>
              <a:ext cx="7493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Arial" charset="0"/>
                </a:rPr>
                <a:t>kinases</a:t>
              </a:r>
            </a:p>
          </p:txBody>
        </p:sp>
        <p:sp>
          <p:nvSpPr>
            <p:cNvPr id="19493" name="TextBox 104"/>
            <p:cNvSpPr txBox="1">
              <a:spLocks noChangeArrowheads="1"/>
            </p:cNvSpPr>
            <p:nvPr/>
          </p:nvSpPr>
          <p:spPr bwMode="auto">
            <a:xfrm>
              <a:off x="6645486" y="3109918"/>
              <a:ext cx="13903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Arial" charset="0"/>
                </a:rPr>
                <a:t>transcription factors</a:t>
              </a:r>
            </a:p>
          </p:txBody>
        </p:sp>
        <p:sp>
          <p:nvSpPr>
            <p:cNvPr id="19494" name="TextBox 105"/>
            <p:cNvSpPr txBox="1">
              <a:spLocks noChangeArrowheads="1"/>
            </p:cNvSpPr>
            <p:nvPr/>
          </p:nvSpPr>
          <p:spPr bwMode="auto">
            <a:xfrm>
              <a:off x="6645486" y="4059584"/>
              <a:ext cx="94569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Arial" charset="0"/>
                </a:rPr>
                <a:t>promoters</a:t>
              </a:r>
            </a:p>
          </p:txBody>
        </p:sp>
        <p:sp>
          <p:nvSpPr>
            <p:cNvPr id="19495" name="TextBox 108"/>
            <p:cNvSpPr txBox="1">
              <a:spLocks noChangeArrowheads="1"/>
            </p:cNvSpPr>
            <p:nvPr/>
          </p:nvSpPr>
          <p:spPr bwMode="auto">
            <a:xfrm>
              <a:off x="6652800" y="1600579"/>
              <a:ext cx="16659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Arial" charset="0"/>
                </a:rPr>
                <a:t>receptor-proximal signaling adaptors</a:t>
              </a:r>
            </a:p>
          </p:txBody>
        </p:sp>
        <p:sp>
          <p:nvSpPr>
            <p:cNvPr id="19496" name="Text Box 36"/>
            <p:cNvSpPr txBox="1">
              <a:spLocks noChangeArrowheads="1"/>
            </p:cNvSpPr>
            <p:nvPr/>
          </p:nvSpPr>
          <p:spPr bwMode="auto">
            <a:xfrm>
              <a:off x="2412741" y="1713276"/>
              <a:ext cx="5905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Arial" charset="0"/>
                </a:rPr>
                <a:t>TNFR</a:t>
              </a:r>
            </a:p>
          </p:txBody>
        </p:sp>
        <p:sp>
          <p:nvSpPr>
            <p:cNvPr id="19497" name="Text Box 42"/>
            <p:cNvSpPr txBox="1">
              <a:spLocks noChangeArrowheads="1"/>
            </p:cNvSpPr>
            <p:nvPr/>
          </p:nvSpPr>
          <p:spPr bwMode="auto">
            <a:xfrm>
              <a:off x="2491922" y="1149356"/>
              <a:ext cx="48101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Arial" charset="0"/>
                </a:rPr>
                <a:t>TNF</a:t>
              </a:r>
            </a:p>
          </p:txBody>
        </p:sp>
        <p:sp>
          <p:nvSpPr>
            <p:cNvPr id="19498" name="Text Box 75"/>
            <p:cNvSpPr txBox="1">
              <a:spLocks noChangeArrowheads="1"/>
            </p:cNvSpPr>
            <p:nvPr/>
          </p:nvSpPr>
          <p:spPr bwMode="auto">
            <a:xfrm>
              <a:off x="3269809" y="1710542"/>
              <a:ext cx="51814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Arial" charset="0"/>
                </a:rPr>
                <a:t>IL1R</a:t>
              </a:r>
            </a:p>
          </p:txBody>
        </p:sp>
        <p:cxnSp>
          <p:nvCxnSpPr>
            <p:cNvPr id="152" name="Straight Arrow Connector 151"/>
            <p:cNvCxnSpPr/>
            <p:nvPr/>
          </p:nvCxnSpPr>
          <p:spPr bwMode="auto">
            <a:xfrm>
              <a:off x="2976197" y="1945065"/>
              <a:ext cx="682496" cy="4714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 bwMode="auto">
            <a:xfrm>
              <a:off x="3571396" y="1954590"/>
              <a:ext cx="222208" cy="4238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01" name="Text Box 42"/>
            <p:cNvSpPr txBox="1">
              <a:spLocks noChangeArrowheads="1"/>
            </p:cNvSpPr>
            <p:nvPr/>
          </p:nvSpPr>
          <p:spPr bwMode="auto">
            <a:xfrm>
              <a:off x="3341733" y="1146994"/>
              <a:ext cx="4582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Arial" charset="0"/>
                </a:rPr>
                <a:t>IL-1</a:t>
              </a:r>
            </a:p>
          </p:txBody>
        </p:sp>
        <p:grpSp>
          <p:nvGrpSpPr>
            <p:cNvPr id="19502" name="Group 135"/>
            <p:cNvGrpSpPr>
              <a:grpSpLocks/>
            </p:cNvGrpSpPr>
            <p:nvPr/>
          </p:nvGrpSpPr>
          <p:grpSpPr bwMode="auto">
            <a:xfrm>
              <a:off x="2573059" y="1303897"/>
              <a:ext cx="308440" cy="418516"/>
              <a:chOff x="2670687" y="932087"/>
              <a:chExt cx="171427" cy="225685"/>
            </a:xfrm>
          </p:grpSpPr>
          <p:sp>
            <p:nvSpPr>
              <p:cNvPr id="102" name="Rectangle 78"/>
              <p:cNvSpPr>
                <a:spLocks noChangeArrowheads="1"/>
              </p:cNvSpPr>
              <p:nvPr/>
            </p:nvSpPr>
            <p:spPr bwMode="auto">
              <a:xfrm>
                <a:off x="2728021" y="1096353"/>
                <a:ext cx="56457" cy="6163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1200" b="1">
                  <a:cs typeface="Arial" charset="0"/>
                </a:endParaRPr>
              </a:p>
            </p:txBody>
          </p:sp>
          <p:sp>
            <p:nvSpPr>
              <p:cNvPr id="103" name="AutoShape 79"/>
              <p:cNvSpPr>
                <a:spLocks noChangeArrowheads="1"/>
              </p:cNvSpPr>
              <p:nvPr/>
            </p:nvSpPr>
            <p:spPr bwMode="auto">
              <a:xfrm flipH="1" flipV="1">
                <a:off x="2670681" y="931990"/>
                <a:ext cx="171136" cy="170355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b="1"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19519" name="Oval 80"/>
              <p:cNvSpPr>
                <a:spLocks noChangeArrowheads="1"/>
              </p:cNvSpPr>
              <p:nvPr/>
            </p:nvSpPr>
            <p:spPr bwMode="auto">
              <a:xfrm>
                <a:off x="2727829" y="992035"/>
                <a:ext cx="57142" cy="56421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b="1"/>
              </a:p>
            </p:txBody>
          </p:sp>
        </p:grpSp>
        <p:grpSp>
          <p:nvGrpSpPr>
            <p:cNvPr id="19503" name="Group 135"/>
            <p:cNvGrpSpPr>
              <a:grpSpLocks/>
            </p:cNvGrpSpPr>
            <p:nvPr/>
          </p:nvGrpSpPr>
          <p:grpSpPr bwMode="auto">
            <a:xfrm>
              <a:off x="3335039" y="1303897"/>
              <a:ext cx="308440" cy="418516"/>
              <a:chOff x="2670687" y="932087"/>
              <a:chExt cx="171427" cy="225685"/>
            </a:xfrm>
          </p:grpSpPr>
          <p:sp>
            <p:nvSpPr>
              <p:cNvPr id="110" name="Rectangle 78"/>
              <p:cNvSpPr>
                <a:spLocks noChangeArrowheads="1"/>
              </p:cNvSpPr>
              <p:nvPr/>
            </p:nvSpPr>
            <p:spPr bwMode="auto">
              <a:xfrm>
                <a:off x="2727951" y="1096353"/>
                <a:ext cx="56457" cy="6163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1200" b="1">
                  <a:cs typeface="Arial" charset="0"/>
                </a:endParaRPr>
              </a:p>
            </p:txBody>
          </p:sp>
          <p:sp>
            <p:nvSpPr>
              <p:cNvPr id="111" name="AutoShape 79"/>
              <p:cNvSpPr>
                <a:spLocks noChangeArrowheads="1"/>
              </p:cNvSpPr>
              <p:nvPr/>
            </p:nvSpPr>
            <p:spPr bwMode="auto">
              <a:xfrm flipH="1" flipV="1">
                <a:off x="2670612" y="931990"/>
                <a:ext cx="171136" cy="170355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b="1"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19516" name="Oval 80"/>
              <p:cNvSpPr>
                <a:spLocks noChangeArrowheads="1"/>
              </p:cNvSpPr>
              <p:nvPr/>
            </p:nvSpPr>
            <p:spPr bwMode="auto">
              <a:xfrm>
                <a:off x="2727829" y="992035"/>
                <a:ext cx="57142" cy="56421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b="1"/>
              </a:p>
            </p:txBody>
          </p:sp>
        </p:grpSp>
        <p:sp>
          <p:nvSpPr>
            <p:cNvPr id="19504" name="Line 65"/>
            <p:cNvSpPr>
              <a:spLocks noChangeShapeType="1"/>
            </p:cNvSpPr>
            <p:nvPr/>
          </p:nvSpPr>
          <p:spPr bwMode="auto">
            <a:xfrm flipH="1">
              <a:off x="6029518" y="2008094"/>
              <a:ext cx="4189" cy="1064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5269700" y="762382"/>
              <a:ext cx="692019" cy="3867135"/>
            </a:xfrm>
            <a:custGeom>
              <a:avLst/>
              <a:gdLst>
                <a:gd name="connsiteX0" fmla="*/ 1140 w 692166"/>
                <a:gd name="connsiteY0" fmla="*/ 3511081 h 3867135"/>
                <a:gd name="connsiteX1" fmla="*/ 90040 w 692166"/>
                <a:gd name="connsiteY1" fmla="*/ 3561881 h 3867135"/>
                <a:gd name="connsiteX2" fmla="*/ 572640 w 692166"/>
                <a:gd name="connsiteY2" fmla="*/ 221781 h 3867135"/>
                <a:gd name="connsiteX3" fmla="*/ 686940 w 692166"/>
                <a:gd name="connsiteY3" fmla="*/ 310681 h 3867135"/>
                <a:gd name="connsiteX4" fmla="*/ 674240 w 692166"/>
                <a:gd name="connsiteY4" fmla="*/ 285281 h 3867135"/>
                <a:gd name="connsiteX5" fmla="*/ 674240 w 692166"/>
                <a:gd name="connsiteY5" fmla="*/ 285281 h 3867135"/>
                <a:gd name="connsiteX6" fmla="*/ 674240 w 692166"/>
                <a:gd name="connsiteY6" fmla="*/ 285281 h 386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166" h="3867135">
                  <a:moveTo>
                    <a:pt x="1140" y="3511081"/>
                  </a:moveTo>
                  <a:cubicBezTo>
                    <a:pt x="-2035" y="3810589"/>
                    <a:pt x="-5210" y="4110098"/>
                    <a:pt x="90040" y="3561881"/>
                  </a:cubicBezTo>
                  <a:cubicBezTo>
                    <a:pt x="185290" y="3013664"/>
                    <a:pt x="473157" y="763648"/>
                    <a:pt x="572640" y="221781"/>
                  </a:cubicBezTo>
                  <a:cubicBezTo>
                    <a:pt x="672123" y="-320086"/>
                    <a:pt x="670007" y="300098"/>
                    <a:pt x="686940" y="310681"/>
                  </a:cubicBezTo>
                  <a:cubicBezTo>
                    <a:pt x="703873" y="321264"/>
                    <a:pt x="674240" y="285281"/>
                    <a:pt x="674240" y="285281"/>
                  </a:cubicBezTo>
                  <a:lnTo>
                    <a:pt x="674240" y="285281"/>
                  </a:lnTo>
                  <a:lnTo>
                    <a:pt x="674240" y="285281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506" name="Text Box 75"/>
            <p:cNvSpPr txBox="1">
              <a:spLocks noChangeArrowheads="1"/>
            </p:cNvSpPr>
            <p:nvPr/>
          </p:nvSpPr>
          <p:spPr bwMode="auto">
            <a:xfrm>
              <a:off x="5706278" y="1731564"/>
              <a:ext cx="6548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Arial" charset="0"/>
                </a:rPr>
                <a:t>IFNAR</a:t>
              </a:r>
            </a:p>
          </p:txBody>
        </p:sp>
        <p:grpSp>
          <p:nvGrpSpPr>
            <p:cNvPr id="19507" name="Group 80"/>
            <p:cNvGrpSpPr>
              <a:grpSpLocks/>
            </p:cNvGrpSpPr>
            <p:nvPr/>
          </p:nvGrpSpPr>
          <p:grpSpPr bwMode="auto">
            <a:xfrm>
              <a:off x="5805877" y="1147464"/>
              <a:ext cx="526556" cy="575419"/>
              <a:chOff x="6213334" y="1323771"/>
              <a:chExt cx="526556" cy="575419"/>
            </a:xfrm>
          </p:grpSpPr>
          <p:sp>
            <p:nvSpPr>
              <p:cNvPr id="19509" name="Text Box 49"/>
              <p:cNvSpPr txBox="1">
                <a:spLocks noChangeArrowheads="1"/>
              </p:cNvSpPr>
              <p:nvPr/>
            </p:nvSpPr>
            <p:spPr bwMode="auto">
              <a:xfrm>
                <a:off x="6213334" y="1323771"/>
                <a:ext cx="52655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200" b="1">
                    <a:latin typeface="Arial" charset="0"/>
                  </a:rPr>
                  <a:t>IFNb</a:t>
                </a:r>
              </a:p>
            </p:txBody>
          </p:sp>
          <p:grpSp>
            <p:nvGrpSpPr>
              <p:cNvPr id="19510" name="Group 135"/>
              <p:cNvGrpSpPr>
                <a:grpSpLocks/>
              </p:cNvGrpSpPr>
              <p:nvPr/>
            </p:nvGrpSpPr>
            <p:grpSpPr bwMode="auto">
              <a:xfrm>
                <a:off x="6290592" y="1480674"/>
                <a:ext cx="308440" cy="418516"/>
                <a:chOff x="2670687" y="932087"/>
                <a:chExt cx="171427" cy="225685"/>
              </a:xfrm>
            </p:grpSpPr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2729359" y="1096100"/>
                  <a:ext cx="54693" cy="6163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200" b="1">
                    <a:cs typeface="Arial" charset="0"/>
                  </a:endParaRPr>
                </a:p>
              </p:txBody>
            </p:sp>
            <p:sp>
              <p:nvSpPr>
                <p:cNvPr id="99" name="AutoShape 79"/>
                <p:cNvSpPr>
                  <a:spLocks noChangeArrowheads="1"/>
                </p:cNvSpPr>
                <p:nvPr/>
              </p:nvSpPr>
              <p:spPr bwMode="auto">
                <a:xfrm flipH="1" flipV="1">
                  <a:off x="2679959" y="943722"/>
                  <a:ext cx="153493" cy="158371"/>
                </a:xfrm>
                <a:custGeom>
                  <a:avLst/>
                  <a:gdLst>
                    <a:gd name="G0" fmla="+- 5400 0 0"/>
                    <a:gd name="G1" fmla="+- 11796480 0 0"/>
                    <a:gd name="G2" fmla="+- 0 0 11796480"/>
                    <a:gd name="T0" fmla="*/ 0 256 1"/>
                    <a:gd name="T1" fmla="*/ 180 256 1"/>
                    <a:gd name="G3" fmla="+- 11796480 T0 T1"/>
                    <a:gd name="T2" fmla="*/ 0 256 1"/>
                    <a:gd name="T3" fmla="*/ 90 256 1"/>
                    <a:gd name="G4" fmla="+- 11796480 T2 T3"/>
                    <a:gd name="G5" fmla="*/ G4 2 1"/>
                    <a:gd name="T4" fmla="*/ 90 256 1"/>
                    <a:gd name="T5" fmla="*/ 0 256 1"/>
                    <a:gd name="G6" fmla="+- 11796480 T4 T5"/>
                    <a:gd name="G7" fmla="*/ G6 2 1"/>
                    <a:gd name="G8" fmla="abs 11796480"/>
                    <a:gd name="T6" fmla="*/ 0 256 1"/>
                    <a:gd name="T7" fmla="*/ 90 256 1"/>
                    <a:gd name="G9" fmla="+- G8 T6 T7"/>
                    <a:gd name="G10" fmla="?: G9 G7 G5"/>
                    <a:gd name="T8" fmla="*/ 0 256 1"/>
                    <a:gd name="T9" fmla="*/ 360 256 1"/>
                    <a:gd name="G11" fmla="+- G10 T8 T9"/>
                    <a:gd name="G12" fmla="?: G10 G11 G10"/>
                    <a:gd name="T10" fmla="*/ 0 256 1"/>
                    <a:gd name="T11" fmla="*/ 360 256 1"/>
                    <a:gd name="G13" fmla="+- G12 T10 T11"/>
                    <a:gd name="G14" fmla="?: G12 G13 G12"/>
                    <a:gd name="G15" fmla="+- 0 0 G14"/>
                    <a:gd name="G16" fmla="+- 10800 0 0"/>
                    <a:gd name="G17" fmla="+- 10800 0 5400"/>
                    <a:gd name="G18" fmla="*/ 5400 1 2"/>
                    <a:gd name="G19" fmla="+- G18 5400 0"/>
                    <a:gd name="G20" fmla="cos G19 11796480"/>
                    <a:gd name="G21" fmla="sin G19 11796480"/>
                    <a:gd name="G22" fmla="+- G20 10800 0"/>
                    <a:gd name="G23" fmla="+- G21 10800 0"/>
                    <a:gd name="G24" fmla="+- 10800 0 G20"/>
                    <a:gd name="G25" fmla="+- 5400 10800 0"/>
                    <a:gd name="G26" fmla="?: G9 G17 G25"/>
                    <a:gd name="G27" fmla="?: G9 0 21600"/>
                    <a:gd name="G28" fmla="cos 10800 11796480"/>
                    <a:gd name="G29" fmla="sin 10800 11796480"/>
                    <a:gd name="G30" fmla="sin 5400 11796480"/>
                    <a:gd name="G31" fmla="+- G28 10800 0"/>
                    <a:gd name="G32" fmla="+- G29 10800 0"/>
                    <a:gd name="G33" fmla="+- G30 10800 0"/>
                    <a:gd name="G34" fmla="?: G4 0 G31"/>
                    <a:gd name="G35" fmla="?: 11796480 G34 0"/>
                    <a:gd name="G36" fmla="?: G6 G35 G31"/>
                    <a:gd name="G37" fmla="+- 21600 0 G36"/>
                    <a:gd name="G38" fmla="?: G4 0 G33"/>
                    <a:gd name="G39" fmla="?: 11796480 G38 G32"/>
                    <a:gd name="G40" fmla="?: G6 G39 0"/>
                    <a:gd name="G41" fmla="?: G4 G32 21600"/>
                    <a:gd name="G42" fmla="?: G6 G41 G33"/>
                    <a:gd name="T12" fmla="*/ 10800 w 21600"/>
                    <a:gd name="T13" fmla="*/ 0 h 21600"/>
                    <a:gd name="T14" fmla="*/ 2700 w 21600"/>
                    <a:gd name="T15" fmla="*/ 10800 h 21600"/>
                    <a:gd name="T16" fmla="*/ 10800 w 21600"/>
                    <a:gd name="T17" fmla="*/ 5400 h 21600"/>
                    <a:gd name="T18" fmla="*/ 18900 w 21600"/>
                    <a:gd name="T19" fmla="*/ 10800 h 21600"/>
                    <a:gd name="T20" fmla="*/ G36 w 21600"/>
                    <a:gd name="T21" fmla="*/ G40 h 21600"/>
                    <a:gd name="T22" fmla="*/ G37 w 21600"/>
                    <a:gd name="T23" fmla="*/ G42 h 21600"/>
                  </a:gdLst>
                  <a:ahLst/>
                  <a:cxnLst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>
                      <a:moveTo>
                        <a:pt x="5400" y="10800"/>
                      </a:moveTo>
                      <a:cubicBezTo>
                        <a:pt x="5400" y="7817"/>
                        <a:pt x="7817" y="5400"/>
                        <a:pt x="10800" y="5400"/>
                      </a:cubicBezTo>
                      <a:cubicBezTo>
                        <a:pt x="13782" y="5399"/>
                        <a:pt x="16199" y="7817"/>
                        <a:pt x="16200" y="10799"/>
                      </a:cubicBezTo>
                      <a:lnTo>
                        <a:pt x="21600" y="10800"/>
                      </a:lnTo>
                      <a:cubicBezTo>
                        <a:pt x="21600" y="4835"/>
                        <a:pt x="16764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 b="1">
                    <a:latin typeface="Arial" pitchFamily="34" charset="0"/>
                    <a:ea typeface="ＭＳ Ｐゴシック" pitchFamily="34" charset="-128"/>
                    <a:cs typeface="Arial" pitchFamily="34" charset="0"/>
                  </a:endParaRPr>
                </a:p>
              </p:txBody>
            </p:sp>
            <p:sp>
              <p:nvSpPr>
                <p:cNvPr id="19513" name="Oval 80"/>
                <p:cNvSpPr>
                  <a:spLocks noChangeArrowheads="1"/>
                </p:cNvSpPr>
                <p:nvPr/>
              </p:nvSpPr>
              <p:spPr bwMode="auto">
                <a:xfrm>
                  <a:off x="2727829" y="992035"/>
                  <a:ext cx="57142" cy="56421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b="1"/>
                </a:p>
              </p:txBody>
            </p:sp>
          </p:grpSp>
        </p:grpSp>
        <p:cxnSp>
          <p:nvCxnSpPr>
            <p:cNvPr id="76" name="Straight Arrow Connector 75"/>
            <p:cNvCxnSpPr>
              <a:stCxn id="49" idx="4"/>
            </p:cNvCxnSpPr>
            <p:nvPr/>
          </p:nvCxnSpPr>
          <p:spPr>
            <a:xfrm>
              <a:off x="5942672" y="1048131"/>
              <a:ext cx="19046" cy="130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458" name="TextBox 142"/>
          <p:cNvSpPr txBox="1">
            <a:spLocks noChangeArrowheads="1"/>
          </p:cNvSpPr>
          <p:nvPr/>
        </p:nvSpPr>
        <p:spPr bwMode="auto">
          <a:xfrm>
            <a:off x="152400" y="223838"/>
            <a:ext cx="57790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Figure 1A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ombinatorial control of gene expression</a:t>
            </a: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0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36</Words>
  <Application>Microsoft Macintosh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 sen</dc:creator>
  <cp:lastModifiedBy>supriya sen</cp:lastModifiedBy>
  <cp:revision>4</cp:revision>
  <dcterms:created xsi:type="dcterms:W3CDTF">2016-05-26T17:13:17Z</dcterms:created>
  <dcterms:modified xsi:type="dcterms:W3CDTF">2016-06-29T21:48:29Z</dcterms:modified>
</cp:coreProperties>
</file>