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A7F"/>
    <a:srgbClr val="FF7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3"/>
    <p:restoredTop sz="50000"/>
  </p:normalViewPr>
  <p:slideViewPr>
    <p:cSldViewPr snapToGrid="0" snapToObjects="1">
      <p:cViewPr varScale="1">
        <p:scale>
          <a:sx n="40" d="100"/>
          <a:sy n="40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6FE3-0E39-FC48-8105-A56051076FA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2E82-FF15-DE40-B016-A552256F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IKK2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9400" y="235635"/>
            <a:ext cx="873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/>
              <a:t>Quantified whole</a:t>
            </a:r>
            <a:r>
              <a:rPr lang="en-US" sz="3200" baseline="0" smtClean="0"/>
              <a:t> cell western data for L929 cell after 10ng/ml TNF stimulation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5650" y="565835"/>
            <a:ext cx="3816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TNF response model </a:t>
            </a:r>
          </a:p>
          <a:p>
            <a:r>
              <a:rPr lang="en-US" sz="3200" dirty="0" smtClean="0"/>
              <a:t>(Werner et al. 2008 + </a:t>
            </a:r>
            <a:r>
              <a:rPr lang="en-US" sz="3200" dirty="0" err="1" smtClean="0"/>
              <a:t>ikbd</a:t>
            </a:r>
            <a:r>
              <a:rPr lang="en-US" sz="3200" dirty="0" smtClean="0"/>
              <a:t> Shih et al. 2009)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1089"/>
            <a:ext cx="6184900" cy="640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936655" y="5621776"/>
            <a:ext cx="717027" cy="692885"/>
            <a:chOff x="6399449" y="4480351"/>
            <a:chExt cx="451058" cy="526364"/>
          </a:xfrm>
        </p:grpSpPr>
        <p:sp>
          <p:nvSpPr>
            <p:cNvPr id="11" name="Oval 10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6200000">
              <a:off x="6523903" y="4448548"/>
              <a:ext cx="223708" cy="287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006438" y="559242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420898" y="5844075"/>
            <a:ext cx="717027" cy="493312"/>
            <a:chOff x="6399449" y="4631961"/>
            <a:chExt cx="451058" cy="374754"/>
          </a:xfrm>
        </p:grpSpPr>
        <p:sp>
          <p:nvSpPr>
            <p:cNvPr id="16" name="Oval 15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 rot="16200000">
            <a:off x="7623189" y="5691957"/>
            <a:ext cx="294480" cy="4567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64559" y="574374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11193" y="5883242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144932" y="6035642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46231" y="5915605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892485" y="4361017"/>
            <a:ext cx="717027" cy="692885"/>
            <a:chOff x="6399449" y="4480351"/>
            <a:chExt cx="451058" cy="526364"/>
          </a:xfrm>
        </p:grpSpPr>
        <p:sp>
          <p:nvSpPr>
            <p:cNvPr id="31" name="Oval 30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6200000">
              <a:off x="6523903" y="4448548"/>
              <a:ext cx="223708" cy="287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8962268" y="433167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376728" y="4583316"/>
            <a:ext cx="717027" cy="493312"/>
            <a:chOff x="6399449" y="4631961"/>
            <a:chExt cx="451058" cy="374754"/>
          </a:xfrm>
        </p:grpSpPr>
        <p:sp>
          <p:nvSpPr>
            <p:cNvPr id="36" name="Oval 35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 rot="16200000">
            <a:off x="7579019" y="4431198"/>
            <a:ext cx="294480" cy="4567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20389" y="448298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167023" y="4622483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100762" y="4774883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02061" y="4654846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653969" y="5139843"/>
            <a:ext cx="189643" cy="541566"/>
            <a:chOff x="10236524" y="5080209"/>
            <a:chExt cx="165651" cy="732628"/>
          </a:xfrm>
        </p:grpSpPr>
        <p:cxnSp>
          <p:nvCxnSpPr>
            <p:cNvPr id="44" name="Straight Arrow Connector 43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175822" y="5072474"/>
            <a:ext cx="189643" cy="541566"/>
            <a:chOff x="10236524" y="5080209"/>
            <a:chExt cx="165651" cy="732628"/>
          </a:xfrm>
        </p:grpSpPr>
        <p:cxnSp>
          <p:nvCxnSpPr>
            <p:cNvPr id="51" name="Straight Arrow Connector 50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622283" y="5050863"/>
            <a:ext cx="189643" cy="541566"/>
            <a:chOff x="10236524" y="5080209"/>
            <a:chExt cx="165651" cy="732628"/>
          </a:xfrm>
        </p:grpSpPr>
        <p:cxnSp>
          <p:nvCxnSpPr>
            <p:cNvPr id="54" name="Straight Arrow Connector 53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32-Point Star 55"/>
          <p:cNvSpPr/>
          <p:nvPr/>
        </p:nvSpPr>
        <p:spPr>
          <a:xfrm>
            <a:off x="8477844" y="3191956"/>
            <a:ext cx="809576" cy="465626"/>
          </a:xfrm>
          <a:prstGeom prst="star32">
            <a:avLst/>
          </a:prstGeom>
          <a:solidFill>
            <a:srgbClr val="04FA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97834" y="3231738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IKK1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877877" y="3896138"/>
            <a:ext cx="182880" cy="2782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6838120" y="3896138"/>
            <a:ext cx="274320" cy="278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787219" y="6281333"/>
            <a:ext cx="274320" cy="278296"/>
            <a:chOff x="7268817" y="4147929"/>
            <a:chExt cx="274320" cy="278296"/>
          </a:xfrm>
        </p:grpSpPr>
        <p:sp>
          <p:nvSpPr>
            <p:cNvPr id="63" name="Oval 62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0992730" y="5595773"/>
            <a:ext cx="274320" cy="278296"/>
            <a:chOff x="7268817" y="4147929"/>
            <a:chExt cx="274320" cy="278296"/>
          </a:xfrm>
        </p:grpSpPr>
        <p:sp>
          <p:nvSpPr>
            <p:cNvPr id="67" name="Oval 66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0782306" y="4354366"/>
            <a:ext cx="274320" cy="278296"/>
            <a:chOff x="7268817" y="4147929"/>
            <a:chExt cx="274320" cy="278296"/>
          </a:xfrm>
        </p:grpSpPr>
        <p:sp>
          <p:nvSpPr>
            <p:cNvPr id="70" name="Oval 69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 flipV="1">
            <a:off x="7156174" y="4195445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110996" y="5979648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rved Right Arrow 74"/>
          <p:cNvSpPr/>
          <p:nvPr/>
        </p:nvSpPr>
        <p:spPr>
          <a:xfrm rot="8754084">
            <a:off x="7471921" y="3662222"/>
            <a:ext cx="385139" cy="76379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Right Arrow 75"/>
          <p:cNvSpPr/>
          <p:nvPr/>
        </p:nvSpPr>
        <p:spPr>
          <a:xfrm rot="16445916" flipH="1">
            <a:off x="9831033" y="3826643"/>
            <a:ext cx="411883" cy="76382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915618" y="3666525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360135" y="3659613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235635"/>
            <a:ext cx="873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Simulation result with default parameters already show a </a:t>
            </a:r>
            <a:r>
              <a:rPr lang="en-US" sz="3200" smtClean="0"/>
              <a:t>good consistency </a:t>
            </a:r>
            <a:r>
              <a:rPr lang="en-US" sz="3200" dirty="0" smtClean="0"/>
              <a:t>between data and model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34178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235635"/>
            <a:ext cx="873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Three changes made </a:t>
            </a:r>
            <a:r>
              <a:rPr lang="en-US" sz="3200" smtClean="0"/>
              <a:t>the matching better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820410"/>
            <a:ext cx="73152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1461" y="2409448"/>
            <a:ext cx="426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Basal </a:t>
            </a:r>
            <a:r>
              <a:rPr lang="en-US" baseline="0" dirty="0" smtClean="0"/>
              <a:t>transcription rate constant: </a:t>
            </a:r>
            <a:r>
              <a:rPr lang="en-US" baseline="0" dirty="0" err="1" smtClean="0">
                <a:solidFill>
                  <a:srgbClr val="FF0000"/>
                </a:solidFill>
              </a:rPr>
              <a:t>IkBd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decreased 3 fold 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olidFill>
                  <a:srgbClr val="FF0000"/>
                </a:solidFill>
              </a:rPr>
              <a:t>Induced</a:t>
            </a:r>
            <a:r>
              <a:rPr lang="en-US" baseline="0" dirty="0" smtClean="0"/>
              <a:t> transcription rate constant: </a:t>
            </a:r>
            <a:r>
              <a:rPr lang="en-US" baseline="0" dirty="0" err="1" smtClean="0">
                <a:solidFill>
                  <a:srgbClr val="FF0000"/>
                </a:solidFill>
              </a:rPr>
              <a:t>IkBb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increased to 15 fold (from 0.02 to 0.3)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</a:rPr>
              <a:t>Induced</a:t>
            </a:r>
            <a:r>
              <a:rPr lang="en-US" dirty="0"/>
              <a:t> transcription rate constant: </a:t>
            </a:r>
            <a:r>
              <a:rPr lang="en-US" dirty="0" err="1">
                <a:solidFill>
                  <a:srgbClr val="FF0000"/>
                </a:solidFill>
              </a:rPr>
              <a:t>IkBe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increased to 1.4 fold (from 0.3 to 0.4)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235635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Accounting cell type </a:t>
            </a:r>
            <a:r>
              <a:rPr lang="en-US" sz="3200" smtClean="0"/>
              <a:t>differences – experimental data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711661" y="2409448"/>
            <a:ext cx="426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Basal </a:t>
            </a:r>
            <a:r>
              <a:rPr lang="en-US" dirty="0"/>
              <a:t>transcription rate constant: </a:t>
            </a:r>
            <a:r>
              <a:rPr lang="en-US" dirty="0" err="1">
                <a:solidFill>
                  <a:srgbClr val="FF0000"/>
                </a:solidFill>
              </a:rPr>
              <a:t>IkBb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increase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en-US" dirty="0" smtClean="0">
                <a:solidFill>
                  <a:srgbClr val="FF0000"/>
                </a:solidFill>
              </a:rPr>
              <a:t>fold</a:t>
            </a:r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Basal </a:t>
            </a:r>
            <a:r>
              <a:rPr lang="en-US" baseline="0" dirty="0" smtClean="0"/>
              <a:t>transcription rate constant: </a:t>
            </a:r>
            <a:r>
              <a:rPr lang="en-US" baseline="0" dirty="0" err="1" smtClean="0">
                <a:solidFill>
                  <a:srgbClr val="FF0000"/>
                </a:solidFill>
              </a:rPr>
              <a:t>IkBd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decrease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fold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Ikbe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not sure, </a:t>
            </a:r>
            <a:r>
              <a:rPr lang="en-US" dirty="0" err="1" smtClean="0"/>
              <a:t>untouch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1" y="82041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235635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Accounting cell type differences – Simulation results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711661" y="2409448"/>
            <a:ext cx="426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Basal </a:t>
            </a:r>
            <a:r>
              <a:rPr lang="en-US" dirty="0"/>
              <a:t>transcription rate constant: </a:t>
            </a:r>
            <a:r>
              <a:rPr lang="en-US" dirty="0" err="1">
                <a:solidFill>
                  <a:srgbClr val="FF0000"/>
                </a:solidFill>
              </a:rPr>
              <a:t>IkBb</a:t>
            </a:r>
            <a:r>
              <a:rPr lang="en-US" dirty="0">
                <a:solidFill>
                  <a:srgbClr val="FF0000"/>
                </a:solidFill>
              </a:rPr>
              <a:t> increase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en-US" dirty="0" smtClean="0">
                <a:solidFill>
                  <a:srgbClr val="FF0000"/>
                </a:solidFill>
              </a:rPr>
              <a:t>fold</a:t>
            </a:r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Basal </a:t>
            </a:r>
            <a:r>
              <a:rPr lang="en-US" baseline="0" dirty="0" smtClean="0"/>
              <a:t>transcription rate constant: </a:t>
            </a:r>
            <a:r>
              <a:rPr lang="en-US" baseline="0" dirty="0" err="1" smtClean="0">
                <a:solidFill>
                  <a:srgbClr val="FF0000"/>
                </a:solidFill>
              </a:rPr>
              <a:t>IkBd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decrease</a:t>
            </a:r>
            <a:r>
              <a:rPr lang="en-US" baseline="0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fold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Ikbe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not sure, </a:t>
            </a:r>
            <a:r>
              <a:rPr lang="en-US" dirty="0" err="1" smtClean="0"/>
              <a:t>untouch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1" y="82041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235635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Accounting cell type differences – Simulation results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711661" y="2409448"/>
            <a:ext cx="426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Basal </a:t>
            </a:r>
            <a:r>
              <a:rPr lang="en-US" dirty="0"/>
              <a:t>transcription rate constant: </a:t>
            </a:r>
            <a:r>
              <a:rPr lang="en-US" dirty="0" err="1">
                <a:solidFill>
                  <a:srgbClr val="FF0000"/>
                </a:solidFill>
              </a:rPr>
              <a:t>IkBb</a:t>
            </a:r>
            <a:r>
              <a:rPr lang="en-US" dirty="0">
                <a:solidFill>
                  <a:srgbClr val="FF0000"/>
                </a:solidFill>
              </a:rPr>
              <a:t> increase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en-US" dirty="0" smtClean="0">
                <a:solidFill>
                  <a:srgbClr val="FF0000"/>
                </a:solidFill>
              </a:rPr>
              <a:t>fold</a:t>
            </a:r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Basal </a:t>
            </a:r>
            <a:r>
              <a:rPr lang="en-US" baseline="0" dirty="0" smtClean="0"/>
              <a:t>transcription rate constant: </a:t>
            </a:r>
            <a:r>
              <a:rPr lang="en-US" baseline="0" dirty="0" err="1" smtClean="0">
                <a:solidFill>
                  <a:srgbClr val="FF0000"/>
                </a:solidFill>
              </a:rPr>
              <a:t>IkBd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decrease</a:t>
            </a:r>
            <a:r>
              <a:rPr lang="en-US" baseline="0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fold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Ikbe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not sure, </a:t>
            </a:r>
            <a:r>
              <a:rPr lang="en-US" dirty="0" err="1" smtClean="0"/>
              <a:t>untouch</a:t>
            </a:r>
            <a:endParaRPr lang="en-US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Induced </a:t>
            </a:r>
            <a:r>
              <a:rPr lang="en-US" dirty="0" smtClean="0"/>
              <a:t>transcription </a:t>
            </a:r>
            <a:r>
              <a:rPr lang="en-US" dirty="0"/>
              <a:t>rate constant: </a:t>
            </a:r>
            <a:r>
              <a:rPr lang="en-US" dirty="0" err="1" smtClean="0">
                <a:solidFill>
                  <a:srgbClr val="FF0000"/>
                </a:solidFill>
              </a:rPr>
              <a:t>IkBb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decrease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from 0.025 to 0.6</a:t>
            </a:r>
            <a:endParaRPr lang="en-US" dirty="0"/>
          </a:p>
          <a:p>
            <a:pPr marL="228600" indent="-228600">
              <a:buFontTx/>
              <a:buAutoNum type="arabicPeriod"/>
              <a:defRPr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1" y="82041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204</Words>
  <Application>Microsoft Macintosh PowerPoint</Application>
  <PresentationFormat>Widescreen</PresentationFormat>
  <Paragraphs>31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Frank Cheng</dc:creator>
  <cp:keywords/>
  <dc:description/>
  <cp:lastModifiedBy>Frank Cheng</cp:lastModifiedBy>
  <cp:revision>12</cp:revision>
  <dcterms:created xsi:type="dcterms:W3CDTF">2016-06-10T12:50:08Z</dcterms:created>
  <dcterms:modified xsi:type="dcterms:W3CDTF">2016-06-10T16:03:48Z</dcterms:modified>
  <cp:category/>
</cp:coreProperties>
</file>