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7" r:id="rId1"/>
  </p:sldMasterIdLst>
  <p:sldIdLst>
    <p:sldId id="256" r:id="rId2"/>
    <p:sldId id="262" r:id="rId3"/>
    <p:sldId id="261" r:id="rId4"/>
    <p:sldId id="263" r:id="rId5"/>
    <p:sldId id="258" r:id="rId6"/>
    <p:sldId id="257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10B1486-F9C6-254C-8CD1-F05824E216D5}" type="datetimeFigureOut">
              <a:rPr lang="en-US" smtClean="0"/>
              <a:t>07/03/17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688BE4D-56EA-F445-9F03-A20623EC69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Reducing and Adjusting for Non-Response Bias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Chu</a:t>
            </a:r>
          </a:p>
          <a:p>
            <a:r>
              <a:rPr lang="en-US" dirty="0" err="1" smtClean="0"/>
              <a:t>Biomath</a:t>
            </a:r>
            <a:r>
              <a:rPr lang="en-US" dirty="0" smtClean="0"/>
              <a:t> 204</a:t>
            </a:r>
          </a:p>
          <a:p>
            <a:r>
              <a:rPr lang="en-US" dirty="0" smtClean="0"/>
              <a:t>3/15/2017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50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What is Non-Response Bias?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2133601"/>
            <a:ext cx="6894148" cy="1981787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rror due particular population not responding to </a:t>
            </a:r>
            <a:r>
              <a:rPr lang="en-US" dirty="0" smtClean="0"/>
              <a:t>poll. 2 kinds:</a:t>
            </a:r>
          </a:p>
          <a:p>
            <a:pPr lvl="1"/>
            <a:r>
              <a:rPr lang="en-US" dirty="0" smtClean="0"/>
              <a:t>Unit non-response </a:t>
            </a:r>
            <a:r>
              <a:rPr lang="mr-IN" dirty="0" smtClean="0"/>
              <a:t>–</a:t>
            </a:r>
            <a:r>
              <a:rPr lang="en-US" dirty="0" smtClean="0"/>
              <a:t> refuses to take survey</a:t>
            </a:r>
          </a:p>
          <a:p>
            <a:pPr lvl="1"/>
            <a:r>
              <a:rPr lang="en-US" dirty="0" smtClean="0"/>
              <a:t>Item non-response </a:t>
            </a:r>
            <a:r>
              <a:rPr lang="mr-IN" dirty="0" smtClean="0"/>
              <a:t>–</a:t>
            </a:r>
            <a:r>
              <a:rPr lang="en-US" dirty="0" smtClean="0"/>
              <a:t> 1 question empty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28357" y="5255938"/>
            <a:ext cx="217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N_T = N_R </a:t>
            </a:r>
            <a:r>
              <a:rPr lang="en-US" smtClean="0"/>
              <a:t>+ N_M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1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Surveying is trash in </a:t>
            </a:r>
            <a:r>
              <a:rPr lang="en-US" sz="4000" dirty="0"/>
              <a:t>t</a:t>
            </a:r>
            <a:r>
              <a:rPr lang="en-US" sz="4000" dirty="0" smtClean="0"/>
              <a:t>rash out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746" y="2051294"/>
            <a:ext cx="7495729" cy="1005852"/>
          </a:xfrm>
        </p:spPr>
        <p:txBody>
          <a:bodyPr>
            <a:normAutofit/>
          </a:bodyPr>
          <a:lstStyle/>
          <a:p>
            <a:r>
              <a:rPr lang="en-US" dirty="0" smtClean="0"/>
              <a:t>Acquiring a </a:t>
            </a:r>
            <a:r>
              <a:rPr lang="en-US" dirty="0" smtClean="0">
                <a:solidFill>
                  <a:srgbClr val="FF0000"/>
                </a:solidFill>
              </a:rPr>
              <a:t>good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dataset</a:t>
            </a:r>
            <a:r>
              <a:rPr lang="en-US" dirty="0" smtClean="0"/>
              <a:t> is as important as analyzing them!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69861" y="2880700"/>
            <a:ext cx="6055824" cy="1093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i.e. Must account for sampling errors and various forms 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biases.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087" y="4289114"/>
            <a:ext cx="3252800" cy="179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4 approaches to mitigate nonresponse bias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3738" lvl="1" indent="-45720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5559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motivation</a:t>
            </a:r>
            <a:endParaRPr lang="en-US" dirty="0"/>
          </a:p>
        </p:txBody>
      </p:sp>
      <p:pic>
        <p:nvPicPr>
          <p:cNvPr id="5" name="Picture 4" descr="4923d2d8778c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9" y="1932046"/>
            <a:ext cx="3940067" cy="2635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078" y="4567513"/>
            <a:ext cx="3974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dirty="0" smtClean="0"/>
              <a:t>http://enochtsui.pixnet.net/blog/post/22484205</a:t>
            </a:r>
            <a:endParaRPr lang="en-US" sz="1200" dirty="0"/>
          </a:p>
        </p:txBody>
      </p:sp>
      <p:pic>
        <p:nvPicPr>
          <p:cNvPr id="7" name="Picture 6" descr="stu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979" y="1932046"/>
            <a:ext cx="3908271" cy="261998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6220" y="4571096"/>
            <a:ext cx="2717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http://web2.yzu.edu.tw/</a:t>
            </a:r>
            <a:r>
              <a:rPr lang="en-US" sz="1200" dirty="0" err="1" smtClean="0"/>
              <a:t>e_news</a:t>
            </a:r>
            <a:r>
              <a:rPr lang="en-US" sz="1200" dirty="0" smtClean="0"/>
              <a:t>/506/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417504" y="5457189"/>
            <a:ext cx="63668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Q: What are people’s refueling habits? 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2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9" y="244158"/>
            <a:ext cx="5811387" cy="13398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Taiwan and CPC Corp. </a:t>
            </a:r>
            <a:endParaRPr lang="en-US" sz="4000" dirty="0"/>
          </a:p>
        </p:txBody>
      </p:sp>
      <p:pic>
        <p:nvPicPr>
          <p:cNvPr id="6" name="Picture 5" descr="map_of_taiw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5" y="2421592"/>
            <a:ext cx="3970822" cy="29823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4503" y="5427485"/>
            <a:ext cx="3512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http://</a:t>
            </a:r>
            <a:r>
              <a:rPr lang="en-US" sz="1200" dirty="0" err="1" smtClean="0"/>
              <a:t>www.lonelyplanet.com</a:t>
            </a:r>
            <a:r>
              <a:rPr lang="en-US" sz="1200" dirty="0" smtClean="0"/>
              <a:t>/maps/</a:t>
            </a:r>
            <a:r>
              <a:rPr lang="en-US" sz="1200" dirty="0" err="1" smtClean="0"/>
              <a:t>asia</a:t>
            </a:r>
            <a:r>
              <a:rPr lang="en-US" sz="1200" dirty="0" smtClean="0"/>
              <a:t>/</a:t>
            </a:r>
            <a:r>
              <a:rPr lang="en-US" sz="1200" dirty="0" err="1" smtClean="0"/>
              <a:t>taiwan</a:t>
            </a:r>
            <a:r>
              <a:rPr lang="en-US" sz="1200" dirty="0" smtClean="0"/>
              <a:t>/</a:t>
            </a:r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31" y="629466"/>
            <a:ext cx="1830959" cy="17054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48841" y="3048807"/>
            <a:ext cx="357644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 smtClean="0"/>
              <a:t>Imports &gt;97% gas consumed</a:t>
            </a:r>
          </a:p>
          <a:p>
            <a:pPr marL="285750" indent="-285750">
              <a:buFont typeface="Arial"/>
              <a:buChar char="•"/>
            </a:pPr>
            <a:endParaRPr lang="en-US" sz="2500" dirty="0"/>
          </a:p>
          <a:p>
            <a:pPr marL="285750" indent="-285750">
              <a:buFont typeface="Arial"/>
              <a:buChar char="•"/>
            </a:pPr>
            <a:r>
              <a:rPr lang="en-US" sz="2500" dirty="0" smtClean="0"/>
              <a:t>CPC distributes &gt;70% of all gas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45535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Use survey results in a </a:t>
            </a:r>
            <a:r>
              <a:rPr lang="en-US" dirty="0" smtClean="0">
                <a:solidFill>
                  <a:srgbClr val="FF0000"/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64" y="2321733"/>
            <a:ext cx="7345363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Everyday people lose X% fuel,</a:t>
            </a:r>
          </a:p>
          <a:p>
            <a:pPr marL="0" indent="0">
              <a:buNone/>
            </a:pPr>
            <a:r>
              <a:rPr lang="en-US" sz="2200" dirty="0" smtClean="0"/>
              <a:t>	X ~ N(10, 5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)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Control </a:t>
            </a:r>
            <a:r>
              <a:rPr lang="en-US" sz="2200" dirty="0"/>
              <a:t>group </a:t>
            </a:r>
            <a:r>
              <a:rPr lang="mr-IN" sz="2200" dirty="0"/>
              <a:t>–</a:t>
            </a:r>
            <a:r>
              <a:rPr lang="en-US" sz="2200" dirty="0"/>
              <a:t> no refueling strategy</a:t>
            </a:r>
          </a:p>
          <a:p>
            <a:pPr marL="0" indent="0">
              <a:buNone/>
            </a:pPr>
            <a:r>
              <a:rPr lang="en-US" sz="2200" dirty="0"/>
              <a:t>Others </a:t>
            </a:r>
            <a:r>
              <a:rPr lang="mr-IN" sz="2200" dirty="0"/>
              <a:t>–</a:t>
            </a:r>
            <a:r>
              <a:rPr lang="en-US" sz="2200" dirty="0"/>
              <a:t> various “simple” strategy</a:t>
            </a:r>
          </a:p>
          <a:p>
            <a:endParaRPr lang="en-US" sz="22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64" y="2622090"/>
            <a:ext cx="3066863" cy="349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77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1439</TotalTime>
  <Words>172</Words>
  <Application>Microsoft Macintosh PowerPoint</Application>
  <PresentationFormat>On-screen Show (4:3)</PresentationFormat>
  <Paragraphs>28</Paragraphs>
  <Slides>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Capital</vt:lpstr>
      <vt:lpstr>Reducing and Adjusting for Non-Response Bias</vt:lpstr>
      <vt:lpstr>What is Non-Response Bias?</vt:lpstr>
      <vt:lpstr>Surveying is trash in trash out</vt:lpstr>
      <vt:lpstr>4 approaches to mitigate nonresponse bias</vt:lpstr>
      <vt:lpstr>Project motivation</vt:lpstr>
      <vt:lpstr>Taiwan and CPC Corp. </vt:lpstr>
      <vt:lpstr>Use survey results in a Simulation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Chu</dc:creator>
  <cp:lastModifiedBy>Benjamin Chu</cp:lastModifiedBy>
  <cp:revision>60</cp:revision>
  <dcterms:created xsi:type="dcterms:W3CDTF">2017-03-03T06:49:19Z</dcterms:created>
  <dcterms:modified xsi:type="dcterms:W3CDTF">2017-03-07T23:19:24Z</dcterms:modified>
</cp:coreProperties>
</file>