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62" r:id="rId3"/>
    <p:sldId id="267" r:id="rId4"/>
    <p:sldId id="261" r:id="rId5"/>
    <p:sldId id="265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10B1486-F9C6-254C-8CD1-F05824E216D5}" type="datetimeFigureOut">
              <a:rPr lang="en-US" smtClean="0"/>
              <a:t>10/03/17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Surveying Methods and Non-Response Bias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Chu</a:t>
            </a:r>
          </a:p>
          <a:p>
            <a:r>
              <a:rPr lang="en-US" dirty="0" err="1" smtClean="0"/>
              <a:t>Biomath</a:t>
            </a:r>
            <a:r>
              <a:rPr lang="en-US" dirty="0" smtClean="0"/>
              <a:t> 204</a:t>
            </a:r>
          </a:p>
          <a:p>
            <a:r>
              <a:rPr lang="en-US" dirty="0" smtClean="0"/>
              <a:t>3/15/2017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What is Non-Response Bias?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133601"/>
            <a:ext cx="6894148" cy="1981787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rror due particular population </a:t>
            </a:r>
            <a:r>
              <a:rPr lang="en-US" dirty="0" smtClean="0">
                <a:solidFill>
                  <a:srgbClr val="FF0000"/>
                </a:solidFill>
              </a:rPr>
              <a:t>not responding </a:t>
            </a:r>
            <a:r>
              <a:rPr lang="en-US" dirty="0" smtClean="0"/>
              <a:t>to poll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2127" y="351997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total survey error = coverage error + nonresponse error + measurement error</a:t>
            </a:r>
          </a:p>
          <a:p>
            <a:r>
              <a:rPr lang="en-US" dirty="0"/>
              <a:t>+ processing error + sampling </a:t>
            </a:r>
            <a:r>
              <a:rPr lang="en-US" dirty="0" smtClean="0"/>
              <a:t>error</a:t>
            </a:r>
          </a:p>
          <a:p>
            <a:endParaRPr lang="en-US" dirty="0" smtClean="0"/>
          </a:p>
          <a:p>
            <a:r>
              <a:rPr lang="en-US" dirty="0"/>
              <a:t>Andersen et al., </a:t>
            </a:r>
            <a:r>
              <a:rPr lang="en-US" dirty="0" smtClean="0"/>
              <a:t>1979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non-response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2228710"/>
          </a:xfrm>
        </p:spPr>
        <p:txBody>
          <a:bodyPr/>
          <a:lstStyle/>
          <a:p>
            <a:r>
              <a:rPr lang="en-US" dirty="0" smtClean="0"/>
              <a:t>“When particular types of respondents are not reached” - </a:t>
            </a:r>
            <a:r>
              <a:rPr lang="en-US" dirty="0" err="1" smtClean="0"/>
              <a:t>trchome</a:t>
            </a: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“Participation is voluntary” (Wang, 2014)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</a:t>
            </a:r>
            <a:r>
              <a:rPr lang="mr-IN" dirty="0" smtClean="0">
                <a:solidFill>
                  <a:srgbClr val="FF0000"/>
                </a:solidFill>
              </a:rPr>
              <a:t>…...</a:t>
            </a:r>
            <a:r>
              <a:rPr lang="en-US" dirty="0" smtClean="0">
                <a:solidFill>
                  <a:srgbClr val="FF0000"/>
                </a:solidFill>
              </a:rPr>
              <a:t>correct but ambiguous.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analysis: trash in </a:t>
            </a:r>
            <a:r>
              <a:rPr lang="en-US" sz="4000" dirty="0"/>
              <a:t>t</a:t>
            </a:r>
            <a:r>
              <a:rPr lang="en-US" sz="4000" dirty="0" smtClean="0"/>
              <a:t>rash out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6" y="2051294"/>
            <a:ext cx="7495729" cy="1005852"/>
          </a:xfrm>
        </p:spPr>
        <p:txBody>
          <a:bodyPr>
            <a:normAutofit/>
          </a:bodyPr>
          <a:lstStyle/>
          <a:p>
            <a:r>
              <a:rPr lang="en-US" dirty="0" smtClean="0"/>
              <a:t>Acquiring a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dataset</a:t>
            </a:r>
            <a:r>
              <a:rPr lang="en-US" dirty="0" smtClean="0"/>
              <a:t> is as important as analyzing them!!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69861" y="2880700"/>
            <a:ext cx="6055824" cy="109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i.e. Must account for sampling errors and various forms 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biases.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87" y="4289114"/>
            <a:ext cx="3252800" cy="1792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45749" y="6038415"/>
            <a:ext cx="3523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=6v148z4ISIM</a:t>
            </a:r>
          </a:p>
        </p:txBody>
      </p:sp>
    </p:spTree>
    <p:extLst>
      <p:ext uri="{BB962C8B-B14F-4D97-AF65-F5344CB8AC3E}">
        <p14:creationId xmlns:p14="http://schemas.microsoft.com/office/powerpoint/2010/main" val="12222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Identify and adjust for (unit) nonresponse bias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Identify:</a:t>
            </a:r>
          </a:p>
          <a:p>
            <a:pPr lvl="1"/>
            <a:r>
              <a:rPr lang="en-US" dirty="0" smtClean="0"/>
              <a:t>Compare initial and late response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Compare survey results to known population parameter</a:t>
            </a:r>
          </a:p>
          <a:p>
            <a:pPr lvl="1"/>
            <a:r>
              <a:rPr lang="en-US" dirty="0" smtClean="0"/>
              <a:t>Using known data	base variable to identify bias</a:t>
            </a:r>
          </a:p>
          <a:p>
            <a:pPr marL="350838" lvl="1" indent="0">
              <a:buNone/>
            </a:pPr>
            <a:endParaRPr lang="en-US" dirty="0"/>
          </a:p>
          <a:p>
            <a:r>
              <a:rPr lang="en-US" dirty="0" smtClean="0"/>
              <a:t>Adjust: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Calibration weighting adjustments</a:t>
            </a:r>
          </a:p>
          <a:p>
            <a:pPr lvl="1"/>
            <a:r>
              <a:rPr lang="en-US" dirty="0" smtClean="0"/>
              <a:t>Propensity model</a:t>
            </a:r>
            <a:endParaRPr lang="en-US" dirty="0"/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 approaches to mitigate nonresponse bias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lvl="1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59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and convenient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930808" cy="1852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Random </a:t>
            </a:r>
            <a:r>
              <a:rPr lang="mr-IN" dirty="0" smtClean="0"/>
              <a:t>–</a:t>
            </a:r>
            <a:r>
              <a:rPr lang="en-US" dirty="0" smtClean="0"/>
              <a:t> survey a sub-population selected at random</a:t>
            </a:r>
          </a:p>
          <a:p>
            <a:endParaRPr lang="en-US" dirty="0"/>
          </a:p>
          <a:p>
            <a:r>
              <a:rPr lang="en-US" dirty="0" smtClean="0"/>
              <a:t>Convenient </a:t>
            </a:r>
            <a:r>
              <a:rPr lang="mr-IN" dirty="0" smtClean="0"/>
              <a:t>–</a:t>
            </a:r>
            <a:r>
              <a:rPr lang="en-US" dirty="0" smtClean="0"/>
              <a:t> sample people who are easy to reach</a:t>
            </a:r>
          </a:p>
          <a:p>
            <a:pPr lvl="1"/>
            <a:r>
              <a:rPr lang="en-US" dirty="0" smtClean="0"/>
              <a:t>E.g. volunteer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37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2714</TotalTime>
  <Words>194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Surveying Methods and Non-Response Bias</vt:lpstr>
      <vt:lpstr>What is Non-Response Bias?</vt:lpstr>
      <vt:lpstr>What is NOT non-response </vt:lpstr>
      <vt:lpstr>Data analysis: trash in trash out</vt:lpstr>
      <vt:lpstr>Identify and adjust for (unit) nonresponse bias</vt:lpstr>
      <vt:lpstr>4 approaches to mitigate nonresponse bias</vt:lpstr>
      <vt:lpstr>Random and convenient sampling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81</cp:revision>
  <dcterms:created xsi:type="dcterms:W3CDTF">2017-03-03T06:49:19Z</dcterms:created>
  <dcterms:modified xsi:type="dcterms:W3CDTF">2017-03-11T00:04:45Z</dcterms:modified>
</cp:coreProperties>
</file>