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7"/>
  </p:notesMasterIdLst>
  <p:handoutMasterIdLst>
    <p:handoutMasterId r:id="rId8"/>
  </p:handoutMasterIdLst>
  <p:sldIdLst>
    <p:sldId id="257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DEAC-E5CC-8B41-B316-53EBCB050FF4}" type="datetime1">
              <a:rPr lang="en-US" smtClean="0"/>
              <a:t>19/11/19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C3877-B4B8-8C46-A1D2-5711D21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AA6D-D858-2B46-97E7-B24926C0D099}" type="datetime1">
              <a:rPr lang="en-US" smtClean="0"/>
              <a:t>19/11/19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ADB1-DFE3-7F42-987D-4D868F37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8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1EF-E583-694E-8D38-E0A0E51EB26D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F89A-BBDE-F341-9F70-658ACF8DB38F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E6DF-EA45-1040-8BCB-A4E3C5F85D80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DF5-CCF5-9A4A-A2B5-B998A4FFB9DC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ACAA-29B3-EC4F-8BEC-4CD60751DCA5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E2EC-FF62-5F46-B83E-6E15E6D91BCA}" type="datetime1">
              <a:rPr lang="en-US" smtClean="0"/>
              <a:t>19/11/19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D477-B100-9D4E-81EA-1FB8F1B63A3F}" type="datetime1">
              <a:rPr lang="en-US" smtClean="0"/>
              <a:t>19/11/19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6DC-79F5-9F42-93F8-95E27B6C1CCA}" type="datetime1">
              <a:rPr lang="en-US" smtClean="0"/>
              <a:t>19/11/19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1B5-628B-294C-AC24-F9F9D9AD8399}" type="datetime1">
              <a:rPr lang="en-US" smtClean="0"/>
              <a:t>19/11/19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630-3D7E-9743-AED7-200621DD7280}" type="datetime1">
              <a:rPr lang="en-US" smtClean="0"/>
              <a:t>19/11/19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D3A2-B25E-AF48-AC49-30A7E1977678}" type="datetime1">
              <a:rPr lang="en-US" smtClean="0"/>
              <a:t>19/11/19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533-ED84-7E4D-980A-435969B8F38D}" type="datetime1">
              <a:rPr lang="en-US" smtClean="0"/>
              <a:t>19/11/19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</a:t>
            </a:r>
            <a:fld id="{4C958359-9322-6441-8715-055CBE944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9-07-12 at 3.0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94" y="2178999"/>
            <a:ext cx="3945903" cy="336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Project 1</a:t>
            </a:r>
            <a:r>
              <a:rPr lang="en-US" sz="2500" dirty="0" smtClean="0"/>
              <a:t>: </a:t>
            </a:r>
            <a:r>
              <a:rPr lang="en-US" sz="2500" dirty="0"/>
              <a:t>Iterative Hard </a:t>
            </a:r>
            <a:r>
              <a:rPr lang="en-US" sz="2500" dirty="0" err="1"/>
              <a:t>Thresholding</a:t>
            </a:r>
            <a:r>
              <a:rPr lang="en-US" sz="2500" dirty="0"/>
              <a:t> in GWAS: Generalized</a:t>
            </a:r>
            <a:br>
              <a:rPr lang="en-US" sz="2500" dirty="0"/>
            </a:br>
            <a:r>
              <a:rPr lang="en-US" sz="2500" dirty="0"/>
              <a:t>Linear Models, Prior Weights, and Double </a:t>
            </a:r>
            <a:r>
              <a:rPr lang="en-US" sz="2500" dirty="0" err="1"/>
              <a:t>Sparsity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1262239" y="6501582"/>
            <a:ext cx="5443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Figure: https://</a:t>
            </a:r>
            <a:r>
              <a:rPr lang="en-US" sz="1200" dirty="0" err="1" smtClean="0"/>
              <a:t>www.cs.cmu.edu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ggordon</a:t>
            </a:r>
            <a:r>
              <a:rPr lang="en-US" sz="1200" dirty="0" smtClean="0"/>
              <a:t>/10725-F12/scribes/10725_Lecture2.pdf</a:t>
            </a:r>
            <a:endParaRPr lang="en-US" sz="1200" dirty="0"/>
          </a:p>
        </p:txBody>
      </p:sp>
      <p:pic>
        <p:nvPicPr>
          <p:cNvPr id="6" name="Picture 5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83" y="4687334"/>
            <a:ext cx="266700" cy="304800"/>
          </a:xfrm>
          <a:prstGeom prst="rect">
            <a:avLst/>
          </a:prstGeom>
        </p:spPr>
      </p:pic>
      <p:pic>
        <p:nvPicPr>
          <p:cNvPr id="8" name="Picture 7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3" y="4698101"/>
            <a:ext cx="368300" cy="317500"/>
          </a:xfrm>
          <a:prstGeom prst="rect">
            <a:avLst/>
          </a:prstGeom>
        </p:spPr>
      </p:pic>
      <p:pic>
        <p:nvPicPr>
          <p:cNvPr id="9" name="Picture 8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47" y="5396383"/>
            <a:ext cx="2667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1908" y="5015601"/>
            <a:ext cx="11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9272" y="4992134"/>
            <a:ext cx="15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(design matrix)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2523" y="5845511"/>
            <a:ext cx="18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(statistical model)</a:t>
            </a:r>
            <a:endParaRPr lang="en-US" dirty="0"/>
          </a:p>
        </p:txBody>
      </p:sp>
      <p:pic>
        <p:nvPicPr>
          <p:cNvPr id="22" name="Picture 21" descr="Screen Shot 2019-07-12 at 3.02.54 PM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59" y="3258886"/>
            <a:ext cx="1223605" cy="1174095"/>
          </a:xfrm>
          <a:prstGeom prst="rect">
            <a:avLst/>
          </a:prstGeom>
        </p:spPr>
      </p:pic>
      <p:pic>
        <p:nvPicPr>
          <p:cNvPr id="25" name="Picture 24" descr="Big)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97" y="3481433"/>
            <a:ext cx="190500" cy="838200"/>
          </a:xfrm>
          <a:prstGeom prst="rect">
            <a:avLst/>
          </a:prstGeom>
        </p:spPr>
      </p:pic>
      <p:pic>
        <p:nvPicPr>
          <p:cNvPr id="27" name="Picture 26" descr="g._Big(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0" y="3481433"/>
            <a:ext cx="609600" cy="838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22714" y="4225669"/>
            <a:ext cx="175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(inverse link function applied </a:t>
            </a:r>
            <a:r>
              <a:rPr lang="en-US" dirty="0" err="1" smtClean="0"/>
              <a:t>elementwise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1</a:t>
            </a:fld>
            <a:r>
              <a:rPr lang="en-US" sz="1600" dirty="0" smtClean="0"/>
              <a:t>/5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098" y="1802952"/>
            <a:ext cx="7525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Problem: Given </a:t>
            </a:r>
            <a:r>
              <a:rPr lang="en-US" sz="2500" i="1" dirty="0" smtClean="0"/>
              <a:t>dense</a:t>
            </a:r>
            <a:r>
              <a:rPr lang="en-US" sz="2500" dirty="0" smtClean="0"/>
              <a:t>    ,       find </a:t>
            </a:r>
            <a:r>
              <a:rPr lang="en-US" sz="2500" i="1" dirty="0" smtClean="0"/>
              <a:t>sparse</a:t>
            </a:r>
            <a:r>
              <a:rPr lang="en-US" sz="2500" dirty="0" smtClean="0"/>
              <a:t>      such that:</a:t>
            </a:r>
            <a:endParaRPr lang="en-US" sz="2500" i="1" dirty="0"/>
          </a:p>
        </p:txBody>
      </p:sp>
      <p:pic>
        <p:nvPicPr>
          <p:cNvPr id="29" name="Picture 28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37" y="1905170"/>
            <a:ext cx="266700" cy="419100"/>
          </a:xfrm>
          <a:prstGeom prst="rect">
            <a:avLst/>
          </a:prstGeom>
        </p:spPr>
      </p:pic>
      <p:pic>
        <p:nvPicPr>
          <p:cNvPr id="30" name="Picture 29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94" y="1985194"/>
            <a:ext cx="266700" cy="304800"/>
          </a:xfrm>
          <a:prstGeom prst="rect">
            <a:avLst/>
          </a:prstGeom>
        </p:spPr>
      </p:pic>
      <p:pic>
        <p:nvPicPr>
          <p:cNvPr id="31" name="Picture 30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1" y="1911218"/>
            <a:ext cx="368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50469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r>
                        <a:rPr lang="en-US" baseline="0" dirty="0" smtClean="0"/>
                        <a:t> Binomial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IHT 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IHT 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Lasso 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Lasso 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9.04 (5.94*)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1527.9 (0.0*)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2</a:t>
            </a:fld>
            <a:r>
              <a:rPr lang="en-US" sz="1600" dirty="0" smtClean="0"/>
              <a:t>/5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32039" y="4386630"/>
            <a:ext cx="497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 = true positives (higher means good)</a:t>
            </a:r>
          </a:p>
          <a:p>
            <a:r>
              <a:rPr lang="en-US" dirty="0" smtClean="0"/>
              <a:t>FP = false positives (lower means good)</a:t>
            </a:r>
          </a:p>
          <a:p>
            <a:r>
              <a:rPr lang="en-US" dirty="0" smtClean="0"/>
              <a:t>*   = zero-inflated Poisson regression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8439" y="5642731"/>
            <a:ext cx="8750591" cy="71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Other methods for high dimensional GLM</a:t>
            </a:r>
            <a:r>
              <a:rPr lang="en-US" sz="1800" dirty="0" smtClean="0"/>
              <a:t>: Elastic net, MCP, Matching pursuit, stability selection, forward stepwise regression</a:t>
            </a:r>
            <a:r>
              <a:rPr lang="mr-IN" sz="1800" dirty="0" smtClean="0"/>
              <a:t>…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IHT vs Lasso vs Marginal testing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1143" y="6495143"/>
            <a:ext cx="657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our paper: https://</a:t>
            </a:r>
            <a:r>
              <a:rPr lang="en-US" dirty="0" err="1"/>
              <a:t>www.biorxiv.org</a:t>
            </a:r>
            <a:r>
              <a:rPr lang="en-US" dirty="0"/>
              <a:t>/content/10.1101/</a:t>
            </a:r>
            <a:r>
              <a:rPr lang="en-US" dirty="0" smtClean="0"/>
              <a:t>697755v1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09953" y="4760237"/>
            <a:ext cx="3461654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0145" y="4788426"/>
            <a:ext cx="2999514" cy="369332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3</a:t>
            </a:fld>
            <a:r>
              <a:rPr lang="en-US" sz="1600" dirty="0" smtClean="0"/>
              <a:t>/5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238" y="329066"/>
            <a:ext cx="8602133" cy="1143000"/>
          </a:xfrm>
        </p:spPr>
        <p:txBody>
          <a:bodyPr>
            <a:noAutofit/>
          </a:bodyPr>
          <a:lstStyle/>
          <a:p>
            <a:r>
              <a:rPr lang="en-US" sz="3800" dirty="0" smtClean="0"/>
              <a:t>Bottleneck of IHT is gradient computation</a:t>
            </a:r>
            <a:endParaRPr lang="en-US" sz="3800" dirty="0"/>
          </a:p>
        </p:txBody>
      </p:sp>
      <p:pic>
        <p:nvPicPr>
          <p:cNvPr id="11" name="Picture 10" descr="Screen Shot 2019-11-19 at 11.26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49" y="2209747"/>
            <a:ext cx="6472722" cy="21985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5476" y="1493335"/>
            <a:ext cx="259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IHT iterates according to: </a:t>
            </a:r>
            <a:endParaRPr lang="en-US" b="1" dirty="0"/>
          </a:p>
        </p:txBody>
      </p:sp>
      <p:pic>
        <p:nvPicPr>
          <p:cNvPr id="13" name="Picture 12" descr="Screen Shot 2019-11-19 at 11.2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68" y="1398670"/>
            <a:ext cx="4624013" cy="5635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9953" y="4760237"/>
            <a:ext cx="3461654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Time spent on computing </a:t>
            </a:r>
            <a:r>
              <a:rPr lang="en-US" dirty="0" err="1" smtClean="0">
                <a:solidFill>
                  <a:srgbClr val="FFFFFF"/>
                </a:solidFill>
              </a:rPr>
              <a:t>X</a:t>
            </a:r>
            <a:r>
              <a:rPr lang="en-US" baseline="30000" dirty="0" err="1" smtClean="0">
                <a:solidFill>
                  <a:srgbClr val="FFFFFF"/>
                </a:solidFill>
              </a:rPr>
              <a:t>t</a:t>
            </a:r>
            <a:r>
              <a:rPr lang="en-US" dirty="0" err="1">
                <a:solidFill>
                  <a:srgbClr val="FFFFFF"/>
                </a:solidFill>
              </a:rPr>
              <a:t>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0145" y="477309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 spent on everything else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316240" y="2821000"/>
            <a:ext cx="2975426" cy="196742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19849" y="4572000"/>
            <a:ext cx="1096391" cy="60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16240" y="4578048"/>
            <a:ext cx="537633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215" y="5473005"/>
            <a:ext cx="7348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Question: Can mailman algorithm (which appears to require a lot of preprocessing) help us?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918262" y="3216466"/>
            <a:ext cx="96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5k by 30k SNP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408610" cy="114300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Project 2</a:t>
            </a:r>
            <a:r>
              <a:rPr lang="en-US" sz="2500" dirty="0" smtClean="0"/>
              <a:t>: Genotype imputation via haplotype reference panels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4</a:t>
            </a:fld>
            <a:r>
              <a:rPr lang="en-US" sz="1600" dirty="0" smtClean="0"/>
              <a:t>/5</a:t>
            </a:r>
          </a:p>
        </p:txBody>
      </p:sp>
      <p:pic>
        <p:nvPicPr>
          <p:cNvPr id="4" name="Picture 3" descr="Screen Shot 2019-11-19 at 11.50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29" y="2521414"/>
            <a:ext cx="4854655" cy="3302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952" y="1862043"/>
            <a:ext cx="62605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Problem: Fill missing entries of the inference panel </a:t>
            </a:r>
            <a:endParaRPr lang="en-US" sz="2300" dirty="0"/>
          </a:p>
        </p:txBody>
      </p:sp>
      <p:sp>
        <p:nvSpPr>
          <p:cNvPr id="8" name="Rectangle 7"/>
          <p:cNvSpPr/>
          <p:nvPr/>
        </p:nvSpPr>
        <p:spPr>
          <a:xfrm>
            <a:off x="755952" y="6131432"/>
            <a:ext cx="671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Figure: </a:t>
            </a:r>
            <a:r>
              <a:rPr lang="en-US" sz="1200" dirty="0" err="1" smtClean="0"/>
              <a:t>Howie</a:t>
            </a:r>
            <a:r>
              <a:rPr lang="en-US" sz="1200" dirty="0"/>
              <a:t>, Bryan N., Peter Donnelly, and Jonathan </a:t>
            </a:r>
            <a:r>
              <a:rPr lang="en-US" sz="1200" dirty="0" err="1"/>
              <a:t>Marchini</a:t>
            </a:r>
            <a:r>
              <a:rPr lang="en-US" sz="1200" dirty="0"/>
              <a:t>. "A flexible and accurate genotype imputation method for the next generation of genome-wide association studies." </a:t>
            </a:r>
            <a:r>
              <a:rPr lang="en-US" sz="1200" dirty="0" err="1"/>
              <a:t>PLoS</a:t>
            </a:r>
            <a:r>
              <a:rPr lang="en-US" sz="1200" dirty="0"/>
              <a:t> genetics 5.6 (2009): e1000529.</a:t>
            </a:r>
          </a:p>
        </p:txBody>
      </p:sp>
    </p:spTree>
    <p:extLst>
      <p:ext uri="{BB962C8B-B14F-4D97-AF65-F5344CB8AC3E}">
        <p14:creationId xmlns:p14="http://schemas.microsoft.com/office/powerpoint/2010/main" val="32856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method is based on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819"/>
            <a:ext cx="8229600" cy="1048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Our competitors (Minimac4, Impute5, Beagle 5) all use  Hidden Markov </a:t>
            </a:r>
            <a:r>
              <a:rPr lang="en-US" sz="2000" dirty="0" smtClean="0"/>
              <a:t>Models </a:t>
            </a:r>
            <a:r>
              <a:rPr lang="en-US" sz="2000" dirty="0" smtClean="0"/>
              <a:t>derived in (*)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5/</a:t>
            </a:r>
            <a:fld id="{4C958359-9322-6441-8715-055CBE9441BE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8238" y="6259810"/>
            <a:ext cx="7692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(*) Li</a:t>
            </a:r>
            <a:r>
              <a:rPr lang="en-US" sz="1200" dirty="0"/>
              <a:t>, Na, and Matthew Stephens. "Modeling linkage disequilibrium and identifying recombination hotspots using single-nucleotide polymorphism data." Genetics 165.4 (2003): 2213-2233.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477" y="2442807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 results: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857" y="4782482"/>
            <a:ext cx="6968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36,498 SNPs, 660 reference panels, 665 samples as imputation target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Phasing data (beagle 4.1) adds 2525 seconds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MendelImpute</a:t>
            </a:r>
            <a:r>
              <a:rPr lang="en-US" dirty="0" smtClean="0"/>
              <a:t> does not require pre-phasing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Timing for </a:t>
            </a:r>
            <a:r>
              <a:rPr lang="en-US" dirty="0" err="1" smtClean="0"/>
              <a:t>MendelImpute</a:t>
            </a:r>
            <a:r>
              <a:rPr lang="en-US" dirty="0" smtClean="0"/>
              <a:t> does not include data import/export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8521" y="2473045"/>
            <a:ext cx="6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Julia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87845" y="247304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C++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45429" y="2473045"/>
            <a:ext cx="5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291"/>
              </p:ext>
            </p:extLst>
          </p:nvPr>
        </p:nvGraphicFramePr>
        <p:xfrm>
          <a:off x="457200" y="2842379"/>
          <a:ext cx="8127996" cy="149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99"/>
                <a:gridCol w="1625599"/>
                <a:gridCol w="1625599"/>
                <a:gridCol w="1461029"/>
                <a:gridCol w="1790170"/>
              </a:tblGrid>
              <a:tr h="694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Beagle 5.0 (phased)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Beagle 5.0 (</a:t>
                      </a:r>
                      <a:r>
                        <a:rPr lang="en-US" dirty="0" err="1" smtClean="0"/>
                        <a:t>unphased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Minimac4 (phased)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MendelImpute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unphased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02522">
                <a:tc>
                  <a:txBody>
                    <a:bodyPr/>
                    <a:lstStyle/>
                    <a:p>
                      <a:r>
                        <a:rPr lang="en-US" dirty="0" smtClean="0"/>
                        <a:t>Error rate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02522">
                <a:tc>
                  <a:txBody>
                    <a:bodyPr/>
                    <a:lstStyle/>
                    <a:p>
                      <a:r>
                        <a:rPr lang="en-US" dirty="0" smtClean="0"/>
                        <a:t>CPU 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(+2525)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 (+2525)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4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452</Words>
  <Application>Microsoft Macintosh PowerPoint</Application>
  <PresentationFormat>On-screen Show (4:3)</PresentationFormat>
  <Paragraphs>88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1: Iterative Hard Thresholding in GWAS: Generalized Linear Models, Prior Weights, and Double Sparsity</vt:lpstr>
      <vt:lpstr>PowerPoint Presentation</vt:lpstr>
      <vt:lpstr>Bottleneck of IHT is gradient computation</vt:lpstr>
      <vt:lpstr>Project 2: Genotype imputation via haplotype reference panels</vt:lpstr>
      <vt:lpstr>Our method is based on least squares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MendelIHT.jl Sparse Generalized Linear Models for High Dimensional (GWAS) Data</dc:title>
  <dc:creator>Benjamin Chu</dc:creator>
  <cp:lastModifiedBy>Benjamin Chu</cp:lastModifiedBy>
  <cp:revision>250</cp:revision>
  <dcterms:created xsi:type="dcterms:W3CDTF">2019-07-12T19:23:32Z</dcterms:created>
  <dcterms:modified xsi:type="dcterms:W3CDTF">2019-11-19T22:08:32Z</dcterms:modified>
</cp:coreProperties>
</file>