
<file path=[Content_Types].xml><?xml version="1.0" encoding="utf-8"?>
<Types xmlns="http://schemas.openxmlformats.org/package/2006/content-types">
  <Default Extension="xml" ContentType="application/xml"/>
  <Default Extension="png" ContentType="image/png"/>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8404800" cy="38404800"/>
  <p:notesSz cx="12039600" cy="6858000"/>
  <p:defaultTextStyle>
    <a:defPPr>
      <a:defRPr lang="en-US"/>
    </a:defPPr>
    <a:lvl1pPr algn="l" rtl="0" fontAlgn="base">
      <a:spcBef>
        <a:spcPct val="0"/>
      </a:spcBef>
      <a:spcAft>
        <a:spcPct val="0"/>
      </a:spcAft>
      <a:defRPr sz="2000" b="1" kern="1200">
        <a:solidFill>
          <a:schemeClr val="tx1"/>
        </a:solidFill>
        <a:latin typeface="Arial" charset="0"/>
        <a:ea typeface="+mn-ea"/>
        <a:cs typeface="Times New Roman" pitchFamily="18" charset="0"/>
      </a:defRPr>
    </a:lvl1pPr>
    <a:lvl2pPr marL="749300" indent="-333375" algn="l" rtl="0" fontAlgn="base">
      <a:spcBef>
        <a:spcPct val="0"/>
      </a:spcBef>
      <a:spcAft>
        <a:spcPct val="0"/>
      </a:spcAft>
      <a:defRPr sz="2000" b="1" kern="1200">
        <a:solidFill>
          <a:schemeClr val="tx1"/>
        </a:solidFill>
        <a:latin typeface="Arial" charset="0"/>
        <a:ea typeface="+mn-ea"/>
        <a:cs typeface="Times New Roman" pitchFamily="18" charset="0"/>
      </a:defRPr>
    </a:lvl2pPr>
    <a:lvl3pPr marL="1504950" indent="-668338" algn="l" rtl="0" fontAlgn="base">
      <a:spcBef>
        <a:spcPct val="0"/>
      </a:spcBef>
      <a:spcAft>
        <a:spcPct val="0"/>
      </a:spcAft>
      <a:defRPr sz="2000" b="1" kern="1200">
        <a:solidFill>
          <a:schemeClr val="tx1"/>
        </a:solidFill>
        <a:latin typeface="Arial" charset="0"/>
        <a:ea typeface="+mn-ea"/>
        <a:cs typeface="Times New Roman" pitchFamily="18" charset="0"/>
      </a:defRPr>
    </a:lvl3pPr>
    <a:lvl4pPr marL="2257425" indent="-1004888" algn="l" rtl="0" fontAlgn="base">
      <a:spcBef>
        <a:spcPct val="0"/>
      </a:spcBef>
      <a:spcAft>
        <a:spcPct val="0"/>
      </a:spcAft>
      <a:defRPr sz="2000" b="1" kern="1200">
        <a:solidFill>
          <a:schemeClr val="tx1"/>
        </a:solidFill>
        <a:latin typeface="Arial" charset="0"/>
        <a:ea typeface="+mn-ea"/>
        <a:cs typeface="Times New Roman" pitchFamily="18" charset="0"/>
      </a:defRPr>
    </a:lvl4pPr>
    <a:lvl5pPr marL="3009900" indent="-1339850" algn="l" rtl="0" fontAlgn="base">
      <a:spcBef>
        <a:spcPct val="0"/>
      </a:spcBef>
      <a:spcAft>
        <a:spcPct val="0"/>
      </a:spcAft>
      <a:defRPr sz="2000" b="1" kern="1200">
        <a:solidFill>
          <a:schemeClr val="tx1"/>
        </a:solidFill>
        <a:latin typeface="Arial" charset="0"/>
        <a:ea typeface="+mn-ea"/>
        <a:cs typeface="Times New Roman" pitchFamily="18" charset="0"/>
      </a:defRPr>
    </a:lvl5pPr>
    <a:lvl6pPr marL="2286000" algn="l" defTabSz="914400" rtl="0" eaLnBrk="1" latinLnBrk="0" hangingPunct="1">
      <a:defRPr sz="2000" b="1" kern="1200">
        <a:solidFill>
          <a:schemeClr val="tx1"/>
        </a:solidFill>
        <a:latin typeface="Arial" charset="0"/>
        <a:ea typeface="+mn-ea"/>
        <a:cs typeface="Times New Roman" pitchFamily="18" charset="0"/>
      </a:defRPr>
    </a:lvl6pPr>
    <a:lvl7pPr marL="2743200" algn="l" defTabSz="914400" rtl="0" eaLnBrk="1" latinLnBrk="0" hangingPunct="1">
      <a:defRPr sz="2000" b="1" kern="1200">
        <a:solidFill>
          <a:schemeClr val="tx1"/>
        </a:solidFill>
        <a:latin typeface="Arial" charset="0"/>
        <a:ea typeface="+mn-ea"/>
        <a:cs typeface="Times New Roman" pitchFamily="18" charset="0"/>
      </a:defRPr>
    </a:lvl7pPr>
    <a:lvl8pPr marL="3200400" algn="l" defTabSz="914400" rtl="0" eaLnBrk="1" latinLnBrk="0" hangingPunct="1">
      <a:defRPr sz="2000" b="1" kern="1200">
        <a:solidFill>
          <a:schemeClr val="tx1"/>
        </a:solidFill>
        <a:latin typeface="Arial" charset="0"/>
        <a:ea typeface="+mn-ea"/>
        <a:cs typeface="Times New Roman" pitchFamily="18" charset="0"/>
      </a:defRPr>
    </a:lvl8pPr>
    <a:lvl9pPr marL="3657600" algn="l" defTabSz="914400" rtl="0" eaLnBrk="1" latinLnBrk="0" hangingPunct="1">
      <a:defRPr sz="2000" b="1" kern="1200">
        <a:solidFill>
          <a:schemeClr val="tx1"/>
        </a:solidFill>
        <a:latin typeface="Arial" charset="0"/>
        <a:ea typeface="+mn-ea"/>
        <a:cs typeface="Times New Roman" pitchFamily="18" charset="0"/>
      </a:defRPr>
    </a:lvl9pPr>
  </p:defaultTextStyle>
  <p:extLst>
    <p:ext uri="{EFAFB233-063F-42B5-8137-9DF3F51BA10A}">
      <p15:sldGuideLst xmlns="" xmlns:p15="http://schemas.microsoft.com/office/powerpoint/2012/main">
        <p15:guide id="1" orient="horz" pos="8064">
          <p15:clr>
            <a:srgbClr val="A4A3A4"/>
          </p15:clr>
        </p15:guide>
        <p15:guide id="2" orient="horz" pos="5488">
          <p15:clr>
            <a:srgbClr val="A4A3A4"/>
          </p15:clr>
        </p15:guide>
        <p15:guide id="3" orient="horz" pos="9968">
          <p15:clr>
            <a:srgbClr val="A4A3A4"/>
          </p15:clr>
        </p15:guide>
        <p15:guide id="4" orient="horz" pos="20272">
          <p15:clr>
            <a:srgbClr val="A4A3A4"/>
          </p15:clr>
        </p15:guide>
        <p15:guide id="5" orient="horz" pos="22904">
          <p15:clr>
            <a:srgbClr val="A4A3A4"/>
          </p15:clr>
        </p15:guide>
        <p15:guide id="6" orient="horz" pos="34048">
          <p15:clr>
            <a:srgbClr val="A4A3A4"/>
          </p15:clr>
        </p15:guide>
        <p15:guide id="7" pos="3304">
          <p15:clr>
            <a:srgbClr val="A4A3A4"/>
          </p15:clr>
        </p15:guide>
        <p15:guide id="8" pos="-5992">
          <p15:clr>
            <a:srgbClr val="A4A3A4"/>
          </p15:clr>
        </p15:guide>
        <p15:guide id="9" pos="2352">
          <p15:clr>
            <a:srgbClr val="A4A3A4"/>
          </p15:clr>
        </p15:guide>
        <p15:guide id="10" pos="13104">
          <p15:clr>
            <a:srgbClr val="A4A3A4"/>
          </p15:clr>
        </p15:guide>
        <p15:guide id="11" pos="16520">
          <p15:clr>
            <a:srgbClr val="A4A3A4"/>
          </p15:clr>
        </p15:guide>
        <p15:guide id="12" pos="19656">
          <p15:clr>
            <a:srgbClr val="A4A3A4"/>
          </p15:clr>
        </p15:guide>
        <p15:guide id="13" pos="20664">
          <p15:clr>
            <a:srgbClr val="A4A3A4"/>
          </p15:clr>
        </p15:guide>
        <p15:guide id="14" pos="30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A5DC"/>
    <a:srgbClr val="FFFFFF"/>
    <a:srgbClr val="56A6DC"/>
    <a:srgbClr val="0000FF"/>
    <a:srgbClr val="C9FFF1"/>
    <a:srgbClr val="CCFFFF"/>
    <a:srgbClr val="C0C0C0"/>
    <a:srgbClr val="FDFD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27" autoAdjust="0"/>
  </p:normalViewPr>
  <p:slideViewPr>
    <p:cSldViewPr>
      <p:cViewPr>
        <p:scale>
          <a:sx n="50" d="100"/>
          <a:sy n="50" d="100"/>
        </p:scale>
        <p:origin x="-80" y="-240"/>
      </p:cViewPr>
      <p:guideLst>
        <p:guide orient="horz" pos="8064"/>
        <p:guide orient="horz" pos="5488"/>
        <p:guide orient="horz" pos="9968"/>
        <p:guide orient="horz" pos="20272"/>
        <p:guide orient="horz" pos="22904"/>
        <p:guide orient="horz" pos="34048"/>
        <p:guide pos="3304"/>
        <p:guide pos="-5992"/>
        <p:guide pos="2352"/>
        <p:guide pos="13104"/>
        <p:guide pos="16520"/>
        <p:guide pos="19656"/>
        <p:guide pos="20664"/>
        <p:guide pos="3024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5192713" cy="381000"/>
          </a:xfrm>
          <a:prstGeom prst="rect">
            <a:avLst/>
          </a:prstGeom>
          <a:noFill/>
          <a:ln w="9525">
            <a:noFill/>
            <a:miter lim="800000"/>
            <a:headEnd/>
            <a:tailEnd/>
          </a:ln>
          <a:effectLst/>
        </p:spPr>
        <p:txBody>
          <a:bodyPr vert="horz" wrap="square" lIns="79345" tIns="39672" rIns="79345" bIns="39672" numCol="1" anchor="t" anchorCtr="0" compatLnSpc="1">
            <a:prstTxWarp prst="textNoShape">
              <a:avLst/>
            </a:prstTxWarp>
          </a:bodyPr>
          <a:lstStyle>
            <a:lvl1pPr algn="l" defTabSz="793750" eaLnBrk="0" hangingPunct="0">
              <a:lnSpc>
                <a:spcPct val="100000"/>
              </a:lnSpc>
              <a:spcBef>
                <a:spcPct val="0"/>
              </a:spcBef>
              <a:defRPr sz="1000" b="0"/>
            </a:lvl1pPr>
          </a:lstStyle>
          <a:p>
            <a:pPr>
              <a:defRPr/>
            </a:pPr>
            <a:endParaRPr lang="en-US"/>
          </a:p>
        </p:txBody>
      </p:sp>
      <p:sp>
        <p:nvSpPr>
          <p:cNvPr id="9219" name="Rectangle 3"/>
          <p:cNvSpPr>
            <a:spLocks noGrp="1" noChangeArrowheads="1"/>
          </p:cNvSpPr>
          <p:nvPr>
            <p:ph type="dt" sz="quarter" idx="1"/>
          </p:nvPr>
        </p:nvSpPr>
        <p:spPr bwMode="auto">
          <a:xfrm>
            <a:off x="6797675" y="0"/>
            <a:ext cx="5194300" cy="381000"/>
          </a:xfrm>
          <a:prstGeom prst="rect">
            <a:avLst/>
          </a:prstGeom>
          <a:noFill/>
          <a:ln w="9525">
            <a:noFill/>
            <a:miter lim="800000"/>
            <a:headEnd/>
            <a:tailEnd/>
          </a:ln>
          <a:effectLst/>
        </p:spPr>
        <p:txBody>
          <a:bodyPr vert="horz" wrap="square" lIns="79345" tIns="39672" rIns="79345" bIns="39672" numCol="1" anchor="t" anchorCtr="0" compatLnSpc="1">
            <a:prstTxWarp prst="textNoShape">
              <a:avLst/>
            </a:prstTxWarp>
          </a:bodyPr>
          <a:lstStyle>
            <a:lvl1pPr algn="r" defTabSz="793750" eaLnBrk="0" hangingPunct="0">
              <a:lnSpc>
                <a:spcPct val="100000"/>
              </a:lnSpc>
              <a:spcBef>
                <a:spcPct val="0"/>
              </a:spcBef>
              <a:defRPr sz="1000" b="0"/>
            </a:lvl1pPr>
          </a:lstStyle>
          <a:p>
            <a:pPr>
              <a:defRPr/>
            </a:pPr>
            <a:endParaRPr lang="en-US"/>
          </a:p>
        </p:txBody>
      </p:sp>
      <p:sp>
        <p:nvSpPr>
          <p:cNvPr id="9220" name="Rectangle 4"/>
          <p:cNvSpPr>
            <a:spLocks noGrp="1" noChangeArrowheads="1"/>
          </p:cNvSpPr>
          <p:nvPr>
            <p:ph type="ftr" sz="quarter" idx="2"/>
          </p:nvPr>
        </p:nvSpPr>
        <p:spPr bwMode="auto">
          <a:xfrm>
            <a:off x="0" y="6477000"/>
            <a:ext cx="5192713" cy="381000"/>
          </a:xfrm>
          <a:prstGeom prst="rect">
            <a:avLst/>
          </a:prstGeom>
          <a:noFill/>
          <a:ln w="9525">
            <a:noFill/>
            <a:miter lim="800000"/>
            <a:headEnd/>
            <a:tailEnd/>
          </a:ln>
          <a:effectLst/>
        </p:spPr>
        <p:txBody>
          <a:bodyPr vert="horz" wrap="square" lIns="79345" tIns="39672" rIns="79345" bIns="39672" numCol="1" anchor="b" anchorCtr="0" compatLnSpc="1">
            <a:prstTxWarp prst="textNoShape">
              <a:avLst/>
            </a:prstTxWarp>
          </a:bodyPr>
          <a:lstStyle>
            <a:lvl1pPr algn="l" defTabSz="793750" eaLnBrk="0" hangingPunct="0">
              <a:lnSpc>
                <a:spcPct val="100000"/>
              </a:lnSpc>
              <a:spcBef>
                <a:spcPct val="0"/>
              </a:spcBef>
              <a:defRPr sz="1000" b="0"/>
            </a:lvl1pPr>
          </a:lstStyle>
          <a:p>
            <a:pPr>
              <a:defRPr/>
            </a:pPr>
            <a:endParaRPr lang="en-US"/>
          </a:p>
        </p:txBody>
      </p:sp>
      <p:sp>
        <p:nvSpPr>
          <p:cNvPr id="9221" name="Rectangle 5"/>
          <p:cNvSpPr>
            <a:spLocks noGrp="1" noChangeArrowheads="1"/>
          </p:cNvSpPr>
          <p:nvPr>
            <p:ph type="sldNum" sz="quarter" idx="3"/>
          </p:nvPr>
        </p:nvSpPr>
        <p:spPr bwMode="auto">
          <a:xfrm>
            <a:off x="6797675" y="6477000"/>
            <a:ext cx="5194300" cy="381000"/>
          </a:xfrm>
          <a:prstGeom prst="rect">
            <a:avLst/>
          </a:prstGeom>
          <a:noFill/>
          <a:ln w="9525">
            <a:noFill/>
            <a:miter lim="800000"/>
            <a:headEnd/>
            <a:tailEnd/>
          </a:ln>
          <a:effectLst/>
        </p:spPr>
        <p:txBody>
          <a:bodyPr vert="horz" wrap="square" lIns="79345" tIns="39672" rIns="79345" bIns="39672" numCol="1" anchor="b" anchorCtr="0" compatLnSpc="1">
            <a:prstTxWarp prst="textNoShape">
              <a:avLst/>
            </a:prstTxWarp>
          </a:bodyPr>
          <a:lstStyle>
            <a:lvl1pPr algn="r" defTabSz="793750" eaLnBrk="0" hangingPunct="0">
              <a:lnSpc>
                <a:spcPct val="100000"/>
              </a:lnSpc>
              <a:spcBef>
                <a:spcPct val="0"/>
              </a:spcBef>
              <a:defRPr sz="1000" b="0"/>
            </a:lvl1pPr>
          </a:lstStyle>
          <a:p>
            <a:pPr>
              <a:defRPr/>
            </a:pPr>
            <a:fld id="{5D073377-E30C-4CF1-AC4B-E14FD95E3A2C}" type="slidenum">
              <a:rPr lang="en-US"/>
              <a:pPr>
                <a:defRPr/>
              </a:pPr>
              <a:t>‹#›</a:t>
            </a:fld>
            <a:endParaRPr lang="en-US"/>
          </a:p>
        </p:txBody>
      </p:sp>
    </p:spTree>
    <p:extLst>
      <p:ext uri="{BB962C8B-B14F-4D97-AF65-F5344CB8AC3E}">
        <p14:creationId xmlns:p14="http://schemas.microsoft.com/office/powerpoint/2010/main" val="3195181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181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00" kern="1200">
        <a:solidFill>
          <a:schemeClr val="tx1"/>
        </a:solidFill>
        <a:latin typeface="Times New Roman" pitchFamily="18" charset="0"/>
        <a:ea typeface="+mn-ea"/>
        <a:cs typeface="+mn-cs"/>
      </a:defRPr>
    </a:lvl1pPr>
    <a:lvl2pPr marL="749300" indent="-333375" algn="l" rtl="0" eaLnBrk="0" fontAlgn="base" hangingPunct="0">
      <a:spcBef>
        <a:spcPct val="30000"/>
      </a:spcBef>
      <a:spcAft>
        <a:spcPct val="0"/>
      </a:spcAft>
      <a:defRPr sz="2000" kern="1200">
        <a:solidFill>
          <a:schemeClr val="tx1"/>
        </a:solidFill>
        <a:latin typeface="Times New Roman" pitchFamily="18" charset="0"/>
        <a:ea typeface="+mn-ea"/>
        <a:cs typeface="+mn-cs"/>
      </a:defRPr>
    </a:lvl2pPr>
    <a:lvl3pPr marL="1504950" indent="-668338" algn="l" rtl="0" eaLnBrk="0" fontAlgn="base" hangingPunct="0">
      <a:spcBef>
        <a:spcPct val="30000"/>
      </a:spcBef>
      <a:spcAft>
        <a:spcPct val="0"/>
      </a:spcAft>
      <a:defRPr sz="2000" kern="1200">
        <a:solidFill>
          <a:schemeClr val="tx1"/>
        </a:solidFill>
        <a:latin typeface="Times New Roman" pitchFamily="18" charset="0"/>
        <a:ea typeface="+mn-ea"/>
        <a:cs typeface="+mn-cs"/>
      </a:defRPr>
    </a:lvl3pPr>
    <a:lvl4pPr marL="2257425" indent="-1004888" algn="l" rtl="0" eaLnBrk="0" fontAlgn="base" hangingPunct="0">
      <a:spcBef>
        <a:spcPct val="30000"/>
      </a:spcBef>
      <a:spcAft>
        <a:spcPct val="0"/>
      </a:spcAft>
      <a:defRPr sz="2000" kern="1200">
        <a:solidFill>
          <a:schemeClr val="tx1"/>
        </a:solidFill>
        <a:latin typeface="Times New Roman" pitchFamily="18" charset="0"/>
        <a:ea typeface="+mn-ea"/>
        <a:cs typeface="+mn-cs"/>
      </a:defRPr>
    </a:lvl4pPr>
    <a:lvl5pPr marL="3009900" indent="-1339850" algn="l" rtl="0" eaLnBrk="0" fontAlgn="base" hangingPunct="0">
      <a:spcBef>
        <a:spcPct val="30000"/>
      </a:spcBef>
      <a:spcAft>
        <a:spcPct val="0"/>
      </a:spcAft>
      <a:defRPr sz="2000" kern="1200">
        <a:solidFill>
          <a:schemeClr val="tx1"/>
        </a:solidFill>
        <a:latin typeface="Times New Roman" pitchFamily="18" charset="0"/>
        <a:ea typeface="+mn-ea"/>
        <a:cs typeface="+mn-cs"/>
      </a:defRPr>
    </a:lvl5pPr>
    <a:lvl6pPr marL="3764540" algn="l" defTabSz="1505816" rtl="0" eaLnBrk="1" latinLnBrk="0" hangingPunct="1">
      <a:defRPr sz="2000" kern="1200">
        <a:solidFill>
          <a:schemeClr val="tx1"/>
        </a:solidFill>
        <a:latin typeface="+mn-lt"/>
        <a:ea typeface="+mn-ea"/>
        <a:cs typeface="+mn-cs"/>
      </a:defRPr>
    </a:lvl6pPr>
    <a:lvl7pPr marL="4517448" algn="l" defTabSz="1505816" rtl="0" eaLnBrk="1" latinLnBrk="0" hangingPunct="1">
      <a:defRPr sz="2000" kern="1200">
        <a:solidFill>
          <a:schemeClr val="tx1"/>
        </a:solidFill>
        <a:latin typeface="+mn-lt"/>
        <a:ea typeface="+mn-ea"/>
        <a:cs typeface="+mn-cs"/>
      </a:defRPr>
    </a:lvl7pPr>
    <a:lvl8pPr marL="5270357" algn="l" defTabSz="1505816" rtl="0" eaLnBrk="1" latinLnBrk="0" hangingPunct="1">
      <a:defRPr sz="2000" kern="1200">
        <a:solidFill>
          <a:schemeClr val="tx1"/>
        </a:solidFill>
        <a:latin typeface="+mn-lt"/>
        <a:ea typeface="+mn-ea"/>
        <a:cs typeface="+mn-cs"/>
      </a:defRPr>
    </a:lvl8pPr>
    <a:lvl9pPr marL="6023264" algn="l" defTabSz="1505816" rtl="0" eaLnBrk="1" latinLnBrk="0" hangingPunct="1">
      <a:defRPr sz="2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1652"/>
            <a:ext cx="32644080" cy="8229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1761452"/>
            <a:ext cx="26883360" cy="9817100"/>
          </a:xfrm>
        </p:spPr>
        <p:txBody>
          <a:bodyPr/>
          <a:lstStyle>
            <a:lvl1pPr marL="0" indent="0" algn="ctr">
              <a:buNone/>
              <a:defRPr/>
            </a:lvl1pPr>
            <a:lvl2pPr marL="752909" indent="0" algn="ctr">
              <a:buNone/>
              <a:defRPr/>
            </a:lvl2pPr>
            <a:lvl3pPr marL="1505816" indent="0" algn="ctr">
              <a:buNone/>
              <a:defRPr/>
            </a:lvl3pPr>
            <a:lvl4pPr marL="2258724" indent="0" algn="ctr">
              <a:buNone/>
              <a:defRPr/>
            </a:lvl4pPr>
            <a:lvl5pPr marL="3011631" indent="0" algn="ctr">
              <a:buNone/>
              <a:defRPr/>
            </a:lvl5pPr>
            <a:lvl6pPr marL="3764540" indent="0" algn="ctr">
              <a:buNone/>
              <a:defRPr/>
            </a:lvl6pPr>
            <a:lvl7pPr marL="4517448" indent="0" algn="ctr">
              <a:buNone/>
              <a:defRPr/>
            </a:lvl7pPr>
            <a:lvl8pPr marL="5270357" indent="0" algn="ctr">
              <a:buNone/>
              <a:defRPr/>
            </a:lvl8pPr>
            <a:lvl9pPr marL="602326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C532F0-38A7-4611-A7A9-01E1D739A42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B76F6D-3B33-4F13-9234-8DF43836301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2" y="3416300"/>
            <a:ext cx="8158799" cy="3072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82582" y="3416300"/>
            <a:ext cx="24267478" cy="3072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E4632E-A00E-4418-A710-7CC739175A2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882584" y="3416300"/>
            <a:ext cx="32639635" cy="6400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82582" y="11090276"/>
            <a:ext cx="16213138" cy="230473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19309082" y="11090276"/>
            <a:ext cx="16213139" cy="23047324"/>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7083B-D7FF-48A2-902D-C5ED2D2152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531D4F-9E5A-42B7-87A7-57B5324175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279"/>
            <a:ext cx="32644080" cy="7626350"/>
          </a:xfrm>
        </p:spPr>
        <p:txBody>
          <a:bodyPr anchor="t"/>
          <a:lstStyle>
            <a:lvl1pPr algn="l">
              <a:defRPr sz="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6278229"/>
            <a:ext cx="32644080" cy="8401050"/>
          </a:xfrm>
        </p:spPr>
        <p:txBody>
          <a:bodyPr anchor="b"/>
          <a:lstStyle>
            <a:lvl1pPr marL="0" indent="0">
              <a:buNone/>
              <a:defRPr sz="3300"/>
            </a:lvl1pPr>
            <a:lvl2pPr marL="752909" indent="0">
              <a:buNone/>
              <a:defRPr sz="2900"/>
            </a:lvl2pPr>
            <a:lvl3pPr marL="1505816" indent="0">
              <a:buNone/>
              <a:defRPr sz="2700"/>
            </a:lvl3pPr>
            <a:lvl4pPr marL="2258724" indent="0">
              <a:buNone/>
              <a:defRPr sz="2300"/>
            </a:lvl4pPr>
            <a:lvl5pPr marL="3011631" indent="0">
              <a:buNone/>
              <a:defRPr sz="2300"/>
            </a:lvl5pPr>
            <a:lvl6pPr marL="3764540" indent="0">
              <a:buNone/>
              <a:defRPr sz="2300"/>
            </a:lvl6pPr>
            <a:lvl7pPr marL="4517448" indent="0">
              <a:buNone/>
              <a:defRPr sz="2300"/>
            </a:lvl7pPr>
            <a:lvl8pPr marL="5270357" indent="0">
              <a:buNone/>
              <a:defRPr sz="2300"/>
            </a:lvl8pPr>
            <a:lvl9pPr marL="6023264" indent="0">
              <a:buNone/>
              <a:defRPr sz="2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DAFCA1-5B3B-4FA5-A309-C64A1ABFE1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2582" y="11090276"/>
            <a:ext cx="16213138" cy="23047324"/>
          </a:xfrm>
        </p:spPr>
        <p:txBody>
          <a:bodyPr/>
          <a:lstStyle>
            <a:lvl1pPr>
              <a:defRPr sz="47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9082" y="11090276"/>
            <a:ext cx="16213139" cy="23047324"/>
          </a:xfrm>
        </p:spPr>
        <p:txBody>
          <a:bodyPr/>
          <a:lstStyle>
            <a:lvl1pPr>
              <a:defRPr sz="47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BC478-E780-4F9C-B3DA-634686ABD7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6700"/>
            <a:ext cx="3456432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2" y="8597900"/>
            <a:ext cx="16968788" cy="3581400"/>
          </a:xfrm>
        </p:spPr>
        <p:txBody>
          <a:bodyPr anchor="b"/>
          <a:lstStyle>
            <a:lvl1pPr marL="0" indent="0">
              <a:buNone/>
              <a:defRPr sz="3900" b="1"/>
            </a:lvl1pPr>
            <a:lvl2pPr marL="752909" indent="0">
              <a:buNone/>
              <a:defRPr sz="3300" b="1"/>
            </a:lvl2pPr>
            <a:lvl3pPr marL="1505816" indent="0">
              <a:buNone/>
              <a:defRPr sz="2900" b="1"/>
            </a:lvl3pPr>
            <a:lvl4pPr marL="2258724" indent="0">
              <a:buNone/>
              <a:defRPr sz="2700" b="1"/>
            </a:lvl4pPr>
            <a:lvl5pPr marL="3011631" indent="0">
              <a:buNone/>
              <a:defRPr sz="2700" b="1"/>
            </a:lvl5pPr>
            <a:lvl6pPr marL="3764540" indent="0">
              <a:buNone/>
              <a:defRPr sz="2700" b="1"/>
            </a:lvl6pPr>
            <a:lvl7pPr marL="4517448" indent="0">
              <a:buNone/>
              <a:defRPr sz="2700" b="1"/>
            </a:lvl7pPr>
            <a:lvl8pPr marL="5270357" indent="0">
              <a:buNone/>
              <a:defRPr sz="2700" b="1"/>
            </a:lvl8pPr>
            <a:lvl9pPr marL="6023264"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1920242" y="12179300"/>
            <a:ext cx="16968788" cy="22126576"/>
          </a:xfrm>
        </p:spPr>
        <p:txBody>
          <a:bodyPr/>
          <a:lstStyle>
            <a:lvl1pPr>
              <a:defRPr sz="3900"/>
            </a:lvl1pPr>
            <a:lvl2pPr>
              <a:defRPr sz="3300"/>
            </a:lvl2pPr>
            <a:lvl3pPr>
              <a:defRPr sz="29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6" y="8597900"/>
            <a:ext cx="16975456" cy="3581400"/>
          </a:xfrm>
        </p:spPr>
        <p:txBody>
          <a:bodyPr anchor="b"/>
          <a:lstStyle>
            <a:lvl1pPr marL="0" indent="0">
              <a:buNone/>
              <a:defRPr sz="3900" b="1"/>
            </a:lvl1pPr>
            <a:lvl2pPr marL="752909" indent="0">
              <a:buNone/>
              <a:defRPr sz="3300" b="1"/>
            </a:lvl2pPr>
            <a:lvl3pPr marL="1505816" indent="0">
              <a:buNone/>
              <a:defRPr sz="2900" b="1"/>
            </a:lvl3pPr>
            <a:lvl4pPr marL="2258724" indent="0">
              <a:buNone/>
              <a:defRPr sz="2700" b="1"/>
            </a:lvl4pPr>
            <a:lvl5pPr marL="3011631" indent="0">
              <a:buNone/>
              <a:defRPr sz="2700" b="1"/>
            </a:lvl5pPr>
            <a:lvl6pPr marL="3764540" indent="0">
              <a:buNone/>
              <a:defRPr sz="2700" b="1"/>
            </a:lvl6pPr>
            <a:lvl7pPr marL="4517448" indent="0">
              <a:buNone/>
              <a:defRPr sz="2700" b="1"/>
            </a:lvl7pPr>
            <a:lvl8pPr marL="5270357" indent="0">
              <a:buNone/>
              <a:defRPr sz="2700" b="1"/>
            </a:lvl8pPr>
            <a:lvl9pPr marL="6023264"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19509106" y="12179300"/>
            <a:ext cx="16975456" cy="22126576"/>
          </a:xfrm>
        </p:spPr>
        <p:txBody>
          <a:bodyPr/>
          <a:lstStyle>
            <a:lvl1pPr>
              <a:defRPr sz="3900"/>
            </a:lvl1pPr>
            <a:lvl2pPr>
              <a:defRPr sz="3300"/>
            </a:lvl2pPr>
            <a:lvl3pPr>
              <a:defRPr sz="29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8073A25-F866-400E-BB6E-057B1DB7244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7C3796-73C8-4FBB-8C7E-4EF6C67011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216C199-1FEC-4953-AA68-CA8CFED2D1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1" y="1530350"/>
            <a:ext cx="12634913" cy="6505576"/>
          </a:xfrm>
        </p:spPr>
        <p:txBody>
          <a:bodyPr anchor="b"/>
          <a:lstStyle>
            <a:lvl1pPr algn="l">
              <a:defRPr sz="3300" b="1"/>
            </a:lvl1pPr>
          </a:lstStyle>
          <a:p>
            <a:r>
              <a:rPr lang="en-US" smtClean="0"/>
              <a:t>Click to edit Master title style</a:t>
            </a:r>
            <a:endParaRPr lang="en-US"/>
          </a:p>
        </p:txBody>
      </p:sp>
      <p:sp>
        <p:nvSpPr>
          <p:cNvPr id="3" name="Content Placeholder 2"/>
          <p:cNvSpPr>
            <a:spLocks noGrp="1"/>
          </p:cNvSpPr>
          <p:nvPr>
            <p:ph idx="1"/>
          </p:nvPr>
        </p:nvSpPr>
        <p:spPr>
          <a:xfrm>
            <a:off x="15015211" y="1530351"/>
            <a:ext cx="21469350" cy="32775526"/>
          </a:xfrm>
        </p:spPr>
        <p:txBody>
          <a:bodyPr/>
          <a:lstStyle>
            <a:lvl1pPr>
              <a:defRPr sz="5300"/>
            </a:lvl1pPr>
            <a:lvl2pPr>
              <a:defRPr sz="4700"/>
            </a:lvl2pPr>
            <a:lvl3pPr>
              <a:defRPr sz="39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1" y="8035927"/>
            <a:ext cx="12634913" cy="26269950"/>
          </a:xfrm>
        </p:spPr>
        <p:txBody>
          <a:bodyPr/>
          <a:lstStyle>
            <a:lvl1pPr marL="0" indent="0">
              <a:buNone/>
              <a:defRPr sz="2300"/>
            </a:lvl1pPr>
            <a:lvl2pPr marL="752909" indent="0">
              <a:buNone/>
              <a:defRPr sz="2000"/>
            </a:lvl2pPr>
            <a:lvl3pPr marL="1505816" indent="0">
              <a:buNone/>
              <a:defRPr sz="1700"/>
            </a:lvl3pPr>
            <a:lvl4pPr marL="2258724" indent="0">
              <a:buNone/>
              <a:defRPr sz="1500"/>
            </a:lvl4pPr>
            <a:lvl5pPr marL="3011631" indent="0">
              <a:buNone/>
              <a:defRPr sz="1500"/>
            </a:lvl5pPr>
            <a:lvl6pPr marL="3764540" indent="0">
              <a:buNone/>
              <a:defRPr sz="1500"/>
            </a:lvl6pPr>
            <a:lvl7pPr marL="4517448" indent="0">
              <a:buNone/>
              <a:defRPr sz="1500"/>
            </a:lvl7pPr>
            <a:lvl8pPr marL="5270357" indent="0">
              <a:buNone/>
              <a:defRPr sz="1500"/>
            </a:lvl8pPr>
            <a:lvl9pPr marL="6023264" indent="0">
              <a:buNone/>
              <a:defRPr sz="15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5E2501-2C03-48B7-A414-8BC69267B2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8" y="26882726"/>
            <a:ext cx="23042880" cy="3175000"/>
          </a:xfrm>
        </p:spPr>
        <p:txBody>
          <a:bodyPr anchor="b"/>
          <a:lstStyle>
            <a:lvl1pPr algn="l">
              <a:defRPr sz="3300" b="1"/>
            </a:lvl1pPr>
          </a:lstStyle>
          <a:p>
            <a:r>
              <a:rPr lang="en-US" smtClean="0"/>
              <a:t>Click to edit Master title style</a:t>
            </a:r>
            <a:endParaRPr lang="en-US"/>
          </a:p>
        </p:txBody>
      </p:sp>
      <p:sp>
        <p:nvSpPr>
          <p:cNvPr id="3" name="Picture Placeholder 2"/>
          <p:cNvSpPr>
            <a:spLocks noGrp="1"/>
          </p:cNvSpPr>
          <p:nvPr>
            <p:ph type="pic" idx="1"/>
          </p:nvPr>
        </p:nvSpPr>
        <p:spPr>
          <a:xfrm>
            <a:off x="7527608" y="3432177"/>
            <a:ext cx="23042880" cy="23040974"/>
          </a:xfrm>
        </p:spPr>
        <p:txBody>
          <a:bodyPr/>
          <a:lstStyle>
            <a:lvl1pPr marL="0" indent="0">
              <a:buNone/>
              <a:defRPr sz="5300"/>
            </a:lvl1pPr>
            <a:lvl2pPr marL="752909" indent="0">
              <a:buNone/>
              <a:defRPr sz="4700"/>
            </a:lvl2pPr>
            <a:lvl3pPr marL="1505816" indent="0">
              <a:buNone/>
              <a:defRPr sz="3900"/>
            </a:lvl3pPr>
            <a:lvl4pPr marL="2258724" indent="0">
              <a:buNone/>
              <a:defRPr sz="3300"/>
            </a:lvl4pPr>
            <a:lvl5pPr marL="3011631" indent="0">
              <a:buNone/>
              <a:defRPr sz="3300"/>
            </a:lvl5pPr>
            <a:lvl6pPr marL="3764540" indent="0">
              <a:buNone/>
              <a:defRPr sz="3300"/>
            </a:lvl6pPr>
            <a:lvl7pPr marL="4517448" indent="0">
              <a:buNone/>
              <a:defRPr sz="3300"/>
            </a:lvl7pPr>
            <a:lvl8pPr marL="5270357" indent="0">
              <a:buNone/>
              <a:defRPr sz="3300"/>
            </a:lvl8pPr>
            <a:lvl9pPr marL="6023264" indent="0">
              <a:buNone/>
              <a:defRPr sz="3300"/>
            </a:lvl9pPr>
          </a:lstStyle>
          <a:p>
            <a:pPr lvl="0"/>
            <a:endParaRPr lang="en-US" noProof="0" smtClean="0"/>
          </a:p>
        </p:txBody>
      </p:sp>
      <p:sp>
        <p:nvSpPr>
          <p:cNvPr id="4" name="Text Placeholder 3"/>
          <p:cNvSpPr>
            <a:spLocks noGrp="1"/>
          </p:cNvSpPr>
          <p:nvPr>
            <p:ph type="body" sz="half" idx="2"/>
          </p:nvPr>
        </p:nvSpPr>
        <p:spPr>
          <a:xfrm>
            <a:off x="7527608" y="30057726"/>
            <a:ext cx="23042880" cy="4505324"/>
          </a:xfrm>
        </p:spPr>
        <p:txBody>
          <a:bodyPr/>
          <a:lstStyle>
            <a:lvl1pPr marL="0" indent="0">
              <a:buNone/>
              <a:defRPr sz="2300"/>
            </a:lvl1pPr>
            <a:lvl2pPr marL="752909" indent="0">
              <a:buNone/>
              <a:defRPr sz="2000"/>
            </a:lvl2pPr>
            <a:lvl3pPr marL="1505816" indent="0">
              <a:buNone/>
              <a:defRPr sz="1700"/>
            </a:lvl3pPr>
            <a:lvl4pPr marL="2258724" indent="0">
              <a:buNone/>
              <a:defRPr sz="1500"/>
            </a:lvl4pPr>
            <a:lvl5pPr marL="3011631" indent="0">
              <a:buNone/>
              <a:defRPr sz="1500"/>
            </a:lvl5pPr>
            <a:lvl6pPr marL="3764540" indent="0">
              <a:buNone/>
              <a:defRPr sz="1500"/>
            </a:lvl6pPr>
            <a:lvl7pPr marL="4517448" indent="0">
              <a:buNone/>
              <a:defRPr sz="1500"/>
            </a:lvl7pPr>
            <a:lvl8pPr marL="5270357" indent="0">
              <a:buNone/>
              <a:defRPr sz="1500"/>
            </a:lvl8pPr>
            <a:lvl9pPr marL="6023264" indent="0">
              <a:buNone/>
              <a:defRPr sz="15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3A40B8-EF7A-47E5-9A2D-3D4724C61A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AA5DC"/>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882900" y="3416300"/>
            <a:ext cx="32639000" cy="6400800"/>
          </a:xfrm>
          <a:prstGeom prst="rect">
            <a:avLst/>
          </a:prstGeom>
          <a:noFill/>
          <a:ln w="9525">
            <a:noFill/>
            <a:miter lim="800000"/>
            <a:headEnd/>
            <a:tailEnd/>
          </a:ln>
        </p:spPr>
        <p:txBody>
          <a:bodyPr vert="horz" wrap="square" lIns="265229" tIns="133613" rIns="265229" bIns="133613"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882900" y="11090275"/>
            <a:ext cx="32639000" cy="23047325"/>
          </a:xfrm>
          <a:prstGeom prst="rect">
            <a:avLst/>
          </a:prstGeom>
          <a:noFill/>
          <a:ln w="9525">
            <a:noFill/>
            <a:miter lim="800000"/>
            <a:headEnd/>
            <a:tailEnd/>
          </a:ln>
        </p:spPr>
        <p:txBody>
          <a:bodyPr vert="horz" wrap="square" lIns="265229" tIns="133613" rIns="265229" bIns="1336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82900" y="34988500"/>
            <a:ext cx="80010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l" eaLnBrk="0" hangingPunct="0">
              <a:lnSpc>
                <a:spcPct val="100000"/>
              </a:lnSpc>
              <a:spcBef>
                <a:spcPct val="0"/>
              </a:spcBef>
              <a:defRPr sz="4100" b="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3119100" y="34988500"/>
            <a:ext cx="121666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ctr" eaLnBrk="0" hangingPunct="0">
              <a:lnSpc>
                <a:spcPct val="100000"/>
              </a:lnSpc>
              <a:spcBef>
                <a:spcPct val="0"/>
              </a:spcBef>
              <a:defRPr sz="4100" b="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7520900" y="34988500"/>
            <a:ext cx="8001000" cy="2565400"/>
          </a:xfrm>
          <a:prstGeom prst="rect">
            <a:avLst/>
          </a:prstGeom>
          <a:noFill/>
          <a:ln w="9525">
            <a:noFill/>
            <a:miter lim="800000"/>
            <a:headEnd/>
            <a:tailEnd/>
          </a:ln>
          <a:effectLst/>
        </p:spPr>
        <p:txBody>
          <a:bodyPr vert="horz" wrap="none" lIns="265229" tIns="133613" rIns="265229" bIns="133613" numCol="1" anchor="ctr" anchorCtr="0" compatLnSpc="1">
            <a:prstTxWarp prst="textNoShape">
              <a:avLst/>
            </a:prstTxWarp>
          </a:bodyPr>
          <a:lstStyle>
            <a:lvl1pPr algn="r" eaLnBrk="0" hangingPunct="0">
              <a:lnSpc>
                <a:spcPct val="100000"/>
              </a:lnSpc>
              <a:spcBef>
                <a:spcPct val="0"/>
              </a:spcBef>
              <a:defRPr sz="4100" b="0">
                <a:latin typeface="Times New Roman" pitchFamily="18" charset="0"/>
              </a:defRPr>
            </a:lvl1pPr>
          </a:lstStyle>
          <a:p>
            <a:pPr>
              <a:defRPr/>
            </a:pPr>
            <a:fld id="{5F4A6915-231F-43ED-B68C-A21F2DC666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076950" rtl="0" eaLnBrk="0" fontAlgn="base" hangingPunct="0">
        <a:spcBef>
          <a:spcPct val="0"/>
        </a:spcBef>
        <a:spcAft>
          <a:spcPct val="0"/>
        </a:spcAft>
        <a:defRPr sz="12800">
          <a:solidFill>
            <a:schemeClr val="tx2"/>
          </a:solidFill>
          <a:latin typeface="+mj-lt"/>
          <a:ea typeface="+mj-ea"/>
          <a:cs typeface="+mj-cs"/>
        </a:defRPr>
      </a:lvl1pPr>
      <a:lvl2pPr algn="ctr" defTabSz="6076950" rtl="0" eaLnBrk="0" fontAlgn="base" hangingPunct="0">
        <a:spcBef>
          <a:spcPct val="0"/>
        </a:spcBef>
        <a:spcAft>
          <a:spcPct val="0"/>
        </a:spcAft>
        <a:defRPr sz="12800">
          <a:solidFill>
            <a:schemeClr val="tx2"/>
          </a:solidFill>
          <a:latin typeface="Times New Roman" pitchFamily="18" charset="0"/>
        </a:defRPr>
      </a:lvl2pPr>
      <a:lvl3pPr algn="ctr" defTabSz="6076950" rtl="0" eaLnBrk="0" fontAlgn="base" hangingPunct="0">
        <a:spcBef>
          <a:spcPct val="0"/>
        </a:spcBef>
        <a:spcAft>
          <a:spcPct val="0"/>
        </a:spcAft>
        <a:defRPr sz="12800">
          <a:solidFill>
            <a:schemeClr val="tx2"/>
          </a:solidFill>
          <a:latin typeface="Times New Roman" pitchFamily="18" charset="0"/>
        </a:defRPr>
      </a:lvl3pPr>
      <a:lvl4pPr algn="ctr" defTabSz="6076950" rtl="0" eaLnBrk="0" fontAlgn="base" hangingPunct="0">
        <a:spcBef>
          <a:spcPct val="0"/>
        </a:spcBef>
        <a:spcAft>
          <a:spcPct val="0"/>
        </a:spcAft>
        <a:defRPr sz="12800">
          <a:solidFill>
            <a:schemeClr val="tx2"/>
          </a:solidFill>
          <a:latin typeface="Times New Roman" pitchFamily="18" charset="0"/>
        </a:defRPr>
      </a:lvl4pPr>
      <a:lvl5pPr algn="ctr" defTabSz="6076950" rtl="0" eaLnBrk="0" fontAlgn="base" hangingPunct="0">
        <a:spcBef>
          <a:spcPct val="0"/>
        </a:spcBef>
        <a:spcAft>
          <a:spcPct val="0"/>
        </a:spcAft>
        <a:defRPr sz="12800">
          <a:solidFill>
            <a:schemeClr val="tx2"/>
          </a:solidFill>
          <a:latin typeface="Times New Roman" pitchFamily="18" charset="0"/>
        </a:defRPr>
      </a:lvl5pPr>
      <a:lvl6pPr marL="752909" algn="ctr" defTabSz="6078164" rtl="0" eaLnBrk="0" fontAlgn="base" hangingPunct="0">
        <a:spcBef>
          <a:spcPct val="0"/>
        </a:spcBef>
        <a:spcAft>
          <a:spcPct val="0"/>
        </a:spcAft>
        <a:defRPr sz="12800">
          <a:solidFill>
            <a:schemeClr val="tx2"/>
          </a:solidFill>
          <a:latin typeface="Times New Roman" pitchFamily="18" charset="0"/>
        </a:defRPr>
      </a:lvl6pPr>
      <a:lvl7pPr marL="1505816" algn="ctr" defTabSz="6078164" rtl="0" eaLnBrk="0" fontAlgn="base" hangingPunct="0">
        <a:spcBef>
          <a:spcPct val="0"/>
        </a:spcBef>
        <a:spcAft>
          <a:spcPct val="0"/>
        </a:spcAft>
        <a:defRPr sz="12800">
          <a:solidFill>
            <a:schemeClr val="tx2"/>
          </a:solidFill>
          <a:latin typeface="Times New Roman" pitchFamily="18" charset="0"/>
        </a:defRPr>
      </a:lvl7pPr>
      <a:lvl8pPr marL="2258724" algn="ctr" defTabSz="6078164" rtl="0" eaLnBrk="0" fontAlgn="base" hangingPunct="0">
        <a:spcBef>
          <a:spcPct val="0"/>
        </a:spcBef>
        <a:spcAft>
          <a:spcPct val="0"/>
        </a:spcAft>
        <a:defRPr sz="12800">
          <a:solidFill>
            <a:schemeClr val="tx2"/>
          </a:solidFill>
          <a:latin typeface="Times New Roman" pitchFamily="18" charset="0"/>
        </a:defRPr>
      </a:lvl8pPr>
      <a:lvl9pPr marL="3011631" algn="ctr" defTabSz="6078164" rtl="0" eaLnBrk="0" fontAlgn="base" hangingPunct="0">
        <a:spcBef>
          <a:spcPct val="0"/>
        </a:spcBef>
        <a:spcAft>
          <a:spcPct val="0"/>
        </a:spcAft>
        <a:defRPr sz="12800">
          <a:solidFill>
            <a:schemeClr val="tx2"/>
          </a:solidFill>
          <a:latin typeface="Times New Roman" pitchFamily="18" charset="0"/>
        </a:defRPr>
      </a:lvl9pPr>
    </p:titleStyle>
    <p:bodyStyle>
      <a:lvl1pPr marL="987425" indent="-987425" algn="l" defTabSz="6076950" rtl="0" eaLnBrk="0" fontAlgn="base" hangingPunct="0">
        <a:spcBef>
          <a:spcPct val="20000"/>
        </a:spcBef>
        <a:spcAft>
          <a:spcPct val="0"/>
        </a:spcAft>
        <a:buChar char="•"/>
        <a:defRPr sz="9500">
          <a:solidFill>
            <a:schemeClr val="tx1"/>
          </a:solidFill>
          <a:latin typeface="+mn-lt"/>
          <a:ea typeface="+mn-ea"/>
          <a:cs typeface="+mn-cs"/>
        </a:defRPr>
      </a:lvl1pPr>
      <a:lvl2pPr marL="2144713" indent="-823913" algn="l" defTabSz="6076950" rtl="0" eaLnBrk="0" fontAlgn="base" hangingPunct="0">
        <a:spcBef>
          <a:spcPct val="20000"/>
        </a:spcBef>
        <a:spcAft>
          <a:spcPct val="0"/>
        </a:spcAft>
        <a:buChar char="–"/>
        <a:defRPr sz="8000">
          <a:solidFill>
            <a:schemeClr val="tx1"/>
          </a:solidFill>
          <a:latin typeface="+mn-lt"/>
        </a:defRPr>
      </a:lvl2pPr>
      <a:lvl3pPr marL="3302000" indent="-658813" algn="l" defTabSz="6076950" rtl="0" eaLnBrk="0" fontAlgn="base" hangingPunct="0">
        <a:spcBef>
          <a:spcPct val="20000"/>
        </a:spcBef>
        <a:spcAft>
          <a:spcPct val="0"/>
        </a:spcAft>
        <a:buChar char="•"/>
        <a:defRPr sz="6900">
          <a:solidFill>
            <a:schemeClr val="tx1"/>
          </a:solidFill>
          <a:latin typeface="+mn-lt"/>
        </a:defRPr>
      </a:lvl3pPr>
      <a:lvl4pPr marL="4619625" indent="-658813" algn="l" defTabSz="6076950" rtl="0" eaLnBrk="0" fontAlgn="base" hangingPunct="0">
        <a:spcBef>
          <a:spcPct val="20000"/>
        </a:spcBef>
        <a:spcAft>
          <a:spcPct val="0"/>
        </a:spcAft>
        <a:buChar char="–"/>
        <a:defRPr sz="5700">
          <a:solidFill>
            <a:schemeClr val="tx1"/>
          </a:solidFill>
          <a:latin typeface="+mn-lt"/>
        </a:defRPr>
      </a:lvl4pPr>
      <a:lvl5pPr marL="5943600" indent="-657225" algn="l" defTabSz="6076950" rtl="0" eaLnBrk="0" fontAlgn="base" hangingPunct="0">
        <a:spcBef>
          <a:spcPct val="20000"/>
        </a:spcBef>
        <a:spcAft>
          <a:spcPct val="0"/>
        </a:spcAft>
        <a:buChar char="•"/>
        <a:defRPr sz="5700">
          <a:solidFill>
            <a:schemeClr val="tx1"/>
          </a:solidFill>
          <a:latin typeface="+mn-lt"/>
        </a:defRPr>
      </a:lvl5pPr>
      <a:lvl6pPr marL="6697743" indent="-658794" algn="l" defTabSz="6078164" rtl="0" eaLnBrk="0" fontAlgn="base" hangingPunct="0">
        <a:spcBef>
          <a:spcPct val="20000"/>
        </a:spcBef>
        <a:spcAft>
          <a:spcPct val="0"/>
        </a:spcAft>
        <a:buChar char="•"/>
        <a:defRPr sz="5700">
          <a:solidFill>
            <a:schemeClr val="tx1"/>
          </a:solidFill>
          <a:latin typeface="+mn-lt"/>
        </a:defRPr>
      </a:lvl6pPr>
      <a:lvl7pPr marL="7450652" indent="-658794" algn="l" defTabSz="6078164" rtl="0" eaLnBrk="0" fontAlgn="base" hangingPunct="0">
        <a:spcBef>
          <a:spcPct val="20000"/>
        </a:spcBef>
        <a:spcAft>
          <a:spcPct val="0"/>
        </a:spcAft>
        <a:buChar char="•"/>
        <a:defRPr sz="5700">
          <a:solidFill>
            <a:schemeClr val="tx1"/>
          </a:solidFill>
          <a:latin typeface="+mn-lt"/>
        </a:defRPr>
      </a:lvl7pPr>
      <a:lvl8pPr marL="8203560" indent="-658794" algn="l" defTabSz="6078164" rtl="0" eaLnBrk="0" fontAlgn="base" hangingPunct="0">
        <a:spcBef>
          <a:spcPct val="20000"/>
        </a:spcBef>
        <a:spcAft>
          <a:spcPct val="0"/>
        </a:spcAft>
        <a:buChar char="•"/>
        <a:defRPr sz="5700">
          <a:solidFill>
            <a:schemeClr val="tx1"/>
          </a:solidFill>
          <a:latin typeface="+mn-lt"/>
        </a:defRPr>
      </a:lvl8pPr>
      <a:lvl9pPr marL="8956467" indent="-658794" algn="l" defTabSz="6078164" rtl="0" eaLnBrk="0" fontAlgn="base" hangingPunct="0">
        <a:spcBef>
          <a:spcPct val="20000"/>
        </a:spcBef>
        <a:spcAft>
          <a:spcPct val="0"/>
        </a:spcAft>
        <a:buChar char="•"/>
        <a:defRPr sz="5700">
          <a:solidFill>
            <a:schemeClr val="tx1"/>
          </a:solidFill>
          <a:latin typeface="+mn-lt"/>
        </a:defRPr>
      </a:lvl9pPr>
    </p:bodyStyle>
    <p:otherStyle>
      <a:defPPr>
        <a:defRPr lang="en-US"/>
      </a:defPPr>
      <a:lvl1pPr marL="0" algn="l" defTabSz="1505816" rtl="0" eaLnBrk="1" latinLnBrk="0" hangingPunct="1">
        <a:defRPr sz="2900" kern="1200">
          <a:solidFill>
            <a:schemeClr val="tx1"/>
          </a:solidFill>
          <a:latin typeface="+mn-lt"/>
          <a:ea typeface="+mn-ea"/>
          <a:cs typeface="+mn-cs"/>
        </a:defRPr>
      </a:lvl1pPr>
      <a:lvl2pPr marL="752909" algn="l" defTabSz="1505816" rtl="0" eaLnBrk="1" latinLnBrk="0" hangingPunct="1">
        <a:defRPr sz="2900" kern="1200">
          <a:solidFill>
            <a:schemeClr val="tx1"/>
          </a:solidFill>
          <a:latin typeface="+mn-lt"/>
          <a:ea typeface="+mn-ea"/>
          <a:cs typeface="+mn-cs"/>
        </a:defRPr>
      </a:lvl2pPr>
      <a:lvl3pPr marL="1505816" algn="l" defTabSz="1505816" rtl="0" eaLnBrk="1" latinLnBrk="0" hangingPunct="1">
        <a:defRPr sz="2900" kern="1200">
          <a:solidFill>
            <a:schemeClr val="tx1"/>
          </a:solidFill>
          <a:latin typeface="+mn-lt"/>
          <a:ea typeface="+mn-ea"/>
          <a:cs typeface="+mn-cs"/>
        </a:defRPr>
      </a:lvl3pPr>
      <a:lvl4pPr marL="2258724" algn="l" defTabSz="1505816" rtl="0" eaLnBrk="1" latinLnBrk="0" hangingPunct="1">
        <a:defRPr sz="2900" kern="1200">
          <a:solidFill>
            <a:schemeClr val="tx1"/>
          </a:solidFill>
          <a:latin typeface="+mn-lt"/>
          <a:ea typeface="+mn-ea"/>
          <a:cs typeface="+mn-cs"/>
        </a:defRPr>
      </a:lvl4pPr>
      <a:lvl5pPr marL="3011631" algn="l" defTabSz="1505816" rtl="0" eaLnBrk="1" latinLnBrk="0" hangingPunct="1">
        <a:defRPr sz="2900" kern="1200">
          <a:solidFill>
            <a:schemeClr val="tx1"/>
          </a:solidFill>
          <a:latin typeface="+mn-lt"/>
          <a:ea typeface="+mn-ea"/>
          <a:cs typeface="+mn-cs"/>
        </a:defRPr>
      </a:lvl5pPr>
      <a:lvl6pPr marL="3764540" algn="l" defTabSz="1505816" rtl="0" eaLnBrk="1" latinLnBrk="0" hangingPunct="1">
        <a:defRPr sz="2900" kern="1200">
          <a:solidFill>
            <a:schemeClr val="tx1"/>
          </a:solidFill>
          <a:latin typeface="+mn-lt"/>
          <a:ea typeface="+mn-ea"/>
          <a:cs typeface="+mn-cs"/>
        </a:defRPr>
      </a:lvl6pPr>
      <a:lvl7pPr marL="4517448" algn="l" defTabSz="1505816" rtl="0" eaLnBrk="1" latinLnBrk="0" hangingPunct="1">
        <a:defRPr sz="2900" kern="1200">
          <a:solidFill>
            <a:schemeClr val="tx1"/>
          </a:solidFill>
          <a:latin typeface="+mn-lt"/>
          <a:ea typeface="+mn-ea"/>
          <a:cs typeface="+mn-cs"/>
        </a:defRPr>
      </a:lvl7pPr>
      <a:lvl8pPr marL="5270357" algn="l" defTabSz="1505816" rtl="0" eaLnBrk="1" latinLnBrk="0" hangingPunct="1">
        <a:defRPr sz="2900" kern="1200">
          <a:solidFill>
            <a:schemeClr val="tx1"/>
          </a:solidFill>
          <a:latin typeface="+mn-lt"/>
          <a:ea typeface="+mn-ea"/>
          <a:cs typeface="+mn-cs"/>
        </a:defRPr>
      </a:lvl8pPr>
      <a:lvl9pPr marL="6023264" algn="l" defTabSz="1505816"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image" Target="../media/image16.emf"/><Relationship Id="rId21" Type="http://schemas.openxmlformats.org/officeDocument/2006/relationships/image" Target="../media/image17.emf"/><Relationship Id="rId22" Type="http://schemas.openxmlformats.org/officeDocument/2006/relationships/image" Target="../media/image18.emf"/><Relationship Id="rId23" Type="http://schemas.openxmlformats.org/officeDocument/2006/relationships/image" Target="../media/image19.emf"/><Relationship Id="rId24" Type="http://schemas.openxmlformats.org/officeDocument/2006/relationships/image" Target="../media/image20.emf"/><Relationship Id="rId25" Type="http://schemas.openxmlformats.org/officeDocument/2006/relationships/image" Target="../media/image21.emf"/><Relationship Id="rId26" Type="http://schemas.openxmlformats.org/officeDocument/2006/relationships/image" Target="../media/image22.png"/><Relationship Id="rId27" Type="http://schemas.openxmlformats.org/officeDocument/2006/relationships/image" Target="../media/image23.png"/><Relationship Id="rId28" Type="http://schemas.openxmlformats.org/officeDocument/2006/relationships/image" Target="../media/image24.png"/><Relationship Id="rId29" Type="http://schemas.openxmlformats.org/officeDocument/2006/relationships/image" Target="../media/image25.png"/><Relationship Id="rId30" Type="http://schemas.openxmlformats.org/officeDocument/2006/relationships/image" Target="../media/image26.png"/><Relationship Id="rId10" Type="http://schemas.openxmlformats.org/officeDocument/2006/relationships/image" Target="../media/image6.emf"/><Relationship Id="rId11" Type="http://schemas.openxmlformats.org/officeDocument/2006/relationships/image" Target="../media/image7.emf"/><Relationship Id="rId12" Type="http://schemas.openxmlformats.org/officeDocument/2006/relationships/image" Target="../media/image8.emf"/><Relationship Id="rId13" Type="http://schemas.openxmlformats.org/officeDocument/2006/relationships/image" Target="../media/image9.emf"/><Relationship Id="rId14" Type="http://schemas.openxmlformats.org/officeDocument/2006/relationships/image" Target="../media/image10.emf"/><Relationship Id="rId15" Type="http://schemas.openxmlformats.org/officeDocument/2006/relationships/image" Target="../media/image11.emf"/><Relationship Id="rId16" Type="http://schemas.openxmlformats.org/officeDocument/2006/relationships/image" Target="../media/image12.emf"/><Relationship Id="rId17" Type="http://schemas.openxmlformats.org/officeDocument/2006/relationships/image" Target="../media/image13.emf"/><Relationship Id="rId18" Type="http://schemas.openxmlformats.org/officeDocument/2006/relationships/image" Target="../media/image14.emf"/><Relationship Id="rId19"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hyperlink" Target="https://github.com/biona001/MendelIHT.jl" TargetMode="External"/><Relationship Id="rId6" Type="http://schemas.openxmlformats.org/officeDocument/2006/relationships/image" Target="../media/image2.jpg"/><Relationship Id="rId7" Type="http://schemas.openxmlformats.org/officeDocument/2006/relationships/image" Target="../media/image3.jpg"/><Relationship Id="rId8"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69"/>
          <p:cNvSpPr>
            <a:spLocks noGrp="1" noChangeArrowheads="1"/>
          </p:cNvSpPr>
          <p:nvPr>
            <p:ph type="title"/>
          </p:nvPr>
        </p:nvSpPr>
        <p:spPr>
          <a:xfrm>
            <a:off x="457200" y="304800"/>
            <a:ext cx="37490400" cy="5943600"/>
          </a:xfrm>
          <a:solidFill>
            <a:schemeClr val="bg1"/>
          </a:solidFill>
          <a:ln w="12700" cap="flat">
            <a:solidFill>
              <a:schemeClr val="tx1"/>
            </a:solidFill>
          </a:ln>
        </p:spPr>
        <p:txBody>
          <a:bodyPr lIns="610229" tIns="307110" rIns="610229" bIns="307110" anchor="t"/>
          <a:lstStyle/>
          <a:p>
            <a:r>
              <a:rPr lang="en-US" sz="8300" b="1" dirty="0" smtClean="0">
                <a:solidFill>
                  <a:schemeClr val="tx1"/>
                </a:solidFill>
                <a:latin typeface="Arial" charset="0"/>
                <a:cs typeface="Times New Roman" pitchFamily="18" charset="0"/>
              </a:rPr>
              <a:t>Iterative Hard </a:t>
            </a:r>
            <a:r>
              <a:rPr lang="en-US" sz="8300" b="1" dirty="0" err="1" smtClean="0">
                <a:solidFill>
                  <a:schemeClr val="tx1"/>
                </a:solidFill>
                <a:latin typeface="Arial" charset="0"/>
                <a:cs typeface="Times New Roman" pitchFamily="18" charset="0"/>
              </a:rPr>
              <a:t>Thresholding</a:t>
            </a:r>
            <a:r>
              <a:rPr lang="en-US" sz="8300" b="1" dirty="0" smtClean="0">
                <a:solidFill>
                  <a:schemeClr val="tx1"/>
                </a:solidFill>
                <a:latin typeface="Arial" charset="0"/>
                <a:cs typeface="Times New Roman" pitchFamily="18" charset="0"/>
              </a:rPr>
              <a:t> in GWAS: Generalized Linear </a:t>
            </a:r>
            <a:br>
              <a:rPr lang="en-US" sz="8300" b="1" dirty="0" smtClean="0">
                <a:solidFill>
                  <a:schemeClr val="tx1"/>
                </a:solidFill>
                <a:latin typeface="Arial" charset="0"/>
                <a:cs typeface="Times New Roman" pitchFamily="18" charset="0"/>
              </a:rPr>
            </a:br>
            <a:r>
              <a:rPr lang="en-US" sz="8300" b="1" dirty="0" smtClean="0">
                <a:solidFill>
                  <a:schemeClr val="tx1"/>
                </a:solidFill>
                <a:latin typeface="Arial" charset="0"/>
                <a:cs typeface="Times New Roman" pitchFamily="18" charset="0"/>
              </a:rPr>
              <a:t>Models, Prior Weights, and Double </a:t>
            </a:r>
            <a:r>
              <a:rPr lang="en-US" sz="8300" b="1" smtClean="0">
                <a:solidFill>
                  <a:schemeClr val="tx1"/>
                </a:solidFill>
                <a:latin typeface="Arial" charset="0"/>
                <a:cs typeface="Times New Roman" pitchFamily="18" charset="0"/>
              </a:rPr>
              <a:t>Sparsity</a:t>
            </a:r>
            <a:r>
              <a:rPr lang="en-US" sz="8600" b="1" dirty="0" smtClean="0">
                <a:latin typeface="Arial" charset="0"/>
              </a:rPr>
              <a:t/>
            </a:r>
            <a:br>
              <a:rPr lang="en-US" sz="8600" b="1" dirty="0" smtClean="0">
                <a:latin typeface="Arial" charset="0"/>
              </a:rPr>
            </a:br>
            <a:r>
              <a:rPr lang="en-US" sz="4800" b="1" dirty="0">
                <a:latin typeface="Arial" charset="0"/>
                <a:cs typeface="Times New Roman" pitchFamily="18" charset="0"/>
              </a:rPr>
              <a:t/>
            </a:r>
            <a:br>
              <a:rPr lang="en-US" sz="4800" b="1" dirty="0">
                <a:latin typeface="Arial" charset="0"/>
                <a:cs typeface="Times New Roman" pitchFamily="18" charset="0"/>
              </a:rPr>
            </a:br>
            <a:r>
              <a:rPr lang="en-US" sz="5000" b="1" dirty="0" smtClean="0">
                <a:latin typeface="Arial" charset="0"/>
                <a:cs typeface="Times New Roman" pitchFamily="18" charset="0"/>
              </a:rPr>
              <a:t>Benjamin B. Chu</a:t>
            </a:r>
            <a:r>
              <a:rPr lang="en-US" sz="5000" b="1" baseline="30000" dirty="0" smtClean="0">
                <a:latin typeface="Arial" charset="0"/>
                <a:cs typeface="Times New Roman" pitchFamily="18" charset="0"/>
              </a:rPr>
              <a:t>1</a:t>
            </a:r>
            <a:r>
              <a:rPr lang="en-US" sz="5000" b="1" dirty="0" smtClean="0">
                <a:latin typeface="Arial" charset="0"/>
                <a:cs typeface="Times New Roman" pitchFamily="18" charset="0"/>
              </a:rPr>
              <a:t>, Kevin L. Keys</a:t>
            </a:r>
            <a:r>
              <a:rPr lang="en-US" sz="5000" b="1" baseline="30000" dirty="0" smtClean="0">
                <a:latin typeface="Arial" charset="0"/>
                <a:cs typeface="Times New Roman" pitchFamily="18" charset="0"/>
              </a:rPr>
              <a:t>2</a:t>
            </a:r>
            <a:r>
              <a:rPr lang="en-US" sz="5000" b="1" dirty="0" smtClean="0">
                <a:latin typeface="Arial" charset="0"/>
                <a:cs typeface="Times New Roman" pitchFamily="18" charset="0"/>
              </a:rPr>
              <a:t>, Janet Sinsheimer</a:t>
            </a:r>
            <a:r>
              <a:rPr lang="en-US" sz="4800" b="1" baseline="30000" dirty="0" smtClean="0">
                <a:latin typeface="Arial" charset="0"/>
                <a:cs typeface="Times New Roman" pitchFamily="18" charset="0"/>
              </a:rPr>
              <a:t>1</a:t>
            </a:r>
            <a:r>
              <a:rPr lang="en-US" sz="5000" b="1" dirty="0" smtClean="0">
                <a:latin typeface="Arial" charset="0"/>
                <a:cs typeface="Times New Roman" pitchFamily="18" charset="0"/>
              </a:rPr>
              <a:t>, Kenneth Lange</a:t>
            </a:r>
            <a:r>
              <a:rPr lang="en-US" sz="5000" b="1" baseline="30000" dirty="0">
                <a:latin typeface="Arial" charset="0"/>
                <a:cs typeface="Times New Roman" pitchFamily="18" charset="0"/>
              </a:rPr>
              <a:t>1</a:t>
            </a:r>
            <a:r>
              <a:rPr lang="en-US" sz="5300" b="1" dirty="0" smtClean="0">
                <a:latin typeface="Arial" charset="0"/>
                <a:cs typeface="Times New Roman" pitchFamily="18" charset="0"/>
              </a:rPr>
              <a:t> </a:t>
            </a:r>
            <a:br>
              <a:rPr lang="en-US" sz="5300" b="1" dirty="0" smtClean="0">
                <a:latin typeface="Arial" charset="0"/>
                <a:cs typeface="Times New Roman" pitchFamily="18" charset="0"/>
              </a:rPr>
            </a:br>
            <a:r>
              <a:rPr lang="en-US" sz="5000" baseline="30000" dirty="0" smtClean="0"/>
              <a:t>1</a:t>
            </a:r>
            <a:r>
              <a:rPr lang="en-US" sz="5000" dirty="0" smtClean="0"/>
              <a:t>Department </a:t>
            </a:r>
            <a:r>
              <a:rPr lang="en-US" sz="5000" dirty="0"/>
              <a:t>of Biomathematics, University of California, Los Angeles</a:t>
            </a:r>
            <a:br>
              <a:rPr lang="en-US" sz="5000" dirty="0"/>
            </a:br>
            <a:r>
              <a:rPr lang="en-US" sz="5000" baseline="30000" dirty="0">
                <a:solidFill>
                  <a:srgbClr val="000000"/>
                </a:solidFill>
              </a:rPr>
              <a:t>2</a:t>
            </a:r>
            <a:r>
              <a:rPr lang="en-US" sz="5000" dirty="0">
                <a:solidFill>
                  <a:srgbClr val="000000"/>
                </a:solidFill>
              </a:rPr>
              <a:t>Department of Medicine, University of California, San Francisco</a:t>
            </a:r>
            <a:r>
              <a:rPr lang="en-US" sz="5000" dirty="0"/>
              <a:t/>
            </a:r>
            <a:br>
              <a:rPr lang="en-US" sz="5000" dirty="0"/>
            </a:br>
            <a:r>
              <a:rPr lang="en-US" sz="5000" dirty="0" smtClean="0">
                <a:latin typeface="Arial" charset="0"/>
                <a:cs typeface="Times New Roman" pitchFamily="18" charset="0"/>
              </a:rPr>
              <a:t/>
            </a:r>
            <a:br>
              <a:rPr lang="en-US" sz="5000" dirty="0" smtClean="0">
                <a:latin typeface="Arial" charset="0"/>
                <a:cs typeface="Times New Roman" pitchFamily="18" charset="0"/>
              </a:rPr>
            </a:br>
            <a:r>
              <a:rPr lang="en-US" sz="5300" b="1" dirty="0">
                <a:latin typeface="Arial" charset="0"/>
                <a:cs typeface="Times New Roman" pitchFamily="18" charset="0"/>
              </a:rPr>
              <a:t/>
            </a:r>
            <a:br>
              <a:rPr lang="en-US" sz="5300" b="1" dirty="0">
                <a:latin typeface="Arial" charset="0"/>
                <a:cs typeface="Times New Roman" pitchFamily="18" charset="0"/>
              </a:rPr>
            </a:br>
            <a:endParaRPr lang="en-US" sz="4000" b="1" dirty="0" smtClean="0">
              <a:latin typeface="Arial" charset="0"/>
            </a:endParaRPr>
          </a:p>
        </p:txBody>
      </p:sp>
      <p:sp>
        <p:nvSpPr>
          <p:cNvPr id="1030" name="Rectangle 72"/>
          <p:cNvSpPr>
            <a:spLocks noChangeArrowheads="1"/>
          </p:cNvSpPr>
          <p:nvPr/>
        </p:nvSpPr>
        <p:spPr bwMode="auto">
          <a:xfrm>
            <a:off x="457200" y="65024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smtClean="0"/>
              <a:t>INTRODUCTION</a:t>
            </a:r>
            <a:endParaRPr lang="en-US" sz="4700" dirty="0"/>
          </a:p>
        </p:txBody>
      </p:sp>
      <p:sp>
        <p:nvSpPr>
          <p:cNvPr id="2" name="Rectangle 86"/>
          <p:cNvSpPr>
            <a:spLocks noChangeArrowheads="1"/>
          </p:cNvSpPr>
          <p:nvPr/>
        </p:nvSpPr>
        <p:spPr bwMode="auto">
          <a:xfrm>
            <a:off x="14832013" y="8013700"/>
            <a:ext cx="2028825" cy="666750"/>
          </a:xfrm>
          <a:prstGeom prst="rect">
            <a:avLst/>
          </a:prstGeom>
          <a:noFill/>
          <a:ln w="9525">
            <a:noFill/>
            <a:miter lim="800000"/>
            <a:headEnd/>
            <a:tailEnd/>
          </a:ln>
        </p:spPr>
        <p:txBody>
          <a:bodyPr lIns="115667" tIns="57831" rIns="115667" bIns="57831"/>
          <a:lstStyle/>
          <a:p>
            <a:pPr algn="r" defTabSz="1144588" eaLnBrk="0" hangingPunct="0"/>
            <a:endParaRPr lang="en-US" sz="4100"/>
          </a:p>
        </p:txBody>
      </p:sp>
      <p:graphicFrame>
        <p:nvGraphicFramePr>
          <p:cNvPr id="1026" name="Object 132"/>
          <p:cNvGraphicFramePr>
            <a:graphicFrameLocks noChangeAspect="1"/>
          </p:cNvGraphicFramePr>
          <p:nvPr/>
        </p:nvGraphicFramePr>
        <p:xfrm>
          <a:off x="18284825" y="143690975"/>
          <a:ext cx="7224713" cy="10321925"/>
        </p:xfrm>
        <a:graphic>
          <a:graphicData uri="http://schemas.openxmlformats.org/presentationml/2006/ole">
            <mc:AlternateContent xmlns:mc="http://schemas.openxmlformats.org/markup-compatibility/2006">
              <mc:Choice xmlns:v="urn:schemas-microsoft-com:vml" Requires="v">
                <p:oleObj spid="_x0000_s1137" name="Document" r:id="rId3" imgW="11796120" imgH="11796120" progId="Word.Document.8">
                  <p:embed/>
                </p:oleObj>
              </mc:Choice>
              <mc:Fallback>
                <p:oleObj name="Document" r:id="rId3" imgW="11796120" imgH="11796120" progId="Word.Document.8">
                  <p:embed/>
                  <p:pic>
                    <p:nvPicPr>
                      <p:cNvPr id="0" name="Object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4825" y="143690975"/>
                        <a:ext cx="7224713" cy="1032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3572"/>
          <p:cNvSpPr txBox="1">
            <a:spLocks noChangeArrowheads="1"/>
          </p:cNvSpPr>
          <p:nvPr/>
        </p:nvSpPr>
        <p:spPr bwMode="auto">
          <a:xfrm>
            <a:off x="457200" y="7772400"/>
            <a:ext cx="18288000" cy="7822781"/>
          </a:xfrm>
          <a:prstGeom prst="rect">
            <a:avLst/>
          </a:prstGeom>
          <a:solidFill>
            <a:schemeClr val="bg1"/>
          </a:solidFill>
          <a:ln w="12700">
            <a:noFill/>
            <a:miter lim="800000"/>
            <a:headEnd/>
            <a:tailEnd/>
          </a:ln>
        </p:spPr>
        <p:txBody>
          <a:bodyPr lIns="195756" tIns="150582" rIns="195756" bIns="150582">
            <a:spAutoFit/>
          </a:bodyPr>
          <a:lstStyle/>
          <a:p>
            <a:r>
              <a:rPr lang="en-US" sz="3600" b="0" dirty="0" smtClean="0">
                <a:cs typeface="Arial" charset="0"/>
              </a:rPr>
              <a:t> </a:t>
            </a:r>
          </a:p>
          <a:p>
            <a:pPr eaLnBrk="0" hangingPunct="0">
              <a:lnSpc>
                <a:spcPct val="81000"/>
              </a:lnSpc>
              <a:spcBef>
                <a:spcPct val="12000"/>
              </a:spcBef>
              <a:buFont typeface="Wingdings" pitchFamily="2" charset="2"/>
              <a:buChar char="Ø"/>
            </a:pPr>
            <a:r>
              <a:rPr lang="en-US" sz="3600" b="0" dirty="0" smtClean="0">
                <a:cs typeface="Arial" charset="0"/>
              </a:rPr>
              <a:t> </a:t>
            </a:r>
            <a:r>
              <a:rPr lang="en-US" sz="3600" dirty="0" err="1" smtClean="0">
                <a:cs typeface="Arial" charset="0"/>
              </a:rPr>
              <a:t>GWASes</a:t>
            </a:r>
            <a:r>
              <a:rPr lang="en-US" sz="3600" b="0" dirty="0" smtClean="0">
                <a:cs typeface="Arial" charset="0"/>
              </a:rPr>
              <a:t> (genome wide association studies) </a:t>
            </a:r>
            <a:r>
              <a:rPr lang="en-US" sz="3600" b="0" dirty="0" smtClean="0"/>
              <a:t>tries to find </a:t>
            </a:r>
            <a:r>
              <a:rPr lang="en-US" sz="3600" dirty="0" smtClean="0"/>
              <a:t>SNPs</a:t>
            </a:r>
            <a:r>
              <a:rPr lang="en-US" sz="3600" b="0" dirty="0" smtClean="0"/>
              <a:t> (single nucleotide polymorphisms) </a:t>
            </a:r>
            <a:r>
              <a:rPr lang="en-US" sz="3600" i="1" dirty="0" smtClean="0"/>
              <a:t>associated </a:t>
            </a:r>
            <a:r>
              <a:rPr lang="en-US" sz="3600" b="0" dirty="0" smtClean="0"/>
              <a:t>with a human trait. </a:t>
            </a:r>
            <a:endParaRPr lang="en-US" sz="3600" b="0" i="1" dirty="0" smtClean="0">
              <a:cs typeface="Arial" charset="0"/>
            </a:endParaRPr>
          </a:p>
          <a:p>
            <a:pPr eaLnBrk="0" hangingPunct="0">
              <a:lnSpc>
                <a:spcPct val="81000"/>
              </a:lnSpc>
              <a:spcBef>
                <a:spcPct val="12000"/>
              </a:spcBef>
              <a:buFont typeface="Wingdings" pitchFamily="2" charset="2"/>
              <a:buChar char="Ø"/>
            </a:pPr>
            <a:endParaRPr lang="en-US" sz="3600" b="0" dirty="0">
              <a:cs typeface="Arial" charset="0"/>
            </a:endParaRPr>
          </a:p>
          <a:p>
            <a:pPr eaLnBrk="0" hangingPunct="0">
              <a:lnSpc>
                <a:spcPct val="81000"/>
              </a:lnSpc>
              <a:spcBef>
                <a:spcPct val="12000"/>
              </a:spcBef>
              <a:buFont typeface="Wingdings" pitchFamily="2" charset="2"/>
              <a:buChar char="Ø"/>
            </a:pPr>
            <a:r>
              <a:rPr lang="en-US" sz="3600" b="0" dirty="0" smtClean="0">
                <a:cs typeface="Arial" charset="0"/>
              </a:rPr>
              <a:t> SNP-by-SNP association tests ignore joint effects of SNPs      </a:t>
            </a:r>
            <a:r>
              <a:rPr lang="en-US" sz="3600" dirty="0" smtClean="0">
                <a:cs typeface="Arial" charset="0"/>
              </a:rPr>
              <a:t>BAD BIOLOGY ASSUMPTION</a:t>
            </a:r>
          </a:p>
          <a:p>
            <a:pPr eaLnBrk="0" hangingPunct="0">
              <a:lnSpc>
                <a:spcPct val="81000"/>
              </a:lnSpc>
              <a:spcBef>
                <a:spcPct val="12000"/>
              </a:spcBef>
              <a:buFont typeface="Wingdings" pitchFamily="2" charset="2"/>
              <a:buChar char="Ø"/>
            </a:pPr>
            <a:endParaRPr lang="en-US" sz="3600" b="0" dirty="0">
              <a:cs typeface="Arial" charset="0"/>
            </a:endParaRPr>
          </a:p>
          <a:p>
            <a:pPr eaLnBrk="0" hangingPunct="0">
              <a:lnSpc>
                <a:spcPct val="81000"/>
              </a:lnSpc>
              <a:spcBef>
                <a:spcPct val="12000"/>
              </a:spcBef>
              <a:buFont typeface="Wingdings" pitchFamily="2" charset="2"/>
              <a:buChar char="Ø"/>
            </a:pPr>
            <a:r>
              <a:rPr lang="en-US" sz="3600" b="0" dirty="0" smtClean="0">
                <a:cs typeface="Arial" charset="0"/>
              </a:rPr>
              <a:t> LASSO is a multivariate method that exhibits shrinkage and</a:t>
            </a:r>
            <a:r>
              <a:rPr lang="en-US" sz="3600" dirty="0" smtClean="0">
                <a:cs typeface="Arial" charset="0"/>
              </a:rPr>
              <a:t> </a:t>
            </a:r>
            <a:r>
              <a:rPr lang="en-US" sz="3600" b="0" dirty="0" smtClean="0">
                <a:cs typeface="Arial" charset="0"/>
              </a:rPr>
              <a:t>admits too many false positives      	 </a:t>
            </a:r>
            <a:r>
              <a:rPr lang="en-US" sz="3600" dirty="0" smtClean="0">
                <a:cs typeface="Arial" charset="0"/>
              </a:rPr>
              <a:t>BAD STATISTICS FOR GWAS</a:t>
            </a:r>
          </a:p>
          <a:p>
            <a:pPr eaLnBrk="0" hangingPunct="0">
              <a:lnSpc>
                <a:spcPct val="81000"/>
              </a:lnSpc>
              <a:spcBef>
                <a:spcPct val="12000"/>
              </a:spcBef>
              <a:buFont typeface="Wingdings" pitchFamily="2" charset="2"/>
              <a:buChar char="Ø"/>
            </a:pPr>
            <a:endParaRPr lang="en-US" sz="3600" dirty="0">
              <a:cs typeface="Arial" charset="0"/>
            </a:endParaRPr>
          </a:p>
          <a:p>
            <a:pPr eaLnBrk="0" hangingPunct="0">
              <a:lnSpc>
                <a:spcPct val="81000"/>
              </a:lnSpc>
              <a:spcBef>
                <a:spcPct val="12000"/>
              </a:spcBef>
              <a:buFont typeface="Wingdings" pitchFamily="2" charset="2"/>
              <a:buChar char="Ø"/>
            </a:pPr>
            <a:r>
              <a:rPr lang="en-US" sz="3600" dirty="0" smtClean="0">
                <a:cs typeface="Arial" charset="0"/>
              </a:rPr>
              <a:t> Fill the gap with new algorithm: Iterative Hard </a:t>
            </a:r>
            <a:r>
              <a:rPr lang="en-US" sz="3600" dirty="0" err="1" smtClean="0">
                <a:cs typeface="Arial" charset="0"/>
              </a:rPr>
              <a:t>Thresholding</a:t>
            </a:r>
            <a:r>
              <a:rPr lang="en-US" sz="3600" dirty="0" smtClean="0">
                <a:cs typeface="Arial" charset="0"/>
              </a:rPr>
              <a:t> (IHT)</a:t>
            </a:r>
          </a:p>
          <a:p>
            <a:pPr eaLnBrk="0" hangingPunct="0">
              <a:lnSpc>
                <a:spcPct val="81000"/>
              </a:lnSpc>
              <a:spcBef>
                <a:spcPct val="12000"/>
              </a:spcBef>
              <a:buFont typeface="Wingdings" pitchFamily="2" charset="2"/>
              <a:buChar char="Ø"/>
            </a:pPr>
            <a:endParaRPr lang="en-US" sz="3600" dirty="0">
              <a:cs typeface="Arial" charset="0"/>
            </a:endParaRPr>
          </a:p>
          <a:p>
            <a:pPr eaLnBrk="0" hangingPunct="0">
              <a:lnSpc>
                <a:spcPct val="81000"/>
              </a:lnSpc>
              <a:spcBef>
                <a:spcPct val="12000"/>
              </a:spcBef>
              <a:buFont typeface="Wingdings" pitchFamily="2" charset="2"/>
              <a:buChar char="Ø"/>
            </a:pPr>
            <a:r>
              <a:rPr lang="en-US" sz="3600" dirty="0" smtClean="0">
                <a:cs typeface="Arial" charset="0"/>
              </a:rPr>
              <a:t> </a:t>
            </a:r>
            <a:r>
              <a:rPr lang="en-US" sz="3600" b="0" dirty="0" smtClean="0">
                <a:cs typeface="Arial" charset="0"/>
              </a:rPr>
              <a:t>Project culminates in </a:t>
            </a:r>
            <a:r>
              <a:rPr lang="en-US" sz="3600" b="0" dirty="0" err="1" smtClean="0">
                <a:cs typeface="Arial" charset="0"/>
              </a:rPr>
              <a:t>MendelIHT.jl</a:t>
            </a:r>
            <a:r>
              <a:rPr lang="en-US" sz="3600" b="0" dirty="0" smtClean="0">
                <a:cs typeface="Arial" charset="0"/>
              </a:rPr>
              <a:t>      a scalable and open sourced package in Julia. </a:t>
            </a:r>
            <a:r>
              <a:rPr lang="en-US" sz="3600" b="0" dirty="0" smtClean="0"/>
              <a:t>Code Repository: https://</a:t>
            </a:r>
            <a:r>
              <a:rPr lang="en-US" sz="3600" b="0" dirty="0" err="1" smtClean="0"/>
              <a:t>github.com</a:t>
            </a:r>
            <a:r>
              <a:rPr lang="en-US" sz="3600" b="0" dirty="0" smtClean="0"/>
              <a:t>/biona001/</a:t>
            </a:r>
            <a:r>
              <a:rPr lang="en-US" sz="3600" b="0" dirty="0" err="1" smtClean="0"/>
              <a:t>MendelIHT.jl</a:t>
            </a:r>
            <a:r>
              <a:rPr lang="en-US" sz="3600" b="0" dirty="0" smtClean="0"/>
              <a:t>/tree/develop</a:t>
            </a:r>
            <a:endParaRPr lang="en-US" sz="3600" b="0" dirty="0" smtClean="0">
              <a:hlinkClick r:id="rId5"/>
            </a:endParaRPr>
          </a:p>
          <a:p>
            <a:pPr eaLnBrk="0" hangingPunct="0">
              <a:lnSpc>
                <a:spcPct val="81000"/>
              </a:lnSpc>
              <a:spcBef>
                <a:spcPct val="12000"/>
              </a:spcBef>
              <a:buFont typeface="Wingdings" pitchFamily="2" charset="2"/>
              <a:buChar char="Ø"/>
            </a:pPr>
            <a:endParaRPr lang="en-US" sz="3600" dirty="0">
              <a:cs typeface="Arial" charset="0"/>
            </a:endParaRPr>
          </a:p>
        </p:txBody>
      </p:sp>
      <p:sp>
        <p:nvSpPr>
          <p:cNvPr id="35" name="Rectangle 659"/>
          <p:cNvSpPr>
            <a:spLocks noChangeArrowheads="1"/>
          </p:cNvSpPr>
          <p:nvPr/>
        </p:nvSpPr>
        <p:spPr bwMode="auto">
          <a:xfrm>
            <a:off x="457200" y="15646400"/>
            <a:ext cx="374904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RESULTS</a:t>
            </a:r>
          </a:p>
        </p:txBody>
      </p:sp>
      <p:sp>
        <p:nvSpPr>
          <p:cNvPr id="45" name="Rectangle 72"/>
          <p:cNvSpPr>
            <a:spLocks noChangeArrowheads="1"/>
          </p:cNvSpPr>
          <p:nvPr/>
        </p:nvSpPr>
        <p:spPr bwMode="auto">
          <a:xfrm>
            <a:off x="19659600" y="64770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METHODS</a:t>
            </a:r>
          </a:p>
        </p:txBody>
      </p:sp>
      <p:sp>
        <p:nvSpPr>
          <p:cNvPr id="1044" name="Text Box 3572"/>
          <p:cNvSpPr txBox="1">
            <a:spLocks noChangeArrowheads="1"/>
          </p:cNvSpPr>
          <p:nvPr/>
        </p:nvSpPr>
        <p:spPr bwMode="auto">
          <a:xfrm>
            <a:off x="19659600" y="7772400"/>
            <a:ext cx="18288000" cy="7268783"/>
          </a:xfrm>
          <a:prstGeom prst="rect">
            <a:avLst/>
          </a:prstGeom>
          <a:solidFill>
            <a:schemeClr val="bg1"/>
          </a:solidFill>
          <a:ln w="12700">
            <a:noFill/>
            <a:miter lim="800000"/>
            <a:headEnd/>
            <a:tailEnd/>
          </a:ln>
        </p:spPr>
        <p:txBody>
          <a:bodyPr lIns="195756" tIns="150582" rIns="195756" bIns="150582">
            <a:spAutoFit/>
          </a:bodyPr>
          <a:lstStyle/>
          <a:p>
            <a:pPr eaLnBrk="0" hangingPunct="0">
              <a:lnSpc>
                <a:spcPct val="81000"/>
              </a:lnSpc>
              <a:spcBef>
                <a:spcPct val="12000"/>
              </a:spcBef>
              <a:buFont typeface="Wingdings" pitchFamily="2" charset="2"/>
              <a:buChar char="v"/>
            </a:pPr>
            <a:r>
              <a:rPr lang="en-US" sz="3600" b="0" dirty="0" smtClean="0">
                <a:cs typeface="Arial" charset="0"/>
              </a:rPr>
              <a:t> </a:t>
            </a:r>
            <a:r>
              <a:rPr lang="en-US" sz="3600" dirty="0" smtClean="0">
                <a:cs typeface="Arial" charset="0"/>
              </a:rPr>
              <a:t>Problem: </a:t>
            </a:r>
            <a:r>
              <a:rPr lang="en-US" sz="3600" b="0" dirty="0" smtClean="0">
                <a:cs typeface="Arial" charset="0"/>
              </a:rPr>
              <a:t>Given SNP matrix                                               , trait vector           , find a </a:t>
            </a:r>
          </a:p>
          <a:p>
            <a:pPr eaLnBrk="0" hangingPunct="0">
              <a:lnSpc>
                <a:spcPct val="81000"/>
              </a:lnSpc>
              <a:spcBef>
                <a:spcPct val="12000"/>
              </a:spcBef>
            </a:pPr>
            <a:r>
              <a:rPr lang="en-US" sz="3600" b="0" dirty="0" smtClean="0">
                <a:cs typeface="Arial" charset="0"/>
              </a:rPr>
              <a:t>statistical model    such that             . Then do it for non-linear case                      .</a:t>
            </a:r>
          </a:p>
          <a:p>
            <a:pPr eaLnBrk="0" hangingPunct="0">
              <a:lnSpc>
                <a:spcPct val="81000"/>
              </a:lnSpc>
              <a:spcBef>
                <a:spcPct val="12000"/>
              </a:spcBef>
            </a:pPr>
            <a:endParaRPr lang="en-US" sz="3600" b="0" dirty="0">
              <a:cs typeface="Arial" charset="0"/>
            </a:endParaRPr>
          </a:p>
          <a:p>
            <a:pPr eaLnBrk="0" hangingPunct="0">
              <a:lnSpc>
                <a:spcPct val="81000"/>
              </a:lnSpc>
              <a:spcBef>
                <a:spcPct val="12000"/>
              </a:spcBef>
              <a:buFont typeface="Wingdings" pitchFamily="2" charset="2"/>
              <a:buChar char="v"/>
            </a:pPr>
            <a:r>
              <a:rPr lang="en-US" sz="3600" b="0" dirty="0" smtClean="0">
                <a:cs typeface="Arial" charset="0"/>
              </a:rPr>
              <a:t> </a:t>
            </a:r>
            <a:r>
              <a:rPr lang="en-US" sz="3600" dirty="0" smtClean="0">
                <a:cs typeface="Arial" charset="0"/>
              </a:rPr>
              <a:t>Setup: </a:t>
            </a:r>
            <a:r>
              <a:rPr lang="en-US" sz="3600" b="0" dirty="0" smtClean="0">
                <a:cs typeface="Arial" charset="0"/>
              </a:rPr>
              <a:t>Let         be the </a:t>
            </a:r>
            <a:r>
              <a:rPr lang="en-US" sz="3600" b="0" dirty="0" err="1">
                <a:cs typeface="Arial" charset="0"/>
              </a:rPr>
              <a:t>loglikelihood</a:t>
            </a:r>
            <a:r>
              <a:rPr lang="en-US" sz="3600" b="0" dirty="0">
                <a:cs typeface="Arial" charset="0"/>
              </a:rPr>
              <a:t>,            the </a:t>
            </a:r>
            <a:r>
              <a:rPr lang="en-US" sz="3600" b="0" dirty="0" smtClean="0">
                <a:cs typeface="Arial" charset="0"/>
              </a:rPr>
              <a:t>gradient (</a:t>
            </a:r>
            <a:r>
              <a:rPr lang="en-US" sz="3600" b="0" dirty="0">
                <a:cs typeface="Arial" charset="0"/>
              </a:rPr>
              <a:t>score), and  </a:t>
            </a:r>
            <a:r>
              <a:rPr lang="en-US" sz="3600" b="0" dirty="0" smtClean="0"/>
              <a:t>      the </a:t>
            </a:r>
            <a:r>
              <a:rPr lang="en-US" sz="3600" b="0" dirty="0"/>
              <a:t>expected information matrix. </a:t>
            </a:r>
            <a:r>
              <a:rPr lang="en-US" sz="3600" b="0" dirty="0" smtClean="0"/>
              <a:t>Solve </a:t>
            </a:r>
            <a:r>
              <a:rPr lang="en-US" sz="3600" b="0" dirty="0"/>
              <a:t>the </a:t>
            </a:r>
            <a:r>
              <a:rPr lang="en-US" sz="3600" b="0" dirty="0" smtClean="0"/>
              <a:t>following:</a:t>
            </a:r>
            <a:endParaRPr lang="en-US" sz="3600" b="0" dirty="0"/>
          </a:p>
          <a:p>
            <a:pPr eaLnBrk="0" hangingPunct="0">
              <a:lnSpc>
                <a:spcPct val="81000"/>
              </a:lnSpc>
              <a:spcBef>
                <a:spcPct val="12000"/>
              </a:spcBef>
            </a:pPr>
            <a:r>
              <a:rPr lang="en-US" sz="3600" b="0" dirty="0" smtClean="0">
                <a:cs typeface="Arial" charset="0"/>
              </a:rPr>
              <a:t> </a:t>
            </a:r>
          </a:p>
          <a:p>
            <a:pPr eaLnBrk="0" hangingPunct="0">
              <a:lnSpc>
                <a:spcPct val="81000"/>
              </a:lnSpc>
              <a:spcBef>
                <a:spcPct val="12000"/>
              </a:spcBef>
              <a:buFont typeface="Wingdings" pitchFamily="2" charset="2"/>
              <a:buChar char="v"/>
            </a:pPr>
            <a:endParaRPr lang="en-US" sz="3600" b="0" dirty="0" smtClean="0">
              <a:cs typeface="Arial" charset="0"/>
            </a:endParaRPr>
          </a:p>
          <a:p>
            <a:pPr eaLnBrk="0" hangingPunct="0">
              <a:lnSpc>
                <a:spcPct val="81000"/>
              </a:lnSpc>
              <a:spcBef>
                <a:spcPct val="12000"/>
              </a:spcBef>
              <a:buFont typeface="Wingdings" pitchFamily="2" charset="2"/>
              <a:buChar char="v"/>
            </a:pPr>
            <a:r>
              <a:rPr lang="en-US" sz="3600" b="0" dirty="0">
                <a:cs typeface="Arial" charset="0"/>
              </a:rPr>
              <a:t> </a:t>
            </a:r>
            <a:r>
              <a:rPr lang="en-US" sz="3600" dirty="0" smtClean="0">
                <a:cs typeface="Arial" charset="0"/>
              </a:rPr>
              <a:t>Algorithm: </a:t>
            </a:r>
            <a:r>
              <a:rPr lang="en-US" sz="3600" b="0" dirty="0" smtClean="0"/>
              <a:t>In </a:t>
            </a:r>
            <a:r>
              <a:rPr lang="en-US" sz="3600" b="0" dirty="0" err="1" smtClean="0"/>
              <a:t>loglikelihood</a:t>
            </a:r>
            <a:r>
              <a:rPr lang="en-US" sz="3600" b="0" dirty="0" smtClean="0"/>
              <a:t> space, move </a:t>
            </a:r>
            <a:r>
              <a:rPr lang="en-US" sz="3600" b="0" dirty="0"/>
              <a:t>in the positive score direction                    multiplied by a step length    to increase            along the ray                           prior to </a:t>
            </a:r>
            <a:r>
              <a:rPr lang="en-US" sz="3600" b="0" dirty="0" smtClean="0"/>
              <a:t>projection    :</a:t>
            </a:r>
            <a:endParaRPr lang="en-US" sz="3600" b="0" dirty="0" smtClean="0">
              <a:cs typeface="Arial" charset="0"/>
            </a:endParaRPr>
          </a:p>
          <a:p>
            <a:pPr eaLnBrk="0" hangingPunct="0">
              <a:lnSpc>
                <a:spcPct val="81000"/>
              </a:lnSpc>
              <a:spcBef>
                <a:spcPct val="12000"/>
              </a:spcBef>
            </a:pPr>
            <a:endParaRPr lang="en-US" sz="3600" b="0" dirty="0" smtClean="0">
              <a:cs typeface="Arial" charset="0"/>
            </a:endParaRPr>
          </a:p>
          <a:p>
            <a:pPr eaLnBrk="0" hangingPunct="0">
              <a:lnSpc>
                <a:spcPct val="81000"/>
              </a:lnSpc>
              <a:spcBef>
                <a:spcPct val="12000"/>
              </a:spcBef>
            </a:pPr>
            <a:endParaRPr lang="en-US" sz="3600" b="0" dirty="0">
              <a:cs typeface="Arial" charset="0"/>
            </a:endParaRPr>
          </a:p>
          <a:p>
            <a:pPr eaLnBrk="0" hangingPunct="0">
              <a:lnSpc>
                <a:spcPct val="81000"/>
              </a:lnSpc>
              <a:spcBef>
                <a:spcPct val="12000"/>
              </a:spcBef>
              <a:buFont typeface="Wingdings" pitchFamily="2" charset="2"/>
              <a:buChar char="v"/>
            </a:pPr>
            <a:r>
              <a:rPr lang="en-US" sz="3600" b="0" dirty="0"/>
              <a:t> </a:t>
            </a:r>
            <a:r>
              <a:rPr lang="en-US" sz="3600" b="0" dirty="0" smtClean="0"/>
              <a:t>    is a hard </a:t>
            </a:r>
            <a:r>
              <a:rPr lang="en-US" sz="3600" b="0" dirty="0" err="1" smtClean="0"/>
              <a:t>thresholding</a:t>
            </a:r>
            <a:r>
              <a:rPr lang="en-US" sz="3600" b="0" dirty="0" smtClean="0"/>
              <a:t> operator that projects a point to some </a:t>
            </a:r>
            <a:r>
              <a:rPr lang="en-US" sz="3600" b="0" dirty="0" err="1" smtClean="0"/>
              <a:t>sparsity</a:t>
            </a:r>
            <a:r>
              <a:rPr lang="en-US" sz="3600" b="0" dirty="0" smtClean="0"/>
              <a:t> set        with</a:t>
            </a:r>
          </a:p>
          <a:p>
            <a:pPr eaLnBrk="0" hangingPunct="0">
              <a:lnSpc>
                <a:spcPct val="81000"/>
              </a:lnSpc>
              <a:spcBef>
                <a:spcPct val="12000"/>
              </a:spcBef>
            </a:pPr>
            <a:r>
              <a:rPr lang="en-US" sz="3600" b="0" dirty="0"/>
              <a:t> </a:t>
            </a:r>
            <a:r>
              <a:rPr lang="en-US" sz="3600" b="0" dirty="0" smtClean="0"/>
              <a:t>   at most     active “groups” and    active predictors per group. </a:t>
            </a:r>
          </a:p>
        </p:txBody>
      </p:sp>
      <p:sp>
        <p:nvSpPr>
          <p:cNvPr id="49" name="Rectangle 72"/>
          <p:cNvSpPr>
            <a:spLocks noChangeArrowheads="1"/>
          </p:cNvSpPr>
          <p:nvPr/>
        </p:nvSpPr>
        <p:spPr bwMode="auto">
          <a:xfrm>
            <a:off x="19735800" y="274320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smtClean="0"/>
              <a:t>CONCLUSION</a:t>
            </a:r>
            <a:endParaRPr lang="en-US" sz="4700" dirty="0"/>
          </a:p>
        </p:txBody>
      </p:sp>
      <p:sp>
        <p:nvSpPr>
          <p:cNvPr id="51" name="Rectangle 72"/>
          <p:cNvSpPr>
            <a:spLocks noChangeArrowheads="1"/>
          </p:cNvSpPr>
          <p:nvPr/>
        </p:nvSpPr>
        <p:spPr bwMode="auto">
          <a:xfrm>
            <a:off x="19659600" y="32842200"/>
            <a:ext cx="18288000" cy="889000"/>
          </a:xfrm>
          <a:prstGeom prst="rect">
            <a:avLst/>
          </a:prstGeom>
          <a:solidFill>
            <a:schemeClr val="bg1">
              <a:lumMod val="85000"/>
            </a:schemeClr>
          </a:solidFill>
          <a:ln w="12700">
            <a:solidFill>
              <a:schemeClr val="tx1"/>
            </a:solidFill>
            <a:miter lim="800000"/>
            <a:headEnd/>
            <a:tailEnd/>
          </a:ln>
        </p:spPr>
        <p:txBody>
          <a:bodyPr wrap="none" lIns="88359" tIns="44180" rIns="88359" bIns="44180" anchor="ctr"/>
          <a:lstStyle/>
          <a:p>
            <a:pPr algn="ctr" defTabSz="885479" eaLnBrk="0" hangingPunct="0">
              <a:defRPr/>
            </a:pPr>
            <a:r>
              <a:rPr lang="en-US" sz="4700" dirty="0"/>
              <a:t>ACKNOWLEDGEMENTS</a:t>
            </a:r>
          </a:p>
        </p:txBody>
      </p:sp>
      <p:sp>
        <p:nvSpPr>
          <p:cNvPr id="1050" name="Text Box 3572"/>
          <p:cNvSpPr txBox="1">
            <a:spLocks noChangeArrowheads="1"/>
          </p:cNvSpPr>
          <p:nvPr/>
        </p:nvSpPr>
        <p:spPr bwMode="auto">
          <a:xfrm>
            <a:off x="19659600" y="34112200"/>
            <a:ext cx="18288000" cy="3074094"/>
          </a:xfrm>
          <a:prstGeom prst="rect">
            <a:avLst/>
          </a:prstGeom>
          <a:solidFill>
            <a:schemeClr val="bg1"/>
          </a:solidFill>
          <a:ln w="12700">
            <a:noFill/>
            <a:miter lim="800000"/>
            <a:headEnd/>
            <a:tailEnd/>
          </a:ln>
        </p:spPr>
        <p:txBody>
          <a:bodyPr lIns="195756" tIns="150582" rIns="195756" bIns="150582">
            <a:spAutoFit/>
          </a:bodyPr>
          <a:lstStyle/>
          <a:p>
            <a:pPr marL="571500" indent="-571500">
              <a:buFont typeface="Wingdings" charset="2"/>
              <a:buChar char="ü"/>
            </a:pPr>
            <a:r>
              <a:rPr lang="en-US" sz="3600" b="0" dirty="0" smtClean="0">
                <a:cs typeface="Arial" charset="0"/>
              </a:rPr>
              <a:t> This research </a:t>
            </a:r>
            <a:r>
              <a:rPr lang="en-US" sz="3600" b="0" dirty="0" err="1" smtClean="0">
                <a:cs typeface="Arial" charset="0"/>
              </a:rPr>
              <a:t>issupported</a:t>
            </a:r>
            <a:r>
              <a:rPr lang="en-US" sz="3600" b="0" dirty="0" smtClean="0">
                <a:cs typeface="Arial" charset="0"/>
              </a:rPr>
              <a:t> by </a:t>
            </a:r>
            <a:r>
              <a:rPr lang="en-US" sz="3600" b="0" dirty="0" smtClean="0"/>
              <a:t>NIH </a:t>
            </a:r>
            <a:r>
              <a:rPr lang="en-US" sz="3600" b="0" dirty="0"/>
              <a:t>Training Grant in Genomic </a:t>
            </a:r>
            <a:r>
              <a:rPr lang="en-US" sz="3600" b="0" dirty="0" smtClean="0"/>
              <a:t>Analysis and </a:t>
            </a:r>
            <a:r>
              <a:rPr lang="en-US" sz="3600" b="0" dirty="0"/>
              <a:t>Interpretation </a:t>
            </a:r>
            <a:r>
              <a:rPr lang="en-US" sz="3600" b="0" dirty="0" smtClean="0"/>
              <a:t>T32HG002536</a:t>
            </a:r>
          </a:p>
          <a:p>
            <a:pPr marL="571500" indent="-571500">
              <a:buFont typeface="Wingdings" charset="2"/>
              <a:buChar char="ü"/>
            </a:pPr>
            <a:endParaRPr lang="en-US" sz="3600" b="0" dirty="0">
              <a:cs typeface="Arial" charset="0"/>
            </a:endParaRPr>
          </a:p>
          <a:p>
            <a:pPr marL="571500" indent="-571500">
              <a:buFont typeface="Wingdings" charset="2"/>
              <a:buChar char="ü"/>
            </a:pPr>
            <a:r>
              <a:rPr lang="en-US" sz="3600" b="0" dirty="0"/>
              <a:t>This research </a:t>
            </a:r>
            <a:r>
              <a:rPr lang="en-US" sz="3600" b="0" dirty="0" err="1" smtClean="0"/>
              <a:t>issupported</a:t>
            </a:r>
            <a:r>
              <a:rPr lang="en-US" sz="3600" b="0" dirty="0" smtClean="0"/>
              <a:t> </a:t>
            </a:r>
            <a:r>
              <a:rPr lang="en-US" sz="3600" b="0" dirty="0"/>
              <a:t>by Google Summer of Code 2018 with</a:t>
            </a:r>
          </a:p>
          <a:p>
            <a:r>
              <a:rPr lang="en-US" sz="3600" b="0" dirty="0" err="1" smtClean="0"/>
              <a:t>NumFOCUS</a:t>
            </a:r>
            <a:r>
              <a:rPr lang="en-US" sz="3600" b="0" dirty="0"/>
              <a:t> </a:t>
            </a:r>
            <a:r>
              <a:rPr lang="en-US" sz="3600" b="0" dirty="0" smtClean="0"/>
              <a:t>and the </a:t>
            </a:r>
            <a:r>
              <a:rPr lang="en-US" sz="3600" b="0" dirty="0"/>
              <a:t>Julia </a:t>
            </a:r>
            <a:r>
              <a:rPr lang="en-US" sz="3600" b="0" dirty="0" smtClean="0"/>
              <a:t>cohort.</a:t>
            </a:r>
            <a:endParaRPr lang="en-US" sz="3600" b="0" dirty="0">
              <a:cs typeface="Arial" charset="0"/>
            </a:endParaRPr>
          </a:p>
        </p:txBody>
      </p:sp>
      <p:pic>
        <p:nvPicPr>
          <p:cNvPr id="4" name="Picture 3" descr="gregor-mendel-3.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99600" y="1524000"/>
            <a:ext cx="2590800" cy="2159000"/>
          </a:xfrm>
          <a:prstGeom prst="rect">
            <a:avLst/>
          </a:prstGeom>
        </p:spPr>
      </p:pic>
      <p:pic>
        <p:nvPicPr>
          <p:cNvPr id="7" name="Picture 6" descr="ucla-std-blu-cmyk.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75600" y="3962400"/>
            <a:ext cx="4240031" cy="2029562"/>
          </a:xfrm>
          <a:prstGeom prst="rect">
            <a:avLst/>
          </a:prstGeom>
        </p:spPr>
      </p:pic>
      <p:pic>
        <p:nvPicPr>
          <p:cNvPr id="9" name="Picture 8"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06400" y="10134600"/>
            <a:ext cx="419100" cy="165100"/>
          </a:xfrm>
          <a:prstGeom prst="rect">
            <a:avLst/>
          </a:prstGeom>
        </p:spPr>
      </p:pic>
      <p:pic>
        <p:nvPicPr>
          <p:cNvPr id="31" name="Picture 30"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3200" y="12090400"/>
            <a:ext cx="419100" cy="165100"/>
          </a:xfrm>
          <a:prstGeom prst="rect">
            <a:avLst/>
          </a:prstGeom>
        </p:spPr>
      </p:pic>
      <p:pic>
        <p:nvPicPr>
          <p:cNvPr id="32" name="Picture 31" descr="rightsquigarrow.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9600" y="14084300"/>
            <a:ext cx="419100" cy="165100"/>
          </a:xfrm>
          <a:prstGeom prst="rect">
            <a:avLst/>
          </a:prstGeom>
        </p:spPr>
      </p:pic>
      <p:pic>
        <p:nvPicPr>
          <p:cNvPr id="8" name="Picture 7" descr="L(_beta).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56800" y="9448800"/>
            <a:ext cx="889000" cy="469900"/>
          </a:xfrm>
          <a:prstGeom prst="rect">
            <a:avLst/>
          </a:prstGeom>
        </p:spPr>
      </p:pic>
      <p:pic>
        <p:nvPicPr>
          <p:cNvPr id="10" name="Picture 9" descr="nabla_L(_beta).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838400" y="9448800"/>
            <a:ext cx="1270000" cy="469900"/>
          </a:xfrm>
          <a:prstGeom prst="rect">
            <a:avLst/>
          </a:prstGeom>
        </p:spPr>
      </p:pic>
      <p:pic>
        <p:nvPicPr>
          <p:cNvPr id="11" name="Picture 10" descr="J(_beta).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340800" y="9499600"/>
            <a:ext cx="863600" cy="469900"/>
          </a:xfrm>
          <a:prstGeom prst="rect">
            <a:avLst/>
          </a:prstGeom>
        </p:spPr>
      </p:pic>
      <p:pic>
        <p:nvPicPr>
          <p:cNvPr id="12" name="Picture 11" descr="hat_beta_=_argma.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79400" y="10579100"/>
            <a:ext cx="5334000" cy="609600"/>
          </a:xfrm>
          <a:prstGeom prst="rect">
            <a:avLst/>
          </a:prstGeom>
        </p:spPr>
      </p:pic>
      <p:pic>
        <p:nvPicPr>
          <p:cNvPr id="13" name="Picture 12" descr="v_=_nabla_L(_bet.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47200" y="11341100"/>
            <a:ext cx="2120900" cy="469900"/>
          </a:xfrm>
          <a:prstGeom prst="rect">
            <a:avLst/>
          </a:prstGeom>
        </p:spPr>
      </p:pic>
      <p:pic>
        <p:nvPicPr>
          <p:cNvPr id="14" name="Picture 13" descr="eta.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260300" y="12020550"/>
            <a:ext cx="228600" cy="317500"/>
          </a:xfrm>
          <a:prstGeom prst="rect">
            <a:avLst/>
          </a:prstGeom>
        </p:spPr>
      </p:pic>
      <p:pic>
        <p:nvPicPr>
          <p:cNvPr id="38" name="Picture 37" descr="nabla_L(_beta).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90800" y="11950700"/>
            <a:ext cx="1270000" cy="469900"/>
          </a:xfrm>
          <a:prstGeom prst="rect">
            <a:avLst/>
          </a:prstGeom>
        </p:spPr>
      </p:pic>
      <p:pic>
        <p:nvPicPr>
          <p:cNvPr id="15" name="Picture 14" descr="beta_n+1_=_beta_.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181800" y="11899900"/>
            <a:ext cx="3098800" cy="431800"/>
          </a:xfrm>
          <a:prstGeom prst="rect">
            <a:avLst/>
          </a:prstGeom>
        </p:spPr>
      </p:pic>
      <p:pic>
        <p:nvPicPr>
          <p:cNvPr id="17" name="Picture 16" descr="beta_n+1_=_H_lef.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774400" y="12585700"/>
            <a:ext cx="9525000" cy="1130300"/>
          </a:xfrm>
          <a:prstGeom prst="rect">
            <a:avLst/>
          </a:prstGeom>
        </p:spPr>
      </p:pic>
      <p:pic>
        <p:nvPicPr>
          <p:cNvPr id="18" name="Picture 17" descr="H.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408900" y="13868400"/>
            <a:ext cx="393700" cy="317500"/>
          </a:xfrm>
          <a:prstGeom prst="rect">
            <a:avLst/>
          </a:prstGeom>
        </p:spPr>
      </p:pic>
      <p:pic>
        <p:nvPicPr>
          <p:cNvPr id="19" name="Picture 18" descr="S_J,_k.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585400" y="13868400"/>
            <a:ext cx="749300" cy="457200"/>
          </a:xfrm>
          <a:prstGeom prst="rect">
            <a:avLst/>
          </a:prstGeom>
        </p:spPr>
      </p:pic>
      <p:pic>
        <p:nvPicPr>
          <p:cNvPr id="21" name="Picture 20" descr="X_in_0,_1,_2^n_t.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12800" y="7924800"/>
            <a:ext cx="5905500" cy="482600"/>
          </a:xfrm>
          <a:prstGeom prst="rect">
            <a:avLst/>
          </a:prstGeom>
        </p:spPr>
      </p:pic>
      <p:pic>
        <p:nvPicPr>
          <p:cNvPr id="22" name="Picture 21" descr="y_in_mathbb_R^n.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594800" y="7924800"/>
            <a:ext cx="1333500" cy="431800"/>
          </a:xfrm>
          <a:prstGeom prst="rect">
            <a:avLst/>
          </a:prstGeom>
        </p:spPr>
      </p:pic>
      <p:pic>
        <p:nvPicPr>
          <p:cNvPr id="48" name="Picture 47" descr="beta.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241000" y="8458200"/>
            <a:ext cx="266700" cy="419100"/>
          </a:xfrm>
          <a:prstGeom prst="rect">
            <a:avLst/>
          </a:prstGeom>
        </p:spPr>
      </p:pic>
      <p:pic>
        <p:nvPicPr>
          <p:cNvPr id="23" name="Picture 22" descr="y_approx_X_beta.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603200" y="8407400"/>
            <a:ext cx="1524000" cy="431800"/>
          </a:xfrm>
          <a:prstGeom prst="rect">
            <a:avLst/>
          </a:prstGeom>
        </p:spPr>
      </p:pic>
      <p:pic>
        <p:nvPicPr>
          <p:cNvPr id="24" name="Picture 23" descr="y_approx_g^-1_(X.pdf"/>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451800" y="8305800"/>
            <a:ext cx="2578100" cy="520700"/>
          </a:xfrm>
          <a:prstGeom prst="rect">
            <a:avLst/>
          </a:prstGeom>
        </p:spPr>
      </p:pic>
      <p:pic>
        <p:nvPicPr>
          <p:cNvPr id="52" name="Picture 51" descr="H.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932900" y="12407900"/>
            <a:ext cx="393700" cy="317500"/>
          </a:xfrm>
          <a:prstGeom prst="rect">
            <a:avLst/>
          </a:prstGeom>
        </p:spPr>
      </p:pic>
      <p:pic>
        <p:nvPicPr>
          <p:cNvPr id="25" name="Picture 24" descr="J.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098000" y="14363700"/>
            <a:ext cx="266700" cy="342900"/>
          </a:xfrm>
          <a:prstGeom prst="rect">
            <a:avLst/>
          </a:prstGeom>
        </p:spPr>
      </p:pic>
      <p:pic>
        <p:nvPicPr>
          <p:cNvPr id="26" name="Picture 25" descr="k.pdf"/>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606500" y="14376400"/>
            <a:ext cx="215900" cy="330200"/>
          </a:xfrm>
          <a:prstGeom prst="rect">
            <a:avLst/>
          </a:prstGeom>
        </p:spPr>
      </p:pic>
      <p:pic>
        <p:nvPicPr>
          <p:cNvPr id="29" name="Picture 28" descr="yes_debias.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107400" y="17830800"/>
            <a:ext cx="14782800" cy="7391400"/>
          </a:xfrm>
          <a:prstGeom prst="rect">
            <a:avLst/>
          </a:prstGeom>
        </p:spPr>
      </p:pic>
      <p:sp>
        <p:nvSpPr>
          <p:cNvPr id="30" name="TextBox 29"/>
          <p:cNvSpPr txBox="1"/>
          <p:nvPr/>
        </p:nvSpPr>
        <p:spPr>
          <a:xfrm>
            <a:off x="24155400" y="17068800"/>
            <a:ext cx="9668432" cy="707886"/>
          </a:xfrm>
          <a:prstGeom prst="rect">
            <a:avLst/>
          </a:prstGeom>
          <a:noFill/>
        </p:spPr>
        <p:txBody>
          <a:bodyPr wrap="none" rtlCol="0">
            <a:spAutoFit/>
          </a:bodyPr>
          <a:lstStyle/>
          <a:p>
            <a:r>
              <a:rPr lang="en-US" sz="4000" dirty="0" smtClean="0"/>
              <a:t>Testing Scalability (on 1,000,000 SNPs)</a:t>
            </a:r>
            <a:endParaRPr lang="en-US" sz="4000" dirty="0"/>
          </a:p>
        </p:txBody>
      </p:sp>
      <p:pic>
        <p:nvPicPr>
          <p:cNvPr id="3" name="Picture 2" descr="reconstruction.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90601" y="17830800"/>
            <a:ext cx="16903084" cy="2590800"/>
          </a:xfrm>
          <a:prstGeom prst="rect">
            <a:avLst/>
          </a:prstGeom>
        </p:spPr>
      </p:pic>
      <p:pic>
        <p:nvPicPr>
          <p:cNvPr id="6" name="Picture 5" descr="lasso.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66800" y="23164800"/>
            <a:ext cx="16230600" cy="2758373"/>
          </a:xfrm>
          <a:prstGeom prst="rect">
            <a:avLst/>
          </a:prstGeom>
        </p:spPr>
      </p:pic>
      <p:pic>
        <p:nvPicPr>
          <p:cNvPr id="16" name="Picture 15" descr="weight_plot.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447800" y="28651200"/>
            <a:ext cx="8686800" cy="5791200"/>
          </a:xfrm>
          <a:prstGeom prst="rect">
            <a:avLst/>
          </a:prstGeom>
        </p:spPr>
      </p:pic>
      <p:pic>
        <p:nvPicPr>
          <p:cNvPr id="20" name="Picture 19" descr="groupIH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47800" y="35342838"/>
            <a:ext cx="15367000" cy="2147562"/>
          </a:xfrm>
          <a:prstGeom prst="rect">
            <a:avLst/>
          </a:prstGeom>
        </p:spPr>
      </p:pic>
      <p:sp>
        <p:nvSpPr>
          <p:cNvPr id="28" name="TextBox 27"/>
          <p:cNvSpPr txBox="1"/>
          <p:nvPr/>
        </p:nvSpPr>
        <p:spPr>
          <a:xfrm>
            <a:off x="1066800" y="17068800"/>
            <a:ext cx="9732302" cy="707886"/>
          </a:xfrm>
          <a:prstGeom prst="rect">
            <a:avLst/>
          </a:prstGeom>
          <a:noFill/>
        </p:spPr>
        <p:txBody>
          <a:bodyPr wrap="none" rtlCol="0">
            <a:spAutoFit/>
          </a:bodyPr>
          <a:lstStyle/>
          <a:p>
            <a:r>
              <a:rPr lang="en-US" sz="4000" dirty="0" smtClean="0"/>
              <a:t>Reconstruction Quality for GWAS data: </a:t>
            </a:r>
            <a:endParaRPr lang="en-US" sz="4000" dirty="0"/>
          </a:p>
        </p:txBody>
      </p:sp>
      <p:sp>
        <p:nvSpPr>
          <p:cNvPr id="40" name="TextBox 39"/>
          <p:cNvSpPr txBox="1"/>
          <p:nvPr/>
        </p:nvSpPr>
        <p:spPr>
          <a:xfrm>
            <a:off x="1151467" y="20497800"/>
            <a:ext cx="16907933" cy="1631216"/>
          </a:xfrm>
          <a:prstGeom prst="rect">
            <a:avLst/>
          </a:prstGeom>
          <a:noFill/>
        </p:spPr>
        <p:txBody>
          <a:bodyPr wrap="square" rtlCol="0">
            <a:spAutoFit/>
          </a:bodyPr>
          <a:lstStyle/>
          <a:p>
            <a:r>
              <a:rPr lang="en-US" sz="2500" b="0" dirty="0" smtClean="0"/>
              <a:t>Table 1. Normal</a:t>
            </a:r>
            <a:r>
              <a:rPr lang="en-US" sz="2500" b="0" dirty="0"/>
              <a:t>, Poisson, and Negative Binomial reconstruction results are unbiased, but logistic results may over-estimates small effect sizes. </a:t>
            </a:r>
            <a:r>
              <a:rPr lang="en-US" sz="2500" b="0" dirty="0" smtClean="0"/>
              <a:t>SD </a:t>
            </a:r>
            <a:r>
              <a:rPr lang="en-US" sz="2500" b="0" dirty="0"/>
              <a:t>represents sample standard deviation of the </a:t>
            </a:r>
            <a:r>
              <a:rPr lang="en-US" sz="2500" b="0" i="1" dirty="0"/>
              <a:t>found </a:t>
            </a:r>
            <a:r>
              <a:rPr lang="en-US" sz="2500" b="0" dirty="0"/>
              <a:t>predictors, and P(found) </a:t>
            </a:r>
            <a:r>
              <a:rPr lang="en-US" sz="2500" b="0" dirty="0" smtClean="0"/>
              <a:t>indicates </a:t>
            </a:r>
            <a:r>
              <a:rPr lang="en-US" sz="2500" b="0" dirty="0"/>
              <a:t>the </a:t>
            </a:r>
            <a:r>
              <a:rPr lang="en-US" sz="2500" b="0" dirty="0" smtClean="0"/>
              <a:t>proportion found. Here we ran 100 simulations using n = 5000 samples and p = 100,000 SNPs. </a:t>
            </a:r>
            <a:endParaRPr lang="en-US" sz="2500" b="0" dirty="0"/>
          </a:p>
          <a:p>
            <a:endParaRPr lang="en-US" sz="2500" b="0" dirty="0"/>
          </a:p>
        </p:txBody>
      </p:sp>
      <p:sp>
        <p:nvSpPr>
          <p:cNvPr id="41" name="TextBox 40"/>
          <p:cNvSpPr txBox="1"/>
          <p:nvPr/>
        </p:nvSpPr>
        <p:spPr>
          <a:xfrm>
            <a:off x="1066800" y="22479000"/>
            <a:ext cx="12385021" cy="707886"/>
          </a:xfrm>
          <a:prstGeom prst="rect">
            <a:avLst/>
          </a:prstGeom>
          <a:noFill/>
        </p:spPr>
        <p:txBody>
          <a:bodyPr wrap="none" rtlCol="0">
            <a:spAutoFit/>
          </a:bodyPr>
          <a:lstStyle/>
          <a:p>
            <a:r>
              <a:rPr lang="en-US" sz="4000" dirty="0" smtClean="0"/>
              <a:t>Comparing False Positives/Negatives with LASSO</a:t>
            </a:r>
            <a:endParaRPr lang="en-US" sz="4000" dirty="0"/>
          </a:p>
        </p:txBody>
      </p:sp>
      <p:sp>
        <p:nvSpPr>
          <p:cNvPr id="42" name="TextBox 41"/>
          <p:cNvSpPr txBox="1"/>
          <p:nvPr/>
        </p:nvSpPr>
        <p:spPr>
          <a:xfrm>
            <a:off x="1143000" y="26073028"/>
            <a:ext cx="15969696" cy="1246495"/>
          </a:xfrm>
          <a:prstGeom prst="rect">
            <a:avLst/>
          </a:prstGeom>
          <a:noFill/>
        </p:spPr>
        <p:txBody>
          <a:bodyPr wrap="square" rtlCol="0">
            <a:spAutoFit/>
          </a:bodyPr>
          <a:lstStyle/>
          <a:p>
            <a:r>
              <a:rPr lang="en-US" sz="2500" b="0" dirty="0" smtClean="0"/>
              <a:t>Table 2. Fifty </a:t>
            </a:r>
            <a:r>
              <a:rPr lang="en-US" sz="2500" b="0" dirty="0"/>
              <a:t>independent cross validation studies for each response type shows IHT is superior in limiting the number of false positives. Here </a:t>
            </a:r>
            <a:r>
              <a:rPr lang="en-US" sz="2500" b="0" dirty="0" smtClean="0"/>
              <a:t>we </a:t>
            </a:r>
            <a:r>
              <a:rPr lang="en-US" sz="2500" b="0" dirty="0"/>
              <a:t>used 1000 samples each with 10,000 SNPs. The number of false positives/negatives are averaged over 50 runs, and DNC counts the number of runs that did not converge.</a:t>
            </a:r>
          </a:p>
        </p:txBody>
      </p:sp>
      <p:sp>
        <p:nvSpPr>
          <p:cNvPr id="43" name="TextBox 42"/>
          <p:cNvSpPr txBox="1"/>
          <p:nvPr/>
        </p:nvSpPr>
        <p:spPr>
          <a:xfrm>
            <a:off x="990600" y="27813000"/>
            <a:ext cx="3452287" cy="707886"/>
          </a:xfrm>
          <a:prstGeom prst="rect">
            <a:avLst/>
          </a:prstGeom>
          <a:noFill/>
        </p:spPr>
        <p:txBody>
          <a:bodyPr wrap="none" rtlCol="0">
            <a:spAutoFit/>
          </a:bodyPr>
          <a:lstStyle/>
          <a:p>
            <a:r>
              <a:rPr lang="en-US" sz="4000" dirty="0" smtClean="0"/>
              <a:t>Weighted IHT</a:t>
            </a:r>
            <a:endParaRPr lang="en-US" sz="4000" dirty="0"/>
          </a:p>
        </p:txBody>
      </p:sp>
      <p:sp>
        <p:nvSpPr>
          <p:cNvPr id="44" name="TextBox 43"/>
          <p:cNvSpPr txBox="1"/>
          <p:nvPr/>
        </p:nvSpPr>
        <p:spPr>
          <a:xfrm>
            <a:off x="11658600" y="28879800"/>
            <a:ext cx="6129306" cy="3960000"/>
          </a:xfrm>
          <a:prstGeom prst="rect">
            <a:avLst/>
          </a:prstGeom>
          <a:noFill/>
        </p:spPr>
        <p:txBody>
          <a:bodyPr wrap="square" rtlCol="0">
            <a:spAutoFit/>
          </a:bodyPr>
          <a:lstStyle/>
          <a:p>
            <a:r>
              <a:rPr lang="en-US" sz="2500" b="0" dirty="0" smtClean="0"/>
              <a:t>Figure 1. Comparison </a:t>
            </a:r>
            <a:r>
              <a:rPr lang="en-US" sz="2500" b="0" dirty="0"/>
              <a:t>of unweighting and weighting shows weighting can find around 10% more </a:t>
            </a:r>
            <a:r>
              <a:rPr lang="en-US" sz="2500" b="0" dirty="0" smtClean="0"/>
              <a:t>predictors. Here we assumed approximately 1/10 of all SNPs are within a protein coding region, including the 10 true predictors, while others are within introns. We assigned w = 2.0 to all SNPs within coding regions and w = 1.0 for all other SNPs. </a:t>
            </a:r>
            <a:endParaRPr lang="en-US" sz="2500" b="0" dirty="0"/>
          </a:p>
          <a:p>
            <a:endParaRPr lang="en-US" sz="2500" dirty="0"/>
          </a:p>
        </p:txBody>
      </p:sp>
      <p:sp>
        <p:nvSpPr>
          <p:cNvPr id="46" name="TextBox 45"/>
          <p:cNvSpPr txBox="1"/>
          <p:nvPr/>
        </p:nvSpPr>
        <p:spPr>
          <a:xfrm>
            <a:off x="889287" y="34671000"/>
            <a:ext cx="2692113" cy="707886"/>
          </a:xfrm>
          <a:prstGeom prst="rect">
            <a:avLst/>
          </a:prstGeom>
          <a:noFill/>
        </p:spPr>
        <p:txBody>
          <a:bodyPr wrap="none" rtlCol="0">
            <a:spAutoFit/>
          </a:bodyPr>
          <a:lstStyle/>
          <a:p>
            <a:r>
              <a:rPr lang="en-US" sz="4000" dirty="0" smtClean="0"/>
              <a:t>Group IHT</a:t>
            </a:r>
            <a:endParaRPr lang="en-US" sz="4000" dirty="0"/>
          </a:p>
        </p:txBody>
      </p:sp>
      <p:sp>
        <p:nvSpPr>
          <p:cNvPr id="47" name="Left Arrow 46"/>
          <p:cNvSpPr/>
          <p:nvPr/>
        </p:nvSpPr>
        <p:spPr bwMode="auto">
          <a:xfrm>
            <a:off x="11201400" y="29108400"/>
            <a:ext cx="381000" cy="152400"/>
          </a:xfrm>
          <a:prstGeom prst="left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209298" tIns="139265" rIns="209298" bIns="139265" numCol="1" rtlCol="0" anchor="t" anchorCtr="0" compatLnSpc="1">
            <a:prstTxWarp prst="textNoShape">
              <a:avLst/>
            </a:prstTxWarp>
          </a:bodyPr>
          <a:lstStyle/>
          <a:p>
            <a:pPr marL="0" marR="0" indent="0" algn="just" defTabSz="3690938" rtl="0" eaLnBrk="0" fontAlgn="base" latinLnBrk="0" hangingPunct="0">
              <a:lnSpc>
                <a:spcPct val="96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Times New Roman" pitchFamily="18" charset="0"/>
            </a:endParaRPr>
          </a:p>
        </p:txBody>
      </p:sp>
      <p:sp>
        <p:nvSpPr>
          <p:cNvPr id="50" name="TextBox 49"/>
          <p:cNvSpPr txBox="1"/>
          <p:nvPr/>
        </p:nvSpPr>
        <p:spPr>
          <a:xfrm>
            <a:off x="11658600" y="32689800"/>
            <a:ext cx="5647267" cy="2400657"/>
          </a:xfrm>
          <a:prstGeom prst="rect">
            <a:avLst/>
          </a:prstGeom>
          <a:noFill/>
        </p:spPr>
        <p:txBody>
          <a:bodyPr wrap="square" rtlCol="0">
            <a:spAutoFit/>
          </a:bodyPr>
          <a:lstStyle/>
          <a:p>
            <a:r>
              <a:rPr lang="en-US" sz="2500" b="0" dirty="0" smtClean="0"/>
              <a:t>Table 3: </a:t>
            </a:r>
            <a:r>
              <a:rPr lang="en-US" sz="2500" b="0" dirty="0"/>
              <a:t>Comparison of doubly sparse group IHT with non-grouped IHT model selection </a:t>
            </a:r>
            <a:r>
              <a:rPr lang="en-US" sz="2500" b="0" dirty="0" smtClean="0"/>
              <a:t>in a case-control </a:t>
            </a:r>
            <a:r>
              <a:rPr lang="en-US" sz="2500" b="0" dirty="0"/>
              <a:t>studies. Here there are a total of 250 common variants </a:t>
            </a:r>
            <a:r>
              <a:rPr lang="en-US" sz="2500" b="0" dirty="0" smtClean="0"/>
              <a:t>(</a:t>
            </a:r>
            <a:r>
              <a:rPr lang="en-US" sz="2500" b="0" dirty="0" err="1" smtClean="0"/>
              <a:t>maf</a:t>
            </a:r>
            <a:r>
              <a:rPr lang="en-US" sz="2500" b="0" dirty="0" smtClean="0"/>
              <a:t> = 0.4) and </a:t>
            </a:r>
            <a:r>
              <a:rPr lang="en-US" sz="2500" b="0" dirty="0"/>
              <a:t>1250 rare </a:t>
            </a:r>
            <a:r>
              <a:rPr lang="en-US" sz="2500" b="0" dirty="0" smtClean="0"/>
              <a:t>variants (</a:t>
            </a:r>
            <a:r>
              <a:rPr lang="en-US" sz="2500" b="0" dirty="0" err="1" smtClean="0"/>
              <a:t>maf</a:t>
            </a:r>
            <a:r>
              <a:rPr lang="en-US" sz="2500" b="0" dirty="0" smtClean="0"/>
              <a:t> = 0.005). </a:t>
            </a:r>
            <a:endParaRPr lang="en-US" sz="2500" b="0" dirty="0"/>
          </a:p>
        </p:txBody>
      </p:sp>
      <p:sp>
        <p:nvSpPr>
          <p:cNvPr id="53" name="Down Arrow 52"/>
          <p:cNvSpPr/>
          <p:nvPr/>
        </p:nvSpPr>
        <p:spPr bwMode="auto">
          <a:xfrm>
            <a:off x="15773400" y="34671000"/>
            <a:ext cx="228600" cy="457200"/>
          </a:xfrm>
          <a:prstGeom prst="downArrow">
            <a:avLst/>
          </a:prstGeom>
          <a:solidFill>
            <a:srgbClr val="000000"/>
          </a:solidFill>
          <a:ln w="12700" cap="flat" cmpd="sng" algn="ctr">
            <a:solidFill>
              <a:schemeClr val="tx1"/>
            </a:solidFill>
            <a:prstDash val="solid"/>
            <a:round/>
            <a:headEnd type="none" w="med" len="med"/>
            <a:tailEnd type="none" w="med" len="med"/>
          </a:ln>
          <a:effectLst/>
        </p:spPr>
        <p:txBody>
          <a:bodyPr vert="horz" wrap="square" lIns="209298" tIns="139265" rIns="209298" bIns="139265" numCol="1" rtlCol="0" anchor="t" anchorCtr="0" compatLnSpc="1">
            <a:prstTxWarp prst="textNoShape">
              <a:avLst/>
            </a:prstTxWarp>
          </a:bodyPr>
          <a:lstStyle/>
          <a:p>
            <a:pPr marL="0" marR="0" indent="0" algn="just" defTabSz="3690938" rtl="0" eaLnBrk="0" fontAlgn="base" latinLnBrk="0" hangingPunct="0">
              <a:lnSpc>
                <a:spcPct val="96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cs typeface="Times New Roman" pitchFamily="18" charset="0"/>
            </a:endParaRPr>
          </a:p>
        </p:txBody>
      </p:sp>
      <p:sp>
        <p:nvSpPr>
          <p:cNvPr id="54" name="TextBox 53"/>
          <p:cNvSpPr txBox="1"/>
          <p:nvPr/>
        </p:nvSpPr>
        <p:spPr>
          <a:xfrm>
            <a:off x="20269200" y="25640384"/>
            <a:ext cx="15773401" cy="2015936"/>
          </a:xfrm>
          <a:prstGeom prst="rect">
            <a:avLst/>
          </a:prstGeom>
          <a:noFill/>
        </p:spPr>
        <p:txBody>
          <a:bodyPr wrap="square" rtlCol="0">
            <a:spAutoFit/>
          </a:bodyPr>
          <a:lstStyle/>
          <a:p>
            <a:r>
              <a:rPr lang="en-US" sz="2500" b="0" dirty="0" smtClean="0"/>
              <a:t>Figure 2. Time per </a:t>
            </a:r>
            <a:r>
              <a:rPr lang="en-US" sz="2500" b="0" dirty="0"/>
              <a:t>iteration and memory usage scales linearly with data size. </a:t>
            </a:r>
            <a:r>
              <a:rPr lang="en-US" sz="2500" b="0" dirty="0" smtClean="0"/>
              <a:t>Figure shown is running IHT with </a:t>
            </a:r>
            <a:r>
              <a:rPr lang="en-US" sz="2500" b="0" dirty="0" err="1" smtClean="0"/>
              <a:t>debiasing</a:t>
            </a:r>
            <a:r>
              <a:rPr lang="en-US" sz="2500" b="0" dirty="0" smtClean="0"/>
              <a:t> (d). The largest problem should fit into a regular desktop computer with 32GB of RAM. </a:t>
            </a:r>
            <a:r>
              <a:rPr lang="en-US" sz="2500" b="0" dirty="0"/>
              <a:t>Every run is performed on a intel-E5-2670 machine with 63G of RAM and a single 3.3GHz processor. </a:t>
            </a:r>
          </a:p>
          <a:p>
            <a:endParaRPr lang="en-US" sz="2500" b="0" dirty="0"/>
          </a:p>
          <a:p>
            <a:endParaRPr lang="en-US" sz="2500" dirty="0"/>
          </a:p>
        </p:txBody>
      </p:sp>
      <p:sp>
        <p:nvSpPr>
          <p:cNvPr id="63" name="Text Box 3572"/>
          <p:cNvSpPr txBox="1">
            <a:spLocks noChangeArrowheads="1"/>
          </p:cNvSpPr>
          <p:nvPr/>
        </p:nvSpPr>
        <p:spPr bwMode="auto">
          <a:xfrm>
            <a:off x="19507200" y="28727400"/>
            <a:ext cx="18288000" cy="3451736"/>
          </a:xfrm>
          <a:prstGeom prst="rect">
            <a:avLst/>
          </a:prstGeom>
          <a:solidFill>
            <a:schemeClr val="bg1"/>
          </a:solidFill>
          <a:ln w="12700">
            <a:noFill/>
            <a:miter lim="800000"/>
            <a:headEnd/>
            <a:tailEnd/>
          </a:ln>
        </p:spPr>
        <p:txBody>
          <a:bodyPr lIns="195756" tIns="150582" rIns="195756" bIns="150582">
            <a:spAutoFit/>
          </a:bodyPr>
          <a:lstStyle/>
          <a:p>
            <a:r>
              <a:rPr lang="en-US" sz="3600" b="0" dirty="0" smtClean="0">
                <a:cs typeface="Arial" charset="0"/>
              </a:rPr>
              <a:t> </a:t>
            </a:r>
          </a:p>
          <a:p>
            <a:pPr marL="571500" indent="-571500" eaLnBrk="0" hangingPunct="0">
              <a:lnSpc>
                <a:spcPct val="81000"/>
              </a:lnSpc>
              <a:spcBef>
                <a:spcPct val="12000"/>
              </a:spcBef>
              <a:buFont typeface="Wingdings" charset="2"/>
              <a:buChar char="u"/>
            </a:pPr>
            <a:r>
              <a:rPr lang="en-US" sz="3600" b="0" dirty="0" smtClean="0"/>
              <a:t>IHT </a:t>
            </a:r>
            <a:r>
              <a:rPr lang="en-US" sz="3600" b="0" dirty="0"/>
              <a:t>provides a principled way for variable </a:t>
            </a:r>
            <a:r>
              <a:rPr lang="en-US" sz="3600" b="0" dirty="0" smtClean="0"/>
              <a:t>selection</a:t>
            </a:r>
            <a:r>
              <a:rPr lang="en-US" sz="3600" b="0" dirty="0"/>
              <a:t> </a:t>
            </a:r>
            <a:r>
              <a:rPr lang="en-US" sz="3600" b="0" dirty="0" smtClean="0"/>
              <a:t>and estimating precise coefficient</a:t>
            </a:r>
            <a:endParaRPr lang="en-US" sz="3600" b="0" dirty="0"/>
          </a:p>
          <a:p>
            <a:pPr eaLnBrk="0" hangingPunct="0">
              <a:lnSpc>
                <a:spcPct val="81000"/>
              </a:lnSpc>
              <a:spcBef>
                <a:spcPct val="12000"/>
              </a:spcBef>
            </a:pPr>
            <a:r>
              <a:rPr lang="en-US" sz="3600" b="0" dirty="0" smtClean="0">
                <a:cs typeface="Arial" charset="0"/>
              </a:rPr>
              <a:t> </a:t>
            </a:r>
          </a:p>
          <a:p>
            <a:pPr marL="571500" indent="-571500" eaLnBrk="0" hangingPunct="0">
              <a:lnSpc>
                <a:spcPct val="81000"/>
              </a:lnSpc>
              <a:spcBef>
                <a:spcPct val="12000"/>
              </a:spcBef>
              <a:buFont typeface="Wingdings" charset="2"/>
              <a:buChar char="u"/>
            </a:pPr>
            <a:r>
              <a:rPr lang="en-US" sz="3600" b="0" dirty="0" smtClean="0">
                <a:cs typeface="Arial" charset="0"/>
              </a:rPr>
              <a:t>For GWAS, IHT is much better than LASSO at controlling false positive rates</a:t>
            </a:r>
          </a:p>
          <a:p>
            <a:pPr marL="571500" indent="-571500" eaLnBrk="0" hangingPunct="0">
              <a:lnSpc>
                <a:spcPct val="81000"/>
              </a:lnSpc>
              <a:spcBef>
                <a:spcPct val="12000"/>
              </a:spcBef>
              <a:buFont typeface="Wingdings" charset="2"/>
              <a:buChar char="u"/>
            </a:pPr>
            <a:endParaRPr lang="en-US" sz="3600" b="0" dirty="0">
              <a:cs typeface="Arial" charset="0"/>
            </a:endParaRPr>
          </a:p>
          <a:p>
            <a:pPr marL="571500" indent="-571500" eaLnBrk="0" hangingPunct="0">
              <a:lnSpc>
                <a:spcPct val="81000"/>
              </a:lnSpc>
              <a:spcBef>
                <a:spcPct val="12000"/>
              </a:spcBef>
              <a:buFont typeface="Wingdings" charset="2"/>
              <a:buChar char="u"/>
            </a:pPr>
            <a:r>
              <a:rPr lang="en-US" sz="3600" b="0" dirty="0" smtClean="0">
                <a:cs typeface="Arial" charset="0"/>
              </a:rPr>
              <a:t>Our implementation of IHT is scalable to the largest dataset today (e.g. UK </a:t>
            </a:r>
            <a:r>
              <a:rPr lang="en-US" sz="3600" b="0" dirty="0" err="1" smtClean="0">
                <a:cs typeface="Arial" charset="0"/>
              </a:rPr>
              <a:t>Biobank</a:t>
            </a:r>
            <a:r>
              <a:rPr lang="en-US" sz="3600" b="0" dirty="0" smtClean="0">
                <a:cs typeface="Arial" charset="0"/>
              </a:rPr>
              <a:t>)</a:t>
            </a:r>
            <a:endParaRPr lang="en-US" sz="3600" b="0" dirty="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209298" tIns="139265" rIns="209298" bIns="139265" numCol="1" anchor="t" anchorCtr="0" compatLnSpc="1">
        <a:prstTxWarp prst="textNoShape">
          <a:avLst/>
        </a:prstTxWarp>
      </a:bodyPr>
      <a:lstStyle>
        <a:defPPr marL="0" marR="0" indent="0" algn="just" defTabSz="3690938" rtl="0" eaLnBrk="0" fontAlgn="base" latinLnBrk="0" hangingPunct="0">
          <a:lnSpc>
            <a:spcPct val="96000"/>
          </a:lnSpc>
          <a:spcBef>
            <a:spcPct val="2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209298" tIns="139265" rIns="209298" bIns="139265" numCol="1" anchor="t" anchorCtr="0" compatLnSpc="1">
        <a:prstTxWarp prst="textNoShape">
          <a:avLst/>
        </a:prstTxWarp>
      </a:bodyPr>
      <a:lstStyle>
        <a:defPPr marL="0" marR="0" indent="0" algn="just" defTabSz="3690938" rtl="0" eaLnBrk="0" fontAlgn="base" latinLnBrk="0" hangingPunct="0">
          <a:lnSpc>
            <a:spcPct val="96000"/>
          </a:lnSpc>
          <a:spcBef>
            <a:spcPct val="2000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7532</TotalTime>
  <Words>571</Words>
  <Application>Microsoft Macintosh PowerPoint</Application>
  <PresentationFormat>Custom</PresentationFormat>
  <Paragraphs>47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Document</vt:lpstr>
      <vt:lpstr>Iterative Hard Thresholding in GWAS: Generalized Linear  Models, Prior Weights, and Double Sparsity  Benjamin B. Chu1, Kevin L. Keys2, Janet Sinsheimer1, Kenneth Lange1  1Department of Biomathematics, University of California, Los Angeles 2Department of Medicine, University of California, San Francisco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Healthcare Providers’ Willingness to Report a Medical Error</dc:title>
  <dc:creator>Kerry Bommarito</dc:creator>
  <cp:lastModifiedBy>Benjamin Chu</cp:lastModifiedBy>
  <cp:revision>486</cp:revision>
  <cp:lastPrinted>2019-04-04T19:30:07Z</cp:lastPrinted>
  <dcterms:created xsi:type="dcterms:W3CDTF">2010-10-12T01:28:09Z</dcterms:created>
  <dcterms:modified xsi:type="dcterms:W3CDTF">2020-03-23T21:05:23Z</dcterms:modified>
</cp:coreProperties>
</file>