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9"/>
  </p:notesMasterIdLst>
  <p:sldIdLst>
    <p:sldId id="256" r:id="rId2"/>
    <p:sldId id="259" r:id="rId3"/>
    <p:sldId id="257" r:id="rId4"/>
    <p:sldId id="262" r:id="rId5"/>
    <p:sldId id="263" r:id="rId6"/>
    <p:sldId id="261" r:id="rId7"/>
    <p:sldId id="264" r:id="rId8"/>
    <p:sldId id="265" r:id="rId9"/>
    <p:sldId id="269" r:id="rId10"/>
    <p:sldId id="268" r:id="rId11"/>
    <p:sldId id="270" r:id="rId12"/>
    <p:sldId id="272" r:id="rId13"/>
    <p:sldId id="271" r:id="rId14"/>
    <p:sldId id="274" r:id="rId15"/>
    <p:sldId id="273" r:id="rId16"/>
    <p:sldId id="275" r:id="rId17"/>
    <p:sldId id="27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9" d="100"/>
          <a:sy n="139" d="100"/>
        </p:scale>
        <p:origin x="-13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37069-2E57-EC48-AEE9-D9084A574C9B}" type="datetimeFigureOut">
              <a:rPr lang="en-US" smtClean="0"/>
              <a:t>20/1/31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6F243-0DEF-C842-90D8-D1B872A828E9}" type="slidenum">
              <a:rPr lang="en-US" smtClean="0"/>
              <a:t>‹#›</a:t>
            </a:fld>
            <a:endParaRPr lang="en-US"/>
          </a:p>
        </p:txBody>
      </p:sp>
    </p:spTree>
    <p:extLst>
      <p:ext uri="{BB962C8B-B14F-4D97-AF65-F5344CB8AC3E}">
        <p14:creationId xmlns:p14="http://schemas.microsoft.com/office/powerpoint/2010/main" val="19085355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model 1, we are assuming every individual is</a:t>
            </a:r>
            <a:r>
              <a:rPr lang="en-US" baseline="0" dirty="0" smtClean="0"/>
              <a:t> completely identical except at the covariate. If this was true, then </a:t>
            </a:r>
            <a:r>
              <a:rPr lang="en-US" baseline="0" dirty="0" err="1" smtClean="0"/>
              <a:t>univariate</a:t>
            </a:r>
            <a:r>
              <a:rPr lang="en-US" baseline="0" dirty="0" smtClean="0"/>
              <a:t> models are good. </a:t>
            </a:r>
            <a:r>
              <a:rPr lang="en-US" dirty="0" smtClean="0"/>
              <a:t>In model 2, blood pressure determined by 2 explanatory</a:t>
            </a:r>
            <a:r>
              <a:rPr lang="en-US" baseline="0" dirty="0" smtClean="0"/>
              <a:t> variables, x1 and x2. Because model 2 contains x2 explicitly, we can measure the effect of x1 on blood pressure, keeping the effect of x2 fixed. In model 1, which puts x2 in the error term, we would have to assume x1 is uncorrelated with x2.</a:t>
            </a:r>
            <a:endParaRPr lang="en-US" dirty="0" smtClean="0"/>
          </a:p>
          <a:p>
            <a:endParaRPr lang="en-US" dirty="0"/>
          </a:p>
        </p:txBody>
      </p:sp>
      <p:sp>
        <p:nvSpPr>
          <p:cNvPr id="4" name="Slide Number Placeholder 3"/>
          <p:cNvSpPr>
            <a:spLocks noGrp="1"/>
          </p:cNvSpPr>
          <p:nvPr>
            <p:ph type="sldNum" sz="quarter" idx="10"/>
          </p:nvPr>
        </p:nvSpPr>
        <p:spPr/>
        <p:txBody>
          <a:bodyPr/>
          <a:lstStyle/>
          <a:p>
            <a:fld id="{DE36F243-0DEF-C842-90D8-D1B872A828E9}" type="slidenum">
              <a:rPr lang="en-US" smtClean="0"/>
              <a:t>10</a:t>
            </a:fld>
            <a:endParaRPr lang="en-US"/>
          </a:p>
        </p:txBody>
      </p:sp>
    </p:spTree>
    <p:extLst>
      <p:ext uri="{BB962C8B-B14F-4D97-AF65-F5344CB8AC3E}">
        <p14:creationId xmlns:p14="http://schemas.microsoft.com/office/powerpoint/2010/main" val="174137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51A6E329-1FAF-DA41-AFB6-CE80DCBD6FF0}" type="datetimeFigureOut">
              <a:rPr lang="en-US" smtClean="0"/>
              <a:t>20/1/31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51A6E329-1FAF-DA41-AFB6-CE80DCBD6FF0}" type="datetimeFigureOut">
              <a:rPr lang="en-US" smtClean="0"/>
              <a:t>20/1/31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x-none"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51A6E329-1FAF-DA41-AFB6-CE80DCBD6FF0}" type="datetimeFigureOut">
              <a:rPr lang="en-US" smtClean="0"/>
              <a:t>20/1/31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9654-8B5F-DC40-B157-BA69DC72F5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51A6E329-1FAF-DA41-AFB6-CE80DCBD6FF0}" type="datetimeFigureOut">
              <a:rPr lang="en-US" smtClean="0"/>
              <a:t>20/1/31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51A6E329-1FAF-DA41-AFB6-CE80DCBD6FF0}" type="datetimeFigureOut">
              <a:rPr lang="en-US" smtClean="0"/>
              <a:t>20/1/31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09654-8B5F-DC40-B157-BA69DC72F5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51A6E329-1FAF-DA41-AFB6-CE80DCBD6FF0}" type="datetimeFigureOut">
              <a:rPr lang="en-US" smtClean="0"/>
              <a:t>20/1/31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6E329-1FAF-DA41-AFB6-CE80DCBD6FF0}" type="datetimeFigureOut">
              <a:rPr lang="en-US" smtClean="0"/>
              <a:t>20/1/31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x-none"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51A6E329-1FAF-DA41-AFB6-CE80DCBD6FF0}" type="datetimeFigureOut">
              <a:rPr lang="en-US" smtClean="0"/>
              <a:t>20/1/31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9654-8B5F-DC40-B157-BA69DC72F5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1A6E329-1FAF-DA41-AFB6-CE80DCBD6FF0}" type="datetimeFigureOut">
              <a:rPr lang="en-US" smtClean="0"/>
              <a:t>20/1/31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BA09654-8B5F-DC40-B157-BA69DC72F5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png"/><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orxiv.org/content/10.1101/697755v2" TargetMode="External"/><Relationship Id="rId4" Type="http://schemas.openxmlformats.org/officeDocument/2006/relationships/hyperlink" Target="https://github.com/OpenMendel/MendelIHT.jl/tree/master/figures" TargetMode="External"/><Relationship Id="rId5" Type="http://schemas.openxmlformats.org/officeDocument/2006/relationships/hyperlink" Target="https://openmendel.github.io/MendelIHT.jl/latest/" TargetMode="External"/><Relationship Id="rId1" Type="http://schemas.openxmlformats.org/officeDocument/2006/relationships/slideLayout" Target="../slideLayouts/slideLayout2.xml"/><Relationship Id="rId2" Type="http://schemas.openxmlformats.org/officeDocument/2006/relationships/hyperlink" Target="https://github.com/OpenMendel/MendelIHT.j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800" dirty="0" smtClean="0"/>
              <a:t>A multiple regression approach for GWAS and high dimensional inference</a:t>
            </a:r>
            <a:endParaRPr lang="en-US" sz="3800" dirty="0"/>
          </a:p>
        </p:txBody>
      </p:sp>
      <p:sp>
        <p:nvSpPr>
          <p:cNvPr id="3" name="Subtitle 2"/>
          <p:cNvSpPr>
            <a:spLocks noGrp="1"/>
          </p:cNvSpPr>
          <p:nvPr>
            <p:ph type="subTitle" idx="1"/>
          </p:nvPr>
        </p:nvSpPr>
        <p:spPr>
          <a:xfrm>
            <a:off x="1371600" y="3886200"/>
            <a:ext cx="6400800" cy="1869724"/>
          </a:xfrm>
        </p:spPr>
        <p:txBody>
          <a:bodyPr>
            <a:normAutofit/>
          </a:bodyPr>
          <a:lstStyle/>
          <a:p>
            <a:r>
              <a:rPr lang="en-US" dirty="0" smtClean="0"/>
              <a:t>Benjamin Chu</a:t>
            </a:r>
          </a:p>
          <a:p>
            <a:r>
              <a:rPr lang="en-US" dirty="0" smtClean="0"/>
              <a:t>Computational Medicine, Biomathematics</a:t>
            </a:r>
          </a:p>
          <a:p>
            <a:r>
              <a:rPr lang="en-US" dirty="0" smtClean="0"/>
              <a:t>1/31/2020</a:t>
            </a:r>
            <a:endParaRPr lang="en-US" dirty="0"/>
          </a:p>
        </p:txBody>
      </p:sp>
    </p:spTree>
    <p:extLst>
      <p:ext uri="{BB962C8B-B14F-4D97-AF65-F5344CB8AC3E}">
        <p14:creationId xmlns:p14="http://schemas.microsoft.com/office/powerpoint/2010/main" val="351075605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155"/>
            <a:ext cx="8229600" cy="688746"/>
          </a:xfrm>
        </p:spPr>
        <p:txBody>
          <a:bodyPr>
            <a:normAutofit fontScale="92500" lnSpcReduction="20000"/>
          </a:bodyPr>
          <a:lstStyle/>
          <a:p>
            <a:pPr marL="0" indent="0">
              <a:buNone/>
            </a:pPr>
            <a:r>
              <a:rPr lang="en-US" dirty="0" smtClean="0"/>
              <a:t>Ideally, every individual is </a:t>
            </a:r>
            <a:r>
              <a:rPr lang="en-US" b="1" dirty="0" smtClean="0"/>
              <a:t>identical </a:t>
            </a:r>
            <a:r>
              <a:rPr lang="en-US" dirty="0" smtClean="0"/>
              <a:t>except 1 thing. Multiple regression captures this effect.</a:t>
            </a:r>
          </a:p>
          <a:p>
            <a:endParaRPr lang="en-US" dirty="0"/>
          </a:p>
          <a:p>
            <a:endParaRPr lang="en-US" dirty="0" smtClean="0"/>
          </a:p>
          <a:p>
            <a:endParaRPr lang="en-US" dirty="0"/>
          </a:p>
        </p:txBody>
      </p:sp>
      <p:sp>
        <p:nvSpPr>
          <p:cNvPr id="4" name="Title 1"/>
          <p:cNvSpPr>
            <a:spLocks noGrp="1"/>
          </p:cNvSpPr>
          <p:nvPr>
            <p:ph type="title"/>
          </p:nvPr>
        </p:nvSpPr>
        <p:spPr/>
        <p:txBody>
          <a:bodyPr>
            <a:noAutofit/>
          </a:bodyPr>
          <a:lstStyle/>
          <a:p>
            <a:r>
              <a:rPr lang="en-US" sz="3500" dirty="0" smtClean="0"/>
              <a:t>Multiple regression control </a:t>
            </a:r>
            <a:r>
              <a:rPr lang="en-US" sz="3500" dirty="0"/>
              <a:t>for confounding</a:t>
            </a:r>
          </a:p>
        </p:txBody>
      </p:sp>
      <p:sp>
        <p:nvSpPr>
          <p:cNvPr id="6" name="TextBox 5"/>
          <p:cNvSpPr txBox="1"/>
          <p:nvPr/>
        </p:nvSpPr>
        <p:spPr>
          <a:xfrm>
            <a:off x="310691" y="2977573"/>
            <a:ext cx="1070012" cy="369332"/>
          </a:xfrm>
          <a:prstGeom prst="rect">
            <a:avLst/>
          </a:prstGeom>
          <a:noFill/>
        </p:spPr>
        <p:txBody>
          <a:bodyPr wrap="none" rtlCol="0">
            <a:spAutoFit/>
          </a:bodyPr>
          <a:lstStyle/>
          <a:p>
            <a:r>
              <a:rPr lang="en-US" dirty="0" smtClean="0"/>
              <a:t>Model 1:</a:t>
            </a:r>
            <a:endParaRPr lang="en-US" dirty="0"/>
          </a:p>
        </p:txBody>
      </p:sp>
      <p:sp>
        <p:nvSpPr>
          <p:cNvPr id="7" name="TextBox 6"/>
          <p:cNvSpPr txBox="1"/>
          <p:nvPr/>
        </p:nvSpPr>
        <p:spPr>
          <a:xfrm>
            <a:off x="310691" y="3560632"/>
            <a:ext cx="1070012" cy="369332"/>
          </a:xfrm>
          <a:prstGeom prst="rect">
            <a:avLst/>
          </a:prstGeom>
          <a:noFill/>
        </p:spPr>
        <p:txBody>
          <a:bodyPr wrap="none" rtlCol="0">
            <a:spAutoFit/>
          </a:bodyPr>
          <a:lstStyle/>
          <a:p>
            <a:r>
              <a:rPr lang="en-US" dirty="0" smtClean="0"/>
              <a:t>Model 2:</a:t>
            </a:r>
            <a:endParaRPr lang="en-US" dirty="0"/>
          </a:p>
        </p:txBody>
      </p:sp>
      <p:sp>
        <p:nvSpPr>
          <p:cNvPr id="8" name="TextBox 7"/>
          <p:cNvSpPr txBox="1"/>
          <p:nvPr/>
        </p:nvSpPr>
        <p:spPr>
          <a:xfrm>
            <a:off x="801440" y="4558319"/>
            <a:ext cx="184666" cy="369332"/>
          </a:xfrm>
          <a:prstGeom prst="rect">
            <a:avLst/>
          </a:prstGeom>
          <a:noFill/>
        </p:spPr>
        <p:txBody>
          <a:bodyPr wrap="none" rtlCol="0">
            <a:spAutoFit/>
          </a:bodyPr>
          <a:lstStyle/>
          <a:p>
            <a:endParaRPr lang="en-US" dirty="0"/>
          </a:p>
        </p:txBody>
      </p:sp>
      <p:sp>
        <p:nvSpPr>
          <p:cNvPr id="14" name="TextBox 13"/>
          <p:cNvSpPr txBox="1"/>
          <p:nvPr/>
        </p:nvSpPr>
        <p:spPr>
          <a:xfrm>
            <a:off x="457200" y="4578310"/>
            <a:ext cx="8023316" cy="1938992"/>
          </a:xfrm>
          <a:prstGeom prst="rect">
            <a:avLst/>
          </a:prstGeom>
          <a:noFill/>
        </p:spPr>
        <p:txBody>
          <a:bodyPr wrap="square" rtlCol="0">
            <a:spAutoFit/>
          </a:bodyPr>
          <a:lstStyle/>
          <a:p>
            <a:pPr algn="ctr"/>
            <a:r>
              <a:rPr lang="en-US" sz="3000" b="1" dirty="0" smtClean="0"/>
              <a:t>Message of the talk</a:t>
            </a:r>
            <a:r>
              <a:rPr lang="en-US" sz="3000" dirty="0" smtClean="0"/>
              <a:t>: Multiple regressions measure covariate effects </a:t>
            </a:r>
            <a:r>
              <a:rPr lang="en-US" sz="3000" b="1" dirty="0" smtClean="0">
                <a:solidFill>
                  <a:srgbClr val="FF0000"/>
                </a:solidFill>
              </a:rPr>
              <a:t>as if other covariates are fixed</a:t>
            </a:r>
            <a:r>
              <a:rPr lang="en-US" sz="3000" dirty="0" smtClean="0"/>
              <a:t>, solving the problem of </a:t>
            </a:r>
            <a:r>
              <a:rPr lang="en-US" sz="3000" b="1" i="1" dirty="0" smtClean="0">
                <a:solidFill>
                  <a:srgbClr val="FF0000"/>
                </a:solidFill>
              </a:rPr>
              <a:t>unbalanced data </a:t>
            </a:r>
          </a:p>
        </p:txBody>
      </p:sp>
      <p:sp>
        <p:nvSpPr>
          <p:cNvPr id="15" name="Frame 14"/>
          <p:cNvSpPr/>
          <p:nvPr/>
        </p:nvSpPr>
        <p:spPr>
          <a:xfrm>
            <a:off x="584029" y="4492431"/>
            <a:ext cx="7963195" cy="2024871"/>
          </a:xfrm>
          <a:prstGeom prst="frame">
            <a:avLst>
              <a:gd name="adj1" fmla="val 67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pic>
        <p:nvPicPr>
          <p:cNvPr id="2" name="Picture 1" descr="text_blood_pre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7" y="3560632"/>
            <a:ext cx="7038629" cy="377069"/>
          </a:xfrm>
          <a:prstGeom prst="rect">
            <a:avLst/>
          </a:prstGeom>
        </p:spPr>
      </p:pic>
      <p:pic>
        <p:nvPicPr>
          <p:cNvPr id="13" name="Picture 12"/>
          <p:cNvPicPr>
            <a:picLocks noChangeAspect="1"/>
          </p:cNvPicPr>
          <p:nvPr/>
        </p:nvPicPr>
        <p:blipFill>
          <a:blip r:embed="rId4"/>
          <a:stretch>
            <a:fillRect/>
          </a:stretch>
        </p:blipFill>
        <p:spPr>
          <a:xfrm>
            <a:off x="5741398" y="3489863"/>
            <a:ext cx="121933" cy="589340"/>
          </a:xfrm>
          <a:prstGeom prst="rect">
            <a:avLst/>
          </a:prstGeom>
        </p:spPr>
      </p:pic>
      <p:pic>
        <p:nvPicPr>
          <p:cNvPr id="11" name="Picture 10" descr="text_blood_pres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887" y="2930394"/>
            <a:ext cx="5658018" cy="374177"/>
          </a:xfrm>
          <a:prstGeom prst="rect">
            <a:avLst/>
          </a:prstGeom>
        </p:spPr>
      </p:pic>
      <p:pic>
        <p:nvPicPr>
          <p:cNvPr id="16" name="Picture 15"/>
          <p:cNvPicPr>
            <a:picLocks noChangeAspect="1"/>
          </p:cNvPicPr>
          <p:nvPr/>
        </p:nvPicPr>
        <p:blipFill>
          <a:blip r:embed="rId4"/>
          <a:stretch>
            <a:fillRect/>
          </a:stretch>
        </p:blipFill>
        <p:spPr>
          <a:xfrm>
            <a:off x="5741398" y="2825834"/>
            <a:ext cx="121933" cy="589340"/>
          </a:xfrm>
          <a:prstGeom prst="rect">
            <a:avLst/>
          </a:prstGeom>
        </p:spPr>
      </p:pic>
      <p:sp>
        <p:nvSpPr>
          <p:cNvPr id="1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10</a:t>
            </a:fld>
            <a:r>
              <a:rPr lang="en-US" sz="1600" dirty="0" smtClean="0"/>
              <a:t>/17</a:t>
            </a:r>
            <a:endParaRPr lang="en-US" sz="1600" dirty="0"/>
          </a:p>
        </p:txBody>
      </p:sp>
    </p:spTree>
    <p:extLst>
      <p:ext uri="{BB962C8B-B14F-4D97-AF65-F5344CB8AC3E}">
        <p14:creationId xmlns:p14="http://schemas.microsoft.com/office/powerpoint/2010/main" val="1066526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819" y="533400"/>
            <a:ext cx="8229600" cy="990600"/>
          </a:xfrm>
        </p:spPr>
        <p:txBody>
          <a:bodyPr>
            <a:normAutofit/>
          </a:bodyPr>
          <a:lstStyle/>
          <a:p>
            <a:r>
              <a:rPr lang="en-US" sz="3200" dirty="0" smtClean="0"/>
              <a:t>Did people attempt multiple regression GWAS?</a:t>
            </a:r>
            <a:endParaRPr lang="en-US" sz="3200" dirty="0"/>
          </a:p>
        </p:txBody>
      </p:sp>
      <p:pic>
        <p:nvPicPr>
          <p:cNvPr id="11" name="Picture 10"/>
          <p:cNvPicPr>
            <a:picLocks noChangeAspect="1"/>
          </p:cNvPicPr>
          <p:nvPr/>
        </p:nvPicPr>
        <p:blipFill>
          <a:blip r:embed="rId2"/>
          <a:stretch>
            <a:fillRect/>
          </a:stretch>
        </p:blipFill>
        <p:spPr>
          <a:xfrm>
            <a:off x="2430858" y="1767264"/>
            <a:ext cx="6713142" cy="888074"/>
          </a:xfrm>
          <a:prstGeom prst="rect">
            <a:avLst/>
          </a:prstGeom>
        </p:spPr>
      </p:pic>
      <p:sp>
        <p:nvSpPr>
          <p:cNvPr id="4" name="TextBox 3"/>
          <p:cNvSpPr txBox="1"/>
          <p:nvPr/>
        </p:nvSpPr>
        <p:spPr>
          <a:xfrm>
            <a:off x="193868" y="2001762"/>
            <a:ext cx="1365315" cy="369332"/>
          </a:xfrm>
          <a:prstGeom prst="rect">
            <a:avLst/>
          </a:prstGeom>
          <a:noFill/>
        </p:spPr>
        <p:txBody>
          <a:bodyPr wrap="none" rtlCol="0">
            <a:spAutoFit/>
          </a:bodyPr>
          <a:lstStyle/>
          <a:p>
            <a:r>
              <a:rPr lang="en-US" dirty="0" smtClean="0"/>
              <a:t>2009: lasso</a:t>
            </a:r>
            <a:endParaRPr lang="en-US" dirty="0"/>
          </a:p>
        </p:txBody>
      </p:sp>
      <p:sp>
        <p:nvSpPr>
          <p:cNvPr id="5" name="TextBox 4"/>
          <p:cNvSpPr txBox="1"/>
          <p:nvPr/>
        </p:nvSpPr>
        <p:spPr>
          <a:xfrm>
            <a:off x="193868" y="3008565"/>
            <a:ext cx="2128418" cy="646331"/>
          </a:xfrm>
          <a:prstGeom prst="rect">
            <a:avLst/>
          </a:prstGeom>
          <a:noFill/>
        </p:spPr>
        <p:txBody>
          <a:bodyPr wrap="square" rtlCol="0">
            <a:spAutoFit/>
          </a:bodyPr>
          <a:lstStyle/>
          <a:p>
            <a:r>
              <a:rPr lang="en-US" dirty="0" smtClean="0"/>
              <a:t>2011: stability selection lasso</a:t>
            </a:r>
            <a:endParaRPr lang="en-US" dirty="0"/>
          </a:p>
        </p:txBody>
      </p:sp>
      <p:pic>
        <p:nvPicPr>
          <p:cNvPr id="14" name="Picture 13"/>
          <p:cNvPicPr>
            <a:picLocks noChangeAspect="1"/>
          </p:cNvPicPr>
          <p:nvPr/>
        </p:nvPicPr>
        <p:blipFill>
          <a:blip r:embed="rId3"/>
          <a:stretch>
            <a:fillRect/>
          </a:stretch>
        </p:blipFill>
        <p:spPr>
          <a:xfrm>
            <a:off x="2430858" y="2996473"/>
            <a:ext cx="5402661" cy="759667"/>
          </a:xfrm>
          <a:prstGeom prst="rect">
            <a:avLst/>
          </a:prstGeom>
        </p:spPr>
      </p:pic>
      <p:sp>
        <p:nvSpPr>
          <p:cNvPr id="18" name="TextBox 17"/>
          <p:cNvSpPr txBox="1"/>
          <p:nvPr/>
        </p:nvSpPr>
        <p:spPr>
          <a:xfrm>
            <a:off x="892629" y="4656313"/>
            <a:ext cx="6596678" cy="369332"/>
          </a:xfrm>
          <a:prstGeom prst="rect">
            <a:avLst/>
          </a:prstGeom>
          <a:noFill/>
        </p:spPr>
        <p:txBody>
          <a:bodyPr wrap="none" rtlCol="0">
            <a:spAutoFit/>
          </a:bodyPr>
          <a:lstStyle/>
          <a:p>
            <a:pPr marL="285750" indent="-285750">
              <a:buFont typeface="Arial"/>
              <a:buChar char="•"/>
            </a:pPr>
            <a:r>
              <a:rPr lang="en-US" b="1" dirty="0" smtClean="0"/>
              <a:t>Their conclusion: less power than marginal association</a:t>
            </a:r>
            <a:endParaRPr lang="en-US" b="1" dirty="0"/>
          </a:p>
        </p:txBody>
      </p:sp>
      <p:sp>
        <p:nvSpPr>
          <p:cNvPr id="20" name="TextBox 19"/>
          <p:cNvSpPr txBox="1"/>
          <p:nvPr/>
        </p:nvSpPr>
        <p:spPr>
          <a:xfrm>
            <a:off x="892629" y="5164667"/>
            <a:ext cx="7886095" cy="646331"/>
          </a:xfrm>
          <a:prstGeom prst="rect">
            <a:avLst/>
          </a:prstGeom>
          <a:noFill/>
        </p:spPr>
        <p:txBody>
          <a:bodyPr wrap="square" rtlCol="0">
            <a:spAutoFit/>
          </a:bodyPr>
          <a:lstStyle/>
          <a:p>
            <a:pPr marL="285750" indent="-285750">
              <a:buFont typeface="Arial"/>
              <a:buChar char="•"/>
            </a:pPr>
            <a:r>
              <a:rPr lang="en-US" dirty="0" smtClean="0"/>
              <a:t>We propose IHT as new multiple regression method for GWAS, but we need to understand why lasso didn’t work. </a:t>
            </a:r>
            <a:endParaRPr lang="en-US" dirty="0"/>
          </a:p>
        </p:txBody>
      </p:sp>
      <p:sp>
        <p:nvSpPr>
          <p:cNvPr id="2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11</a:t>
            </a:fld>
            <a:r>
              <a:rPr lang="en-US" sz="1600" dirty="0" smtClean="0"/>
              <a:t>/17</a:t>
            </a:r>
            <a:endParaRPr lang="en-US" sz="1600" dirty="0"/>
          </a:p>
        </p:txBody>
      </p:sp>
    </p:spTree>
    <p:extLst>
      <p:ext uri="{BB962C8B-B14F-4D97-AF65-F5344CB8AC3E}">
        <p14:creationId xmlns:p14="http://schemas.microsoft.com/office/powerpoint/2010/main" val="35429229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Lasso </a:t>
            </a:r>
            <a:r>
              <a:rPr lang="en-US" dirty="0" err="1"/>
              <a:t>vs</a:t>
            </a:r>
            <a:r>
              <a:rPr lang="en-US" dirty="0"/>
              <a:t> Marginal testing</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633249417"/>
              </p:ext>
            </p:extLst>
          </p:nvPr>
        </p:nvGraphicFramePr>
        <p:xfrm>
          <a:off x="759582" y="1848252"/>
          <a:ext cx="6636656" cy="1981200"/>
        </p:xfrm>
        <a:graphic>
          <a:graphicData uri="http://schemas.openxmlformats.org/drawingml/2006/table">
            <a:tbl>
              <a:tblPr firstRow="1" bandRow="1">
                <a:tableStyleId>{2D5ABB26-0587-4C30-8999-92F81FD0307C}</a:tableStyleId>
              </a:tblPr>
              <a:tblGrid>
                <a:gridCol w="1919927"/>
                <a:gridCol w="2582454"/>
                <a:gridCol w="2134275"/>
              </a:tblGrid>
              <a:tr h="364531">
                <a:tc>
                  <a:txBody>
                    <a:bodyPr/>
                    <a:lstStyle/>
                    <a:p>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Quantitative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Binary trait</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Lasso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9.52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8.16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Lasso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31.26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45.76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4531">
                <a:tc>
                  <a:txBody>
                    <a:bodyPr/>
                    <a:lstStyle/>
                    <a:p>
                      <a:r>
                        <a:rPr lang="en-US" sz="2000" dirty="0" smtClean="0"/>
                        <a:t>Marginal TP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7.18</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sz="2000" dirty="0" smtClean="0"/>
                        <a:t>5.76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64531">
                <a:tc>
                  <a:txBody>
                    <a:bodyPr/>
                    <a:lstStyle/>
                    <a:p>
                      <a:r>
                        <a:rPr lang="en-US" sz="2000" dirty="0" smtClean="0"/>
                        <a:t>Marginal FP</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smtClean="0"/>
                        <a:t>0.02</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TextBox 4"/>
          <p:cNvSpPr txBox="1"/>
          <p:nvPr/>
        </p:nvSpPr>
        <p:spPr>
          <a:xfrm>
            <a:off x="1908706" y="4523881"/>
            <a:ext cx="4971103" cy="369332"/>
          </a:xfrm>
          <a:prstGeom prst="rect">
            <a:avLst/>
          </a:prstGeom>
          <a:noFill/>
        </p:spPr>
        <p:txBody>
          <a:bodyPr wrap="square" rtlCol="0">
            <a:spAutoFit/>
          </a:bodyPr>
          <a:lstStyle/>
          <a:p>
            <a:r>
              <a:rPr lang="en-US" dirty="0" smtClean="0"/>
              <a:t>      = false positives (lower means good)</a:t>
            </a:r>
          </a:p>
        </p:txBody>
      </p:sp>
      <p:sp>
        <p:nvSpPr>
          <p:cNvPr id="8" name="Rectangle 7"/>
          <p:cNvSpPr/>
          <p:nvPr/>
        </p:nvSpPr>
        <p:spPr>
          <a:xfrm>
            <a:off x="2280234" y="4014836"/>
            <a:ext cx="3937722" cy="369332"/>
          </a:xfrm>
          <a:prstGeom prst="rect">
            <a:avLst/>
          </a:prstGeom>
        </p:spPr>
        <p:txBody>
          <a:bodyPr wrap="none">
            <a:spAutoFit/>
          </a:bodyPr>
          <a:lstStyle/>
          <a:p>
            <a:r>
              <a:rPr lang="en-US" dirty="0"/>
              <a:t>= true positives (higher means good)</a:t>
            </a:r>
          </a:p>
        </p:txBody>
      </p:sp>
      <p:graphicFrame>
        <p:nvGraphicFramePr>
          <p:cNvPr id="12" name="Table 11"/>
          <p:cNvGraphicFramePr>
            <a:graphicFrameLocks noGrp="1"/>
          </p:cNvGraphicFramePr>
          <p:nvPr>
            <p:extLst>
              <p:ext uri="{D42A27DB-BD31-4B8C-83A1-F6EECF244321}">
                <p14:modId xmlns:p14="http://schemas.microsoft.com/office/powerpoint/2010/main" val="2284265513"/>
              </p:ext>
            </p:extLst>
          </p:nvPr>
        </p:nvGraphicFramePr>
        <p:xfrm>
          <a:off x="1787715" y="3990482"/>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13" name="Rectangle 12"/>
          <p:cNvSpPr/>
          <p:nvPr/>
        </p:nvSpPr>
        <p:spPr>
          <a:xfrm>
            <a:off x="1343777" y="4548235"/>
            <a:ext cx="184666" cy="369332"/>
          </a:xfrm>
          <a:prstGeom prst="rect">
            <a:avLst/>
          </a:prstGeom>
        </p:spPr>
        <p:txBody>
          <a:bodyPr wrap="none">
            <a:spAutoFit/>
          </a:bodyPr>
          <a:lstStyle/>
          <a:p>
            <a:r>
              <a:rPr lang="en-US" dirty="0" smtClean="0"/>
              <a:t>  </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578876751"/>
              </p:ext>
            </p:extLst>
          </p:nvPr>
        </p:nvGraphicFramePr>
        <p:xfrm>
          <a:off x="1815533" y="4523881"/>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6" name="TextBox 15"/>
          <p:cNvSpPr txBox="1"/>
          <p:nvPr/>
        </p:nvSpPr>
        <p:spPr>
          <a:xfrm>
            <a:off x="1908706" y="5006222"/>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7" name="TextBox 16"/>
          <p:cNvSpPr txBox="1"/>
          <p:nvPr/>
        </p:nvSpPr>
        <p:spPr>
          <a:xfrm>
            <a:off x="647097" y="5776777"/>
            <a:ext cx="7330240" cy="477054"/>
          </a:xfrm>
          <a:prstGeom prst="rect">
            <a:avLst/>
          </a:prstGeom>
          <a:noFill/>
        </p:spPr>
        <p:txBody>
          <a:bodyPr wrap="none" rtlCol="0">
            <a:spAutoFit/>
          </a:bodyPr>
          <a:lstStyle/>
          <a:p>
            <a:r>
              <a:rPr lang="en-US" sz="2500" dirty="0" smtClean="0"/>
              <a:t>Conclusion: False positive rate very high for lasso.</a:t>
            </a:r>
            <a:endParaRPr lang="en-US" sz="2500" dirty="0"/>
          </a:p>
        </p:txBody>
      </p:sp>
      <p:sp>
        <p:nvSpPr>
          <p:cNvPr id="18" name="Frame 17"/>
          <p:cNvSpPr/>
          <p:nvPr/>
        </p:nvSpPr>
        <p:spPr>
          <a:xfrm>
            <a:off x="532192" y="5685637"/>
            <a:ext cx="7505094"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0" y="6581001"/>
            <a:ext cx="6340324" cy="276999"/>
          </a:xfrm>
          <a:prstGeom prst="rect">
            <a:avLst/>
          </a:prstGeom>
        </p:spPr>
        <p:txBody>
          <a:bodyPr wrap="square">
            <a:spAutoFit/>
          </a:bodyPr>
          <a:lstStyle/>
          <a:p>
            <a:r>
              <a:rPr lang="en-US" sz="1200" dirty="0" smtClean="0"/>
              <a:t>Code: https</a:t>
            </a:r>
            <a:r>
              <a:rPr lang="en-US" sz="1200" dirty="0"/>
              <a:t>://</a:t>
            </a:r>
            <a:r>
              <a:rPr lang="en-US" sz="1200" dirty="0" err="1"/>
              <a:t>github.com</a:t>
            </a:r>
            <a:r>
              <a:rPr lang="en-US" sz="1200" dirty="0"/>
              <a:t>/</a:t>
            </a:r>
            <a:r>
              <a:rPr lang="en-US" sz="1200" dirty="0" err="1"/>
              <a:t>OpenMendel</a:t>
            </a:r>
            <a:r>
              <a:rPr lang="en-US" sz="1200" dirty="0"/>
              <a:t>/</a:t>
            </a:r>
            <a:r>
              <a:rPr lang="en-US" sz="1200" dirty="0" err="1"/>
              <a:t>MendelIHT.jl</a:t>
            </a:r>
            <a:r>
              <a:rPr lang="en-US" sz="1200" dirty="0"/>
              <a:t>/tree/master/figures/repeats</a:t>
            </a:r>
          </a:p>
        </p:txBody>
      </p:sp>
      <p:sp>
        <p:nvSpPr>
          <p:cNvPr id="21" name="Slide Number Placeholder 4"/>
          <p:cNvSpPr>
            <a:spLocks noGrp="1"/>
          </p:cNvSpPr>
          <p:nvPr>
            <p:ph type="sldNum" sz="quarter" idx="12"/>
          </p:nvPr>
        </p:nvSpPr>
        <p:spPr>
          <a:xfrm>
            <a:off x="7620000" y="24336"/>
            <a:ext cx="1066800" cy="329184"/>
          </a:xfrm>
        </p:spPr>
        <p:txBody>
          <a:bodyPr/>
          <a:lstStyle/>
          <a:p>
            <a:fld id="{4C958359-9322-6441-8715-055CBE9441BE}" type="slidenum">
              <a:rPr lang="en-US" sz="1600" smtClean="0"/>
              <a:t>12</a:t>
            </a:fld>
            <a:r>
              <a:rPr lang="en-US" sz="1600" dirty="0" smtClean="0"/>
              <a:t>/17</a:t>
            </a:r>
            <a:endParaRPr lang="en-US" sz="1600" dirty="0"/>
          </a:p>
        </p:txBody>
      </p:sp>
    </p:spTree>
    <p:extLst>
      <p:ext uri="{BB962C8B-B14F-4D97-AF65-F5344CB8AC3E}">
        <p14:creationId xmlns:p14="http://schemas.microsoft.com/office/powerpoint/2010/main" val="12628100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644468" cy="990600"/>
          </a:xfrm>
        </p:spPr>
        <p:txBody>
          <a:bodyPr>
            <a:noAutofit/>
          </a:bodyPr>
          <a:lstStyle/>
          <a:p>
            <a:r>
              <a:rPr lang="en-US" sz="3000" dirty="0" smtClean="0"/>
              <a:t>Lasso’s high false positives are due to shrinkage</a:t>
            </a:r>
            <a:endParaRPr lang="en-US" sz="3000" dirty="0"/>
          </a:p>
        </p:txBody>
      </p:sp>
      <p:pic>
        <p:nvPicPr>
          <p:cNvPr id="4" name="Picture 3" descr="shrinkag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12" y="3216753"/>
            <a:ext cx="7813524" cy="2384082"/>
          </a:xfrm>
          <a:prstGeom prst="rect">
            <a:avLst/>
          </a:prstGeom>
        </p:spPr>
      </p:pic>
      <p:sp>
        <p:nvSpPr>
          <p:cNvPr id="5" name="TextBox 4"/>
          <p:cNvSpPr txBox="1"/>
          <p:nvPr/>
        </p:nvSpPr>
        <p:spPr>
          <a:xfrm>
            <a:off x="622905" y="5934670"/>
            <a:ext cx="6933246" cy="923330"/>
          </a:xfrm>
          <a:prstGeom prst="rect">
            <a:avLst/>
          </a:prstGeom>
          <a:noFill/>
        </p:spPr>
        <p:txBody>
          <a:bodyPr wrap="none" rtlCol="0">
            <a:spAutoFit/>
          </a:bodyPr>
          <a:lstStyle/>
          <a:p>
            <a:r>
              <a:rPr lang="en-US" dirty="0" smtClean="0"/>
              <a:t>Lasso (left): All parameters are shrunk towards 0 (biased for all)</a:t>
            </a:r>
          </a:p>
          <a:p>
            <a:r>
              <a:rPr lang="en-US" dirty="0" smtClean="0"/>
              <a:t>MCP  (mid): Unbiased for </a:t>
            </a:r>
            <a:r>
              <a:rPr lang="en-US" i="1" dirty="0" smtClean="0"/>
              <a:t>large </a:t>
            </a:r>
            <a:r>
              <a:rPr lang="en-US" dirty="0" smtClean="0"/>
              <a:t>effects but biased for small effects. </a:t>
            </a:r>
          </a:p>
          <a:p>
            <a:r>
              <a:rPr lang="en-US" dirty="0" smtClean="0"/>
              <a:t>IHT   (right): Unbiased for all non-zero effects</a:t>
            </a:r>
            <a:endParaRPr lang="en-US" dirty="0"/>
          </a:p>
        </p:txBody>
      </p:sp>
      <p:sp>
        <p:nvSpPr>
          <p:cNvPr id="6" name="TextBox 5"/>
          <p:cNvSpPr txBox="1"/>
          <p:nvPr/>
        </p:nvSpPr>
        <p:spPr>
          <a:xfrm>
            <a:off x="1120519" y="1889116"/>
            <a:ext cx="6307667" cy="646331"/>
          </a:xfrm>
          <a:prstGeom prst="rect">
            <a:avLst/>
          </a:prstGeom>
          <a:noFill/>
        </p:spPr>
        <p:txBody>
          <a:bodyPr wrap="square" rtlCol="0">
            <a:spAutoFit/>
          </a:bodyPr>
          <a:lstStyle/>
          <a:p>
            <a:pPr algn="ctr"/>
            <a:r>
              <a:rPr lang="en-US" dirty="0" smtClean="0"/>
              <a:t>Lasso’s shrinkage leaves much trait variance unexplained, which are filled by false positives. </a:t>
            </a:r>
            <a:endParaRPr lang="en-US" dirty="0"/>
          </a:p>
        </p:txBody>
      </p:sp>
      <p:sp>
        <p:nvSpPr>
          <p:cNvPr id="7" name="Frame 6"/>
          <p:cNvSpPr/>
          <p:nvPr/>
        </p:nvSpPr>
        <p:spPr>
          <a:xfrm>
            <a:off x="1120519" y="1816545"/>
            <a:ext cx="6513285" cy="852714"/>
          </a:xfrm>
          <a:prstGeom prst="frame">
            <a:avLst>
              <a:gd name="adj1" fmla="val 25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13</a:t>
            </a:fld>
            <a:r>
              <a:rPr lang="en-US" sz="1600" dirty="0" smtClean="0"/>
              <a:t>/17</a:t>
            </a:r>
            <a:endParaRPr lang="en-US" sz="1600" dirty="0"/>
          </a:p>
        </p:txBody>
      </p:sp>
    </p:spTree>
    <p:extLst>
      <p:ext uri="{BB962C8B-B14F-4D97-AF65-F5344CB8AC3E}">
        <p14:creationId xmlns:p14="http://schemas.microsoft.com/office/powerpoint/2010/main" val="1470597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481181" cy="990600"/>
          </a:xfrm>
        </p:spPr>
        <p:txBody>
          <a:bodyPr>
            <a:noAutofit/>
          </a:bodyPr>
          <a:lstStyle/>
          <a:p>
            <a:r>
              <a:rPr lang="en-US" sz="3200" dirty="0" smtClean="0"/>
              <a:t>Case study: parameter estimates in IHT </a:t>
            </a:r>
            <a:r>
              <a:rPr lang="en-US" sz="3200" dirty="0" err="1" smtClean="0"/>
              <a:t>vs</a:t>
            </a:r>
            <a:r>
              <a:rPr lang="en-US" sz="3200" dirty="0" smtClean="0"/>
              <a:t> lasso</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186695690"/>
              </p:ext>
            </p:extLst>
          </p:nvPr>
        </p:nvGraphicFramePr>
        <p:xfrm>
          <a:off x="393095" y="1974667"/>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5523">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45602">
                <a:tc>
                  <a:txBody>
                    <a:bodyPr/>
                    <a:lstStyle/>
                    <a:p>
                      <a:pPr algn="ctr"/>
                      <a:r>
                        <a:rPr lang="en-US" dirty="0" smtClean="0"/>
                        <a:t>IHT </a:t>
                      </a:r>
                      <a:endParaRPr lang="en-US" dirty="0"/>
                    </a:p>
                  </a:txBody>
                  <a:tcPr/>
                </a:tc>
                <a:tc>
                  <a:txBody>
                    <a:bodyPr/>
                    <a:lstStyle/>
                    <a:p>
                      <a:pPr algn="ctr"/>
                      <a:r>
                        <a:rPr lang="en-US" dirty="0" smtClean="0"/>
                        <a:t>0.499</a:t>
                      </a:r>
                      <a:endParaRPr lang="en-US" dirty="0"/>
                    </a:p>
                  </a:txBody>
                  <a:tcPr/>
                </a:tc>
                <a:tc>
                  <a:txBody>
                    <a:bodyPr/>
                    <a:lstStyle/>
                    <a:p>
                      <a:pPr algn="ctr"/>
                      <a:r>
                        <a:rPr lang="en-US" dirty="0" smtClean="0"/>
                        <a:t>0.25</a:t>
                      </a:r>
                      <a:endParaRPr lang="en-US" dirty="0"/>
                    </a:p>
                  </a:txBody>
                  <a:tcPr/>
                </a:tc>
                <a:tc>
                  <a:txBody>
                    <a:bodyPr/>
                    <a:lstStyle/>
                    <a:p>
                      <a:pPr algn="ctr"/>
                      <a:r>
                        <a:rPr lang="en-US" dirty="0" smtClean="0"/>
                        <a:t>0.096</a:t>
                      </a:r>
                      <a:endParaRPr lang="en-US" dirty="0"/>
                    </a:p>
                  </a:txBody>
                  <a:tcPr/>
                </a:tc>
                <a:tc>
                  <a:txBody>
                    <a:bodyPr/>
                    <a:lstStyle/>
                    <a:p>
                      <a:pPr algn="ctr"/>
                      <a:r>
                        <a:rPr lang="en-US" dirty="0" smtClean="0"/>
                        <a:t>0.062</a:t>
                      </a:r>
                      <a:endParaRPr lang="en-US" dirty="0"/>
                    </a:p>
                  </a:txBody>
                  <a:tcPr/>
                </a:tc>
                <a:tc>
                  <a:txBody>
                    <a:bodyPr/>
                    <a:lstStyle/>
                    <a:p>
                      <a:pPr algn="ctr"/>
                      <a:r>
                        <a:rPr lang="en-US" dirty="0" smtClean="0"/>
                        <a:t>0.057</a:t>
                      </a:r>
                      <a:endParaRPr lang="en-US" dirty="0"/>
                    </a:p>
                  </a:txBody>
                  <a:tcPr/>
                </a:tc>
              </a:tr>
              <a:tr h="344714">
                <a:tc>
                  <a:txBody>
                    <a:bodyPr/>
                    <a:lstStyle/>
                    <a:p>
                      <a:pPr algn="ctr"/>
                      <a:r>
                        <a:rPr lang="en-US" dirty="0" smtClean="0"/>
                        <a:t>lasso</a:t>
                      </a:r>
                      <a:endParaRPr lang="en-US" dirty="0"/>
                    </a:p>
                  </a:txBody>
                  <a:tcPr/>
                </a:tc>
                <a:tc>
                  <a:txBody>
                    <a:bodyPr/>
                    <a:lstStyle/>
                    <a:p>
                      <a:pPr algn="ctr"/>
                      <a:r>
                        <a:rPr lang="en-US" dirty="0" smtClean="0"/>
                        <a:t>0.448</a:t>
                      </a:r>
                      <a:endParaRPr lang="en-US" dirty="0"/>
                    </a:p>
                  </a:txBody>
                  <a:tcPr/>
                </a:tc>
                <a:tc>
                  <a:txBody>
                    <a:bodyPr/>
                    <a:lstStyle/>
                    <a:p>
                      <a:pPr algn="ctr"/>
                      <a:r>
                        <a:rPr lang="en-US" dirty="0" smtClean="0"/>
                        <a:t>0.199</a:t>
                      </a:r>
                      <a:endParaRPr lang="en-US" dirty="0"/>
                    </a:p>
                  </a:txBody>
                  <a:tcPr/>
                </a:tc>
                <a:tc>
                  <a:txBody>
                    <a:bodyPr/>
                    <a:lstStyle/>
                    <a:p>
                      <a:pPr algn="ctr"/>
                      <a:r>
                        <a:rPr lang="en-US" dirty="0" smtClean="0"/>
                        <a:t>0.045</a:t>
                      </a:r>
                      <a:endParaRPr lang="en-US" dirty="0"/>
                    </a:p>
                  </a:txBody>
                  <a:tcPr/>
                </a:tc>
                <a:tc>
                  <a:txBody>
                    <a:bodyPr/>
                    <a:lstStyle/>
                    <a:p>
                      <a:pPr algn="ctr"/>
                      <a:r>
                        <a:rPr lang="en-US" dirty="0" smtClean="0"/>
                        <a:t>0.01</a:t>
                      </a:r>
                      <a:endParaRPr lang="en-US" dirty="0"/>
                    </a:p>
                  </a:txBody>
                  <a:tcPr/>
                </a:tc>
                <a:tc>
                  <a:txBody>
                    <a:bodyPr/>
                    <a:lstStyle/>
                    <a:p>
                      <a:pPr algn="ctr"/>
                      <a:r>
                        <a:rPr lang="en-US" dirty="0" smtClean="0"/>
                        <a:t>0.008</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5641675"/>
              </p:ext>
            </p:extLst>
          </p:nvPr>
        </p:nvGraphicFramePr>
        <p:xfrm>
          <a:off x="393095" y="3811208"/>
          <a:ext cx="8115904" cy="1097280"/>
        </p:xfrm>
        <a:graphic>
          <a:graphicData uri="http://schemas.openxmlformats.org/drawingml/2006/table">
            <a:tbl>
              <a:tblPr firstRow="1" bandRow="1">
                <a:tableStyleId>{F2DE63D5-997A-4646-A377-4702673A728D}</a:tableStyleId>
              </a:tblPr>
              <a:tblGrid>
                <a:gridCol w="1501164"/>
                <a:gridCol w="1322948"/>
                <a:gridCol w="1322948"/>
                <a:gridCol w="1322948"/>
                <a:gridCol w="1322948"/>
                <a:gridCol w="1322948"/>
              </a:tblGrid>
              <a:tr h="331411">
                <a:tc>
                  <a:txBody>
                    <a:bodyPr/>
                    <a:lstStyle/>
                    <a:p>
                      <a:pPr algn="ctr"/>
                      <a:r>
                        <a:rPr lang="en-US" dirty="0" smtClean="0"/>
                        <a:t>True</a:t>
                      </a:r>
                      <a:r>
                        <a:rPr lang="en-US" baseline="0" dirty="0" smtClean="0"/>
                        <a:t> beta</a:t>
                      </a: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a:t>
                      </a:r>
                      <a:endParaRPr lang="en-US" dirty="0"/>
                    </a:p>
                  </a:txBody>
                  <a:tcPr/>
                </a:tc>
                <a:tc>
                  <a:txBody>
                    <a:bodyPr/>
                    <a:lstStyle/>
                    <a:p>
                      <a:pPr algn="ctr"/>
                      <a:r>
                        <a:rPr lang="en-US" dirty="0" smtClean="0"/>
                        <a:t>0.05</a:t>
                      </a:r>
                      <a:endParaRPr lang="en-US" dirty="0"/>
                    </a:p>
                  </a:txBody>
                  <a:tcPr/>
                </a:tc>
                <a:tc>
                  <a:txBody>
                    <a:bodyPr/>
                    <a:lstStyle/>
                    <a:p>
                      <a:pPr algn="ctr"/>
                      <a:r>
                        <a:rPr lang="en-US" dirty="0" smtClean="0"/>
                        <a:t>0.03</a:t>
                      </a:r>
                      <a:endParaRPr lang="en-US" dirty="0"/>
                    </a:p>
                  </a:txBody>
                  <a:tcPr/>
                </a:tc>
              </a:tr>
              <a:tr h="334556">
                <a:tc>
                  <a:txBody>
                    <a:bodyPr/>
                    <a:lstStyle/>
                    <a:p>
                      <a:pPr algn="ctr"/>
                      <a:r>
                        <a:rPr lang="en-US" dirty="0" smtClean="0"/>
                        <a:t>IHT </a:t>
                      </a:r>
                      <a:endParaRPr lang="en-US" dirty="0"/>
                    </a:p>
                  </a:txBody>
                  <a:tcPr/>
                </a:tc>
                <a:tc>
                  <a:txBody>
                    <a:bodyPr/>
                    <a:lstStyle/>
                    <a:p>
                      <a:pPr algn="ctr"/>
                      <a:r>
                        <a:rPr lang="en-US" dirty="0" smtClean="0"/>
                        <a:t>0.504</a:t>
                      </a:r>
                      <a:endParaRPr lang="en-US" dirty="0"/>
                    </a:p>
                  </a:txBody>
                  <a:tcPr/>
                </a:tc>
                <a:tc>
                  <a:txBody>
                    <a:bodyPr/>
                    <a:lstStyle/>
                    <a:p>
                      <a:pPr algn="ctr"/>
                      <a:r>
                        <a:rPr lang="en-US" dirty="0" smtClean="0"/>
                        <a:t>0.256</a:t>
                      </a:r>
                      <a:endParaRPr lang="en-US" dirty="0"/>
                    </a:p>
                  </a:txBody>
                  <a:tcPr/>
                </a:tc>
                <a:tc>
                  <a:txBody>
                    <a:bodyPr/>
                    <a:lstStyle/>
                    <a:p>
                      <a:pPr algn="ctr"/>
                      <a:r>
                        <a:rPr lang="en-US" dirty="0" smtClean="0"/>
                        <a:t>0.128</a:t>
                      </a:r>
                      <a:endParaRPr lang="en-US" dirty="0"/>
                    </a:p>
                  </a:txBody>
                  <a:tcPr/>
                </a:tc>
                <a:tc>
                  <a:txBody>
                    <a:bodyPr/>
                    <a:lstStyle/>
                    <a:p>
                      <a:pPr algn="ctr"/>
                      <a:r>
                        <a:rPr lang="en-US" dirty="0" smtClean="0"/>
                        <a:t>0.114</a:t>
                      </a:r>
                    </a:p>
                  </a:txBody>
                  <a:tcPr/>
                </a:tc>
                <a:tc>
                  <a:txBody>
                    <a:bodyPr/>
                    <a:lstStyle/>
                    <a:p>
                      <a:pPr algn="ctr"/>
                      <a:r>
                        <a:rPr lang="en-US" dirty="0" smtClean="0"/>
                        <a:t>NA</a:t>
                      </a:r>
                      <a:endParaRPr lang="en-US" dirty="0"/>
                    </a:p>
                  </a:txBody>
                  <a:tcPr/>
                </a:tc>
              </a:tr>
              <a:tr h="323426">
                <a:tc>
                  <a:txBody>
                    <a:bodyPr/>
                    <a:lstStyle/>
                    <a:p>
                      <a:pPr algn="ctr"/>
                      <a:r>
                        <a:rPr lang="en-US" dirty="0" smtClean="0"/>
                        <a:t>lasso</a:t>
                      </a:r>
                      <a:endParaRPr lang="en-US" dirty="0"/>
                    </a:p>
                  </a:txBody>
                  <a:tcPr/>
                </a:tc>
                <a:tc>
                  <a:txBody>
                    <a:bodyPr/>
                    <a:lstStyle/>
                    <a:p>
                      <a:pPr algn="ctr"/>
                      <a:r>
                        <a:rPr lang="en-US" dirty="0" smtClean="0"/>
                        <a:t>0.379</a:t>
                      </a:r>
                      <a:endParaRPr lang="en-US" dirty="0"/>
                    </a:p>
                  </a:txBody>
                  <a:tcPr/>
                </a:tc>
                <a:tc>
                  <a:txBody>
                    <a:bodyPr/>
                    <a:lstStyle/>
                    <a:p>
                      <a:pPr algn="ctr"/>
                      <a:r>
                        <a:rPr lang="en-US" dirty="0" smtClean="0"/>
                        <a:t>0.142</a:t>
                      </a:r>
                      <a:endParaRPr lang="en-US" dirty="0"/>
                    </a:p>
                  </a:txBody>
                  <a:tcPr/>
                </a:tc>
                <a:tc>
                  <a:txBody>
                    <a:bodyPr/>
                    <a:lstStyle/>
                    <a:p>
                      <a:pPr algn="ctr"/>
                      <a:r>
                        <a:rPr lang="en-US" dirty="0" smtClean="0"/>
                        <a:t>0.02</a:t>
                      </a:r>
                      <a:endParaRPr lang="en-US" dirty="0"/>
                    </a:p>
                  </a:txBody>
                  <a:tcPr/>
                </a:tc>
                <a:tc>
                  <a:txBody>
                    <a:bodyPr/>
                    <a:lstStyle/>
                    <a:p>
                      <a:pPr algn="ctr"/>
                      <a:r>
                        <a:rPr lang="en-US" dirty="0" smtClean="0"/>
                        <a:t>0.01</a:t>
                      </a:r>
                      <a:endParaRPr lang="en-US" dirty="0"/>
                    </a:p>
                  </a:txBody>
                  <a:tcPr/>
                </a:tc>
                <a:tc>
                  <a:txBody>
                    <a:bodyPr/>
                    <a:lstStyle/>
                    <a:p>
                      <a:pPr algn="ctr"/>
                      <a:r>
                        <a:rPr lang="en-US" dirty="0" smtClean="0"/>
                        <a:t>NA</a:t>
                      </a:r>
                      <a:endParaRPr lang="en-US" dirty="0"/>
                    </a:p>
                  </a:txBody>
                  <a:tcPr/>
                </a:tc>
              </a:tr>
            </a:tbl>
          </a:graphicData>
        </a:graphic>
      </p:graphicFrame>
      <p:sp>
        <p:nvSpPr>
          <p:cNvPr id="7" name="TextBox 6"/>
          <p:cNvSpPr txBox="1"/>
          <p:nvPr/>
        </p:nvSpPr>
        <p:spPr>
          <a:xfrm>
            <a:off x="393095" y="1626381"/>
            <a:ext cx="2776008" cy="369332"/>
          </a:xfrm>
          <a:prstGeom prst="rect">
            <a:avLst/>
          </a:prstGeom>
          <a:noFill/>
        </p:spPr>
        <p:txBody>
          <a:bodyPr wrap="none" rtlCol="0">
            <a:spAutoFit/>
          </a:bodyPr>
          <a:lstStyle/>
          <a:p>
            <a:r>
              <a:rPr lang="en-US" dirty="0" smtClean="0"/>
              <a:t>Normal (quantitative trait)</a:t>
            </a:r>
            <a:endParaRPr lang="en-US" dirty="0"/>
          </a:p>
        </p:txBody>
      </p:sp>
      <p:sp>
        <p:nvSpPr>
          <p:cNvPr id="8" name="TextBox 7"/>
          <p:cNvSpPr txBox="1"/>
          <p:nvPr/>
        </p:nvSpPr>
        <p:spPr>
          <a:xfrm>
            <a:off x="393095" y="3441876"/>
            <a:ext cx="2262834" cy="369332"/>
          </a:xfrm>
          <a:prstGeom prst="rect">
            <a:avLst/>
          </a:prstGeom>
          <a:noFill/>
        </p:spPr>
        <p:txBody>
          <a:bodyPr wrap="none" rtlCol="0">
            <a:spAutoFit/>
          </a:bodyPr>
          <a:lstStyle/>
          <a:p>
            <a:r>
              <a:rPr lang="en-US" dirty="0" smtClean="0"/>
              <a:t>Logistic (binary trait)</a:t>
            </a:r>
            <a:endParaRPr lang="en-US" dirty="0"/>
          </a:p>
        </p:txBody>
      </p:sp>
      <p:sp>
        <p:nvSpPr>
          <p:cNvPr id="9" name="TextBox 8"/>
          <p:cNvSpPr txBox="1"/>
          <p:nvPr/>
        </p:nvSpPr>
        <p:spPr>
          <a:xfrm>
            <a:off x="852715" y="5182810"/>
            <a:ext cx="6792357" cy="369332"/>
          </a:xfrm>
          <a:prstGeom prst="rect">
            <a:avLst/>
          </a:prstGeom>
          <a:noFill/>
        </p:spPr>
        <p:txBody>
          <a:bodyPr wrap="none" rtlCol="0">
            <a:spAutoFit/>
          </a:bodyPr>
          <a:lstStyle/>
          <a:p>
            <a:r>
              <a:rPr lang="en-US" dirty="0" smtClean="0"/>
              <a:t>Both simulations have 5k samples, 10k SNPs, run 100 replicates.</a:t>
            </a:r>
            <a:endParaRPr lang="en-US" dirty="0"/>
          </a:p>
        </p:txBody>
      </p:sp>
      <p:sp>
        <p:nvSpPr>
          <p:cNvPr id="10" name="TextBox 9"/>
          <p:cNvSpPr txBox="1"/>
          <p:nvPr/>
        </p:nvSpPr>
        <p:spPr>
          <a:xfrm>
            <a:off x="719667" y="5896855"/>
            <a:ext cx="7306288" cy="477054"/>
          </a:xfrm>
          <a:prstGeom prst="rect">
            <a:avLst/>
          </a:prstGeom>
          <a:noFill/>
        </p:spPr>
        <p:txBody>
          <a:bodyPr wrap="none" rtlCol="0">
            <a:spAutoFit/>
          </a:bodyPr>
          <a:lstStyle/>
          <a:p>
            <a:r>
              <a:rPr lang="en-US" sz="2500" dirty="0" smtClean="0"/>
              <a:t>Conclusion: IHT is better at estimating parameters</a:t>
            </a:r>
            <a:endParaRPr lang="en-US" sz="2500" dirty="0"/>
          </a:p>
        </p:txBody>
      </p:sp>
      <p:sp>
        <p:nvSpPr>
          <p:cNvPr id="11" name="Frame 10"/>
          <p:cNvSpPr/>
          <p:nvPr/>
        </p:nvSpPr>
        <p:spPr>
          <a:xfrm>
            <a:off x="604762" y="5805714"/>
            <a:ext cx="7505094" cy="755953"/>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14</a:t>
            </a:fld>
            <a:r>
              <a:rPr lang="en-US" sz="1600" dirty="0" smtClean="0"/>
              <a:t>/17</a:t>
            </a:r>
            <a:endParaRPr lang="en-US" sz="1600" dirty="0"/>
          </a:p>
        </p:txBody>
      </p:sp>
    </p:spTree>
    <p:extLst>
      <p:ext uri="{BB962C8B-B14F-4D97-AF65-F5344CB8AC3E}">
        <p14:creationId xmlns:p14="http://schemas.microsoft.com/office/powerpoint/2010/main" val="28603493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868229" cy="990600"/>
          </a:xfrm>
        </p:spPr>
        <p:txBody>
          <a:bodyPr>
            <a:normAutofit/>
          </a:bodyPr>
          <a:lstStyle/>
          <a:p>
            <a:r>
              <a:rPr lang="en-US" sz="3000" dirty="0"/>
              <a:t>Case study: </a:t>
            </a:r>
            <a:r>
              <a:rPr lang="en-US" sz="3000" dirty="0" smtClean="0"/>
              <a:t>IHT </a:t>
            </a:r>
            <a:r>
              <a:rPr lang="en-US" sz="3000" dirty="0" err="1" smtClean="0"/>
              <a:t>vs</a:t>
            </a:r>
            <a:r>
              <a:rPr lang="en-US" sz="3000" dirty="0" smtClean="0"/>
              <a:t> Lasso </a:t>
            </a:r>
            <a:r>
              <a:rPr lang="en-US" sz="3000" dirty="0" err="1"/>
              <a:t>vs</a:t>
            </a:r>
            <a:r>
              <a:rPr lang="en-US" sz="3000" dirty="0"/>
              <a:t> Marginal testing</a:t>
            </a:r>
          </a:p>
        </p:txBody>
      </p:sp>
      <p:graphicFrame>
        <p:nvGraphicFramePr>
          <p:cNvPr id="5" name="Table 4"/>
          <p:cNvGraphicFramePr>
            <a:graphicFrameLocks noGrp="1"/>
          </p:cNvGraphicFramePr>
          <p:nvPr>
            <p:extLst>
              <p:ext uri="{D42A27DB-BD31-4B8C-83A1-F6EECF244321}">
                <p14:modId xmlns:p14="http://schemas.microsoft.com/office/powerpoint/2010/main" val="857937153"/>
              </p:ext>
            </p:extLst>
          </p:nvPr>
        </p:nvGraphicFramePr>
        <p:xfrm>
          <a:off x="457200" y="1751390"/>
          <a:ext cx="8229600" cy="2595880"/>
        </p:xfrm>
        <a:graphic>
          <a:graphicData uri="http://schemas.openxmlformats.org/drawingml/2006/table">
            <a:tbl>
              <a:tblPr firstRow="1" bandRow="1">
                <a:tableStyleId>{2D5ABB26-0587-4C30-8999-92F81FD0307C}</a:tableStyleId>
              </a:tblPr>
              <a:tblGrid>
                <a:gridCol w="1645920"/>
                <a:gridCol w="1645920"/>
                <a:gridCol w="1645920"/>
                <a:gridCol w="1645920"/>
                <a:gridCol w="1645920"/>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Normal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Logistic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Poisson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err="1" smtClean="0"/>
                        <a:t>Neg</a:t>
                      </a:r>
                      <a:r>
                        <a:rPr lang="en-US" baseline="0" dirty="0" smtClean="0"/>
                        <a:t> Binomial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IHT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8.84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6.28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IHT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0.1</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Lasso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9.52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8.16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9.28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Lasso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31.26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45.76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102.24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NA</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Marginal TP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7.18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5.76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9.04 (5.94*)</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c>
                  <a:txBody>
                    <a:bodyPr/>
                    <a:lstStyle/>
                    <a:p>
                      <a:pPr algn="ctr"/>
                      <a:r>
                        <a:rPr lang="en-US" dirty="0" smtClean="0"/>
                        <a:t>5.98</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7E5BA"/>
                    </a:solidFill>
                  </a:tcPr>
                </a:tc>
              </a:tr>
              <a:tr h="370840">
                <a:tc>
                  <a:txBody>
                    <a:bodyPr/>
                    <a:lstStyle/>
                    <a:p>
                      <a:r>
                        <a:rPr lang="en-US" dirty="0" smtClean="0"/>
                        <a:t>Marginal FP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0.06</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1527.9 (0.0*)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0.0</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1364949" y="5127795"/>
            <a:ext cx="4309250" cy="369332"/>
          </a:xfrm>
          <a:prstGeom prst="rect">
            <a:avLst/>
          </a:prstGeom>
          <a:noFill/>
        </p:spPr>
        <p:txBody>
          <a:bodyPr wrap="square" rtlCol="0">
            <a:spAutoFit/>
          </a:bodyPr>
          <a:lstStyle/>
          <a:p>
            <a:r>
              <a:rPr lang="en-US" dirty="0" smtClean="0"/>
              <a:t>      = false positives (lower means good)</a:t>
            </a:r>
          </a:p>
        </p:txBody>
      </p:sp>
      <p:sp>
        <p:nvSpPr>
          <p:cNvPr id="7" name="Rectangle 6"/>
          <p:cNvSpPr/>
          <p:nvPr/>
        </p:nvSpPr>
        <p:spPr>
          <a:xfrm>
            <a:off x="1736476" y="4618750"/>
            <a:ext cx="3937722" cy="369332"/>
          </a:xfrm>
          <a:prstGeom prst="rect">
            <a:avLst/>
          </a:prstGeom>
        </p:spPr>
        <p:txBody>
          <a:bodyPr wrap="none">
            <a:spAutoFit/>
          </a:bodyPr>
          <a:lstStyle/>
          <a:p>
            <a:r>
              <a:rPr lang="en-US" dirty="0"/>
              <a:t>= true positives (higher means good)</a:t>
            </a:r>
          </a:p>
        </p:txBody>
      </p:sp>
      <p:graphicFrame>
        <p:nvGraphicFramePr>
          <p:cNvPr id="8" name="Table 7"/>
          <p:cNvGraphicFramePr>
            <a:graphicFrameLocks noGrp="1"/>
          </p:cNvGraphicFramePr>
          <p:nvPr>
            <p:extLst>
              <p:ext uri="{D42A27DB-BD31-4B8C-83A1-F6EECF244321}">
                <p14:modId xmlns:p14="http://schemas.microsoft.com/office/powerpoint/2010/main" val="3779877718"/>
              </p:ext>
            </p:extLst>
          </p:nvPr>
        </p:nvGraphicFramePr>
        <p:xfrm>
          <a:off x="1243957" y="4594396"/>
          <a:ext cx="374952" cy="370840"/>
        </p:xfrm>
        <a:graphic>
          <a:graphicData uri="http://schemas.openxmlformats.org/drawingml/2006/table">
            <a:tbl>
              <a:tblPr firstRow="1" bandRow="1">
                <a:tableStyleId>{2D5ABB26-0587-4C30-8999-92F81FD0307C}</a:tableStyleId>
              </a:tblPr>
              <a:tblGrid>
                <a:gridCol w="374952"/>
              </a:tblGrid>
              <a:tr h="370840">
                <a:tc>
                  <a:txBody>
                    <a:bodyPr/>
                    <a:lstStyle/>
                    <a:p>
                      <a:endParaRPr lang="en-US" dirty="0"/>
                    </a:p>
                  </a:txBody>
                  <a:tcPr>
                    <a:solidFill>
                      <a:srgbClr val="E7E5BA"/>
                    </a:solidFill>
                  </a:tcPr>
                </a:tc>
              </a:tr>
            </a:tbl>
          </a:graphicData>
        </a:graphic>
      </p:graphicFrame>
      <p:sp>
        <p:nvSpPr>
          <p:cNvPr id="9" name="Rectangle 8"/>
          <p:cNvSpPr/>
          <p:nvPr/>
        </p:nvSpPr>
        <p:spPr>
          <a:xfrm>
            <a:off x="800019" y="5152149"/>
            <a:ext cx="184666" cy="369332"/>
          </a:xfrm>
          <a:prstGeom prst="rect">
            <a:avLst/>
          </a:prstGeom>
        </p:spPr>
        <p:txBody>
          <a:bodyPr wrap="none">
            <a:spAutoFit/>
          </a:bodyPr>
          <a:lstStyle/>
          <a:p>
            <a:r>
              <a:rPr lang="en-US" dirty="0" smtClean="0"/>
              <a:t>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73458623"/>
              </p:ext>
            </p:extLst>
          </p:nvPr>
        </p:nvGraphicFramePr>
        <p:xfrm>
          <a:off x="1271775" y="5127795"/>
          <a:ext cx="347134" cy="370840"/>
        </p:xfrm>
        <a:graphic>
          <a:graphicData uri="http://schemas.openxmlformats.org/drawingml/2006/table">
            <a:tbl>
              <a:tblPr firstRow="1" bandRow="1">
                <a:tableStyleId>{2D5ABB26-0587-4C30-8999-92F81FD0307C}</a:tableStyleId>
              </a:tblPr>
              <a:tblGrid>
                <a:gridCol w="347134"/>
              </a:tblGrid>
              <a:tr h="370840">
                <a:tc>
                  <a:txBody>
                    <a:bodyPr/>
                    <a:lstStyle/>
                    <a:p>
                      <a:r>
                        <a:rPr lang="en-US" dirty="0" smtClean="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1" name="TextBox 10"/>
          <p:cNvSpPr txBox="1"/>
          <p:nvPr/>
        </p:nvSpPr>
        <p:spPr>
          <a:xfrm>
            <a:off x="1364948" y="5610136"/>
            <a:ext cx="3507616" cy="369332"/>
          </a:xfrm>
          <a:prstGeom prst="rect">
            <a:avLst/>
          </a:prstGeom>
          <a:noFill/>
        </p:spPr>
        <p:txBody>
          <a:bodyPr wrap="none" rtlCol="0">
            <a:spAutoFit/>
          </a:bodyPr>
          <a:lstStyle/>
          <a:p>
            <a:r>
              <a:rPr lang="en-US" dirty="0" smtClean="0"/>
              <a:t>Simulation with 10 causal SNPs.</a:t>
            </a:r>
            <a:endParaRPr lang="en-US" dirty="0"/>
          </a:p>
        </p:txBody>
      </p:sp>
      <p:sp>
        <p:nvSpPr>
          <p:cNvPr id="12" name="TextBox 11"/>
          <p:cNvSpPr txBox="1"/>
          <p:nvPr/>
        </p:nvSpPr>
        <p:spPr>
          <a:xfrm>
            <a:off x="587148" y="6175071"/>
            <a:ext cx="8304877" cy="477054"/>
          </a:xfrm>
          <a:prstGeom prst="rect">
            <a:avLst/>
          </a:prstGeom>
          <a:noFill/>
        </p:spPr>
        <p:txBody>
          <a:bodyPr wrap="none" rtlCol="0">
            <a:spAutoFit/>
          </a:bodyPr>
          <a:lstStyle/>
          <a:p>
            <a:r>
              <a:rPr lang="en-US" sz="2500" dirty="0" smtClean="0"/>
              <a:t>Conclusion: IHT is better than lasso and marginal testing.</a:t>
            </a:r>
            <a:endParaRPr lang="en-US" sz="2500" dirty="0"/>
          </a:p>
        </p:txBody>
      </p:sp>
      <p:sp>
        <p:nvSpPr>
          <p:cNvPr id="13" name="Frame 12"/>
          <p:cNvSpPr/>
          <p:nvPr/>
        </p:nvSpPr>
        <p:spPr>
          <a:xfrm>
            <a:off x="472243" y="6083931"/>
            <a:ext cx="8419782" cy="620590"/>
          </a:xfrm>
          <a:prstGeom prst="frame">
            <a:avLst>
              <a:gd name="adj1" fmla="val 497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882191" y="5252899"/>
            <a:ext cx="1891113" cy="369332"/>
          </a:xfrm>
          <a:prstGeom prst="rect">
            <a:avLst/>
          </a:prstGeom>
          <a:noFill/>
        </p:spPr>
        <p:txBody>
          <a:bodyPr wrap="none" rtlCol="0">
            <a:spAutoFit/>
          </a:bodyPr>
          <a:lstStyle/>
          <a:p>
            <a:r>
              <a:rPr lang="en-US" dirty="0" smtClean="0"/>
              <a:t>Our contribution!</a:t>
            </a:r>
            <a:endParaRPr lang="en-US" dirty="0"/>
          </a:p>
        </p:txBody>
      </p:sp>
      <p:cxnSp>
        <p:nvCxnSpPr>
          <p:cNvPr id="16" name="Straight Arrow Connector 15"/>
          <p:cNvCxnSpPr/>
          <p:nvPr/>
        </p:nvCxnSpPr>
        <p:spPr>
          <a:xfrm flipV="1">
            <a:off x="7511143" y="4426857"/>
            <a:ext cx="187476" cy="8260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6495143" y="4475238"/>
            <a:ext cx="926495" cy="7776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15</a:t>
            </a:fld>
            <a:r>
              <a:rPr lang="en-US" sz="1600" dirty="0" smtClean="0"/>
              <a:t>/17</a:t>
            </a:r>
            <a:endParaRPr lang="en-US" sz="1600" dirty="0"/>
          </a:p>
        </p:txBody>
      </p:sp>
    </p:spTree>
    <p:extLst>
      <p:ext uri="{BB962C8B-B14F-4D97-AF65-F5344CB8AC3E}">
        <p14:creationId xmlns:p14="http://schemas.microsoft.com/office/powerpoint/2010/main" val="3445008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our contributions?</a:t>
            </a:r>
            <a:endParaRPr lang="en-US" dirty="0"/>
          </a:p>
        </p:txBody>
      </p:sp>
      <p:sp>
        <p:nvSpPr>
          <p:cNvPr id="3" name="Content Placeholder 2"/>
          <p:cNvSpPr>
            <a:spLocks noGrp="1"/>
          </p:cNvSpPr>
          <p:nvPr>
            <p:ph idx="1"/>
          </p:nvPr>
        </p:nvSpPr>
        <p:spPr>
          <a:xfrm>
            <a:off x="457200" y="1600199"/>
            <a:ext cx="8229600" cy="4565105"/>
          </a:xfrm>
        </p:spPr>
        <p:txBody>
          <a:bodyPr>
            <a:normAutofit/>
          </a:bodyPr>
          <a:lstStyle/>
          <a:p>
            <a:r>
              <a:rPr lang="en-US" dirty="0" smtClean="0"/>
              <a:t>Extend IHT to generalized linear models (previous slide)</a:t>
            </a:r>
          </a:p>
          <a:p>
            <a:endParaRPr lang="en-US" dirty="0" smtClean="0"/>
          </a:p>
          <a:p>
            <a:r>
              <a:rPr lang="en-US" dirty="0" smtClean="0"/>
              <a:t>Extend IHT to double </a:t>
            </a:r>
            <a:r>
              <a:rPr lang="en-US" dirty="0" err="1" smtClean="0"/>
              <a:t>sparsity</a:t>
            </a:r>
            <a:r>
              <a:rPr lang="en-US" dirty="0" smtClean="0"/>
              <a:t>: limited groups and limited number of SNPs per group</a:t>
            </a:r>
          </a:p>
          <a:p>
            <a:endParaRPr lang="en-US" dirty="0" smtClean="0"/>
          </a:p>
          <a:p>
            <a:r>
              <a:rPr lang="en-US" dirty="0" smtClean="0"/>
              <a:t>Enable prior weighting in IHT </a:t>
            </a:r>
          </a:p>
          <a:p>
            <a:endParaRPr lang="en-US" dirty="0" smtClean="0"/>
          </a:p>
          <a:p>
            <a:r>
              <a:rPr lang="en-US" b="1" dirty="0" smtClean="0"/>
              <a:t>Efficient IHT implementation </a:t>
            </a:r>
          </a:p>
          <a:p>
            <a:pPr lvl="2"/>
            <a:r>
              <a:rPr lang="en-US" dirty="0" smtClean="0"/>
              <a:t>Handles ~200k samples and ~500k SNPs (PLINK) </a:t>
            </a:r>
          </a:p>
          <a:p>
            <a:pPr lvl="2"/>
            <a:r>
              <a:rPr lang="en-US" dirty="0" smtClean="0"/>
              <a:t>~50k samples and 100k dosages (VCF, </a:t>
            </a:r>
            <a:r>
              <a:rPr lang="en-US" dirty="0"/>
              <a:t>general matrices</a:t>
            </a:r>
            <a:r>
              <a:rPr lang="en-US" dirty="0" smtClean="0"/>
              <a:t>)</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16</a:t>
            </a:fld>
            <a:r>
              <a:rPr lang="en-US" sz="1600" dirty="0" smtClean="0"/>
              <a:t>/17</a:t>
            </a:r>
            <a:endParaRPr lang="en-US" sz="1600" dirty="0"/>
          </a:p>
        </p:txBody>
      </p:sp>
    </p:spTree>
    <p:extLst>
      <p:ext uri="{BB962C8B-B14F-4D97-AF65-F5344CB8AC3E}">
        <p14:creationId xmlns:p14="http://schemas.microsoft.com/office/powerpoint/2010/main" val="433656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showcase!</a:t>
            </a:r>
            <a:endParaRPr lang="en-US" dirty="0"/>
          </a:p>
        </p:txBody>
      </p:sp>
      <p:sp>
        <p:nvSpPr>
          <p:cNvPr id="3" name="Content Placeholder 2"/>
          <p:cNvSpPr>
            <a:spLocks noGrp="1"/>
          </p:cNvSpPr>
          <p:nvPr>
            <p:ph idx="1"/>
          </p:nvPr>
        </p:nvSpPr>
        <p:spPr>
          <a:xfrm>
            <a:off x="457200" y="1600200"/>
            <a:ext cx="8229600" cy="3836610"/>
          </a:xfrm>
        </p:spPr>
        <p:txBody>
          <a:bodyPr>
            <a:normAutofit/>
          </a:bodyPr>
          <a:lstStyle/>
          <a:p>
            <a:r>
              <a:rPr lang="en-US" dirty="0" smtClean="0"/>
              <a:t>Code </a:t>
            </a:r>
            <a:r>
              <a:rPr lang="en-US" dirty="0"/>
              <a:t>open source: </a:t>
            </a:r>
            <a:r>
              <a:rPr lang="en-US" sz="2000" dirty="0">
                <a:hlinkClick r:id="rId2"/>
              </a:rPr>
              <a:t>https://github.com/OpenMendel/</a:t>
            </a:r>
            <a:r>
              <a:rPr lang="en-US" sz="2000" dirty="0" smtClean="0">
                <a:hlinkClick r:id="rId2"/>
              </a:rPr>
              <a:t>MendelIHT.jl</a:t>
            </a:r>
            <a:endParaRPr lang="en-US" sz="2000" dirty="0" smtClean="0"/>
          </a:p>
          <a:p>
            <a:pPr lvl="1"/>
            <a:r>
              <a:rPr lang="en-US" sz="1600" dirty="0" smtClean="0"/>
              <a:t>Tested on Mac, Linux, Windows</a:t>
            </a:r>
            <a:endParaRPr lang="en-US" sz="1600" dirty="0"/>
          </a:p>
          <a:p>
            <a:endParaRPr lang="en-US" dirty="0" smtClean="0"/>
          </a:p>
          <a:p>
            <a:r>
              <a:rPr lang="en-US" dirty="0" smtClean="0"/>
              <a:t>Paper: </a:t>
            </a:r>
            <a:r>
              <a:rPr lang="en-US" sz="2000" dirty="0" smtClean="0">
                <a:hlinkClick r:id="rId3"/>
              </a:rPr>
              <a:t>https</a:t>
            </a:r>
            <a:r>
              <a:rPr lang="en-US" sz="2000" dirty="0">
                <a:hlinkClick r:id="rId3"/>
              </a:rPr>
              <a:t>://www.biorxiv.org/content/10.1101/</a:t>
            </a:r>
            <a:r>
              <a:rPr lang="en-US" sz="2000" dirty="0" smtClean="0">
                <a:hlinkClick r:id="rId3"/>
              </a:rPr>
              <a:t>697755v2</a:t>
            </a:r>
            <a:endParaRPr lang="en-US" sz="2000" dirty="0" smtClean="0"/>
          </a:p>
          <a:p>
            <a:endParaRPr lang="en-US" sz="2000" dirty="0"/>
          </a:p>
          <a:p>
            <a:r>
              <a:rPr lang="en-US" dirty="0" smtClean="0"/>
              <a:t>Code </a:t>
            </a:r>
            <a:r>
              <a:rPr lang="en-US" dirty="0"/>
              <a:t>for reproducing </a:t>
            </a:r>
            <a:r>
              <a:rPr lang="en-US" dirty="0" smtClean="0"/>
              <a:t>all figures in our paper</a:t>
            </a:r>
            <a:r>
              <a:rPr lang="en-US" sz="2000" dirty="0" smtClean="0"/>
              <a:t>: </a:t>
            </a:r>
            <a:r>
              <a:rPr lang="en-US" sz="2000" dirty="0" smtClean="0">
                <a:hlinkClick r:id="rId4"/>
              </a:rPr>
              <a:t>https</a:t>
            </a:r>
            <a:r>
              <a:rPr lang="en-US" sz="2000" dirty="0">
                <a:hlinkClick r:id="rId4"/>
              </a:rPr>
              <a:t>://</a:t>
            </a:r>
            <a:r>
              <a:rPr lang="en-US" sz="2000" dirty="0" err="1">
                <a:hlinkClick r:id="rId4"/>
              </a:rPr>
              <a:t>github.com</a:t>
            </a:r>
            <a:r>
              <a:rPr lang="en-US" sz="2000" dirty="0">
                <a:hlinkClick r:id="rId4"/>
              </a:rPr>
              <a:t>/</a:t>
            </a:r>
            <a:r>
              <a:rPr lang="en-US" sz="2000" dirty="0" err="1">
                <a:hlinkClick r:id="rId4"/>
              </a:rPr>
              <a:t>OpenMendel</a:t>
            </a:r>
            <a:r>
              <a:rPr lang="en-US" sz="2000" dirty="0">
                <a:hlinkClick r:id="rId4"/>
              </a:rPr>
              <a:t>/</a:t>
            </a:r>
            <a:r>
              <a:rPr lang="en-US" sz="2000" dirty="0" err="1">
                <a:hlinkClick r:id="rId4"/>
              </a:rPr>
              <a:t>MendelIHT.jl</a:t>
            </a:r>
            <a:r>
              <a:rPr lang="en-US" sz="2000" dirty="0">
                <a:hlinkClick r:id="rId4"/>
              </a:rPr>
              <a:t>/tree/master/figures</a:t>
            </a:r>
            <a:endParaRPr lang="en-US" sz="2000" dirty="0"/>
          </a:p>
          <a:p>
            <a:pPr marL="0" indent="0">
              <a:buNone/>
            </a:pPr>
            <a:endParaRPr lang="en-US" dirty="0" smtClean="0"/>
          </a:p>
          <a:p>
            <a:r>
              <a:rPr lang="en-US" dirty="0" smtClean="0"/>
              <a:t>Documentation: </a:t>
            </a:r>
            <a:r>
              <a:rPr lang="en-US" sz="2000" dirty="0" smtClean="0">
                <a:hlinkClick r:id="rId5"/>
              </a:rPr>
              <a:t>https</a:t>
            </a:r>
            <a:r>
              <a:rPr lang="en-US" sz="2000" dirty="0">
                <a:hlinkClick r:id="rId5"/>
              </a:rPr>
              <a:t>://openmendel.github.io/MendelIHT.jl/latest</a:t>
            </a:r>
            <a:r>
              <a:rPr lang="en-US" sz="2000" dirty="0" smtClean="0">
                <a:hlinkClick r:id="rId5"/>
              </a:rPr>
              <a:t>/</a:t>
            </a:r>
            <a:endParaRPr lang="en-US" sz="2000" dirty="0" smtClean="0"/>
          </a:p>
        </p:txBody>
      </p:sp>
      <p:sp>
        <p:nvSpPr>
          <p:cNvPr id="7"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17</a:t>
            </a:fld>
            <a:r>
              <a:rPr lang="en-US" sz="1600" dirty="0" smtClean="0"/>
              <a:t>/17</a:t>
            </a:r>
            <a:endParaRPr lang="en-US" sz="1600" dirty="0"/>
          </a:p>
        </p:txBody>
      </p:sp>
    </p:spTree>
    <p:extLst>
      <p:ext uri="{BB962C8B-B14F-4D97-AF65-F5344CB8AC3E}">
        <p14:creationId xmlns:p14="http://schemas.microsoft.com/office/powerpoint/2010/main" val="2365565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09664" y="3435281"/>
            <a:ext cx="5948283" cy="27409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Revi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00" y="2041337"/>
            <a:ext cx="7739074" cy="4315014"/>
          </a:xfrm>
          <a:prstGeom prst="rect">
            <a:avLst/>
          </a:prstGeom>
        </p:spPr>
      </p:pic>
      <p:sp>
        <p:nvSpPr>
          <p:cNvPr id="2" name="Title 1"/>
          <p:cNvSpPr>
            <a:spLocks noGrp="1"/>
          </p:cNvSpPr>
          <p:nvPr>
            <p:ph type="title"/>
          </p:nvPr>
        </p:nvSpPr>
        <p:spPr>
          <a:xfrm>
            <a:off x="136075" y="274638"/>
            <a:ext cx="9083306" cy="1143000"/>
          </a:xfrm>
        </p:spPr>
        <p:txBody>
          <a:bodyPr>
            <a:noAutofit/>
          </a:bodyPr>
          <a:lstStyle/>
          <a:p>
            <a:r>
              <a:rPr lang="en-US" sz="3500" dirty="0" err="1" smtClean="0"/>
              <a:t>OpenMendel</a:t>
            </a:r>
            <a:r>
              <a:rPr lang="en-US" sz="3500" dirty="0"/>
              <a:t> </a:t>
            </a:r>
            <a:r>
              <a:rPr lang="en-US" sz="3500" dirty="0" smtClean="0"/>
              <a:t>platform for Statistical Genetics</a:t>
            </a:r>
            <a:endParaRPr lang="en-US" sz="3500" dirty="0"/>
          </a:p>
        </p:txBody>
      </p:sp>
      <p:sp>
        <p:nvSpPr>
          <p:cNvPr id="6" name="Rectangle 5"/>
          <p:cNvSpPr/>
          <p:nvPr/>
        </p:nvSpPr>
        <p:spPr>
          <a:xfrm>
            <a:off x="827643" y="6505663"/>
            <a:ext cx="8640804" cy="338554"/>
          </a:xfrm>
          <a:prstGeom prst="rect">
            <a:avLst/>
          </a:prstGeom>
        </p:spPr>
        <p:txBody>
          <a:bodyPr wrap="square">
            <a:spAutoFit/>
          </a:bodyPr>
          <a:lstStyle/>
          <a:p>
            <a:r>
              <a:rPr lang="nb-NO" sz="1600" i="1" dirty="0" smtClean="0"/>
              <a:t>Human Genetics </a:t>
            </a:r>
            <a:r>
              <a:rPr lang="nb-NO" sz="1600" dirty="0" smtClean="0"/>
              <a:t>(2019): </a:t>
            </a:r>
            <a:r>
              <a:rPr lang="nb-NO" sz="1600" dirty="0" err="1" smtClean="0"/>
              <a:t>https</a:t>
            </a:r>
            <a:r>
              <a:rPr lang="nb-NO" sz="1600" dirty="0" smtClean="0"/>
              <a:t>://</a:t>
            </a:r>
            <a:r>
              <a:rPr lang="nb-NO" sz="1600" dirty="0" err="1" smtClean="0"/>
              <a:t>link.springer.com</a:t>
            </a:r>
            <a:r>
              <a:rPr lang="nb-NO" sz="1600" dirty="0" smtClean="0"/>
              <a:t>/</a:t>
            </a:r>
            <a:r>
              <a:rPr lang="nb-NO" sz="1600" dirty="0" err="1" smtClean="0"/>
              <a:t>article</a:t>
            </a:r>
            <a:r>
              <a:rPr lang="nb-NO" sz="1600" dirty="0" smtClean="0"/>
              <a:t>/10.1007/s00439-019-02001-z</a:t>
            </a:r>
            <a:endParaRPr lang="en-US" sz="1600" dirty="0"/>
          </a:p>
        </p:txBody>
      </p:sp>
      <p:sp>
        <p:nvSpPr>
          <p:cNvPr id="4" name="Rectangle 3"/>
          <p:cNvSpPr/>
          <p:nvPr/>
        </p:nvSpPr>
        <p:spPr>
          <a:xfrm>
            <a:off x="1621569" y="1417638"/>
            <a:ext cx="5604194" cy="553998"/>
          </a:xfrm>
          <a:prstGeom prst="rect">
            <a:avLst/>
          </a:prstGeom>
        </p:spPr>
        <p:txBody>
          <a:bodyPr wrap="none">
            <a:spAutoFit/>
          </a:bodyPr>
          <a:lstStyle/>
          <a:p>
            <a:r>
              <a:rPr lang="en-US" sz="3000" b="1" dirty="0" smtClean="0"/>
              <a:t>Visit us: </a:t>
            </a:r>
            <a:r>
              <a:rPr lang="en-US" sz="3000" b="1" dirty="0" err="1" smtClean="0"/>
              <a:t>github.com</a:t>
            </a:r>
            <a:r>
              <a:rPr lang="en-US" sz="3000" b="1" dirty="0"/>
              <a:t>/</a:t>
            </a:r>
            <a:r>
              <a:rPr lang="en-US" sz="3000" b="1" dirty="0" err="1"/>
              <a:t>OpenMendel</a:t>
            </a:r>
            <a:endParaRPr lang="en-US" sz="3000" b="1" dirty="0"/>
          </a:p>
        </p:txBody>
      </p:sp>
      <p:sp>
        <p:nvSpPr>
          <p:cNvPr id="5" name="Slide Number Placeholder 4"/>
          <p:cNvSpPr>
            <a:spLocks noGrp="1"/>
          </p:cNvSpPr>
          <p:nvPr>
            <p:ph type="sldNum" sz="quarter" idx="12"/>
          </p:nvPr>
        </p:nvSpPr>
        <p:spPr/>
        <p:txBody>
          <a:bodyPr/>
          <a:lstStyle/>
          <a:p>
            <a:fld id="{4C958359-9322-6441-8715-055CBE9441BE}" type="slidenum">
              <a:rPr lang="en-US" sz="1600" smtClean="0"/>
              <a:t>2</a:t>
            </a:fld>
            <a:r>
              <a:rPr lang="en-US" sz="1600" dirty="0" smtClean="0"/>
              <a:t>/17</a:t>
            </a:r>
            <a:endParaRPr lang="en-US" sz="1600" dirty="0"/>
          </a:p>
        </p:txBody>
      </p:sp>
      <p:sp>
        <p:nvSpPr>
          <p:cNvPr id="9" name="Rectangle 8"/>
          <p:cNvSpPr/>
          <p:nvPr/>
        </p:nvSpPr>
        <p:spPr>
          <a:xfrm>
            <a:off x="383760" y="4284965"/>
            <a:ext cx="7925914" cy="758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719602" y="4348921"/>
            <a:ext cx="3134504" cy="553998"/>
          </a:xfrm>
          <a:prstGeom prst="rect">
            <a:avLst/>
          </a:prstGeom>
          <a:noFill/>
        </p:spPr>
        <p:txBody>
          <a:bodyPr wrap="none" rtlCol="0">
            <a:spAutoFit/>
          </a:bodyPr>
          <a:lstStyle/>
          <a:p>
            <a:r>
              <a:rPr lang="en-US" sz="3000" b="1" dirty="0" smtClean="0">
                <a:solidFill>
                  <a:srgbClr val="FF0000"/>
                </a:solidFill>
              </a:rPr>
              <a:t>Our focus today</a:t>
            </a:r>
            <a:endParaRPr lang="en-US" sz="3000" b="1" dirty="0">
              <a:solidFill>
                <a:srgbClr val="FF0000"/>
              </a:solidFill>
            </a:endParaRPr>
          </a:p>
        </p:txBody>
      </p:sp>
      <p:cxnSp>
        <p:nvCxnSpPr>
          <p:cNvPr id="12" name="Straight Arrow Connector 11"/>
          <p:cNvCxnSpPr/>
          <p:nvPr/>
        </p:nvCxnSpPr>
        <p:spPr>
          <a:xfrm flipH="1">
            <a:off x="8077238" y="2960189"/>
            <a:ext cx="822343" cy="475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827643" y="3270826"/>
            <a:ext cx="917551" cy="32891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8077239" y="3599736"/>
            <a:ext cx="822342" cy="23754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30972" y="3651635"/>
            <a:ext cx="890597" cy="2496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8104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1"/>
            <a:ext cx="8497204" cy="2904037"/>
          </a:xfrm>
        </p:spPr>
        <p:txBody>
          <a:bodyPr>
            <a:normAutofit/>
          </a:bodyPr>
          <a:lstStyle/>
          <a:p>
            <a:r>
              <a:rPr lang="en-US" dirty="0" smtClean="0"/>
              <a:t>What is </a:t>
            </a:r>
            <a:r>
              <a:rPr lang="en-US" dirty="0" smtClean="0"/>
              <a:t>“</a:t>
            </a:r>
            <a:r>
              <a:rPr lang="en-US" dirty="0"/>
              <a:t>high dimensional” data </a:t>
            </a:r>
            <a:endParaRPr lang="en-US" dirty="0" smtClean="0"/>
          </a:p>
          <a:p>
            <a:endParaRPr lang="en-US" dirty="0"/>
          </a:p>
          <a:p>
            <a:r>
              <a:rPr lang="en-US" dirty="0" err="1" smtClean="0"/>
              <a:t>Univariate</a:t>
            </a:r>
            <a:r>
              <a:rPr lang="en-US" dirty="0" smtClean="0"/>
              <a:t> </a:t>
            </a:r>
            <a:r>
              <a:rPr lang="en-US" dirty="0" err="1" smtClean="0"/>
              <a:t>vs</a:t>
            </a:r>
            <a:r>
              <a:rPr lang="en-US" dirty="0" smtClean="0"/>
              <a:t> multiple regression </a:t>
            </a:r>
            <a:r>
              <a:rPr lang="en-US" dirty="0" smtClean="0"/>
              <a:t>methods, focus on GWAS. </a:t>
            </a:r>
            <a:endParaRPr lang="en-US" dirty="0"/>
          </a:p>
          <a:p>
            <a:endParaRPr lang="en-US" dirty="0" smtClean="0"/>
          </a:p>
          <a:p>
            <a:r>
              <a:rPr lang="en-US" dirty="0" smtClean="0"/>
              <a:t>How </a:t>
            </a:r>
            <a:r>
              <a:rPr lang="en-US" dirty="0" smtClean="0"/>
              <a:t>Iterative hard </a:t>
            </a:r>
            <a:r>
              <a:rPr lang="en-US" dirty="0" err="1" smtClean="0"/>
              <a:t>thresholding</a:t>
            </a:r>
            <a:r>
              <a:rPr lang="en-US" dirty="0" smtClean="0"/>
              <a:t> </a:t>
            </a:r>
            <a:r>
              <a:rPr lang="en-US" dirty="0" smtClean="0"/>
              <a:t>overcome drawbacks of multiple regression in high dimensional data</a:t>
            </a:r>
            <a:endParaRPr lang="en-US" dirty="0" smtClean="0"/>
          </a:p>
        </p:txBody>
      </p:sp>
      <p:sp>
        <p:nvSpPr>
          <p:cNvPr id="7" name="Rectangle 6"/>
          <p:cNvSpPr/>
          <p:nvPr/>
        </p:nvSpPr>
        <p:spPr>
          <a:xfrm>
            <a:off x="1115075" y="5093041"/>
            <a:ext cx="7341335" cy="1446550"/>
          </a:xfrm>
          <a:prstGeom prst="rect">
            <a:avLst/>
          </a:prstGeom>
        </p:spPr>
        <p:txBody>
          <a:bodyPr wrap="none">
            <a:spAutoFit/>
          </a:bodyPr>
          <a:lstStyle/>
          <a:p>
            <a:r>
              <a:rPr lang="en-US" sz="2200" b="1" dirty="0"/>
              <a:t>Package: </a:t>
            </a:r>
            <a:r>
              <a:rPr lang="en-US" sz="2200" dirty="0" err="1"/>
              <a:t>github.com</a:t>
            </a:r>
            <a:r>
              <a:rPr lang="en-US" sz="2200" dirty="0"/>
              <a:t>/biona001/</a:t>
            </a:r>
            <a:r>
              <a:rPr lang="en-US" sz="2200" dirty="0" err="1" smtClean="0"/>
              <a:t>MendelIHT.jl</a:t>
            </a:r>
            <a:endParaRPr lang="en-US" sz="2200" dirty="0" smtClean="0"/>
          </a:p>
          <a:p>
            <a:r>
              <a:rPr lang="en-US" sz="2200" b="1" dirty="0" smtClean="0"/>
              <a:t>Slides: </a:t>
            </a:r>
            <a:r>
              <a:rPr lang="en-US" sz="2200" dirty="0" err="1" smtClean="0"/>
              <a:t>github.com</a:t>
            </a:r>
            <a:r>
              <a:rPr lang="en-US" sz="2200" dirty="0"/>
              <a:t>/biona001/public-</a:t>
            </a:r>
            <a:r>
              <a:rPr lang="en-US" sz="2200" dirty="0" smtClean="0"/>
              <a:t>talks</a:t>
            </a:r>
          </a:p>
          <a:p>
            <a:r>
              <a:rPr lang="en-US" sz="2200" b="1" dirty="0" smtClean="0"/>
              <a:t>Paper: </a:t>
            </a:r>
            <a:r>
              <a:rPr lang="en-US" sz="2200" dirty="0" smtClean="0"/>
              <a:t>https://</a:t>
            </a:r>
            <a:r>
              <a:rPr lang="en-US" sz="2200" dirty="0" err="1" smtClean="0"/>
              <a:t>www.biorxiv.org</a:t>
            </a:r>
            <a:r>
              <a:rPr lang="en-US" sz="2200" dirty="0" smtClean="0"/>
              <a:t>/content/10.1101/697755v2</a:t>
            </a:r>
          </a:p>
          <a:p>
            <a:endParaRPr lang="en-US" sz="2200" b="1"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3</a:t>
            </a:fld>
            <a:r>
              <a:rPr lang="en-US" sz="1600" dirty="0" smtClean="0"/>
              <a:t>/17</a:t>
            </a:r>
            <a:endParaRPr lang="en-US" sz="1600" dirty="0"/>
          </a:p>
        </p:txBody>
      </p:sp>
    </p:spTree>
    <p:extLst>
      <p:ext uri="{BB962C8B-B14F-4D97-AF65-F5344CB8AC3E}">
        <p14:creationId xmlns:p14="http://schemas.microsoft.com/office/powerpoint/2010/main" val="23359228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high dimensional data?</a:t>
            </a:r>
            <a:endParaRPr lang="en-US" dirty="0"/>
          </a:p>
        </p:txBody>
      </p:sp>
      <p:sp>
        <p:nvSpPr>
          <p:cNvPr id="3" name="Content Placeholder 2"/>
          <p:cNvSpPr>
            <a:spLocks noGrp="1"/>
          </p:cNvSpPr>
          <p:nvPr>
            <p:ph idx="1"/>
          </p:nvPr>
        </p:nvSpPr>
        <p:spPr>
          <a:xfrm>
            <a:off x="457200" y="1600200"/>
            <a:ext cx="8229600" cy="957943"/>
          </a:xfrm>
        </p:spPr>
        <p:txBody>
          <a:bodyPr>
            <a:normAutofit/>
          </a:bodyPr>
          <a:lstStyle/>
          <a:p>
            <a:r>
              <a:rPr lang="en-US" dirty="0" smtClean="0"/>
              <a:t>Dataset with more </a:t>
            </a:r>
            <a:r>
              <a:rPr lang="en-US" b="1" dirty="0" smtClean="0"/>
              <a:t>covariates</a:t>
            </a:r>
            <a:r>
              <a:rPr lang="en-US" dirty="0" smtClean="0"/>
              <a:t> than samples.</a:t>
            </a:r>
          </a:p>
          <a:p>
            <a:pPr lvl="2"/>
            <a:r>
              <a:rPr lang="en-US" dirty="0" smtClean="0"/>
              <a:t>Covariates = independent </a:t>
            </a:r>
            <a:r>
              <a:rPr lang="en-US" dirty="0"/>
              <a:t>variables, features, </a:t>
            </a:r>
            <a:r>
              <a:rPr lang="en-US" dirty="0" smtClean="0"/>
              <a:t>predictors</a:t>
            </a:r>
            <a:r>
              <a:rPr lang="en-US" dirty="0"/>
              <a:t>, </a:t>
            </a:r>
            <a:r>
              <a:rPr lang="en-US" dirty="0" err="1"/>
              <a:t>regressors</a:t>
            </a:r>
            <a:r>
              <a:rPr lang="mr-IN" dirty="0"/>
              <a:t>…</a:t>
            </a:r>
            <a:endParaRPr lang="en-US" dirty="0" smtClean="0"/>
          </a:p>
          <a:p>
            <a:pPr marL="0" indent="0">
              <a:buNone/>
            </a:pPr>
            <a:endParaRPr lang="en-US" dirty="0" smtClean="0"/>
          </a:p>
        </p:txBody>
      </p:sp>
      <p:sp>
        <p:nvSpPr>
          <p:cNvPr id="6" name="Rectangle 5"/>
          <p:cNvSpPr/>
          <p:nvPr/>
        </p:nvSpPr>
        <p:spPr>
          <a:xfrm>
            <a:off x="0" y="6607617"/>
            <a:ext cx="7234606" cy="276999"/>
          </a:xfrm>
          <a:prstGeom prst="rect">
            <a:avLst/>
          </a:prstGeom>
        </p:spPr>
        <p:txBody>
          <a:bodyPr wrap="square">
            <a:spAutoFit/>
          </a:bodyPr>
          <a:lstStyle/>
          <a:p>
            <a:r>
              <a:rPr lang="en-US" sz="1200" dirty="0" smtClean="0"/>
              <a:t>Figure: https://</a:t>
            </a:r>
            <a:r>
              <a:rPr lang="en-US" sz="1200" dirty="0" err="1" smtClean="0"/>
              <a:t>www.cs.cmu.edu</a:t>
            </a:r>
            <a:r>
              <a:rPr lang="en-US" sz="1200" dirty="0" smtClean="0"/>
              <a:t>/~</a:t>
            </a:r>
            <a:r>
              <a:rPr lang="en-US" sz="1200" dirty="0" err="1" smtClean="0"/>
              <a:t>ggordon</a:t>
            </a:r>
            <a:r>
              <a:rPr lang="en-US" sz="1200" dirty="0" smtClean="0"/>
              <a:t>/10725-F12/scribes/10725_Lecture2.pdf</a:t>
            </a:r>
            <a:endParaRPr lang="en-US" sz="1200" dirty="0"/>
          </a:p>
        </p:txBody>
      </p:sp>
      <p:sp>
        <p:nvSpPr>
          <p:cNvPr id="9" name="TextBox 8"/>
          <p:cNvSpPr txBox="1"/>
          <p:nvPr/>
        </p:nvSpPr>
        <p:spPr>
          <a:xfrm>
            <a:off x="818255" y="2769474"/>
            <a:ext cx="1610149" cy="477054"/>
          </a:xfrm>
          <a:prstGeom prst="rect">
            <a:avLst/>
          </a:prstGeom>
          <a:noFill/>
        </p:spPr>
        <p:txBody>
          <a:bodyPr wrap="none" rtlCol="0">
            <a:spAutoFit/>
          </a:bodyPr>
          <a:lstStyle/>
          <a:p>
            <a:r>
              <a:rPr lang="en-US" sz="2500" b="1" dirty="0" smtClean="0"/>
              <a:t>response</a:t>
            </a:r>
            <a:endParaRPr lang="en-US" sz="2500" b="1" dirty="0"/>
          </a:p>
        </p:txBody>
      </p:sp>
      <p:sp>
        <p:nvSpPr>
          <p:cNvPr id="11" name="TextBox 10"/>
          <p:cNvSpPr txBox="1"/>
          <p:nvPr/>
        </p:nvSpPr>
        <p:spPr>
          <a:xfrm>
            <a:off x="4968690" y="2758188"/>
            <a:ext cx="1770919" cy="477054"/>
          </a:xfrm>
          <a:prstGeom prst="rect">
            <a:avLst/>
          </a:prstGeom>
          <a:noFill/>
        </p:spPr>
        <p:txBody>
          <a:bodyPr wrap="none" rtlCol="0">
            <a:spAutoFit/>
          </a:bodyPr>
          <a:lstStyle/>
          <a:p>
            <a:r>
              <a:rPr lang="en-US" sz="2500" b="1" dirty="0" smtClean="0"/>
              <a:t>covariates</a:t>
            </a:r>
            <a:endParaRPr lang="en-US" sz="2500" b="1" dirty="0"/>
          </a:p>
        </p:txBody>
      </p:sp>
      <p:sp>
        <p:nvSpPr>
          <p:cNvPr id="12" name="TextBox 11"/>
          <p:cNvSpPr txBox="1"/>
          <p:nvPr/>
        </p:nvSpPr>
        <p:spPr>
          <a:xfrm>
            <a:off x="3014010" y="5815049"/>
            <a:ext cx="993030" cy="369332"/>
          </a:xfrm>
          <a:prstGeom prst="rect">
            <a:avLst/>
          </a:prstGeom>
          <a:noFill/>
        </p:spPr>
        <p:txBody>
          <a:bodyPr wrap="none" rtlCol="0">
            <a:spAutoFit/>
          </a:bodyPr>
          <a:lstStyle/>
          <a:p>
            <a:r>
              <a:rPr lang="en-US" dirty="0" smtClean="0"/>
              <a:t>e.g. sex</a:t>
            </a:r>
            <a:endParaRPr lang="en-US" dirty="0"/>
          </a:p>
        </p:txBody>
      </p:sp>
      <p:sp>
        <p:nvSpPr>
          <p:cNvPr id="13" name="TextBox 12"/>
          <p:cNvSpPr txBox="1"/>
          <p:nvPr/>
        </p:nvSpPr>
        <p:spPr>
          <a:xfrm>
            <a:off x="423445" y="5454550"/>
            <a:ext cx="2186416" cy="369332"/>
          </a:xfrm>
          <a:prstGeom prst="rect">
            <a:avLst/>
          </a:prstGeom>
          <a:noFill/>
        </p:spPr>
        <p:txBody>
          <a:bodyPr wrap="none" rtlCol="0">
            <a:spAutoFit/>
          </a:bodyPr>
          <a:lstStyle/>
          <a:p>
            <a:r>
              <a:rPr lang="en-US" dirty="0" smtClean="0"/>
              <a:t>e.g. Blood pressure   </a:t>
            </a:r>
            <a:endParaRPr lang="en-US" dirty="0"/>
          </a:p>
        </p:txBody>
      </p:sp>
      <p:sp>
        <p:nvSpPr>
          <p:cNvPr id="4" name="TextBox 3"/>
          <p:cNvSpPr txBox="1"/>
          <p:nvPr/>
        </p:nvSpPr>
        <p:spPr>
          <a:xfrm>
            <a:off x="356810" y="3336769"/>
            <a:ext cx="1159843" cy="369332"/>
          </a:xfrm>
          <a:prstGeom prst="rect">
            <a:avLst/>
          </a:prstGeom>
          <a:noFill/>
        </p:spPr>
        <p:txBody>
          <a:bodyPr wrap="none" rtlCol="0">
            <a:spAutoFit/>
          </a:bodyPr>
          <a:lstStyle/>
          <a:p>
            <a:r>
              <a:rPr lang="en-US" dirty="0" smtClean="0"/>
              <a:t>Sample 1</a:t>
            </a:r>
            <a:endParaRPr lang="en-US" dirty="0"/>
          </a:p>
        </p:txBody>
      </p:sp>
      <p:sp>
        <p:nvSpPr>
          <p:cNvPr id="5" name="TextBox 4"/>
          <p:cNvSpPr txBox="1"/>
          <p:nvPr/>
        </p:nvSpPr>
        <p:spPr>
          <a:xfrm>
            <a:off x="356810" y="3621434"/>
            <a:ext cx="1159843" cy="369332"/>
          </a:xfrm>
          <a:prstGeom prst="rect">
            <a:avLst/>
          </a:prstGeom>
          <a:noFill/>
        </p:spPr>
        <p:txBody>
          <a:bodyPr wrap="none" rtlCol="0">
            <a:spAutoFit/>
          </a:bodyPr>
          <a:lstStyle/>
          <a:p>
            <a:r>
              <a:rPr lang="en-US" dirty="0" smtClean="0"/>
              <a:t>Sample 2</a:t>
            </a:r>
            <a:endParaRPr lang="en-US" dirty="0"/>
          </a:p>
        </p:txBody>
      </p:sp>
      <p:sp>
        <p:nvSpPr>
          <p:cNvPr id="10" name="TextBox 9"/>
          <p:cNvSpPr txBox="1"/>
          <p:nvPr/>
        </p:nvSpPr>
        <p:spPr>
          <a:xfrm rot="5400000">
            <a:off x="806588" y="4124477"/>
            <a:ext cx="458430" cy="369332"/>
          </a:xfrm>
          <a:prstGeom prst="rect">
            <a:avLst/>
          </a:prstGeom>
          <a:noFill/>
        </p:spPr>
        <p:txBody>
          <a:bodyPr wrap="none" rtlCol="0">
            <a:spAutoFit/>
          </a:bodyPr>
          <a:lstStyle/>
          <a:p>
            <a:r>
              <a:rPr lang="mr-IN" dirty="0" smtClean="0"/>
              <a:t>….</a:t>
            </a:r>
            <a:endParaRPr lang="en-US" dirty="0"/>
          </a:p>
        </p:txBody>
      </p:sp>
      <p:sp>
        <p:nvSpPr>
          <p:cNvPr id="14" name="TextBox 13"/>
          <p:cNvSpPr txBox="1"/>
          <p:nvPr/>
        </p:nvSpPr>
        <p:spPr>
          <a:xfrm>
            <a:off x="356810" y="4587765"/>
            <a:ext cx="1159843" cy="369332"/>
          </a:xfrm>
          <a:prstGeom prst="rect">
            <a:avLst/>
          </a:prstGeom>
          <a:noFill/>
        </p:spPr>
        <p:txBody>
          <a:bodyPr wrap="none" rtlCol="0">
            <a:spAutoFit/>
          </a:bodyPr>
          <a:lstStyle/>
          <a:p>
            <a:r>
              <a:rPr lang="en-US" dirty="0" smtClean="0"/>
              <a:t>Sample 5</a:t>
            </a:r>
            <a:endParaRPr lang="en-US" dirty="0"/>
          </a:p>
        </p:txBody>
      </p:sp>
      <p:cxnSp>
        <p:nvCxnSpPr>
          <p:cNvPr id="18" name="Straight Arrow Connector 17"/>
          <p:cNvCxnSpPr/>
          <p:nvPr/>
        </p:nvCxnSpPr>
        <p:spPr>
          <a:xfrm flipH="1" flipV="1">
            <a:off x="2957287" y="4957097"/>
            <a:ext cx="647094" cy="91514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224593" y="4957097"/>
            <a:ext cx="1196217" cy="86678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6119944" y="2297255"/>
            <a:ext cx="322474" cy="5626947"/>
          </a:xfrm>
          <a:prstGeom prst="leftBrace">
            <a:avLst>
              <a:gd name="adj1" fmla="val 175242"/>
              <a:gd name="adj2" fmla="val 4693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0" name="Straight Arrow Connector 29"/>
          <p:cNvCxnSpPr/>
          <p:nvPr/>
        </p:nvCxnSpPr>
        <p:spPr>
          <a:xfrm flipV="1">
            <a:off x="6102046" y="5327952"/>
            <a:ext cx="0" cy="58661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2"/>
          <a:stretch>
            <a:fillRect/>
          </a:stretch>
        </p:blipFill>
        <p:spPr>
          <a:xfrm flipH="1">
            <a:off x="2794990" y="3380620"/>
            <a:ext cx="324594" cy="1568872"/>
          </a:xfrm>
          <a:prstGeom prst="rect">
            <a:avLst/>
          </a:prstGeom>
        </p:spPr>
      </p:pic>
      <p:pic>
        <p:nvPicPr>
          <p:cNvPr id="35" name="Picture 34"/>
          <p:cNvPicPr>
            <a:picLocks noChangeAspect="1"/>
          </p:cNvPicPr>
          <p:nvPr/>
        </p:nvPicPr>
        <p:blipFill>
          <a:blip r:embed="rId3"/>
          <a:stretch>
            <a:fillRect/>
          </a:stretch>
        </p:blipFill>
        <p:spPr>
          <a:xfrm>
            <a:off x="3107487" y="3386264"/>
            <a:ext cx="319665" cy="1557179"/>
          </a:xfrm>
          <a:prstGeom prst="rect">
            <a:avLst/>
          </a:prstGeom>
        </p:spPr>
      </p:pic>
      <p:pic>
        <p:nvPicPr>
          <p:cNvPr id="36" name="Picture 35"/>
          <p:cNvPicPr>
            <a:picLocks noChangeAspect="1"/>
          </p:cNvPicPr>
          <p:nvPr/>
        </p:nvPicPr>
        <p:blipFill>
          <a:blip r:embed="rId4"/>
          <a:stretch>
            <a:fillRect/>
          </a:stretch>
        </p:blipFill>
        <p:spPr>
          <a:xfrm>
            <a:off x="3421104" y="3380620"/>
            <a:ext cx="5673550" cy="1568871"/>
          </a:xfrm>
          <a:prstGeom prst="rect">
            <a:avLst/>
          </a:prstGeom>
        </p:spPr>
      </p:pic>
      <p:sp>
        <p:nvSpPr>
          <p:cNvPr id="37" name="Rectangle 36"/>
          <p:cNvSpPr/>
          <p:nvPr/>
        </p:nvSpPr>
        <p:spPr>
          <a:xfrm>
            <a:off x="3845343" y="5815049"/>
            <a:ext cx="1852453" cy="369332"/>
          </a:xfrm>
          <a:prstGeom prst="rect">
            <a:avLst/>
          </a:prstGeom>
        </p:spPr>
        <p:txBody>
          <a:bodyPr wrap="none">
            <a:spAutoFit/>
          </a:bodyPr>
          <a:lstStyle/>
          <a:p>
            <a:r>
              <a:rPr lang="en-US" dirty="0"/>
              <a:t>, smoking status</a:t>
            </a:r>
          </a:p>
        </p:txBody>
      </p:sp>
      <p:sp>
        <p:nvSpPr>
          <p:cNvPr id="38" name="Rectangle 37"/>
          <p:cNvSpPr/>
          <p:nvPr/>
        </p:nvSpPr>
        <p:spPr>
          <a:xfrm>
            <a:off x="5508305" y="5815049"/>
            <a:ext cx="1249448" cy="369332"/>
          </a:xfrm>
          <a:prstGeom prst="rect">
            <a:avLst/>
          </a:prstGeom>
        </p:spPr>
        <p:txBody>
          <a:bodyPr wrap="none">
            <a:spAutoFit/>
          </a:bodyPr>
          <a:lstStyle/>
          <a:p>
            <a:r>
              <a:rPr lang="en-US" dirty="0"/>
              <a:t>, </a:t>
            </a:r>
            <a:r>
              <a:rPr lang="en-US" b="1" dirty="0"/>
              <a:t>genetics</a:t>
            </a:r>
            <a:endParaRPr lang="en-US" dirty="0"/>
          </a:p>
        </p:txBody>
      </p:sp>
      <p:pic>
        <p:nvPicPr>
          <p:cNvPr id="40" name="Picture 39"/>
          <p:cNvPicPr>
            <a:picLocks noChangeAspect="1"/>
          </p:cNvPicPr>
          <p:nvPr/>
        </p:nvPicPr>
        <p:blipFill>
          <a:blip r:embed="rId5"/>
          <a:stretch>
            <a:fillRect/>
          </a:stretch>
        </p:blipFill>
        <p:spPr>
          <a:xfrm>
            <a:off x="1516652" y="3374168"/>
            <a:ext cx="327871" cy="1606571"/>
          </a:xfrm>
          <a:prstGeom prst="rect">
            <a:avLst/>
          </a:prstGeom>
        </p:spPr>
      </p:pic>
      <p:sp>
        <p:nvSpPr>
          <p:cNvPr id="23"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4</a:t>
            </a:fld>
            <a:r>
              <a:rPr lang="en-US" sz="1600" dirty="0" smtClean="0"/>
              <a:t>/17</a:t>
            </a:r>
            <a:endParaRPr lang="en-US" sz="1600" dirty="0"/>
          </a:p>
        </p:txBody>
      </p:sp>
    </p:spTree>
    <p:extLst>
      <p:ext uri="{BB962C8B-B14F-4D97-AF65-F5344CB8AC3E}">
        <p14:creationId xmlns:p14="http://schemas.microsoft.com/office/powerpoint/2010/main" val="3139424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4" grpId="0"/>
      <p:bldP spid="5" grpId="0"/>
      <p:bldP spid="10" grpId="0"/>
      <p:bldP spid="14" grpId="0"/>
      <p:bldP spid="25" grpId="0" animBg="1"/>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457199" y="1600201"/>
            <a:ext cx="8777515" cy="1834848"/>
          </a:xfrm>
        </p:spPr>
        <p:txBody>
          <a:bodyPr>
            <a:normAutofit/>
          </a:bodyPr>
          <a:lstStyle/>
          <a:p>
            <a:r>
              <a:rPr lang="en-US" sz="2300" b="1" dirty="0" smtClean="0"/>
              <a:t>Imaging</a:t>
            </a:r>
            <a:r>
              <a:rPr lang="en-US" sz="2300" dirty="0" smtClean="0"/>
              <a:t>: 1000 images, each with 1 million pixel</a:t>
            </a:r>
          </a:p>
          <a:p>
            <a:r>
              <a:rPr lang="en-US" sz="2300" b="1" dirty="0" smtClean="0"/>
              <a:t>Netflix</a:t>
            </a:r>
            <a:r>
              <a:rPr lang="en-US" sz="2300" dirty="0" smtClean="0"/>
              <a:t>: 200,000 users and ~500,000 movies (as of 2010)</a:t>
            </a:r>
            <a:endParaRPr lang="en-US" sz="2300" dirty="0"/>
          </a:p>
          <a:p>
            <a:r>
              <a:rPr lang="en-US" sz="2300" b="1" dirty="0" smtClean="0"/>
              <a:t>Genome wide association study (GWAS)</a:t>
            </a:r>
            <a:r>
              <a:rPr lang="en-US" sz="2300" dirty="0" smtClean="0"/>
              <a:t>: 500,000 samples and 10+ million single nucleotide polymorphisms (SNPs)</a:t>
            </a:r>
          </a:p>
        </p:txBody>
      </p:sp>
      <p:sp>
        <p:nvSpPr>
          <p:cNvPr id="4" name="TextBox 3"/>
          <p:cNvSpPr txBox="1"/>
          <p:nvPr/>
        </p:nvSpPr>
        <p:spPr>
          <a:xfrm>
            <a:off x="532189" y="3931053"/>
            <a:ext cx="7867953" cy="1585049"/>
          </a:xfrm>
          <a:prstGeom prst="rect">
            <a:avLst/>
          </a:prstGeom>
          <a:noFill/>
        </p:spPr>
        <p:txBody>
          <a:bodyPr wrap="square" rtlCol="0">
            <a:spAutoFit/>
          </a:bodyPr>
          <a:lstStyle/>
          <a:p>
            <a:pPr algn="ctr"/>
            <a:r>
              <a:rPr lang="en-US" sz="2500" b="1" dirty="0" smtClean="0">
                <a:solidFill>
                  <a:srgbClr val="FF0000"/>
                </a:solidFill>
              </a:rPr>
              <a:t>To learn anything from these data, we need to:</a:t>
            </a:r>
          </a:p>
          <a:p>
            <a:pPr algn="ctr"/>
            <a:endParaRPr lang="en-US" dirty="0" smtClean="0"/>
          </a:p>
          <a:p>
            <a:pPr marL="342900" indent="-342900">
              <a:buFont typeface="+mj-lt"/>
              <a:buAutoNum type="arabicPeriod"/>
            </a:pPr>
            <a:r>
              <a:rPr lang="en-US" dirty="0" smtClean="0"/>
              <a:t>Identify which covariates are causal</a:t>
            </a:r>
          </a:p>
          <a:p>
            <a:endParaRPr lang="en-US" dirty="0" smtClean="0"/>
          </a:p>
          <a:p>
            <a:pPr marL="342900" indent="-342900">
              <a:buFont typeface="+mj-lt"/>
              <a:buAutoNum type="arabicPeriod"/>
            </a:pPr>
            <a:r>
              <a:rPr lang="en-US" dirty="0" smtClean="0"/>
              <a:t>Figure out </a:t>
            </a:r>
            <a:r>
              <a:rPr lang="en-US" i="1" dirty="0" smtClean="0"/>
              <a:t>how much </a:t>
            </a:r>
            <a:r>
              <a:rPr lang="en-US" dirty="0" smtClean="0"/>
              <a:t>of an effect they exert</a:t>
            </a:r>
            <a:endParaRPr lang="en-US" dirty="0"/>
          </a:p>
        </p:txBody>
      </p:sp>
      <p:sp>
        <p:nvSpPr>
          <p:cNvPr id="5"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5</a:t>
            </a:fld>
            <a:r>
              <a:rPr lang="en-US" sz="1600" dirty="0" smtClean="0"/>
              <a:t>/17</a:t>
            </a:r>
            <a:endParaRPr lang="en-US" sz="1600" dirty="0"/>
          </a:p>
        </p:txBody>
      </p:sp>
    </p:spTree>
    <p:extLst>
      <p:ext uri="{BB962C8B-B14F-4D97-AF65-F5344CB8AC3E}">
        <p14:creationId xmlns:p14="http://schemas.microsoft.com/office/powerpoint/2010/main" val="19581559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lot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57" y="2582331"/>
            <a:ext cx="6102047" cy="4068031"/>
          </a:xfrm>
          <a:prstGeom prst="rect">
            <a:avLst/>
          </a:prstGeom>
        </p:spPr>
      </p:pic>
      <p:sp>
        <p:nvSpPr>
          <p:cNvPr id="2" name="Title 1"/>
          <p:cNvSpPr>
            <a:spLocks noGrp="1"/>
          </p:cNvSpPr>
          <p:nvPr>
            <p:ph type="title"/>
          </p:nvPr>
        </p:nvSpPr>
        <p:spPr>
          <a:xfrm>
            <a:off x="362857" y="533400"/>
            <a:ext cx="9107713" cy="990600"/>
          </a:xfrm>
        </p:spPr>
        <p:txBody>
          <a:bodyPr>
            <a:noAutofit/>
          </a:bodyPr>
          <a:lstStyle/>
          <a:p>
            <a:r>
              <a:rPr lang="en-US" sz="2800" dirty="0" smtClean="0"/>
              <a:t>Find causal SNPs via </a:t>
            </a:r>
            <a:r>
              <a:rPr lang="en-US" sz="2800" dirty="0" err="1" smtClean="0"/>
              <a:t>univariate</a:t>
            </a:r>
            <a:r>
              <a:rPr lang="en-US" sz="2800" dirty="0" smtClean="0"/>
              <a:t> regression</a:t>
            </a:r>
            <a:endParaRPr lang="en-US" sz="28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3"/>
          <a:stretch>
            <a:fillRect/>
          </a:stretch>
        </p:blipFill>
        <p:spPr>
          <a:xfrm>
            <a:off x="1390957" y="1823963"/>
            <a:ext cx="1465303" cy="405191"/>
          </a:xfrm>
          <a:prstGeom prst="rect">
            <a:avLst/>
          </a:prstGeom>
        </p:spPr>
      </p:pic>
      <p:cxnSp>
        <p:nvCxnSpPr>
          <p:cNvPr id="9" name="Straight Connector 8"/>
          <p:cNvCxnSpPr/>
          <p:nvPr/>
        </p:nvCxnSpPr>
        <p:spPr>
          <a:xfrm flipV="1">
            <a:off x="1959429" y="4396619"/>
            <a:ext cx="5334000" cy="84668"/>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Donut 15"/>
          <p:cNvSpPr/>
          <p:nvPr/>
        </p:nvSpPr>
        <p:spPr>
          <a:xfrm>
            <a:off x="1306295"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rot="5400000">
            <a:off x="4431587" y="5094809"/>
            <a:ext cx="451549" cy="2780512"/>
          </a:xfrm>
          <a:prstGeom prst="donut">
            <a:avLst>
              <a:gd name="adj" fmla="val 25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a:stCxn id="16" idx="5"/>
            <a:endCxn id="17" idx="3"/>
          </p:cNvCxnSpPr>
          <p:nvPr/>
        </p:nvCxnSpPr>
        <p:spPr>
          <a:xfrm>
            <a:off x="1512770" y="2246397"/>
            <a:ext cx="2161533" cy="40790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359952" y="4296621"/>
            <a:ext cx="1678878" cy="369332"/>
          </a:xfrm>
          <a:prstGeom prst="rect">
            <a:avLst/>
          </a:prstGeom>
          <a:noFill/>
        </p:spPr>
        <p:txBody>
          <a:bodyPr wrap="none" rtlCol="0">
            <a:spAutoFit/>
          </a:bodyPr>
          <a:lstStyle/>
          <a:p>
            <a:r>
              <a:rPr lang="en-US" b="1" dirty="0"/>
              <a:t>p</a:t>
            </a:r>
            <a:r>
              <a:rPr lang="en-US" b="1" dirty="0" smtClean="0"/>
              <a:t> = 0.36 (boo)</a:t>
            </a:r>
            <a:endParaRPr lang="en-US" b="1" dirty="0"/>
          </a:p>
        </p:txBody>
      </p:sp>
      <p:sp>
        <p:nvSpPr>
          <p:cNvPr id="11"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6</a:t>
            </a:fld>
            <a:r>
              <a:rPr lang="en-US" sz="1600" dirty="0" smtClean="0"/>
              <a:t>/17</a:t>
            </a:r>
            <a:endParaRPr lang="en-US" sz="1600" dirty="0"/>
          </a:p>
        </p:txBody>
      </p:sp>
    </p:spTree>
    <p:extLst>
      <p:ext uri="{BB962C8B-B14F-4D97-AF65-F5344CB8AC3E}">
        <p14:creationId xmlns:p14="http://schemas.microsoft.com/office/powerpoint/2010/main" val="964490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577943" cy="990600"/>
          </a:xfrm>
        </p:spPr>
        <p:txBody>
          <a:bodyPr>
            <a:noAutofit/>
          </a:bodyPr>
          <a:lstStyle/>
          <a:p>
            <a:r>
              <a:rPr lang="en-US" sz="3000" dirty="0" smtClean="0"/>
              <a:t>Find causal covariates by p-values (cont.)</a:t>
            </a:r>
            <a:endParaRPr lang="en-US" sz="3000" dirty="0"/>
          </a:p>
        </p:txBody>
      </p:sp>
      <p:sp>
        <p:nvSpPr>
          <p:cNvPr id="3" name="Content Placeholder 2"/>
          <p:cNvSpPr>
            <a:spLocks noGrp="1"/>
          </p:cNvSpPr>
          <p:nvPr>
            <p:ph idx="1"/>
          </p:nvPr>
        </p:nvSpPr>
        <p:spPr>
          <a:xfrm>
            <a:off x="457198" y="1805819"/>
            <a:ext cx="8402563" cy="933752"/>
          </a:xfrm>
        </p:spPr>
        <p:txBody>
          <a:bodyPr>
            <a:normAutofit/>
          </a:bodyPr>
          <a:lstStyle/>
          <a:p>
            <a:pPr marL="0" indent="0">
              <a:buNone/>
            </a:pPr>
            <a:r>
              <a:rPr lang="en-US" dirty="0" smtClean="0"/>
              <a:t>Given                  , fit a (separate) linear regression </a:t>
            </a:r>
            <a:r>
              <a:rPr lang="en-US" b="1" dirty="0" smtClean="0"/>
              <a:t>for each </a:t>
            </a:r>
            <a:r>
              <a:rPr lang="en-US" dirty="0" smtClean="0"/>
              <a:t>covariate </a:t>
            </a:r>
          </a:p>
        </p:txBody>
      </p:sp>
      <p:pic>
        <p:nvPicPr>
          <p:cNvPr id="4" name="Picture 3"/>
          <p:cNvPicPr>
            <a:picLocks noChangeAspect="1"/>
          </p:cNvPicPr>
          <p:nvPr/>
        </p:nvPicPr>
        <p:blipFill>
          <a:blip r:embed="rId2"/>
          <a:stretch>
            <a:fillRect/>
          </a:stretch>
        </p:blipFill>
        <p:spPr>
          <a:xfrm>
            <a:off x="1390957" y="1823963"/>
            <a:ext cx="1465303" cy="405191"/>
          </a:xfrm>
          <a:prstGeom prst="rect">
            <a:avLst/>
          </a:prstGeom>
        </p:spPr>
      </p:pic>
      <p:sp>
        <p:nvSpPr>
          <p:cNvPr id="16" name="Donut 15"/>
          <p:cNvSpPr/>
          <p:nvPr/>
        </p:nvSpPr>
        <p:spPr>
          <a:xfrm>
            <a:off x="1390957" y="1663095"/>
            <a:ext cx="241900" cy="683381"/>
          </a:xfrm>
          <a:prstGeom prst="donut">
            <a:avLst>
              <a:gd name="adj" fmla="val 9616"/>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 name="Picture 4" descr="plot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05" y="2582333"/>
            <a:ext cx="6096604" cy="4064402"/>
          </a:xfrm>
          <a:prstGeom prst="rect">
            <a:avLst/>
          </a:prstGeom>
        </p:spPr>
      </p:pic>
      <p:cxnSp>
        <p:nvCxnSpPr>
          <p:cNvPr id="12" name="Straight Connector 11"/>
          <p:cNvCxnSpPr/>
          <p:nvPr/>
        </p:nvCxnSpPr>
        <p:spPr>
          <a:xfrm flipV="1">
            <a:off x="1578429" y="3289905"/>
            <a:ext cx="5388428" cy="214690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54095" y="4578047"/>
            <a:ext cx="2744900" cy="369332"/>
          </a:xfrm>
          <a:prstGeom prst="rect">
            <a:avLst/>
          </a:prstGeom>
          <a:noFill/>
        </p:spPr>
        <p:txBody>
          <a:bodyPr wrap="none" rtlCol="0">
            <a:spAutoFit/>
          </a:bodyPr>
          <a:lstStyle/>
          <a:p>
            <a:r>
              <a:rPr lang="en-US" b="1" dirty="0">
                <a:solidFill>
                  <a:srgbClr val="FF0000"/>
                </a:solidFill>
              </a:rPr>
              <a:t>p</a:t>
            </a:r>
            <a:r>
              <a:rPr lang="en-US" b="1" dirty="0" smtClean="0">
                <a:solidFill>
                  <a:srgbClr val="FF0000"/>
                </a:solidFill>
              </a:rPr>
              <a:t> = 0.0000000097 (yay!)</a:t>
            </a:r>
            <a:endParaRPr lang="en-US" b="1" dirty="0">
              <a:solidFill>
                <a:srgbClr val="FF0000"/>
              </a:solidFill>
            </a:endParaRPr>
          </a:p>
        </p:txBody>
      </p:sp>
      <p:sp>
        <p:nvSpPr>
          <p:cNvPr id="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7</a:t>
            </a:fld>
            <a:r>
              <a:rPr lang="en-US" sz="1600" dirty="0" smtClean="0"/>
              <a:t>/17</a:t>
            </a:r>
            <a:endParaRPr lang="en-US" sz="1600" dirty="0"/>
          </a:p>
        </p:txBody>
      </p:sp>
    </p:spTree>
    <p:extLst>
      <p:ext uri="{BB962C8B-B14F-4D97-AF65-F5344CB8AC3E}">
        <p14:creationId xmlns:p14="http://schemas.microsoft.com/office/powerpoint/2010/main" val="3544281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and cons of p-values for GWAS</a:t>
            </a:r>
            <a:endParaRPr lang="en-US" dirty="0"/>
          </a:p>
        </p:txBody>
      </p:sp>
      <p:sp>
        <p:nvSpPr>
          <p:cNvPr id="3" name="Content Placeholder 2"/>
          <p:cNvSpPr>
            <a:spLocks noGrp="1"/>
          </p:cNvSpPr>
          <p:nvPr>
            <p:ph idx="1"/>
          </p:nvPr>
        </p:nvSpPr>
        <p:spPr>
          <a:xfrm>
            <a:off x="457200" y="1600200"/>
            <a:ext cx="8229600" cy="4237951"/>
          </a:xfrm>
        </p:spPr>
        <p:txBody>
          <a:bodyPr>
            <a:normAutofit/>
          </a:bodyPr>
          <a:lstStyle/>
          <a:p>
            <a:r>
              <a:rPr lang="en-US" dirty="0" smtClean="0"/>
              <a:t>Pros </a:t>
            </a:r>
          </a:p>
          <a:p>
            <a:pPr lvl="1"/>
            <a:r>
              <a:rPr lang="en-US" dirty="0" smtClean="0"/>
              <a:t>Simple to compute (least squares or likelihood ratio tests)</a:t>
            </a:r>
          </a:p>
          <a:p>
            <a:pPr lvl="1"/>
            <a:r>
              <a:rPr lang="en-US" dirty="0" smtClean="0"/>
              <a:t>Easy to interpret (low p value = good)</a:t>
            </a:r>
          </a:p>
          <a:p>
            <a:pPr lvl="1"/>
            <a:r>
              <a:rPr lang="en-US" dirty="0" smtClean="0"/>
              <a:t>Low computational complexity (1 pass for each SNP)</a:t>
            </a:r>
          </a:p>
          <a:p>
            <a:pPr lvl="1"/>
            <a:r>
              <a:rPr lang="en-US" dirty="0" smtClean="0"/>
              <a:t>Low memory requirement (since only genotype vectors can be loaded one by one)</a:t>
            </a:r>
          </a:p>
          <a:p>
            <a:pPr marL="0" indent="0">
              <a:buNone/>
            </a:pPr>
            <a:endParaRPr lang="en-US" dirty="0" smtClean="0"/>
          </a:p>
          <a:p>
            <a:r>
              <a:rPr lang="en-US" dirty="0" smtClean="0"/>
              <a:t>Cons: </a:t>
            </a:r>
          </a:p>
          <a:p>
            <a:pPr lvl="1"/>
            <a:r>
              <a:rPr lang="en-US" dirty="0" smtClean="0"/>
              <a:t>Assumes all covariates have </a:t>
            </a:r>
            <a:r>
              <a:rPr lang="en-US" b="1" dirty="0" smtClean="0"/>
              <a:t>independent effects. </a:t>
            </a:r>
            <a:r>
              <a:rPr lang="en-US" b="1" dirty="0" smtClean="0">
                <a:solidFill>
                  <a:srgbClr val="FF0000"/>
                </a:solidFill>
              </a:rPr>
              <a:t>Thus does not control for confounders.</a:t>
            </a:r>
          </a:p>
        </p:txBody>
      </p:sp>
      <p:sp>
        <p:nvSpPr>
          <p:cNvPr id="4"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8</a:t>
            </a:fld>
            <a:r>
              <a:rPr lang="en-US" sz="1600" dirty="0" smtClean="0"/>
              <a:t>/17</a:t>
            </a:r>
            <a:endParaRPr lang="en-US" sz="1600" dirty="0"/>
          </a:p>
        </p:txBody>
      </p:sp>
    </p:spTree>
    <p:extLst>
      <p:ext uri="{BB962C8B-B14F-4D97-AF65-F5344CB8AC3E}">
        <p14:creationId xmlns:p14="http://schemas.microsoft.com/office/powerpoint/2010/main" val="10519820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you don’t control for confounders?</a:t>
            </a:r>
            <a:endParaRPr lang="en-US" dirty="0"/>
          </a:p>
        </p:txBody>
      </p:sp>
      <p:pic>
        <p:nvPicPr>
          <p:cNvPr id="5" name="Picture 4" descr="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0028"/>
            <a:ext cx="3901316" cy="2600877"/>
          </a:xfrm>
          <a:prstGeom prst="rect">
            <a:avLst/>
          </a:prstGeom>
        </p:spPr>
      </p:pic>
      <p:cxnSp>
        <p:nvCxnSpPr>
          <p:cNvPr id="7" name="Straight Connector 6"/>
          <p:cNvCxnSpPr/>
          <p:nvPr/>
        </p:nvCxnSpPr>
        <p:spPr>
          <a:xfrm flipV="1">
            <a:off x="361042" y="2918989"/>
            <a:ext cx="3401181" cy="1251857"/>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pic>
        <p:nvPicPr>
          <p:cNvPr id="12" name="Picture 11" descr="plot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027" y="2348495"/>
            <a:ext cx="3888615" cy="2592410"/>
          </a:xfrm>
          <a:prstGeom prst="rect">
            <a:avLst/>
          </a:prstGeom>
        </p:spPr>
      </p:pic>
      <p:cxnSp>
        <p:nvCxnSpPr>
          <p:cNvPr id="13" name="Straight Connector 12"/>
          <p:cNvCxnSpPr/>
          <p:nvPr/>
        </p:nvCxnSpPr>
        <p:spPr>
          <a:xfrm flipV="1">
            <a:off x="5216070" y="3515685"/>
            <a:ext cx="3193142" cy="42335"/>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16" name="Curved Down Arrow 15"/>
          <p:cNvSpPr/>
          <p:nvPr/>
        </p:nvSpPr>
        <p:spPr>
          <a:xfrm>
            <a:off x="3586841" y="1693333"/>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rot="10800000">
            <a:off x="3586841" y="4570991"/>
            <a:ext cx="1553634" cy="73982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691493" y="5908525"/>
            <a:ext cx="6021074" cy="369332"/>
          </a:xfrm>
          <a:prstGeom prst="rect">
            <a:avLst/>
          </a:prstGeom>
          <a:noFill/>
        </p:spPr>
        <p:txBody>
          <a:bodyPr wrap="none" rtlCol="0">
            <a:spAutoFit/>
          </a:bodyPr>
          <a:lstStyle/>
          <a:p>
            <a:pPr algn="ctr"/>
            <a:r>
              <a:rPr lang="en-US" b="1" dirty="0" smtClean="0">
                <a:solidFill>
                  <a:srgbClr val="FF0000"/>
                </a:solidFill>
              </a:rPr>
              <a:t>Adjusting for confounder x2 can reverse significance</a:t>
            </a:r>
            <a:endParaRPr lang="en-US" b="1" dirty="0">
              <a:solidFill>
                <a:srgbClr val="FF0000"/>
              </a:solidFill>
            </a:endParaRPr>
          </a:p>
        </p:txBody>
      </p:sp>
      <p:sp>
        <p:nvSpPr>
          <p:cNvPr id="19" name="Slide Number Placeholder 4"/>
          <p:cNvSpPr>
            <a:spLocks noGrp="1"/>
          </p:cNvSpPr>
          <p:nvPr>
            <p:ph type="sldNum" sz="quarter" idx="12"/>
          </p:nvPr>
        </p:nvSpPr>
        <p:spPr>
          <a:xfrm>
            <a:off x="7620000" y="18288"/>
            <a:ext cx="1066800" cy="329184"/>
          </a:xfrm>
        </p:spPr>
        <p:txBody>
          <a:bodyPr/>
          <a:lstStyle/>
          <a:p>
            <a:fld id="{4C958359-9322-6441-8715-055CBE9441BE}" type="slidenum">
              <a:rPr lang="en-US" sz="1600" smtClean="0"/>
              <a:t>9</a:t>
            </a:fld>
            <a:r>
              <a:rPr lang="en-US" sz="1600" dirty="0" smtClean="0"/>
              <a:t>/17</a:t>
            </a:r>
            <a:endParaRPr lang="en-US" sz="1600" dirty="0"/>
          </a:p>
        </p:txBody>
      </p:sp>
    </p:spTree>
    <p:extLst>
      <p:ext uri="{BB962C8B-B14F-4D97-AF65-F5344CB8AC3E}">
        <p14:creationId xmlns:p14="http://schemas.microsoft.com/office/powerpoint/2010/main" val="14551772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1128</TotalTime>
  <Words>1084</Words>
  <Application>Microsoft Macintosh PowerPoint</Application>
  <PresentationFormat>On-screen Show (4:3)</PresentationFormat>
  <Paragraphs>215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A multiple regression approach for GWAS and high dimensional inference</vt:lpstr>
      <vt:lpstr>OpenMendel platform for Statistical Genetics</vt:lpstr>
      <vt:lpstr>Outline</vt:lpstr>
      <vt:lpstr>What is high dimensional data?</vt:lpstr>
      <vt:lpstr>Examples </vt:lpstr>
      <vt:lpstr>Find causal SNPs via univariate regression</vt:lpstr>
      <vt:lpstr>Find causal covariates by p-values (cont.)</vt:lpstr>
      <vt:lpstr>Pros and cons of p-values for GWAS</vt:lpstr>
      <vt:lpstr>What if you don’t control for confounders?</vt:lpstr>
      <vt:lpstr>Multiple regression control for confounding</vt:lpstr>
      <vt:lpstr>Did people attempt multiple regression GWAS?</vt:lpstr>
      <vt:lpstr>Case study: Lasso vs Marginal testing</vt:lpstr>
      <vt:lpstr>Lasso’s high false positives are due to shrinkage</vt:lpstr>
      <vt:lpstr>Case study: parameter estimates in IHT vs lasso</vt:lpstr>
      <vt:lpstr>Case study: IHT vs Lasso vs Marginal testing</vt:lpstr>
      <vt:lpstr>What are our contributions?</vt:lpstr>
      <vt:lpstr>Software showcase!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multiple regression approach for GWAS and high dimensional inference</dc:title>
  <dc:creator>Benjamin Chu</dc:creator>
  <cp:lastModifiedBy>Benjamin Chu</cp:lastModifiedBy>
  <cp:revision>562</cp:revision>
  <dcterms:created xsi:type="dcterms:W3CDTF">2020-01-28T18:45:26Z</dcterms:created>
  <dcterms:modified xsi:type="dcterms:W3CDTF">2020-01-31T19:41:00Z</dcterms:modified>
</cp:coreProperties>
</file>