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1"/>
  </p:sldMasterIdLst>
  <p:notesMasterIdLst>
    <p:notesMasterId r:id="rId14"/>
  </p:notesMasterIdLst>
  <p:sldIdLst>
    <p:sldId id="256" r:id="rId2"/>
    <p:sldId id="259" r:id="rId3"/>
    <p:sldId id="257" r:id="rId4"/>
    <p:sldId id="262" r:id="rId5"/>
    <p:sldId id="263" r:id="rId6"/>
    <p:sldId id="261" r:id="rId7"/>
    <p:sldId id="264" r:id="rId8"/>
    <p:sldId id="265" r:id="rId9"/>
    <p:sldId id="269" r:id="rId10"/>
    <p:sldId id="268" r:id="rId11"/>
    <p:sldId id="270" r:id="rId12"/>
    <p:sldId id="27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7" d="100"/>
          <a:sy n="137" d="100"/>
        </p:scale>
        <p:origin x="-65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637069-2E57-EC48-AEE9-D9084A574C9B}" type="datetimeFigureOut">
              <a:rPr lang="en-US" smtClean="0"/>
              <a:t>20/1/28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36F243-0DEF-C842-90D8-D1B872A828E9}" type="slidenum">
              <a:rPr lang="en-US" smtClean="0"/>
              <a:t>‹#›</a:t>
            </a:fld>
            <a:endParaRPr lang="en-US"/>
          </a:p>
        </p:txBody>
      </p:sp>
    </p:spTree>
    <p:extLst>
      <p:ext uri="{BB962C8B-B14F-4D97-AF65-F5344CB8AC3E}">
        <p14:creationId xmlns:p14="http://schemas.microsoft.com/office/powerpoint/2010/main" val="19085355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model 1, we are assuming every individual is</a:t>
            </a:r>
            <a:r>
              <a:rPr lang="en-US" baseline="0" dirty="0" smtClean="0"/>
              <a:t> completely identical except at the covariate. If this was true, then </a:t>
            </a:r>
            <a:r>
              <a:rPr lang="en-US" baseline="0" dirty="0" err="1" smtClean="0"/>
              <a:t>univariate</a:t>
            </a:r>
            <a:r>
              <a:rPr lang="en-US" baseline="0" dirty="0" smtClean="0"/>
              <a:t> models are good. </a:t>
            </a:r>
            <a:r>
              <a:rPr lang="en-US" dirty="0" smtClean="0"/>
              <a:t>In model 2, blood pressure determined by 2 explanatory</a:t>
            </a:r>
            <a:r>
              <a:rPr lang="en-US" baseline="0" dirty="0" smtClean="0"/>
              <a:t> variables, x1 and x2. Because model 2 contains x2 explicitly, we can measure the effect of x1 on blood pressure, keeping the effect of x2 fixed. In model 1, which puts x2 in the error term, we would have to assume x1 is uncorrelated with x2.</a:t>
            </a:r>
            <a:endParaRPr lang="en-US" dirty="0" smtClean="0"/>
          </a:p>
          <a:p>
            <a:endParaRPr lang="en-US" dirty="0"/>
          </a:p>
        </p:txBody>
      </p:sp>
      <p:sp>
        <p:nvSpPr>
          <p:cNvPr id="4" name="Slide Number Placeholder 3"/>
          <p:cNvSpPr>
            <a:spLocks noGrp="1"/>
          </p:cNvSpPr>
          <p:nvPr>
            <p:ph type="sldNum" sz="quarter" idx="10"/>
          </p:nvPr>
        </p:nvSpPr>
        <p:spPr/>
        <p:txBody>
          <a:bodyPr/>
          <a:lstStyle/>
          <a:p>
            <a:fld id="{DE36F243-0DEF-C842-90D8-D1B872A828E9}" type="slidenum">
              <a:rPr lang="en-US" smtClean="0"/>
              <a:t>10</a:t>
            </a:fld>
            <a:endParaRPr lang="en-US"/>
          </a:p>
        </p:txBody>
      </p:sp>
    </p:spTree>
    <p:extLst>
      <p:ext uri="{BB962C8B-B14F-4D97-AF65-F5344CB8AC3E}">
        <p14:creationId xmlns:p14="http://schemas.microsoft.com/office/powerpoint/2010/main" val="1741378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x-none"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dirty="0"/>
          </a:p>
        </p:txBody>
      </p:sp>
      <p:sp>
        <p:nvSpPr>
          <p:cNvPr id="4" name="Date Placeholder 3"/>
          <p:cNvSpPr>
            <a:spLocks noGrp="1"/>
          </p:cNvSpPr>
          <p:nvPr>
            <p:ph type="dt" sz="half" idx="10"/>
          </p:nvPr>
        </p:nvSpPr>
        <p:spPr/>
        <p:txBody>
          <a:bodyPr/>
          <a:lstStyle/>
          <a:p>
            <a:fld id="{51A6E329-1FAF-DA41-AFB6-CE80DCBD6FF0}" type="datetimeFigureOut">
              <a:rPr lang="en-US" smtClean="0"/>
              <a:t>20/1/28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51A6E329-1FAF-DA41-AFB6-CE80DCBD6FF0}" type="datetimeFigureOut">
              <a:rPr lang="en-US" smtClean="0"/>
              <a:t>20/1/28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p>
            <a:fld id="{51A6E329-1FAF-DA41-AFB6-CE80DCBD6FF0}" type="datetimeFigureOut">
              <a:rPr lang="en-US" smtClean="0"/>
              <a:t>20/1/28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51A6E329-1FAF-DA41-AFB6-CE80DCBD6FF0}" type="datetimeFigureOut">
              <a:rPr lang="en-US" smtClean="0"/>
              <a:t>20/1/28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x-none"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51A6E329-1FAF-DA41-AFB6-CE80DCBD6FF0}" type="datetimeFigureOut">
              <a:rPr lang="en-US" smtClean="0"/>
              <a:t>20/1/28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09654-8B5F-DC40-B157-BA69DC72F5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p>
            <a:fld id="{51A6E329-1FAF-DA41-AFB6-CE80DCBD6FF0}" type="datetimeFigureOut">
              <a:rPr lang="en-US" smtClean="0"/>
              <a:t>20/1/28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p>
            <a:fld id="{51A6E329-1FAF-DA41-AFB6-CE80DCBD6FF0}" type="datetimeFigureOut">
              <a:rPr lang="en-US" smtClean="0"/>
              <a:t>20/1/28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A09654-8B5F-DC40-B157-BA69DC72F5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51A6E329-1FAF-DA41-AFB6-CE80DCBD6FF0}" type="datetimeFigureOut">
              <a:rPr lang="en-US" smtClean="0"/>
              <a:t>20/1/28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6E329-1FAF-DA41-AFB6-CE80DCBD6FF0}" type="datetimeFigureOut">
              <a:rPr lang="en-US" smtClean="0"/>
              <a:t>20/1/28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x-none"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51A6E329-1FAF-DA41-AFB6-CE80DCBD6FF0}" type="datetimeFigureOut">
              <a:rPr lang="en-US" smtClean="0"/>
              <a:t>20/1/28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x-none"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51A6E329-1FAF-DA41-AFB6-CE80DCBD6FF0}" type="datetimeFigureOut">
              <a:rPr lang="en-US" smtClean="0"/>
              <a:t>20/1/28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x-none"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1A6E329-1FAF-DA41-AFB6-CE80DCBD6FF0}" type="datetimeFigureOut">
              <a:rPr lang="en-US" smtClean="0"/>
              <a:t>20/1/28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BA09654-8B5F-DC40-B157-BA69DC72F5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0.emf"/><Relationship Id="rId5"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800" dirty="0" smtClean="0"/>
              <a:t>A multiple regression approach for GWAS and high dimensional inference</a:t>
            </a:r>
            <a:endParaRPr lang="en-US" sz="3800" dirty="0"/>
          </a:p>
        </p:txBody>
      </p:sp>
      <p:sp>
        <p:nvSpPr>
          <p:cNvPr id="3" name="Subtitle 2"/>
          <p:cNvSpPr>
            <a:spLocks noGrp="1"/>
          </p:cNvSpPr>
          <p:nvPr>
            <p:ph type="subTitle" idx="1"/>
          </p:nvPr>
        </p:nvSpPr>
        <p:spPr>
          <a:xfrm>
            <a:off x="1371600" y="3886200"/>
            <a:ext cx="6400800" cy="1869724"/>
          </a:xfrm>
        </p:spPr>
        <p:txBody>
          <a:bodyPr>
            <a:normAutofit/>
          </a:bodyPr>
          <a:lstStyle/>
          <a:p>
            <a:r>
              <a:rPr lang="en-US" dirty="0" smtClean="0"/>
              <a:t>Benjamin Chu</a:t>
            </a:r>
          </a:p>
          <a:p>
            <a:r>
              <a:rPr lang="en-US" dirty="0" smtClean="0"/>
              <a:t>Computational Medicine, Biomathematics</a:t>
            </a:r>
          </a:p>
          <a:p>
            <a:r>
              <a:rPr lang="en-US" dirty="0" smtClean="0"/>
              <a:t>1/31/2020</a:t>
            </a:r>
            <a:endParaRPr lang="en-US" dirty="0"/>
          </a:p>
        </p:txBody>
      </p:sp>
    </p:spTree>
    <p:extLst>
      <p:ext uri="{BB962C8B-B14F-4D97-AF65-F5344CB8AC3E}">
        <p14:creationId xmlns:p14="http://schemas.microsoft.com/office/powerpoint/2010/main" val="351075605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10505"/>
            <a:ext cx="8229600" cy="688746"/>
          </a:xfrm>
        </p:spPr>
        <p:txBody>
          <a:bodyPr/>
          <a:lstStyle/>
          <a:p>
            <a:r>
              <a:rPr lang="en-US" dirty="0" smtClean="0"/>
              <a:t>Ideally, every individual is </a:t>
            </a:r>
            <a:r>
              <a:rPr lang="en-US" b="1" dirty="0" smtClean="0"/>
              <a:t>identical </a:t>
            </a:r>
            <a:r>
              <a:rPr lang="en-US" dirty="0" smtClean="0"/>
              <a:t>except 1 thing:</a:t>
            </a:r>
          </a:p>
          <a:p>
            <a:endParaRPr lang="en-US" dirty="0"/>
          </a:p>
          <a:p>
            <a:endParaRPr lang="en-US" dirty="0" smtClean="0"/>
          </a:p>
          <a:p>
            <a:endParaRPr lang="en-US" dirty="0"/>
          </a:p>
        </p:txBody>
      </p:sp>
      <p:sp>
        <p:nvSpPr>
          <p:cNvPr id="4" name="Title 1"/>
          <p:cNvSpPr>
            <a:spLocks noGrp="1"/>
          </p:cNvSpPr>
          <p:nvPr>
            <p:ph type="title"/>
          </p:nvPr>
        </p:nvSpPr>
        <p:spPr/>
        <p:txBody>
          <a:bodyPr>
            <a:noAutofit/>
          </a:bodyPr>
          <a:lstStyle/>
          <a:p>
            <a:r>
              <a:rPr lang="en-US" sz="3500" dirty="0"/>
              <a:t>Easy to be mislead when one </a:t>
            </a:r>
            <a:r>
              <a:rPr lang="en-US" sz="3500" dirty="0" smtClean="0"/>
              <a:t>does not </a:t>
            </a:r>
            <a:r>
              <a:rPr lang="en-US" sz="3500" dirty="0"/>
              <a:t>control for confounding</a:t>
            </a:r>
            <a:endParaRPr lang="en-US" sz="3500" dirty="0"/>
          </a:p>
        </p:txBody>
      </p:sp>
      <p:pic>
        <p:nvPicPr>
          <p:cNvPr id="5" name="Picture 4"/>
          <p:cNvPicPr>
            <a:picLocks noChangeAspect="1"/>
          </p:cNvPicPr>
          <p:nvPr/>
        </p:nvPicPr>
        <p:blipFill>
          <a:blip r:embed="rId3"/>
          <a:stretch>
            <a:fillRect/>
          </a:stretch>
        </p:blipFill>
        <p:spPr>
          <a:xfrm flipH="1">
            <a:off x="7844763" y="1873429"/>
            <a:ext cx="191549" cy="925821"/>
          </a:xfrm>
          <a:prstGeom prst="rect">
            <a:avLst/>
          </a:prstGeom>
        </p:spPr>
      </p:pic>
      <p:sp>
        <p:nvSpPr>
          <p:cNvPr id="6" name="TextBox 5"/>
          <p:cNvSpPr txBox="1"/>
          <p:nvPr/>
        </p:nvSpPr>
        <p:spPr>
          <a:xfrm>
            <a:off x="310691" y="3164662"/>
            <a:ext cx="1070012" cy="369332"/>
          </a:xfrm>
          <a:prstGeom prst="rect">
            <a:avLst/>
          </a:prstGeom>
          <a:noFill/>
        </p:spPr>
        <p:txBody>
          <a:bodyPr wrap="none" rtlCol="0">
            <a:spAutoFit/>
          </a:bodyPr>
          <a:lstStyle/>
          <a:p>
            <a:r>
              <a:rPr lang="en-US" dirty="0" smtClean="0"/>
              <a:t>Model 1:</a:t>
            </a:r>
            <a:endParaRPr lang="en-US" dirty="0"/>
          </a:p>
        </p:txBody>
      </p:sp>
      <p:sp>
        <p:nvSpPr>
          <p:cNvPr id="7" name="TextBox 6"/>
          <p:cNvSpPr txBox="1"/>
          <p:nvPr/>
        </p:nvSpPr>
        <p:spPr>
          <a:xfrm>
            <a:off x="310691" y="3747721"/>
            <a:ext cx="1070012" cy="369332"/>
          </a:xfrm>
          <a:prstGeom prst="rect">
            <a:avLst/>
          </a:prstGeom>
          <a:noFill/>
        </p:spPr>
        <p:txBody>
          <a:bodyPr wrap="none" rtlCol="0">
            <a:spAutoFit/>
          </a:bodyPr>
          <a:lstStyle/>
          <a:p>
            <a:r>
              <a:rPr lang="en-US" dirty="0" smtClean="0"/>
              <a:t>Model 2:</a:t>
            </a:r>
            <a:endParaRPr lang="en-US" dirty="0"/>
          </a:p>
        </p:txBody>
      </p:sp>
      <p:sp>
        <p:nvSpPr>
          <p:cNvPr id="8" name="TextBox 7"/>
          <p:cNvSpPr txBox="1"/>
          <p:nvPr/>
        </p:nvSpPr>
        <p:spPr>
          <a:xfrm>
            <a:off x="801440" y="4858839"/>
            <a:ext cx="184666" cy="369332"/>
          </a:xfrm>
          <a:prstGeom prst="rect">
            <a:avLst/>
          </a:prstGeom>
          <a:noFill/>
        </p:spPr>
        <p:txBody>
          <a:bodyPr wrap="none" rtlCol="0">
            <a:spAutoFit/>
          </a:bodyPr>
          <a:lstStyle/>
          <a:p>
            <a:endParaRPr lang="en-US" dirty="0"/>
          </a:p>
        </p:txBody>
      </p:sp>
      <p:pic>
        <p:nvPicPr>
          <p:cNvPr id="9" name="Picture 8" descr="text_blood_pres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8595" y="3127578"/>
            <a:ext cx="6197600" cy="419100"/>
          </a:xfrm>
          <a:prstGeom prst="rect">
            <a:avLst/>
          </a:prstGeom>
        </p:spPr>
      </p:pic>
      <p:pic>
        <p:nvPicPr>
          <p:cNvPr id="10" name="Picture 9" descr="text_blood_pres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7212" y="3747721"/>
            <a:ext cx="7530316" cy="410745"/>
          </a:xfrm>
          <a:prstGeom prst="rect">
            <a:avLst/>
          </a:prstGeom>
        </p:spPr>
      </p:pic>
      <p:sp>
        <p:nvSpPr>
          <p:cNvPr id="14" name="TextBox 13"/>
          <p:cNvSpPr txBox="1"/>
          <p:nvPr/>
        </p:nvSpPr>
        <p:spPr>
          <a:xfrm>
            <a:off x="457200" y="4878830"/>
            <a:ext cx="8023316" cy="1477328"/>
          </a:xfrm>
          <a:prstGeom prst="rect">
            <a:avLst/>
          </a:prstGeom>
          <a:noFill/>
        </p:spPr>
        <p:txBody>
          <a:bodyPr wrap="square" rtlCol="0">
            <a:spAutoFit/>
          </a:bodyPr>
          <a:lstStyle/>
          <a:p>
            <a:pPr algn="ctr"/>
            <a:r>
              <a:rPr lang="en-US" sz="3000" b="1" dirty="0" smtClean="0"/>
              <a:t>Message of the talk</a:t>
            </a:r>
            <a:r>
              <a:rPr lang="en-US" sz="3000" dirty="0" smtClean="0"/>
              <a:t>: Multiple regressions measure covariate effects, </a:t>
            </a:r>
            <a:r>
              <a:rPr lang="en-US" sz="3000" b="1" dirty="0" smtClean="0">
                <a:solidFill>
                  <a:srgbClr val="FF0000"/>
                </a:solidFill>
              </a:rPr>
              <a:t>as if other covariate effects are fixed</a:t>
            </a:r>
            <a:r>
              <a:rPr lang="en-US" sz="3000" dirty="0" smtClean="0"/>
              <a:t>.</a:t>
            </a:r>
          </a:p>
        </p:txBody>
      </p:sp>
      <p:sp>
        <p:nvSpPr>
          <p:cNvPr id="15" name="Frame 14"/>
          <p:cNvSpPr/>
          <p:nvPr/>
        </p:nvSpPr>
        <p:spPr>
          <a:xfrm>
            <a:off x="584029" y="4792951"/>
            <a:ext cx="7963195" cy="1724351"/>
          </a:xfrm>
          <a:prstGeom prst="frame">
            <a:avLst>
              <a:gd name="adj1" fmla="val 675"/>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066526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some multiple regression methods and do they work in GWAS?</a:t>
            </a:r>
            <a:endParaRPr lang="en-US" dirty="0"/>
          </a:p>
        </p:txBody>
      </p:sp>
      <p:pic>
        <p:nvPicPr>
          <p:cNvPr id="11" name="Picture 10"/>
          <p:cNvPicPr>
            <a:picLocks noChangeAspect="1"/>
          </p:cNvPicPr>
          <p:nvPr/>
        </p:nvPicPr>
        <p:blipFill>
          <a:blip r:embed="rId2"/>
          <a:stretch>
            <a:fillRect/>
          </a:stretch>
        </p:blipFill>
        <p:spPr>
          <a:xfrm>
            <a:off x="742868" y="2003579"/>
            <a:ext cx="8401132" cy="1111377"/>
          </a:xfrm>
          <a:prstGeom prst="rect">
            <a:avLst/>
          </a:prstGeom>
        </p:spPr>
      </p:pic>
      <p:pic>
        <p:nvPicPr>
          <p:cNvPr id="12" name="Picture 11"/>
          <p:cNvPicPr>
            <a:picLocks noChangeAspect="1"/>
          </p:cNvPicPr>
          <p:nvPr/>
        </p:nvPicPr>
        <p:blipFill>
          <a:blip r:embed="rId3"/>
          <a:stretch>
            <a:fillRect/>
          </a:stretch>
        </p:blipFill>
        <p:spPr>
          <a:xfrm>
            <a:off x="837804" y="5358465"/>
            <a:ext cx="8025132" cy="1221216"/>
          </a:xfrm>
          <a:prstGeom prst="rect">
            <a:avLst/>
          </a:prstGeom>
        </p:spPr>
      </p:pic>
      <p:pic>
        <p:nvPicPr>
          <p:cNvPr id="13" name="Picture 12"/>
          <p:cNvPicPr>
            <a:picLocks noChangeAspect="1"/>
          </p:cNvPicPr>
          <p:nvPr/>
        </p:nvPicPr>
        <p:blipFill>
          <a:blip r:embed="rId4"/>
          <a:stretch>
            <a:fillRect/>
          </a:stretch>
        </p:blipFill>
        <p:spPr>
          <a:xfrm>
            <a:off x="661668" y="3357028"/>
            <a:ext cx="7685085" cy="1573182"/>
          </a:xfrm>
          <a:prstGeom prst="rect">
            <a:avLst/>
          </a:prstGeom>
        </p:spPr>
      </p:pic>
    </p:spTree>
    <p:extLst>
      <p:ext uri="{BB962C8B-B14F-4D97-AF65-F5344CB8AC3E}">
        <p14:creationId xmlns:p14="http://schemas.microsoft.com/office/powerpoint/2010/main" val="35429229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Lasso finds too many false positives because of shrinkage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7059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09664" y="3435281"/>
            <a:ext cx="5948283" cy="274092"/>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Review.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600" y="2041337"/>
            <a:ext cx="7739074" cy="4315014"/>
          </a:xfrm>
          <a:prstGeom prst="rect">
            <a:avLst/>
          </a:prstGeom>
        </p:spPr>
      </p:pic>
      <p:sp>
        <p:nvSpPr>
          <p:cNvPr id="2" name="Title 1"/>
          <p:cNvSpPr>
            <a:spLocks noGrp="1"/>
          </p:cNvSpPr>
          <p:nvPr>
            <p:ph type="title"/>
          </p:nvPr>
        </p:nvSpPr>
        <p:spPr>
          <a:xfrm>
            <a:off x="136075" y="274638"/>
            <a:ext cx="9083306" cy="1143000"/>
          </a:xfrm>
        </p:spPr>
        <p:txBody>
          <a:bodyPr>
            <a:noAutofit/>
          </a:bodyPr>
          <a:lstStyle/>
          <a:p>
            <a:r>
              <a:rPr lang="en-US" sz="3500" dirty="0" err="1" smtClean="0"/>
              <a:t>OpenMendel</a:t>
            </a:r>
            <a:r>
              <a:rPr lang="en-US" sz="3500" dirty="0"/>
              <a:t> </a:t>
            </a:r>
            <a:r>
              <a:rPr lang="en-US" sz="3500" dirty="0" smtClean="0"/>
              <a:t>platform for Statistical Genetics</a:t>
            </a:r>
            <a:endParaRPr lang="en-US" sz="3500" dirty="0"/>
          </a:p>
        </p:txBody>
      </p:sp>
      <p:sp>
        <p:nvSpPr>
          <p:cNvPr id="6" name="Rectangle 5"/>
          <p:cNvSpPr/>
          <p:nvPr/>
        </p:nvSpPr>
        <p:spPr>
          <a:xfrm>
            <a:off x="827643" y="6505663"/>
            <a:ext cx="8640804" cy="338554"/>
          </a:xfrm>
          <a:prstGeom prst="rect">
            <a:avLst/>
          </a:prstGeom>
        </p:spPr>
        <p:txBody>
          <a:bodyPr wrap="square">
            <a:spAutoFit/>
          </a:bodyPr>
          <a:lstStyle/>
          <a:p>
            <a:r>
              <a:rPr lang="nb-NO" sz="1600" i="1" dirty="0" smtClean="0"/>
              <a:t>Human Genetics </a:t>
            </a:r>
            <a:r>
              <a:rPr lang="nb-NO" sz="1600" dirty="0" smtClean="0"/>
              <a:t>(2019): </a:t>
            </a:r>
            <a:r>
              <a:rPr lang="nb-NO" sz="1600" dirty="0" err="1" smtClean="0"/>
              <a:t>https</a:t>
            </a:r>
            <a:r>
              <a:rPr lang="nb-NO" sz="1600" dirty="0" smtClean="0"/>
              <a:t>://</a:t>
            </a:r>
            <a:r>
              <a:rPr lang="nb-NO" sz="1600" dirty="0" err="1" smtClean="0"/>
              <a:t>link.springer.com</a:t>
            </a:r>
            <a:r>
              <a:rPr lang="nb-NO" sz="1600" dirty="0" smtClean="0"/>
              <a:t>/</a:t>
            </a:r>
            <a:r>
              <a:rPr lang="nb-NO" sz="1600" dirty="0" err="1" smtClean="0"/>
              <a:t>article</a:t>
            </a:r>
            <a:r>
              <a:rPr lang="nb-NO" sz="1600" dirty="0" smtClean="0"/>
              <a:t>/10.1007/s00439-019-02001-z</a:t>
            </a:r>
            <a:endParaRPr lang="en-US" sz="1600" dirty="0"/>
          </a:p>
        </p:txBody>
      </p:sp>
      <p:sp>
        <p:nvSpPr>
          <p:cNvPr id="4" name="Rectangle 3"/>
          <p:cNvSpPr/>
          <p:nvPr/>
        </p:nvSpPr>
        <p:spPr>
          <a:xfrm>
            <a:off x="1621569" y="1417638"/>
            <a:ext cx="5604194" cy="553998"/>
          </a:xfrm>
          <a:prstGeom prst="rect">
            <a:avLst/>
          </a:prstGeom>
        </p:spPr>
        <p:txBody>
          <a:bodyPr wrap="none">
            <a:spAutoFit/>
          </a:bodyPr>
          <a:lstStyle/>
          <a:p>
            <a:r>
              <a:rPr lang="en-US" sz="3000" b="1" dirty="0" smtClean="0"/>
              <a:t>Visit us: </a:t>
            </a:r>
            <a:r>
              <a:rPr lang="en-US" sz="3000" b="1" dirty="0" err="1" smtClean="0"/>
              <a:t>github.com</a:t>
            </a:r>
            <a:r>
              <a:rPr lang="en-US" sz="3000" b="1" dirty="0"/>
              <a:t>/</a:t>
            </a:r>
            <a:r>
              <a:rPr lang="en-US" sz="3000" b="1" dirty="0" err="1"/>
              <a:t>OpenMendel</a:t>
            </a:r>
            <a:endParaRPr lang="en-US" sz="3000" b="1" dirty="0"/>
          </a:p>
        </p:txBody>
      </p:sp>
      <p:sp>
        <p:nvSpPr>
          <p:cNvPr id="5" name="Slide Number Placeholder 4"/>
          <p:cNvSpPr>
            <a:spLocks noGrp="1"/>
          </p:cNvSpPr>
          <p:nvPr>
            <p:ph type="sldNum" sz="quarter" idx="12"/>
          </p:nvPr>
        </p:nvSpPr>
        <p:spPr/>
        <p:txBody>
          <a:bodyPr/>
          <a:lstStyle/>
          <a:p>
            <a:fld id="{4C958359-9322-6441-8715-055CBE9441BE}" type="slidenum">
              <a:rPr lang="en-US" sz="1600" smtClean="0"/>
              <a:t>2</a:t>
            </a:fld>
            <a:r>
              <a:rPr lang="en-US" sz="1600" dirty="0" smtClean="0"/>
              <a:t>/10</a:t>
            </a:r>
            <a:endParaRPr lang="en-US" sz="1600" dirty="0"/>
          </a:p>
        </p:txBody>
      </p:sp>
      <p:sp>
        <p:nvSpPr>
          <p:cNvPr id="9" name="Rectangle 8"/>
          <p:cNvSpPr/>
          <p:nvPr/>
        </p:nvSpPr>
        <p:spPr>
          <a:xfrm>
            <a:off x="383760" y="4284965"/>
            <a:ext cx="7925914" cy="758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911364" y="4348921"/>
            <a:ext cx="6946583" cy="553998"/>
          </a:xfrm>
          <a:prstGeom prst="rect">
            <a:avLst/>
          </a:prstGeom>
          <a:noFill/>
        </p:spPr>
        <p:txBody>
          <a:bodyPr wrap="none" rtlCol="0">
            <a:spAutoFit/>
          </a:bodyPr>
          <a:lstStyle/>
          <a:p>
            <a:r>
              <a:rPr lang="en-US" sz="3000" b="1" dirty="0" smtClean="0">
                <a:solidFill>
                  <a:srgbClr val="FF0000"/>
                </a:solidFill>
              </a:rPr>
              <a:t>Was going to talk about this package</a:t>
            </a:r>
            <a:endParaRPr lang="en-US" sz="3000" b="1" dirty="0">
              <a:solidFill>
                <a:srgbClr val="FF0000"/>
              </a:solidFill>
            </a:endParaRPr>
          </a:p>
        </p:txBody>
      </p:sp>
      <p:cxnSp>
        <p:nvCxnSpPr>
          <p:cNvPr id="12" name="Straight Arrow Connector 11"/>
          <p:cNvCxnSpPr/>
          <p:nvPr/>
        </p:nvCxnSpPr>
        <p:spPr>
          <a:xfrm flipH="1">
            <a:off x="8077238" y="2960189"/>
            <a:ext cx="822343" cy="47509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827643" y="3270826"/>
            <a:ext cx="917551" cy="3289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8077239" y="3599736"/>
            <a:ext cx="822342" cy="23754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730972" y="3651635"/>
            <a:ext cx="890597" cy="24960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8104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600201"/>
            <a:ext cx="8229600" cy="3342584"/>
          </a:xfrm>
        </p:spPr>
        <p:txBody>
          <a:bodyPr>
            <a:normAutofit/>
          </a:bodyPr>
          <a:lstStyle/>
          <a:p>
            <a:r>
              <a:rPr lang="en-US" dirty="0" smtClean="0"/>
              <a:t>How simple scientific questions lead to a “</a:t>
            </a:r>
            <a:r>
              <a:rPr lang="en-US" dirty="0"/>
              <a:t>high dimensional” data </a:t>
            </a:r>
            <a:endParaRPr lang="en-US" dirty="0" smtClean="0"/>
          </a:p>
          <a:p>
            <a:endParaRPr lang="en-US" dirty="0"/>
          </a:p>
          <a:p>
            <a:r>
              <a:rPr lang="en-US" dirty="0" smtClean="0"/>
              <a:t>Pros and cons of “</a:t>
            </a:r>
            <a:r>
              <a:rPr lang="en-US" dirty="0" smtClean="0"/>
              <a:t>p-value methods” </a:t>
            </a:r>
            <a:r>
              <a:rPr lang="en-US" dirty="0" err="1" smtClean="0"/>
              <a:t>vs</a:t>
            </a:r>
            <a:r>
              <a:rPr lang="en-US" dirty="0" smtClean="0"/>
              <a:t> multiple regression methods. </a:t>
            </a:r>
            <a:endParaRPr lang="en-US" dirty="0"/>
          </a:p>
          <a:p>
            <a:endParaRPr lang="en-US" dirty="0" smtClean="0"/>
          </a:p>
          <a:p>
            <a:r>
              <a:rPr lang="en-US" dirty="0" smtClean="0"/>
              <a:t>Maybe convince you to use </a:t>
            </a:r>
            <a:r>
              <a:rPr lang="en-US" dirty="0" smtClean="0"/>
              <a:t>Iterative hard </a:t>
            </a:r>
            <a:r>
              <a:rPr lang="en-US" dirty="0" err="1" smtClean="0"/>
              <a:t>thresholding</a:t>
            </a:r>
            <a:r>
              <a:rPr lang="en-US" dirty="0" smtClean="0"/>
              <a:t> </a:t>
            </a:r>
            <a:r>
              <a:rPr lang="en-US" dirty="0" smtClean="0"/>
              <a:t>for your high dimensional </a:t>
            </a:r>
            <a:r>
              <a:rPr lang="en-US" dirty="0" smtClean="0"/>
              <a:t>data</a:t>
            </a:r>
          </a:p>
        </p:txBody>
      </p:sp>
      <p:sp>
        <p:nvSpPr>
          <p:cNvPr id="7" name="Rectangle 6"/>
          <p:cNvSpPr/>
          <p:nvPr/>
        </p:nvSpPr>
        <p:spPr>
          <a:xfrm>
            <a:off x="1434875" y="5723451"/>
            <a:ext cx="7341335" cy="1446550"/>
          </a:xfrm>
          <a:prstGeom prst="rect">
            <a:avLst/>
          </a:prstGeom>
        </p:spPr>
        <p:txBody>
          <a:bodyPr wrap="none">
            <a:spAutoFit/>
          </a:bodyPr>
          <a:lstStyle/>
          <a:p>
            <a:r>
              <a:rPr lang="en-US" sz="2200" b="1" dirty="0"/>
              <a:t>Package: </a:t>
            </a:r>
            <a:r>
              <a:rPr lang="en-US" sz="2200" dirty="0" err="1"/>
              <a:t>github.com</a:t>
            </a:r>
            <a:r>
              <a:rPr lang="en-US" sz="2200" dirty="0"/>
              <a:t>/biona001/</a:t>
            </a:r>
            <a:r>
              <a:rPr lang="en-US" sz="2200" dirty="0" err="1" smtClean="0"/>
              <a:t>MendelIHT.jl</a:t>
            </a:r>
            <a:endParaRPr lang="en-US" sz="2200" dirty="0" smtClean="0"/>
          </a:p>
          <a:p>
            <a:r>
              <a:rPr lang="en-US" sz="2200" b="1" dirty="0" smtClean="0"/>
              <a:t>Slides: </a:t>
            </a:r>
            <a:r>
              <a:rPr lang="en-US" sz="2200" dirty="0" err="1" smtClean="0"/>
              <a:t>github.com</a:t>
            </a:r>
            <a:r>
              <a:rPr lang="en-US" sz="2200" dirty="0"/>
              <a:t>/biona001/public-</a:t>
            </a:r>
            <a:r>
              <a:rPr lang="en-US" sz="2200" dirty="0" smtClean="0"/>
              <a:t>talks</a:t>
            </a:r>
          </a:p>
          <a:p>
            <a:r>
              <a:rPr lang="en-US" sz="2200" b="1" dirty="0" smtClean="0"/>
              <a:t>Paper: </a:t>
            </a:r>
            <a:r>
              <a:rPr lang="en-US" sz="2200" dirty="0" smtClean="0"/>
              <a:t>https://</a:t>
            </a:r>
            <a:r>
              <a:rPr lang="en-US" sz="2200" dirty="0" err="1" smtClean="0"/>
              <a:t>www.biorxiv.org</a:t>
            </a:r>
            <a:r>
              <a:rPr lang="en-US" sz="2200" dirty="0" smtClean="0"/>
              <a:t>/content/10.1101/697755v2</a:t>
            </a:r>
          </a:p>
          <a:p>
            <a:endParaRPr lang="en-US" sz="2200" b="1" dirty="0"/>
          </a:p>
        </p:txBody>
      </p:sp>
    </p:spTree>
    <p:extLst>
      <p:ext uri="{BB962C8B-B14F-4D97-AF65-F5344CB8AC3E}">
        <p14:creationId xmlns:p14="http://schemas.microsoft.com/office/powerpoint/2010/main" val="23359228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high dimensional data?</a:t>
            </a:r>
            <a:endParaRPr lang="en-US" dirty="0"/>
          </a:p>
        </p:txBody>
      </p:sp>
      <p:sp>
        <p:nvSpPr>
          <p:cNvPr id="3" name="Content Placeholder 2"/>
          <p:cNvSpPr>
            <a:spLocks noGrp="1"/>
          </p:cNvSpPr>
          <p:nvPr>
            <p:ph idx="1"/>
          </p:nvPr>
        </p:nvSpPr>
        <p:spPr>
          <a:xfrm>
            <a:off x="457200" y="1600200"/>
            <a:ext cx="8229600" cy="957943"/>
          </a:xfrm>
        </p:spPr>
        <p:txBody>
          <a:bodyPr>
            <a:normAutofit/>
          </a:bodyPr>
          <a:lstStyle/>
          <a:p>
            <a:r>
              <a:rPr lang="en-US" dirty="0" smtClean="0"/>
              <a:t>Dataset with more </a:t>
            </a:r>
            <a:r>
              <a:rPr lang="en-US" b="1" dirty="0" smtClean="0"/>
              <a:t>covariates</a:t>
            </a:r>
            <a:r>
              <a:rPr lang="en-US" dirty="0" smtClean="0"/>
              <a:t> than samples.</a:t>
            </a:r>
          </a:p>
          <a:p>
            <a:pPr lvl="2"/>
            <a:r>
              <a:rPr lang="en-US" dirty="0" smtClean="0"/>
              <a:t>Covariates = independent </a:t>
            </a:r>
            <a:r>
              <a:rPr lang="en-US" dirty="0"/>
              <a:t>variables, features, </a:t>
            </a:r>
            <a:r>
              <a:rPr lang="en-US" dirty="0" smtClean="0"/>
              <a:t>predictors</a:t>
            </a:r>
            <a:r>
              <a:rPr lang="en-US" dirty="0"/>
              <a:t>, </a:t>
            </a:r>
            <a:r>
              <a:rPr lang="en-US" dirty="0" err="1"/>
              <a:t>regressors</a:t>
            </a:r>
            <a:r>
              <a:rPr lang="mr-IN" dirty="0"/>
              <a:t>…</a:t>
            </a:r>
            <a:endParaRPr lang="en-US" dirty="0" smtClean="0"/>
          </a:p>
          <a:p>
            <a:pPr marL="0" indent="0">
              <a:buNone/>
            </a:pPr>
            <a:endParaRPr lang="en-US" dirty="0" smtClean="0"/>
          </a:p>
        </p:txBody>
      </p:sp>
      <p:sp>
        <p:nvSpPr>
          <p:cNvPr id="6" name="Rectangle 5"/>
          <p:cNvSpPr/>
          <p:nvPr/>
        </p:nvSpPr>
        <p:spPr>
          <a:xfrm>
            <a:off x="0" y="6607617"/>
            <a:ext cx="7234606" cy="276999"/>
          </a:xfrm>
          <a:prstGeom prst="rect">
            <a:avLst/>
          </a:prstGeom>
        </p:spPr>
        <p:txBody>
          <a:bodyPr wrap="square">
            <a:spAutoFit/>
          </a:bodyPr>
          <a:lstStyle/>
          <a:p>
            <a:r>
              <a:rPr lang="en-US" sz="1200" dirty="0" smtClean="0"/>
              <a:t>Figure: https://</a:t>
            </a:r>
            <a:r>
              <a:rPr lang="en-US" sz="1200" dirty="0" err="1" smtClean="0"/>
              <a:t>www.cs.cmu.edu</a:t>
            </a:r>
            <a:r>
              <a:rPr lang="en-US" sz="1200" dirty="0" smtClean="0"/>
              <a:t>/~</a:t>
            </a:r>
            <a:r>
              <a:rPr lang="en-US" sz="1200" dirty="0" err="1" smtClean="0"/>
              <a:t>ggordon</a:t>
            </a:r>
            <a:r>
              <a:rPr lang="en-US" sz="1200" dirty="0" smtClean="0"/>
              <a:t>/10725-F12/scribes/10725_Lecture2.pdf</a:t>
            </a:r>
            <a:endParaRPr lang="en-US" sz="1200" dirty="0"/>
          </a:p>
        </p:txBody>
      </p:sp>
      <p:sp>
        <p:nvSpPr>
          <p:cNvPr id="9" name="TextBox 8"/>
          <p:cNvSpPr txBox="1"/>
          <p:nvPr/>
        </p:nvSpPr>
        <p:spPr>
          <a:xfrm>
            <a:off x="818255" y="2769474"/>
            <a:ext cx="1610149" cy="477054"/>
          </a:xfrm>
          <a:prstGeom prst="rect">
            <a:avLst/>
          </a:prstGeom>
          <a:noFill/>
        </p:spPr>
        <p:txBody>
          <a:bodyPr wrap="none" rtlCol="0">
            <a:spAutoFit/>
          </a:bodyPr>
          <a:lstStyle/>
          <a:p>
            <a:r>
              <a:rPr lang="en-US" sz="2500" b="1" dirty="0" smtClean="0"/>
              <a:t>response</a:t>
            </a:r>
            <a:endParaRPr lang="en-US" sz="2500" b="1" dirty="0"/>
          </a:p>
        </p:txBody>
      </p:sp>
      <p:sp>
        <p:nvSpPr>
          <p:cNvPr id="11" name="TextBox 10"/>
          <p:cNvSpPr txBox="1"/>
          <p:nvPr/>
        </p:nvSpPr>
        <p:spPr>
          <a:xfrm>
            <a:off x="4968690" y="2758188"/>
            <a:ext cx="1770919" cy="477054"/>
          </a:xfrm>
          <a:prstGeom prst="rect">
            <a:avLst/>
          </a:prstGeom>
          <a:noFill/>
        </p:spPr>
        <p:txBody>
          <a:bodyPr wrap="none" rtlCol="0">
            <a:spAutoFit/>
          </a:bodyPr>
          <a:lstStyle/>
          <a:p>
            <a:r>
              <a:rPr lang="en-US" sz="2500" b="1" dirty="0" smtClean="0"/>
              <a:t>covariates</a:t>
            </a:r>
            <a:endParaRPr lang="en-US" sz="2500" b="1" dirty="0"/>
          </a:p>
        </p:txBody>
      </p:sp>
      <p:sp>
        <p:nvSpPr>
          <p:cNvPr id="12" name="TextBox 11"/>
          <p:cNvSpPr txBox="1"/>
          <p:nvPr/>
        </p:nvSpPr>
        <p:spPr>
          <a:xfrm>
            <a:off x="3014010" y="5815049"/>
            <a:ext cx="993030" cy="369332"/>
          </a:xfrm>
          <a:prstGeom prst="rect">
            <a:avLst/>
          </a:prstGeom>
          <a:noFill/>
        </p:spPr>
        <p:txBody>
          <a:bodyPr wrap="none" rtlCol="0">
            <a:spAutoFit/>
          </a:bodyPr>
          <a:lstStyle/>
          <a:p>
            <a:r>
              <a:rPr lang="en-US" dirty="0" smtClean="0"/>
              <a:t>e.g. sex</a:t>
            </a:r>
            <a:endParaRPr lang="en-US" dirty="0"/>
          </a:p>
        </p:txBody>
      </p:sp>
      <p:sp>
        <p:nvSpPr>
          <p:cNvPr id="13" name="TextBox 12"/>
          <p:cNvSpPr txBox="1"/>
          <p:nvPr/>
        </p:nvSpPr>
        <p:spPr>
          <a:xfrm>
            <a:off x="423445" y="5454550"/>
            <a:ext cx="2186416" cy="369332"/>
          </a:xfrm>
          <a:prstGeom prst="rect">
            <a:avLst/>
          </a:prstGeom>
          <a:noFill/>
        </p:spPr>
        <p:txBody>
          <a:bodyPr wrap="none" rtlCol="0">
            <a:spAutoFit/>
          </a:bodyPr>
          <a:lstStyle/>
          <a:p>
            <a:r>
              <a:rPr lang="en-US" dirty="0" smtClean="0"/>
              <a:t>e.g. Blood pressure   </a:t>
            </a:r>
            <a:endParaRPr lang="en-US" dirty="0"/>
          </a:p>
        </p:txBody>
      </p:sp>
      <p:sp>
        <p:nvSpPr>
          <p:cNvPr id="4" name="TextBox 3"/>
          <p:cNvSpPr txBox="1"/>
          <p:nvPr/>
        </p:nvSpPr>
        <p:spPr>
          <a:xfrm>
            <a:off x="356810" y="3336769"/>
            <a:ext cx="1159843" cy="369332"/>
          </a:xfrm>
          <a:prstGeom prst="rect">
            <a:avLst/>
          </a:prstGeom>
          <a:noFill/>
        </p:spPr>
        <p:txBody>
          <a:bodyPr wrap="none" rtlCol="0">
            <a:spAutoFit/>
          </a:bodyPr>
          <a:lstStyle/>
          <a:p>
            <a:r>
              <a:rPr lang="en-US" dirty="0" smtClean="0"/>
              <a:t>Sample 1</a:t>
            </a:r>
            <a:endParaRPr lang="en-US" dirty="0"/>
          </a:p>
        </p:txBody>
      </p:sp>
      <p:sp>
        <p:nvSpPr>
          <p:cNvPr id="5" name="TextBox 4"/>
          <p:cNvSpPr txBox="1"/>
          <p:nvPr/>
        </p:nvSpPr>
        <p:spPr>
          <a:xfrm>
            <a:off x="356810" y="3621434"/>
            <a:ext cx="1159843" cy="369332"/>
          </a:xfrm>
          <a:prstGeom prst="rect">
            <a:avLst/>
          </a:prstGeom>
          <a:noFill/>
        </p:spPr>
        <p:txBody>
          <a:bodyPr wrap="none" rtlCol="0">
            <a:spAutoFit/>
          </a:bodyPr>
          <a:lstStyle/>
          <a:p>
            <a:r>
              <a:rPr lang="en-US" dirty="0" smtClean="0"/>
              <a:t>Sample 2</a:t>
            </a:r>
            <a:endParaRPr lang="en-US" dirty="0"/>
          </a:p>
        </p:txBody>
      </p:sp>
      <p:sp>
        <p:nvSpPr>
          <p:cNvPr id="10" name="TextBox 9"/>
          <p:cNvSpPr txBox="1"/>
          <p:nvPr/>
        </p:nvSpPr>
        <p:spPr>
          <a:xfrm rot="5400000">
            <a:off x="806588" y="4124477"/>
            <a:ext cx="458430" cy="369332"/>
          </a:xfrm>
          <a:prstGeom prst="rect">
            <a:avLst/>
          </a:prstGeom>
          <a:noFill/>
        </p:spPr>
        <p:txBody>
          <a:bodyPr wrap="none" rtlCol="0">
            <a:spAutoFit/>
          </a:bodyPr>
          <a:lstStyle/>
          <a:p>
            <a:r>
              <a:rPr lang="mr-IN" dirty="0" smtClean="0"/>
              <a:t>….</a:t>
            </a:r>
            <a:endParaRPr lang="en-US" dirty="0"/>
          </a:p>
        </p:txBody>
      </p:sp>
      <p:sp>
        <p:nvSpPr>
          <p:cNvPr id="14" name="TextBox 13"/>
          <p:cNvSpPr txBox="1"/>
          <p:nvPr/>
        </p:nvSpPr>
        <p:spPr>
          <a:xfrm>
            <a:off x="356810" y="4587765"/>
            <a:ext cx="1159843" cy="369332"/>
          </a:xfrm>
          <a:prstGeom prst="rect">
            <a:avLst/>
          </a:prstGeom>
          <a:noFill/>
        </p:spPr>
        <p:txBody>
          <a:bodyPr wrap="none" rtlCol="0">
            <a:spAutoFit/>
          </a:bodyPr>
          <a:lstStyle/>
          <a:p>
            <a:r>
              <a:rPr lang="en-US" dirty="0" smtClean="0"/>
              <a:t>Sample 5</a:t>
            </a:r>
            <a:endParaRPr lang="en-US" dirty="0"/>
          </a:p>
        </p:txBody>
      </p:sp>
      <p:cxnSp>
        <p:nvCxnSpPr>
          <p:cNvPr id="18" name="Straight Arrow Connector 17"/>
          <p:cNvCxnSpPr/>
          <p:nvPr/>
        </p:nvCxnSpPr>
        <p:spPr>
          <a:xfrm flipH="1" flipV="1">
            <a:off x="2957287" y="4957097"/>
            <a:ext cx="647094" cy="91514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flipV="1">
            <a:off x="3224593" y="4957097"/>
            <a:ext cx="1196217" cy="86678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5" name="Left Brace 24"/>
          <p:cNvSpPr/>
          <p:nvPr/>
        </p:nvSpPr>
        <p:spPr>
          <a:xfrm rot="16200000">
            <a:off x="6119944" y="2297255"/>
            <a:ext cx="322474" cy="5626947"/>
          </a:xfrm>
          <a:prstGeom prst="leftBrace">
            <a:avLst>
              <a:gd name="adj1" fmla="val 175242"/>
              <a:gd name="adj2" fmla="val 46938"/>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0" name="Straight Arrow Connector 29"/>
          <p:cNvCxnSpPr/>
          <p:nvPr/>
        </p:nvCxnSpPr>
        <p:spPr>
          <a:xfrm flipV="1">
            <a:off x="6102046" y="5327952"/>
            <a:ext cx="0" cy="58661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34" name="Picture 33"/>
          <p:cNvPicPr>
            <a:picLocks noChangeAspect="1"/>
          </p:cNvPicPr>
          <p:nvPr/>
        </p:nvPicPr>
        <p:blipFill>
          <a:blip r:embed="rId2"/>
          <a:stretch>
            <a:fillRect/>
          </a:stretch>
        </p:blipFill>
        <p:spPr>
          <a:xfrm flipH="1">
            <a:off x="2794990" y="3380620"/>
            <a:ext cx="324594" cy="1568872"/>
          </a:xfrm>
          <a:prstGeom prst="rect">
            <a:avLst/>
          </a:prstGeom>
        </p:spPr>
      </p:pic>
      <p:pic>
        <p:nvPicPr>
          <p:cNvPr id="35" name="Picture 34"/>
          <p:cNvPicPr>
            <a:picLocks noChangeAspect="1"/>
          </p:cNvPicPr>
          <p:nvPr/>
        </p:nvPicPr>
        <p:blipFill>
          <a:blip r:embed="rId3"/>
          <a:stretch>
            <a:fillRect/>
          </a:stretch>
        </p:blipFill>
        <p:spPr>
          <a:xfrm>
            <a:off x="3107487" y="3386264"/>
            <a:ext cx="319665" cy="1557179"/>
          </a:xfrm>
          <a:prstGeom prst="rect">
            <a:avLst/>
          </a:prstGeom>
        </p:spPr>
      </p:pic>
      <p:pic>
        <p:nvPicPr>
          <p:cNvPr id="36" name="Picture 35"/>
          <p:cNvPicPr>
            <a:picLocks noChangeAspect="1"/>
          </p:cNvPicPr>
          <p:nvPr/>
        </p:nvPicPr>
        <p:blipFill>
          <a:blip r:embed="rId4"/>
          <a:stretch>
            <a:fillRect/>
          </a:stretch>
        </p:blipFill>
        <p:spPr>
          <a:xfrm>
            <a:off x="3421104" y="3380620"/>
            <a:ext cx="5673550" cy="1568871"/>
          </a:xfrm>
          <a:prstGeom prst="rect">
            <a:avLst/>
          </a:prstGeom>
        </p:spPr>
      </p:pic>
      <p:sp>
        <p:nvSpPr>
          <p:cNvPr id="37" name="Rectangle 36"/>
          <p:cNvSpPr/>
          <p:nvPr/>
        </p:nvSpPr>
        <p:spPr>
          <a:xfrm>
            <a:off x="3845343" y="5815049"/>
            <a:ext cx="1852453" cy="369332"/>
          </a:xfrm>
          <a:prstGeom prst="rect">
            <a:avLst/>
          </a:prstGeom>
        </p:spPr>
        <p:txBody>
          <a:bodyPr wrap="none">
            <a:spAutoFit/>
          </a:bodyPr>
          <a:lstStyle/>
          <a:p>
            <a:r>
              <a:rPr lang="en-US" dirty="0"/>
              <a:t>, smoking status</a:t>
            </a:r>
          </a:p>
        </p:txBody>
      </p:sp>
      <p:sp>
        <p:nvSpPr>
          <p:cNvPr id="38" name="Rectangle 37"/>
          <p:cNvSpPr/>
          <p:nvPr/>
        </p:nvSpPr>
        <p:spPr>
          <a:xfrm>
            <a:off x="5508305" y="5815049"/>
            <a:ext cx="1249448" cy="369332"/>
          </a:xfrm>
          <a:prstGeom prst="rect">
            <a:avLst/>
          </a:prstGeom>
        </p:spPr>
        <p:txBody>
          <a:bodyPr wrap="none">
            <a:spAutoFit/>
          </a:bodyPr>
          <a:lstStyle/>
          <a:p>
            <a:r>
              <a:rPr lang="en-US" dirty="0"/>
              <a:t>, </a:t>
            </a:r>
            <a:r>
              <a:rPr lang="en-US" b="1" dirty="0"/>
              <a:t>genetics</a:t>
            </a:r>
            <a:endParaRPr lang="en-US" dirty="0"/>
          </a:p>
        </p:txBody>
      </p:sp>
      <p:pic>
        <p:nvPicPr>
          <p:cNvPr id="40" name="Picture 39"/>
          <p:cNvPicPr>
            <a:picLocks noChangeAspect="1"/>
          </p:cNvPicPr>
          <p:nvPr/>
        </p:nvPicPr>
        <p:blipFill>
          <a:blip r:embed="rId5"/>
          <a:stretch>
            <a:fillRect/>
          </a:stretch>
        </p:blipFill>
        <p:spPr>
          <a:xfrm>
            <a:off x="1516652" y="3374168"/>
            <a:ext cx="327871" cy="1606571"/>
          </a:xfrm>
          <a:prstGeom prst="rect">
            <a:avLst/>
          </a:prstGeom>
        </p:spPr>
      </p:pic>
    </p:spTree>
    <p:extLst>
      <p:ext uri="{BB962C8B-B14F-4D97-AF65-F5344CB8AC3E}">
        <p14:creationId xmlns:p14="http://schemas.microsoft.com/office/powerpoint/2010/main" val="31394249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4" grpId="0"/>
      <p:bldP spid="5" grpId="0"/>
      <p:bldP spid="10" grpId="0"/>
      <p:bldP spid="14" grpId="0"/>
      <p:bldP spid="25" grpId="0" animBg="1"/>
      <p:bldP spid="37" grpId="0"/>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endParaRPr lang="en-US" dirty="0"/>
          </a:p>
        </p:txBody>
      </p:sp>
      <p:sp>
        <p:nvSpPr>
          <p:cNvPr id="3" name="Content Placeholder 2"/>
          <p:cNvSpPr>
            <a:spLocks noGrp="1"/>
          </p:cNvSpPr>
          <p:nvPr>
            <p:ph idx="1"/>
          </p:nvPr>
        </p:nvSpPr>
        <p:spPr>
          <a:xfrm>
            <a:off x="457199" y="1600200"/>
            <a:ext cx="8777515" cy="2017809"/>
          </a:xfrm>
        </p:spPr>
        <p:txBody>
          <a:bodyPr>
            <a:normAutofit/>
          </a:bodyPr>
          <a:lstStyle/>
          <a:p>
            <a:r>
              <a:rPr lang="en-US" sz="2300" b="1" dirty="0" smtClean="0"/>
              <a:t>Imaging</a:t>
            </a:r>
            <a:r>
              <a:rPr lang="en-US" sz="2300" dirty="0" smtClean="0"/>
              <a:t>: 1000 images, each with 1 million </a:t>
            </a:r>
            <a:r>
              <a:rPr lang="en-US" sz="2300" dirty="0" smtClean="0"/>
              <a:t>pixel</a:t>
            </a:r>
            <a:endParaRPr lang="en-US" sz="2300" dirty="0" smtClean="0"/>
          </a:p>
          <a:p>
            <a:r>
              <a:rPr lang="en-US" sz="2300" b="1" dirty="0" smtClean="0"/>
              <a:t>Netflix</a:t>
            </a:r>
            <a:r>
              <a:rPr lang="en-US" sz="2300" dirty="0" smtClean="0"/>
              <a:t>: 200,000 users and ~500,000 movies (as of 2010)</a:t>
            </a:r>
            <a:endParaRPr lang="en-US" sz="2300" dirty="0"/>
          </a:p>
          <a:p>
            <a:r>
              <a:rPr lang="en-US" sz="2300" b="1" dirty="0" smtClean="0"/>
              <a:t>Genome wide association </a:t>
            </a:r>
            <a:r>
              <a:rPr lang="en-US" sz="2300" b="1" dirty="0" smtClean="0"/>
              <a:t>study (GWAS)</a:t>
            </a:r>
            <a:r>
              <a:rPr lang="en-US" sz="2300" dirty="0" smtClean="0"/>
              <a:t>: </a:t>
            </a:r>
            <a:r>
              <a:rPr lang="en-US" sz="2300" dirty="0" smtClean="0"/>
              <a:t>500,000 </a:t>
            </a:r>
            <a:r>
              <a:rPr lang="en-US" sz="2300" dirty="0" smtClean="0"/>
              <a:t>samples and </a:t>
            </a:r>
            <a:r>
              <a:rPr lang="en-US" sz="2300" dirty="0" smtClean="0"/>
              <a:t>10+ million single nucleotide </a:t>
            </a:r>
            <a:r>
              <a:rPr lang="en-US" sz="2300" dirty="0" smtClean="0"/>
              <a:t>polymorphisms (</a:t>
            </a:r>
            <a:r>
              <a:rPr lang="en-US" sz="2300" dirty="0" smtClean="0"/>
              <a:t>SNPs</a:t>
            </a:r>
            <a:r>
              <a:rPr lang="en-US" sz="2300" dirty="0" smtClean="0"/>
              <a:t>)</a:t>
            </a:r>
            <a:endParaRPr lang="en-US" sz="2300" dirty="0" smtClean="0"/>
          </a:p>
        </p:txBody>
      </p:sp>
      <p:sp>
        <p:nvSpPr>
          <p:cNvPr id="4" name="TextBox 3"/>
          <p:cNvSpPr txBox="1"/>
          <p:nvPr/>
        </p:nvSpPr>
        <p:spPr>
          <a:xfrm>
            <a:off x="532189" y="3931053"/>
            <a:ext cx="7867953" cy="1585049"/>
          </a:xfrm>
          <a:prstGeom prst="rect">
            <a:avLst/>
          </a:prstGeom>
          <a:noFill/>
        </p:spPr>
        <p:txBody>
          <a:bodyPr wrap="square" rtlCol="0">
            <a:spAutoFit/>
          </a:bodyPr>
          <a:lstStyle/>
          <a:p>
            <a:pPr algn="ctr"/>
            <a:r>
              <a:rPr lang="en-US" sz="2500" b="1" dirty="0" smtClean="0">
                <a:solidFill>
                  <a:srgbClr val="FF0000"/>
                </a:solidFill>
              </a:rPr>
              <a:t>To learn anything from these data, we need to:</a:t>
            </a:r>
          </a:p>
          <a:p>
            <a:pPr algn="ctr"/>
            <a:endParaRPr lang="en-US" dirty="0" smtClean="0"/>
          </a:p>
          <a:p>
            <a:pPr marL="342900" indent="-342900">
              <a:buFont typeface="+mj-lt"/>
              <a:buAutoNum type="arabicPeriod"/>
            </a:pPr>
            <a:r>
              <a:rPr lang="en-US" dirty="0" smtClean="0"/>
              <a:t>Identify which covariates are causal</a:t>
            </a:r>
          </a:p>
          <a:p>
            <a:endParaRPr lang="en-US" dirty="0" smtClean="0"/>
          </a:p>
          <a:p>
            <a:pPr marL="342900" indent="-342900">
              <a:buFont typeface="+mj-lt"/>
              <a:buAutoNum type="arabicPeriod"/>
            </a:pPr>
            <a:r>
              <a:rPr lang="en-US" dirty="0" smtClean="0"/>
              <a:t>Figure out </a:t>
            </a:r>
            <a:r>
              <a:rPr lang="en-US" i="1" dirty="0" smtClean="0"/>
              <a:t>how much </a:t>
            </a:r>
            <a:r>
              <a:rPr lang="en-US" dirty="0" smtClean="0"/>
              <a:t>of an effect they exert</a:t>
            </a:r>
            <a:endParaRPr lang="en-US" dirty="0"/>
          </a:p>
        </p:txBody>
      </p:sp>
    </p:spTree>
    <p:extLst>
      <p:ext uri="{BB962C8B-B14F-4D97-AF65-F5344CB8AC3E}">
        <p14:creationId xmlns:p14="http://schemas.microsoft.com/office/powerpoint/2010/main" val="19581559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lot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957" y="2582331"/>
            <a:ext cx="6102047" cy="4068031"/>
          </a:xfrm>
          <a:prstGeom prst="rect">
            <a:avLst/>
          </a:prstGeom>
        </p:spPr>
      </p:pic>
      <p:sp>
        <p:nvSpPr>
          <p:cNvPr id="2" name="Title 1"/>
          <p:cNvSpPr>
            <a:spLocks noGrp="1"/>
          </p:cNvSpPr>
          <p:nvPr>
            <p:ph type="title"/>
          </p:nvPr>
        </p:nvSpPr>
        <p:spPr>
          <a:xfrm>
            <a:off x="457199" y="533400"/>
            <a:ext cx="8577943" cy="990600"/>
          </a:xfrm>
        </p:spPr>
        <p:txBody>
          <a:bodyPr>
            <a:noAutofit/>
          </a:bodyPr>
          <a:lstStyle/>
          <a:p>
            <a:r>
              <a:rPr lang="en-US" sz="3000" dirty="0" smtClean="0"/>
              <a:t>Find causal covariates by p-values</a:t>
            </a:r>
            <a:endParaRPr lang="en-US" sz="3000" dirty="0"/>
          </a:p>
        </p:txBody>
      </p:sp>
      <p:sp>
        <p:nvSpPr>
          <p:cNvPr id="3" name="Content Placeholder 2"/>
          <p:cNvSpPr>
            <a:spLocks noGrp="1"/>
          </p:cNvSpPr>
          <p:nvPr>
            <p:ph idx="1"/>
          </p:nvPr>
        </p:nvSpPr>
        <p:spPr>
          <a:xfrm>
            <a:off x="457198" y="1805819"/>
            <a:ext cx="8402563" cy="933752"/>
          </a:xfrm>
        </p:spPr>
        <p:txBody>
          <a:bodyPr>
            <a:normAutofit/>
          </a:bodyPr>
          <a:lstStyle/>
          <a:p>
            <a:pPr marL="0" indent="0">
              <a:buNone/>
            </a:pPr>
            <a:r>
              <a:rPr lang="en-US" dirty="0" smtClean="0"/>
              <a:t>Given                  , fit a (separate) linear regression </a:t>
            </a:r>
            <a:r>
              <a:rPr lang="en-US" b="1" dirty="0" smtClean="0"/>
              <a:t>for each </a:t>
            </a:r>
            <a:r>
              <a:rPr lang="en-US" dirty="0" smtClean="0"/>
              <a:t>covariate </a:t>
            </a:r>
          </a:p>
        </p:txBody>
      </p:sp>
      <p:pic>
        <p:nvPicPr>
          <p:cNvPr id="4" name="Picture 3"/>
          <p:cNvPicPr>
            <a:picLocks noChangeAspect="1"/>
          </p:cNvPicPr>
          <p:nvPr/>
        </p:nvPicPr>
        <p:blipFill>
          <a:blip r:embed="rId3"/>
          <a:stretch>
            <a:fillRect/>
          </a:stretch>
        </p:blipFill>
        <p:spPr>
          <a:xfrm>
            <a:off x="1390957" y="1823963"/>
            <a:ext cx="1465303" cy="405191"/>
          </a:xfrm>
          <a:prstGeom prst="rect">
            <a:avLst/>
          </a:prstGeom>
        </p:spPr>
      </p:pic>
      <p:cxnSp>
        <p:nvCxnSpPr>
          <p:cNvPr id="9" name="Straight Connector 8"/>
          <p:cNvCxnSpPr/>
          <p:nvPr/>
        </p:nvCxnSpPr>
        <p:spPr>
          <a:xfrm flipV="1">
            <a:off x="1959429" y="4396619"/>
            <a:ext cx="5334000" cy="84668"/>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sp>
        <p:nvSpPr>
          <p:cNvPr id="16" name="Donut 15"/>
          <p:cNvSpPr/>
          <p:nvPr/>
        </p:nvSpPr>
        <p:spPr>
          <a:xfrm>
            <a:off x="1306295" y="1663095"/>
            <a:ext cx="241900" cy="683381"/>
          </a:xfrm>
          <a:prstGeom prst="donut">
            <a:avLst>
              <a:gd name="adj" fmla="val 9616"/>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Donut 16"/>
          <p:cNvSpPr/>
          <p:nvPr/>
        </p:nvSpPr>
        <p:spPr>
          <a:xfrm rot="5400000">
            <a:off x="4431587" y="5094809"/>
            <a:ext cx="451549" cy="2780512"/>
          </a:xfrm>
          <a:prstGeom prst="donut">
            <a:avLst>
              <a:gd name="adj" fmla="val 254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9" name="Straight Arrow Connector 18"/>
          <p:cNvCxnSpPr>
            <a:stCxn id="16" idx="5"/>
            <a:endCxn id="17" idx="3"/>
          </p:cNvCxnSpPr>
          <p:nvPr/>
        </p:nvCxnSpPr>
        <p:spPr>
          <a:xfrm>
            <a:off x="1512770" y="2246397"/>
            <a:ext cx="2161533" cy="407902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359952" y="4296621"/>
            <a:ext cx="1678878" cy="369332"/>
          </a:xfrm>
          <a:prstGeom prst="rect">
            <a:avLst/>
          </a:prstGeom>
          <a:noFill/>
        </p:spPr>
        <p:txBody>
          <a:bodyPr wrap="none" rtlCol="0">
            <a:spAutoFit/>
          </a:bodyPr>
          <a:lstStyle/>
          <a:p>
            <a:r>
              <a:rPr lang="en-US" b="1" dirty="0"/>
              <a:t>p</a:t>
            </a:r>
            <a:r>
              <a:rPr lang="en-US" b="1" dirty="0" smtClean="0"/>
              <a:t> = 0.36 (boo)</a:t>
            </a:r>
            <a:endParaRPr lang="en-US" b="1" dirty="0"/>
          </a:p>
        </p:txBody>
      </p:sp>
    </p:spTree>
    <p:extLst>
      <p:ext uri="{BB962C8B-B14F-4D97-AF65-F5344CB8AC3E}">
        <p14:creationId xmlns:p14="http://schemas.microsoft.com/office/powerpoint/2010/main" val="9644900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33400"/>
            <a:ext cx="8577943" cy="990600"/>
          </a:xfrm>
        </p:spPr>
        <p:txBody>
          <a:bodyPr>
            <a:noAutofit/>
          </a:bodyPr>
          <a:lstStyle/>
          <a:p>
            <a:r>
              <a:rPr lang="en-US" sz="3000" dirty="0" smtClean="0"/>
              <a:t>Find causal covariates by p-values (cont.)</a:t>
            </a:r>
            <a:endParaRPr lang="en-US" sz="3000" dirty="0"/>
          </a:p>
        </p:txBody>
      </p:sp>
      <p:sp>
        <p:nvSpPr>
          <p:cNvPr id="3" name="Content Placeholder 2"/>
          <p:cNvSpPr>
            <a:spLocks noGrp="1"/>
          </p:cNvSpPr>
          <p:nvPr>
            <p:ph idx="1"/>
          </p:nvPr>
        </p:nvSpPr>
        <p:spPr>
          <a:xfrm>
            <a:off x="457198" y="1805819"/>
            <a:ext cx="8402563" cy="933752"/>
          </a:xfrm>
        </p:spPr>
        <p:txBody>
          <a:bodyPr>
            <a:normAutofit/>
          </a:bodyPr>
          <a:lstStyle/>
          <a:p>
            <a:pPr marL="0" indent="0">
              <a:buNone/>
            </a:pPr>
            <a:r>
              <a:rPr lang="en-US" dirty="0" smtClean="0"/>
              <a:t>Given                  , fit a (separate) linear regression </a:t>
            </a:r>
            <a:r>
              <a:rPr lang="en-US" b="1" dirty="0" smtClean="0"/>
              <a:t>for each </a:t>
            </a:r>
            <a:r>
              <a:rPr lang="en-US" dirty="0" smtClean="0"/>
              <a:t>covariate </a:t>
            </a:r>
          </a:p>
        </p:txBody>
      </p:sp>
      <p:pic>
        <p:nvPicPr>
          <p:cNvPr id="4" name="Picture 3"/>
          <p:cNvPicPr>
            <a:picLocks noChangeAspect="1"/>
          </p:cNvPicPr>
          <p:nvPr/>
        </p:nvPicPr>
        <p:blipFill>
          <a:blip r:embed="rId2"/>
          <a:stretch>
            <a:fillRect/>
          </a:stretch>
        </p:blipFill>
        <p:spPr>
          <a:xfrm>
            <a:off x="1390957" y="1823963"/>
            <a:ext cx="1465303" cy="405191"/>
          </a:xfrm>
          <a:prstGeom prst="rect">
            <a:avLst/>
          </a:prstGeom>
        </p:spPr>
      </p:pic>
      <p:sp>
        <p:nvSpPr>
          <p:cNvPr id="16" name="Donut 15"/>
          <p:cNvSpPr/>
          <p:nvPr/>
        </p:nvSpPr>
        <p:spPr>
          <a:xfrm>
            <a:off x="1390957" y="1663095"/>
            <a:ext cx="241900" cy="683381"/>
          </a:xfrm>
          <a:prstGeom prst="donut">
            <a:avLst>
              <a:gd name="adj" fmla="val 9616"/>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5" name="Picture 4" descr="plot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205" y="2582333"/>
            <a:ext cx="6096604" cy="4064402"/>
          </a:xfrm>
          <a:prstGeom prst="rect">
            <a:avLst/>
          </a:prstGeom>
        </p:spPr>
      </p:pic>
      <p:cxnSp>
        <p:nvCxnSpPr>
          <p:cNvPr id="12" name="Straight Connector 11"/>
          <p:cNvCxnSpPr/>
          <p:nvPr/>
        </p:nvCxnSpPr>
        <p:spPr>
          <a:xfrm flipV="1">
            <a:off x="1578429" y="3289905"/>
            <a:ext cx="5388428" cy="2146906"/>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854095" y="4578047"/>
            <a:ext cx="2744900" cy="369332"/>
          </a:xfrm>
          <a:prstGeom prst="rect">
            <a:avLst/>
          </a:prstGeom>
          <a:noFill/>
        </p:spPr>
        <p:txBody>
          <a:bodyPr wrap="none" rtlCol="0">
            <a:spAutoFit/>
          </a:bodyPr>
          <a:lstStyle/>
          <a:p>
            <a:r>
              <a:rPr lang="en-US" b="1" dirty="0">
                <a:solidFill>
                  <a:srgbClr val="FF0000"/>
                </a:solidFill>
              </a:rPr>
              <a:t>p</a:t>
            </a:r>
            <a:r>
              <a:rPr lang="en-US" b="1" dirty="0" smtClean="0">
                <a:solidFill>
                  <a:srgbClr val="FF0000"/>
                </a:solidFill>
              </a:rPr>
              <a:t> = 0.0000000097 (yay!)</a:t>
            </a:r>
            <a:endParaRPr lang="en-US" b="1" dirty="0">
              <a:solidFill>
                <a:srgbClr val="FF0000"/>
              </a:solidFill>
            </a:endParaRPr>
          </a:p>
        </p:txBody>
      </p:sp>
    </p:spTree>
    <p:extLst>
      <p:ext uri="{BB962C8B-B14F-4D97-AF65-F5344CB8AC3E}">
        <p14:creationId xmlns:p14="http://schemas.microsoft.com/office/powerpoint/2010/main" val="35442818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Pros and cons of p-values </a:t>
            </a:r>
            <a:r>
              <a:rPr lang="en-US" dirty="0" smtClean="0"/>
              <a:t>for GWAS</a:t>
            </a:r>
            <a:endParaRPr lang="en-US" dirty="0"/>
          </a:p>
        </p:txBody>
      </p:sp>
      <p:sp>
        <p:nvSpPr>
          <p:cNvPr id="3" name="Content Placeholder 2"/>
          <p:cNvSpPr>
            <a:spLocks noGrp="1"/>
          </p:cNvSpPr>
          <p:nvPr>
            <p:ph idx="1"/>
          </p:nvPr>
        </p:nvSpPr>
        <p:spPr>
          <a:xfrm>
            <a:off x="457200" y="1600200"/>
            <a:ext cx="8229600" cy="4237951"/>
          </a:xfrm>
        </p:spPr>
        <p:txBody>
          <a:bodyPr>
            <a:normAutofit/>
          </a:bodyPr>
          <a:lstStyle/>
          <a:p>
            <a:r>
              <a:rPr lang="en-US" dirty="0" smtClean="0"/>
              <a:t>Pros </a:t>
            </a:r>
          </a:p>
          <a:p>
            <a:pPr lvl="1"/>
            <a:r>
              <a:rPr lang="en-US" dirty="0" smtClean="0"/>
              <a:t>Simple to compute (fitting least squares is easy)</a:t>
            </a:r>
          </a:p>
          <a:p>
            <a:pPr lvl="1"/>
            <a:r>
              <a:rPr lang="en-US" dirty="0" smtClean="0"/>
              <a:t>Easy to interpret (low p value = good)</a:t>
            </a:r>
          </a:p>
          <a:p>
            <a:pPr lvl="1"/>
            <a:r>
              <a:rPr lang="en-US" dirty="0" smtClean="0"/>
              <a:t>Low computational complexity (1 pass for each SNP)</a:t>
            </a:r>
          </a:p>
          <a:p>
            <a:pPr lvl="1"/>
            <a:r>
              <a:rPr lang="en-US" dirty="0" smtClean="0"/>
              <a:t>Low memory requirement (since only genotype vectors can be loaded one by one)</a:t>
            </a:r>
          </a:p>
          <a:p>
            <a:pPr marL="0" indent="0">
              <a:buNone/>
            </a:pPr>
            <a:endParaRPr lang="en-US" dirty="0" smtClean="0"/>
          </a:p>
          <a:p>
            <a:r>
              <a:rPr lang="en-US" dirty="0" smtClean="0"/>
              <a:t>Cons: </a:t>
            </a:r>
          </a:p>
          <a:p>
            <a:pPr lvl="1"/>
            <a:r>
              <a:rPr lang="en-US" dirty="0" smtClean="0"/>
              <a:t>Assumes all covariates have </a:t>
            </a:r>
            <a:r>
              <a:rPr lang="en-US" b="1" dirty="0" smtClean="0"/>
              <a:t>independent </a:t>
            </a:r>
            <a:r>
              <a:rPr lang="en-US" b="1" dirty="0" smtClean="0"/>
              <a:t>effects. </a:t>
            </a:r>
            <a:r>
              <a:rPr lang="en-US" b="1" dirty="0" smtClean="0">
                <a:solidFill>
                  <a:srgbClr val="FF0000"/>
                </a:solidFill>
              </a:rPr>
              <a:t>Thus does not </a:t>
            </a:r>
            <a:r>
              <a:rPr lang="en-US" b="1" dirty="0" smtClean="0">
                <a:solidFill>
                  <a:srgbClr val="FF0000"/>
                </a:solidFill>
              </a:rPr>
              <a:t>c</a:t>
            </a:r>
            <a:r>
              <a:rPr lang="en-US" b="1" dirty="0" smtClean="0">
                <a:solidFill>
                  <a:srgbClr val="FF0000"/>
                </a:solidFill>
              </a:rPr>
              <a:t>ontrol for confounders.</a:t>
            </a:r>
            <a:endParaRPr lang="en-US" b="1" dirty="0" smtClean="0">
              <a:solidFill>
                <a:srgbClr val="FF0000"/>
              </a:solidFill>
            </a:endParaRPr>
          </a:p>
        </p:txBody>
      </p:sp>
    </p:spTree>
    <p:extLst>
      <p:ext uri="{BB962C8B-B14F-4D97-AF65-F5344CB8AC3E}">
        <p14:creationId xmlns:p14="http://schemas.microsoft.com/office/powerpoint/2010/main" val="105198206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if you don’t control for confounders?</a:t>
            </a:r>
            <a:endParaRPr lang="en-US" dirty="0"/>
          </a:p>
        </p:txBody>
      </p:sp>
      <p:pic>
        <p:nvPicPr>
          <p:cNvPr id="4" name="Picture 3"/>
          <p:cNvPicPr>
            <a:picLocks noChangeAspect="1"/>
          </p:cNvPicPr>
          <p:nvPr/>
        </p:nvPicPr>
        <p:blipFill>
          <a:blip r:embed="rId2"/>
          <a:stretch>
            <a:fillRect/>
          </a:stretch>
        </p:blipFill>
        <p:spPr>
          <a:xfrm>
            <a:off x="1270064" y="1781595"/>
            <a:ext cx="6516001" cy="4654287"/>
          </a:xfrm>
          <a:prstGeom prst="rect">
            <a:avLst/>
          </a:prstGeom>
        </p:spPr>
      </p:pic>
      <p:sp>
        <p:nvSpPr>
          <p:cNvPr id="6" name="Rectangle 5"/>
          <p:cNvSpPr/>
          <p:nvPr/>
        </p:nvSpPr>
        <p:spPr>
          <a:xfrm>
            <a:off x="0" y="6592076"/>
            <a:ext cx="8104650" cy="276999"/>
          </a:xfrm>
          <a:prstGeom prst="rect">
            <a:avLst/>
          </a:prstGeom>
        </p:spPr>
        <p:txBody>
          <a:bodyPr wrap="square">
            <a:spAutoFit/>
          </a:bodyPr>
          <a:lstStyle/>
          <a:p>
            <a:r>
              <a:rPr lang="en-US" sz="1200" dirty="0" smtClean="0"/>
              <a:t>Figure: https</a:t>
            </a:r>
            <a:r>
              <a:rPr lang="en-US" sz="1200" dirty="0"/>
              <a:t>://</a:t>
            </a:r>
            <a:r>
              <a:rPr lang="en-US" sz="1200" dirty="0" err="1"/>
              <a:t>www.r-bloggers.com</a:t>
            </a:r>
            <a:r>
              <a:rPr lang="en-US" sz="1200" dirty="0"/>
              <a:t>/confounders-and-colliders-modeling-spurious-correlations-in-r/</a:t>
            </a:r>
          </a:p>
        </p:txBody>
      </p:sp>
    </p:spTree>
    <p:extLst>
      <p:ext uri="{BB962C8B-B14F-4D97-AF65-F5344CB8AC3E}">
        <p14:creationId xmlns:p14="http://schemas.microsoft.com/office/powerpoint/2010/main" val="145517726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505</TotalTime>
  <Words>591</Words>
  <Application>Microsoft Macintosh PowerPoint</Application>
  <PresentationFormat>On-screen Show (4:3)</PresentationFormat>
  <Paragraphs>68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Clarity</vt:lpstr>
      <vt:lpstr>A multiple regression approach for GWAS and high dimensional inference</vt:lpstr>
      <vt:lpstr>OpenMendel platform for Statistical Genetics</vt:lpstr>
      <vt:lpstr>Outline</vt:lpstr>
      <vt:lpstr>What is high dimensional data?</vt:lpstr>
      <vt:lpstr>Examples </vt:lpstr>
      <vt:lpstr>Find causal covariates by p-values</vt:lpstr>
      <vt:lpstr>Find causal covariates by p-values (cont.)</vt:lpstr>
      <vt:lpstr>Pros and cons of p-values for GWAS</vt:lpstr>
      <vt:lpstr>What if you don’t control for confounders?</vt:lpstr>
      <vt:lpstr>Easy to be mislead when one does not control for confounding</vt:lpstr>
      <vt:lpstr>What are some multiple regression methods and do they work in GWAS?</vt:lpstr>
      <vt:lpstr>Lasso finds too many false positives because of shrinkage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multiple regression approach for GWAS and high dimensional inference</dc:title>
  <dc:creator>Benjamin Chu</dc:creator>
  <cp:lastModifiedBy>Benjamin Chu</cp:lastModifiedBy>
  <cp:revision>324</cp:revision>
  <dcterms:created xsi:type="dcterms:W3CDTF">2020-01-28T18:45:26Z</dcterms:created>
  <dcterms:modified xsi:type="dcterms:W3CDTF">2020-01-29T08:05:09Z</dcterms:modified>
</cp:coreProperties>
</file>