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2918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414"/>
    <p:restoredTop sz="94045"/>
  </p:normalViewPr>
  <p:slideViewPr>
    <p:cSldViewPr snapToGrid="0" snapToObjects="1">
      <p:cViewPr>
        <p:scale>
          <a:sx n="68" d="100"/>
          <a:sy n="68" d="100"/>
        </p:scale>
        <p:origin x="408" y="-118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144EDF-EF1D-5242-BA81-4A4D06517487}" type="datetimeFigureOut">
              <a:rPr lang="en-US" smtClean="0"/>
              <a:t>5/16/22</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272AF7-0EE2-524F-BEE4-32EFD598F0C2}" type="slidenum">
              <a:rPr lang="en-US" smtClean="0"/>
              <a:t>‹#›</a:t>
            </a:fld>
            <a:endParaRPr lang="en-US"/>
          </a:p>
        </p:txBody>
      </p:sp>
    </p:spTree>
    <p:extLst>
      <p:ext uri="{BB962C8B-B14F-4D97-AF65-F5344CB8AC3E}">
        <p14:creationId xmlns:p14="http://schemas.microsoft.com/office/powerpoint/2010/main" val="3139615399"/>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4272AF7-0EE2-524F-BEE4-32EFD598F0C2}" type="slidenum">
              <a:rPr lang="en-US" smtClean="0"/>
              <a:t>1</a:t>
            </a:fld>
            <a:endParaRPr lang="en-US"/>
          </a:p>
        </p:txBody>
      </p:sp>
    </p:spTree>
    <p:extLst>
      <p:ext uri="{BB962C8B-B14F-4D97-AF65-F5344CB8AC3E}">
        <p14:creationId xmlns:p14="http://schemas.microsoft.com/office/powerpoint/2010/main" val="1026991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0EBB85-9FD8-A740-8AFE-FFB0FAFE57D9}" type="datetimeFigureOut">
              <a:rPr lang="en-US" smtClean="0"/>
              <a:t>5/16/22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1C91A-4B8B-EA41-AAD2-1B50A588E2D6}" type="slidenum">
              <a:rPr lang="en-US" smtClean="0"/>
              <a:t>‹#›</a:t>
            </a:fld>
            <a:endParaRPr lang="en-US"/>
          </a:p>
        </p:txBody>
      </p:sp>
    </p:spTree>
    <p:extLst>
      <p:ext uri="{BB962C8B-B14F-4D97-AF65-F5344CB8AC3E}">
        <p14:creationId xmlns:p14="http://schemas.microsoft.com/office/powerpoint/2010/main" val="2307744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0EBB85-9FD8-A740-8AFE-FFB0FAFE57D9}" type="datetimeFigureOut">
              <a:rPr lang="en-US" smtClean="0"/>
              <a:t>5/16/22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1C91A-4B8B-EA41-AAD2-1B50A588E2D6}" type="slidenum">
              <a:rPr lang="en-US" smtClean="0"/>
              <a:t>‹#›</a:t>
            </a:fld>
            <a:endParaRPr lang="en-US"/>
          </a:p>
        </p:txBody>
      </p:sp>
    </p:spTree>
    <p:extLst>
      <p:ext uri="{BB962C8B-B14F-4D97-AF65-F5344CB8AC3E}">
        <p14:creationId xmlns:p14="http://schemas.microsoft.com/office/powerpoint/2010/main" val="3283919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0EBB85-9FD8-A740-8AFE-FFB0FAFE57D9}" type="datetimeFigureOut">
              <a:rPr lang="en-US" smtClean="0"/>
              <a:t>5/16/22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1C91A-4B8B-EA41-AAD2-1B50A588E2D6}" type="slidenum">
              <a:rPr lang="en-US" smtClean="0"/>
              <a:t>‹#›</a:t>
            </a:fld>
            <a:endParaRPr lang="en-US"/>
          </a:p>
        </p:txBody>
      </p:sp>
    </p:spTree>
    <p:extLst>
      <p:ext uri="{BB962C8B-B14F-4D97-AF65-F5344CB8AC3E}">
        <p14:creationId xmlns:p14="http://schemas.microsoft.com/office/powerpoint/2010/main" val="1915578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0EBB85-9FD8-A740-8AFE-FFB0FAFE57D9}" type="datetimeFigureOut">
              <a:rPr lang="en-US" smtClean="0"/>
              <a:t>5/16/22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1C91A-4B8B-EA41-AAD2-1B50A588E2D6}" type="slidenum">
              <a:rPr lang="en-US" smtClean="0"/>
              <a:t>‹#›</a:t>
            </a:fld>
            <a:endParaRPr lang="en-US"/>
          </a:p>
        </p:txBody>
      </p:sp>
    </p:spTree>
    <p:extLst>
      <p:ext uri="{BB962C8B-B14F-4D97-AF65-F5344CB8AC3E}">
        <p14:creationId xmlns:p14="http://schemas.microsoft.com/office/powerpoint/2010/main" val="320489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0EBB85-9FD8-A740-8AFE-FFB0FAFE57D9}" type="datetimeFigureOut">
              <a:rPr lang="en-US" smtClean="0"/>
              <a:t>5/16/22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1C91A-4B8B-EA41-AAD2-1B50A588E2D6}" type="slidenum">
              <a:rPr lang="en-US" smtClean="0"/>
              <a:t>‹#›</a:t>
            </a:fld>
            <a:endParaRPr lang="en-US"/>
          </a:p>
        </p:txBody>
      </p:sp>
    </p:spTree>
    <p:extLst>
      <p:ext uri="{BB962C8B-B14F-4D97-AF65-F5344CB8AC3E}">
        <p14:creationId xmlns:p14="http://schemas.microsoft.com/office/powerpoint/2010/main" val="2272678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0EBB85-9FD8-A740-8AFE-FFB0FAFE57D9}" type="datetimeFigureOut">
              <a:rPr lang="en-US" smtClean="0"/>
              <a:t>5/16/22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1C91A-4B8B-EA41-AAD2-1B50A588E2D6}" type="slidenum">
              <a:rPr lang="en-US" smtClean="0"/>
              <a:t>‹#›</a:t>
            </a:fld>
            <a:endParaRPr lang="en-US"/>
          </a:p>
        </p:txBody>
      </p:sp>
    </p:spTree>
    <p:extLst>
      <p:ext uri="{BB962C8B-B14F-4D97-AF65-F5344CB8AC3E}">
        <p14:creationId xmlns:p14="http://schemas.microsoft.com/office/powerpoint/2010/main" val="3280171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0EBB85-9FD8-A740-8AFE-FFB0FAFE57D9}" type="datetimeFigureOut">
              <a:rPr lang="en-US" smtClean="0"/>
              <a:t>5/16/22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11C91A-4B8B-EA41-AAD2-1B50A588E2D6}" type="slidenum">
              <a:rPr lang="en-US" smtClean="0"/>
              <a:t>‹#›</a:t>
            </a:fld>
            <a:endParaRPr lang="en-US"/>
          </a:p>
        </p:txBody>
      </p:sp>
    </p:spTree>
    <p:extLst>
      <p:ext uri="{BB962C8B-B14F-4D97-AF65-F5344CB8AC3E}">
        <p14:creationId xmlns:p14="http://schemas.microsoft.com/office/powerpoint/2010/main" val="778342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0EBB85-9FD8-A740-8AFE-FFB0FAFE57D9}" type="datetimeFigureOut">
              <a:rPr lang="en-US" smtClean="0"/>
              <a:t>5/16/22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11C91A-4B8B-EA41-AAD2-1B50A588E2D6}" type="slidenum">
              <a:rPr lang="en-US" smtClean="0"/>
              <a:t>‹#›</a:t>
            </a:fld>
            <a:endParaRPr lang="en-US"/>
          </a:p>
        </p:txBody>
      </p:sp>
    </p:spTree>
    <p:extLst>
      <p:ext uri="{BB962C8B-B14F-4D97-AF65-F5344CB8AC3E}">
        <p14:creationId xmlns:p14="http://schemas.microsoft.com/office/powerpoint/2010/main" val="2353470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0EBB85-9FD8-A740-8AFE-FFB0FAFE57D9}" type="datetimeFigureOut">
              <a:rPr lang="en-US" smtClean="0"/>
              <a:t>5/16/22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11C91A-4B8B-EA41-AAD2-1B50A588E2D6}" type="slidenum">
              <a:rPr lang="en-US" smtClean="0"/>
              <a:t>‹#›</a:t>
            </a:fld>
            <a:endParaRPr lang="en-US"/>
          </a:p>
        </p:txBody>
      </p:sp>
    </p:spTree>
    <p:extLst>
      <p:ext uri="{BB962C8B-B14F-4D97-AF65-F5344CB8AC3E}">
        <p14:creationId xmlns:p14="http://schemas.microsoft.com/office/powerpoint/2010/main" val="628408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790EBB85-9FD8-A740-8AFE-FFB0FAFE57D9}" type="datetimeFigureOut">
              <a:rPr lang="en-US" smtClean="0"/>
              <a:t>5/16/22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1C91A-4B8B-EA41-AAD2-1B50A588E2D6}" type="slidenum">
              <a:rPr lang="en-US" smtClean="0"/>
              <a:t>‹#›</a:t>
            </a:fld>
            <a:endParaRPr lang="en-US"/>
          </a:p>
        </p:txBody>
      </p:sp>
    </p:spTree>
    <p:extLst>
      <p:ext uri="{BB962C8B-B14F-4D97-AF65-F5344CB8AC3E}">
        <p14:creationId xmlns:p14="http://schemas.microsoft.com/office/powerpoint/2010/main" val="1118829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790EBB85-9FD8-A740-8AFE-FFB0FAFE57D9}" type="datetimeFigureOut">
              <a:rPr lang="en-US" smtClean="0"/>
              <a:t>5/16/22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1C91A-4B8B-EA41-AAD2-1B50A588E2D6}" type="slidenum">
              <a:rPr lang="en-US" smtClean="0"/>
              <a:t>‹#›</a:t>
            </a:fld>
            <a:endParaRPr lang="en-US"/>
          </a:p>
        </p:txBody>
      </p:sp>
    </p:spTree>
    <p:extLst>
      <p:ext uri="{BB962C8B-B14F-4D97-AF65-F5344CB8AC3E}">
        <p14:creationId xmlns:p14="http://schemas.microsoft.com/office/powerpoint/2010/main" val="1178423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790EBB85-9FD8-A740-8AFE-FFB0FAFE57D9}" type="datetimeFigureOut">
              <a:rPr lang="en-US" smtClean="0"/>
              <a:t>5/16/22</a:t>
            </a:fld>
            <a:endParaRPr lang="en-US"/>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0A11C91A-4B8B-EA41-AAD2-1B50A588E2D6}" type="slidenum">
              <a:rPr lang="en-US" smtClean="0"/>
              <a:t>‹#›</a:t>
            </a:fld>
            <a:endParaRPr lang="en-US"/>
          </a:p>
        </p:txBody>
      </p:sp>
    </p:spTree>
    <p:extLst>
      <p:ext uri="{BB962C8B-B14F-4D97-AF65-F5344CB8AC3E}">
        <p14:creationId xmlns:p14="http://schemas.microsoft.com/office/powerpoint/2010/main" val="9029984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7.png"/><Relationship Id="rId18" Type="http://schemas.openxmlformats.org/officeDocument/2006/relationships/image" Target="../media/image12.emf"/><Relationship Id="rId26" Type="http://schemas.openxmlformats.org/officeDocument/2006/relationships/image" Target="../media/image20.emf"/><Relationship Id="rId39" Type="http://schemas.openxmlformats.org/officeDocument/2006/relationships/image" Target="../media/image33.emf"/><Relationship Id="rId21" Type="http://schemas.openxmlformats.org/officeDocument/2006/relationships/image" Target="../media/image15.emf"/><Relationship Id="rId34" Type="http://schemas.openxmlformats.org/officeDocument/2006/relationships/image" Target="../media/image28.png"/><Relationship Id="rId7" Type="http://schemas.openxmlformats.org/officeDocument/2006/relationships/image" Target="../media/image1.png"/><Relationship Id="rId12" Type="http://schemas.openxmlformats.org/officeDocument/2006/relationships/image" Target="../media/image6.svg"/><Relationship Id="rId17" Type="http://schemas.openxmlformats.org/officeDocument/2006/relationships/image" Target="../media/image11.emf"/><Relationship Id="rId25" Type="http://schemas.openxmlformats.org/officeDocument/2006/relationships/image" Target="../media/image19.emf"/><Relationship Id="rId33" Type="http://schemas.openxmlformats.org/officeDocument/2006/relationships/image" Target="../media/image27.png"/><Relationship Id="rId38" Type="http://schemas.openxmlformats.org/officeDocument/2006/relationships/image" Target="../media/image32.png"/><Relationship Id="rId2" Type="http://schemas.openxmlformats.org/officeDocument/2006/relationships/notesSlide" Target="../notesSlides/notesSlide1.xml"/><Relationship Id="rId16" Type="http://schemas.openxmlformats.org/officeDocument/2006/relationships/image" Target="../media/image10.emf"/><Relationship Id="rId20" Type="http://schemas.openxmlformats.org/officeDocument/2006/relationships/image" Target="../media/image14.emf"/><Relationship Id="rId29" Type="http://schemas.openxmlformats.org/officeDocument/2006/relationships/image" Target="../media/image23.emf"/><Relationship Id="rId1" Type="http://schemas.openxmlformats.org/officeDocument/2006/relationships/slideLayout" Target="../slideLayouts/slideLayout1.xml"/><Relationship Id="rId6" Type="http://schemas.openxmlformats.org/officeDocument/2006/relationships/hyperlink" Target="https://biona001.github.io/Knockoffs.jl/dev/" TargetMode="External"/><Relationship Id="rId11" Type="http://schemas.openxmlformats.org/officeDocument/2006/relationships/image" Target="../media/image5.png"/><Relationship Id="rId24" Type="http://schemas.openxmlformats.org/officeDocument/2006/relationships/image" Target="../media/image18.emf"/><Relationship Id="rId32" Type="http://schemas.openxmlformats.org/officeDocument/2006/relationships/image" Target="../media/image26.png"/><Relationship Id="rId37" Type="http://schemas.openxmlformats.org/officeDocument/2006/relationships/image" Target="../media/image31.png"/><Relationship Id="rId40" Type="http://schemas.openxmlformats.org/officeDocument/2006/relationships/image" Target="../media/image34.png"/><Relationship Id="rId5" Type="http://schemas.openxmlformats.org/officeDocument/2006/relationships/hyperlink" Target="https://github.com/biona001/Knockoffs.jl" TargetMode="External"/><Relationship Id="rId15" Type="http://schemas.openxmlformats.org/officeDocument/2006/relationships/image" Target="../media/image9.emf"/><Relationship Id="rId23" Type="http://schemas.openxmlformats.org/officeDocument/2006/relationships/image" Target="../media/image17.png"/><Relationship Id="rId28" Type="http://schemas.openxmlformats.org/officeDocument/2006/relationships/image" Target="../media/image22.emf"/><Relationship Id="rId36" Type="http://schemas.openxmlformats.org/officeDocument/2006/relationships/image" Target="../media/image30.png"/><Relationship Id="rId10" Type="http://schemas.openxmlformats.org/officeDocument/2006/relationships/image" Target="../media/image4.svg"/><Relationship Id="rId19" Type="http://schemas.openxmlformats.org/officeDocument/2006/relationships/image" Target="../media/image13.emf"/><Relationship Id="rId31" Type="http://schemas.openxmlformats.org/officeDocument/2006/relationships/image" Target="../media/image25.png"/><Relationship Id="rId4" Type="http://schemas.openxmlformats.org/officeDocument/2006/relationships/hyperlink" Target="mailto:sabatti@Stanford.edu" TargetMode="External"/><Relationship Id="rId9" Type="http://schemas.openxmlformats.org/officeDocument/2006/relationships/image" Target="../media/image3.png"/><Relationship Id="rId14" Type="http://schemas.openxmlformats.org/officeDocument/2006/relationships/image" Target="../media/image8.svg"/><Relationship Id="rId22" Type="http://schemas.openxmlformats.org/officeDocument/2006/relationships/image" Target="../media/image16.emf"/><Relationship Id="rId27" Type="http://schemas.openxmlformats.org/officeDocument/2006/relationships/image" Target="../media/image21.emf"/><Relationship Id="rId30" Type="http://schemas.openxmlformats.org/officeDocument/2006/relationships/image" Target="../media/image24.emf"/><Relationship Id="rId35" Type="http://schemas.openxmlformats.org/officeDocument/2006/relationships/image" Target="../media/image29.png"/><Relationship Id="rId8" Type="http://schemas.openxmlformats.org/officeDocument/2006/relationships/image" Target="../media/image2.svg"/><Relationship Id="rId3" Type="http://schemas.openxmlformats.org/officeDocument/2006/relationships/hyperlink" Target="mailto:bbchu@stanford.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ounded Rectangle 89">
            <a:extLst>
              <a:ext uri="{FF2B5EF4-FFF2-40B4-BE49-F238E27FC236}">
                <a16:creationId xmlns:a16="http://schemas.microsoft.com/office/drawing/2014/main" id="{D6894402-1573-F2D8-6749-154DA86C5E7F}"/>
              </a:ext>
            </a:extLst>
          </p:cNvPr>
          <p:cNvSpPr/>
          <p:nvPr/>
        </p:nvSpPr>
        <p:spPr>
          <a:xfrm>
            <a:off x="16847178" y="30582990"/>
            <a:ext cx="14576041" cy="1167309"/>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a:extLst>
              <a:ext uri="{FF2B5EF4-FFF2-40B4-BE49-F238E27FC236}">
                <a16:creationId xmlns:a16="http://schemas.microsoft.com/office/drawing/2014/main" id="{99271D3F-128B-1549-8754-BB11A3B50138}"/>
              </a:ext>
            </a:extLst>
          </p:cNvPr>
          <p:cNvSpPr/>
          <p:nvPr/>
        </p:nvSpPr>
        <p:spPr>
          <a:xfrm>
            <a:off x="16459200" y="18159307"/>
            <a:ext cx="14576041" cy="1167309"/>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85">
            <a:extLst>
              <a:ext uri="{FF2B5EF4-FFF2-40B4-BE49-F238E27FC236}">
                <a16:creationId xmlns:a16="http://schemas.microsoft.com/office/drawing/2014/main" id="{E77684DE-0E57-9565-AE9F-92FC1A93B6A5}"/>
              </a:ext>
            </a:extLst>
          </p:cNvPr>
          <p:cNvSpPr/>
          <p:nvPr/>
        </p:nvSpPr>
        <p:spPr>
          <a:xfrm>
            <a:off x="16359258" y="7606425"/>
            <a:ext cx="14576041" cy="1167309"/>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a:extLst>
              <a:ext uri="{FF2B5EF4-FFF2-40B4-BE49-F238E27FC236}">
                <a16:creationId xmlns:a16="http://schemas.microsoft.com/office/drawing/2014/main" id="{9858FDAB-C42C-F034-3071-E0DF37AE2F7A}"/>
              </a:ext>
            </a:extLst>
          </p:cNvPr>
          <p:cNvSpPr/>
          <p:nvPr/>
        </p:nvSpPr>
        <p:spPr>
          <a:xfrm>
            <a:off x="1282409" y="32854148"/>
            <a:ext cx="14576041" cy="1167309"/>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a:extLst>
              <a:ext uri="{FF2B5EF4-FFF2-40B4-BE49-F238E27FC236}">
                <a16:creationId xmlns:a16="http://schemas.microsoft.com/office/drawing/2014/main" id="{1A50F04D-7E16-DB0F-9EF4-6B120E56DEF9}"/>
              </a:ext>
            </a:extLst>
          </p:cNvPr>
          <p:cNvSpPr/>
          <p:nvPr/>
        </p:nvSpPr>
        <p:spPr>
          <a:xfrm>
            <a:off x="1282409" y="19965007"/>
            <a:ext cx="14037077" cy="1284546"/>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4B4061DA-0EDB-4CA4-C36A-6B5376884E32}"/>
              </a:ext>
            </a:extLst>
          </p:cNvPr>
          <p:cNvSpPr/>
          <p:nvPr/>
        </p:nvSpPr>
        <p:spPr>
          <a:xfrm>
            <a:off x="1296786" y="8930423"/>
            <a:ext cx="14227577" cy="1334799"/>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0238488-005A-6910-BC16-479409152749}"/>
              </a:ext>
            </a:extLst>
          </p:cNvPr>
          <p:cNvSpPr txBox="1"/>
          <p:nvPr/>
        </p:nvSpPr>
        <p:spPr>
          <a:xfrm>
            <a:off x="2437144" y="2193784"/>
            <a:ext cx="25215236" cy="1631216"/>
          </a:xfrm>
          <a:prstGeom prst="rect">
            <a:avLst/>
          </a:prstGeom>
          <a:noFill/>
        </p:spPr>
        <p:txBody>
          <a:bodyPr wrap="none" rtlCol="0">
            <a:spAutoFit/>
          </a:bodyPr>
          <a:lstStyle/>
          <a:p>
            <a:pPr algn="ctr"/>
            <a:r>
              <a:rPr lang="en-US" sz="10000" dirty="0" err="1"/>
              <a:t>Knockoffs.jl</a:t>
            </a:r>
            <a:r>
              <a:rPr lang="en-US" sz="10000" dirty="0"/>
              <a:t>: Variable Selection with Knockoffs in</a:t>
            </a:r>
          </a:p>
        </p:txBody>
      </p:sp>
      <p:sp>
        <p:nvSpPr>
          <p:cNvPr id="6" name="TextBox 5">
            <a:extLst>
              <a:ext uri="{FF2B5EF4-FFF2-40B4-BE49-F238E27FC236}">
                <a16:creationId xmlns:a16="http://schemas.microsoft.com/office/drawing/2014/main" id="{CF6F25F3-FD24-FEBF-4FE2-661E8D4B22D6}"/>
              </a:ext>
            </a:extLst>
          </p:cNvPr>
          <p:cNvSpPr txBox="1"/>
          <p:nvPr/>
        </p:nvSpPr>
        <p:spPr>
          <a:xfrm>
            <a:off x="2576293" y="4279392"/>
            <a:ext cx="19209298" cy="1938992"/>
          </a:xfrm>
          <a:prstGeom prst="rect">
            <a:avLst/>
          </a:prstGeom>
          <a:noFill/>
        </p:spPr>
        <p:txBody>
          <a:bodyPr wrap="none" rtlCol="0">
            <a:spAutoFit/>
          </a:bodyPr>
          <a:lstStyle/>
          <a:p>
            <a:r>
              <a:rPr lang="en-US" sz="6000" b="1" dirty="0"/>
              <a:t>Benjamin B. Chu, Chiara </a:t>
            </a:r>
            <a:r>
              <a:rPr lang="en-US" sz="6000" b="1" dirty="0" err="1"/>
              <a:t>Sabatti</a:t>
            </a:r>
            <a:endParaRPr lang="en-US" sz="6000" b="1" dirty="0"/>
          </a:p>
          <a:p>
            <a:r>
              <a:rPr lang="en-US" sz="6000" dirty="0"/>
              <a:t>Department of Biomedical Data Sciences, Stanford University</a:t>
            </a:r>
          </a:p>
        </p:txBody>
      </p:sp>
      <p:sp>
        <p:nvSpPr>
          <p:cNvPr id="7" name="TextBox 6">
            <a:extLst>
              <a:ext uri="{FF2B5EF4-FFF2-40B4-BE49-F238E27FC236}">
                <a16:creationId xmlns:a16="http://schemas.microsoft.com/office/drawing/2014/main" id="{D409EADF-F197-FFCB-F194-E155C99BAD63}"/>
              </a:ext>
            </a:extLst>
          </p:cNvPr>
          <p:cNvSpPr txBox="1"/>
          <p:nvPr/>
        </p:nvSpPr>
        <p:spPr>
          <a:xfrm>
            <a:off x="2576293" y="6393210"/>
            <a:ext cx="12745605" cy="1938992"/>
          </a:xfrm>
          <a:prstGeom prst="rect">
            <a:avLst/>
          </a:prstGeom>
          <a:noFill/>
        </p:spPr>
        <p:txBody>
          <a:bodyPr wrap="none" rtlCol="0">
            <a:spAutoFit/>
          </a:bodyPr>
          <a:lstStyle/>
          <a:p>
            <a:r>
              <a:rPr lang="en-US" sz="4000" dirty="0"/>
              <a:t>Contact: </a:t>
            </a:r>
            <a:r>
              <a:rPr lang="en-US" sz="4000" dirty="0">
                <a:hlinkClick r:id="rId3"/>
              </a:rPr>
              <a:t>bbchu@stanford.edu</a:t>
            </a:r>
            <a:r>
              <a:rPr lang="en-US" sz="4000" dirty="0"/>
              <a:t>, </a:t>
            </a:r>
            <a:r>
              <a:rPr lang="en-US" sz="4000" dirty="0">
                <a:hlinkClick r:id="rId4"/>
              </a:rPr>
              <a:t>sabatti@stanford.edu</a:t>
            </a:r>
            <a:endParaRPr lang="en-US" sz="4000" dirty="0"/>
          </a:p>
          <a:p>
            <a:r>
              <a:rPr lang="en-US" sz="4000" dirty="0"/>
              <a:t>Software page: </a:t>
            </a:r>
            <a:r>
              <a:rPr lang="en-US" sz="4000" dirty="0">
                <a:hlinkClick r:id="rId5"/>
              </a:rPr>
              <a:t>https://github.com/biona001/Knockoffs.jl</a:t>
            </a:r>
            <a:endParaRPr lang="en-US" sz="4000" dirty="0"/>
          </a:p>
          <a:p>
            <a:r>
              <a:rPr lang="en-US" sz="4000" dirty="0"/>
              <a:t>Documentation: </a:t>
            </a:r>
            <a:r>
              <a:rPr lang="en-US" sz="4000" dirty="0">
                <a:hlinkClick r:id="rId6"/>
              </a:rPr>
              <a:t>https://biona001.github.io/Knockoffs.jl/dev</a:t>
            </a:r>
            <a:endParaRPr lang="en-US" sz="4000" dirty="0"/>
          </a:p>
        </p:txBody>
      </p:sp>
      <p:pic>
        <p:nvPicPr>
          <p:cNvPr id="9" name="Graphic 8">
            <a:extLst>
              <a:ext uri="{FF2B5EF4-FFF2-40B4-BE49-F238E27FC236}">
                <a16:creationId xmlns:a16="http://schemas.microsoft.com/office/drawing/2014/main" id="{34809F9E-833F-56B5-4E4E-05A0E207BF1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7513236" y="1520734"/>
            <a:ext cx="4064000" cy="2540000"/>
          </a:xfrm>
          <a:prstGeom prst="rect">
            <a:avLst/>
          </a:prstGeom>
        </p:spPr>
      </p:pic>
      <p:pic>
        <p:nvPicPr>
          <p:cNvPr id="12" name="Graphic 11">
            <a:extLst>
              <a:ext uri="{FF2B5EF4-FFF2-40B4-BE49-F238E27FC236}">
                <a16:creationId xmlns:a16="http://schemas.microsoft.com/office/drawing/2014/main" id="{68485DD4-E12C-64DC-B787-6C68D1F5055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2368426" y="6224962"/>
            <a:ext cx="2537183" cy="667679"/>
          </a:xfrm>
          <a:prstGeom prst="rect">
            <a:avLst/>
          </a:prstGeom>
        </p:spPr>
      </p:pic>
      <p:pic>
        <p:nvPicPr>
          <p:cNvPr id="14" name="Graphic 13">
            <a:extLst>
              <a:ext uri="{FF2B5EF4-FFF2-40B4-BE49-F238E27FC236}">
                <a16:creationId xmlns:a16="http://schemas.microsoft.com/office/drawing/2014/main" id="{2A9BD3F5-ABA9-396A-3E03-9C0E19EABC5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463874" y="6219438"/>
            <a:ext cx="2764980" cy="619025"/>
          </a:xfrm>
          <a:prstGeom prst="rect">
            <a:avLst/>
          </a:prstGeom>
        </p:spPr>
      </p:pic>
      <p:pic>
        <p:nvPicPr>
          <p:cNvPr id="16" name="Graphic 15">
            <a:extLst>
              <a:ext uri="{FF2B5EF4-FFF2-40B4-BE49-F238E27FC236}">
                <a16:creationId xmlns:a16="http://schemas.microsoft.com/office/drawing/2014/main" id="{26C9E98D-5FEC-9F1C-F1D5-F2B68B5604F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8787119" y="6214684"/>
            <a:ext cx="3532538" cy="630811"/>
          </a:xfrm>
          <a:prstGeom prst="rect">
            <a:avLst/>
          </a:prstGeom>
        </p:spPr>
      </p:pic>
      <p:sp>
        <p:nvSpPr>
          <p:cNvPr id="17" name="TextBox 16">
            <a:extLst>
              <a:ext uri="{FF2B5EF4-FFF2-40B4-BE49-F238E27FC236}">
                <a16:creationId xmlns:a16="http://schemas.microsoft.com/office/drawing/2014/main" id="{EA2C122A-1CDD-923F-6936-2E3E3F705B48}"/>
              </a:ext>
            </a:extLst>
          </p:cNvPr>
          <p:cNvSpPr txBox="1"/>
          <p:nvPr/>
        </p:nvSpPr>
        <p:spPr>
          <a:xfrm>
            <a:off x="5695780" y="8899003"/>
            <a:ext cx="5368393" cy="1323439"/>
          </a:xfrm>
          <a:prstGeom prst="rect">
            <a:avLst/>
          </a:prstGeom>
          <a:noFill/>
        </p:spPr>
        <p:txBody>
          <a:bodyPr wrap="none" rtlCol="0">
            <a:spAutoFit/>
          </a:bodyPr>
          <a:lstStyle/>
          <a:p>
            <a:r>
              <a:rPr lang="en-US" sz="8000" dirty="0"/>
              <a:t>Introduction</a:t>
            </a:r>
          </a:p>
        </p:txBody>
      </p:sp>
      <p:sp>
        <p:nvSpPr>
          <p:cNvPr id="18" name="TextBox 17">
            <a:extLst>
              <a:ext uri="{FF2B5EF4-FFF2-40B4-BE49-F238E27FC236}">
                <a16:creationId xmlns:a16="http://schemas.microsoft.com/office/drawing/2014/main" id="{6399926E-2338-6C84-9604-BEFE6647A13E}"/>
              </a:ext>
            </a:extLst>
          </p:cNvPr>
          <p:cNvSpPr txBox="1"/>
          <p:nvPr/>
        </p:nvSpPr>
        <p:spPr>
          <a:xfrm>
            <a:off x="1858829" y="10397665"/>
            <a:ext cx="13260583" cy="8402300"/>
          </a:xfrm>
          <a:prstGeom prst="rect">
            <a:avLst/>
          </a:prstGeom>
          <a:noFill/>
        </p:spPr>
        <p:txBody>
          <a:bodyPr wrap="square" rtlCol="0">
            <a:spAutoFit/>
          </a:bodyPr>
          <a:lstStyle/>
          <a:p>
            <a:pPr marL="285750" indent="-285750">
              <a:buFont typeface="Arial" panose="020B0604020202020204" pitchFamily="34" charset="0"/>
              <a:buChar char="•"/>
            </a:pPr>
            <a:r>
              <a:rPr lang="en-US" sz="4000" dirty="0"/>
              <a:t>Do you need to perform variable selection?</a:t>
            </a:r>
          </a:p>
          <a:p>
            <a:pPr marL="285750" indent="-285750">
              <a:buFont typeface="Arial" panose="020B0604020202020204" pitchFamily="34" charset="0"/>
              <a:buChar char="•"/>
            </a:pPr>
            <a:r>
              <a:rPr lang="en-US" sz="4000" dirty="0"/>
              <a:t>Does your features/covariates exhibit </a:t>
            </a:r>
            <a:r>
              <a:rPr lang="en-US" sz="4000" b="1" i="1" dirty="0"/>
              <a:t>arbitrary</a:t>
            </a:r>
            <a:r>
              <a:rPr lang="en-US" sz="4000" dirty="0"/>
              <a:t> correlation structure?</a:t>
            </a:r>
          </a:p>
          <a:p>
            <a:pPr marL="285750" indent="-285750">
              <a:buFont typeface="Arial" panose="020B0604020202020204" pitchFamily="34" charset="0"/>
              <a:buChar char="•"/>
            </a:pPr>
            <a:r>
              <a:rPr lang="en-US" sz="4000" dirty="0"/>
              <a:t>And you still want to control the </a:t>
            </a:r>
            <a:r>
              <a:rPr lang="en-US" sz="4000" b="1" dirty="0"/>
              <a:t>False Discovery Rate (FDR)</a:t>
            </a:r>
            <a:r>
              <a:rPr lang="en-US" sz="4000" dirty="0"/>
              <a:t>?</a:t>
            </a:r>
          </a:p>
          <a:p>
            <a:endParaRPr lang="en-US" sz="4000" dirty="0"/>
          </a:p>
          <a:p>
            <a:r>
              <a:rPr lang="en-US" sz="4000" b="1" i="1" dirty="0" err="1"/>
              <a:t>Knockoffs.jl</a:t>
            </a:r>
            <a:r>
              <a:rPr lang="en-US" sz="4000" b="1" i="1" dirty="0"/>
              <a:t> </a:t>
            </a:r>
            <a:r>
              <a:rPr lang="en-US" sz="4000" dirty="0"/>
              <a:t>is a Julia package for generating statistical knockoffs that will control the FDR when performing variable selection, even when variables are arbitrarily correlated.</a:t>
            </a:r>
          </a:p>
          <a:p>
            <a:endParaRPr lang="en-US" sz="4000" dirty="0"/>
          </a:p>
          <a:p>
            <a:r>
              <a:rPr lang="en-US" sz="3000" dirty="0"/>
              <a:t>As the name suggests, the knockoff filter operates by manufacturing knockoff variables that are cheap — their construction does not require collecting any new data — and are designed to mimic the correlation structure found within the original variables. The knockoffs serve as negative controls and they allow one to identify the truly important predictors, while controlling the false discovery rate (FDR) — the expected fraction of false discoveries among all discoveries.</a:t>
            </a:r>
          </a:p>
        </p:txBody>
      </p:sp>
      <p:sp>
        <p:nvSpPr>
          <p:cNvPr id="21" name="TextBox 20">
            <a:extLst>
              <a:ext uri="{FF2B5EF4-FFF2-40B4-BE49-F238E27FC236}">
                <a16:creationId xmlns:a16="http://schemas.microsoft.com/office/drawing/2014/main" id="{0A9A3E1C-7517-4C66-2BF7-73AFCC26B28F}"/>
              </a:ext>
            </a:extLst>
          </p:cNvPr>
          <p:cNvSpPr txBox="1"/>
          <p:nvPr/>
        </p:nvSpPr>
        <p:spPr>
          <a:xfrm>
            <a:off x="16939745" y="7478230"/>
            <a:ext cx="15352532" cy="1323439"/>
          </a:xfrm>
          <a:prstGeom prst="rect">
            <a:avLst/>
          </a:prstGeom>
          <a:noFill/>
        </p:spPr>
        <p:txBody>
          <a:bodyPr wrap="square" rtlCol="0">
            <a:spAutoFit/>
          </a:bodyPr>
          <a:lstStyle/>
          <a:p>
            <a:r>
              <a:rPr lang="en-US" sz="8000" dirty="0"/>
              <a:t>Package Feature &amp; Comparisons</a:t>
            </a:r>
          </a:p>
        </p:txBody>
      </p:sp>
      <p:sp>
        <p:nvSpPr>
          <p:cNvPr id="23" name="TextBox 22">
            <a:extLst>
              <a:ext uri="{FF2B5EF4-FFF2-40B4-BE49-F238E27FC236}">
                <a16:creationId xmlns:a16="http://schemas.microsoft.com/office/drawing/2014/main" id="{4D7A7507-7BBE-51D2-8BDC-E57D0C3B65CC}"/>
              </a:ext>
            </a:extLst>
          </p:cNvPr>
          <p:cNvSpPr txBox="1"/>
          <p:nvPr/>
        </p:nvSpPr>
        <p:spPr>
          <a:xfrm>
            <a:off x="17798989" y="18088203"/>
            <a:ext cx="12605054" cy="1323439"/>
          </a:xfrm>
          <a:prstGeom prst="rect">
            <a:avLst/>
          </a:prstGeom>
          <a:noFill/>
        </p:spPr>
        <p:txBody>
          <a:bodyPr wrap="none" rtlCol="0">
            <a:spAutoFit/>
          </a:bodyPr>
          <a:lstStyle/>
          <a:p>
            <a:r>
              <a:rPr lang="en-US" sz="8000" dirty="0"/>
              <a:t>Examples of using </a:t>
            </a:r>
            <a:r>
              <a:rPr lang="en-US" sz="8000" dirty="0" err="1"/>
              <a:t>Knockoffs.jl</a:t>
            </a:r>
            <a:endParaRPr lang="en-US" sz="8000" dirty="0"/>
          </a:p>
        </p:txBody>
      </p:sp>
      <p:sp>
        <p:nvSpPr>
          <p:cNvPr id="27" name="TextBox 26">
            <a:extLst>
              <a:ext uri="{FF2B5EF4-FFF2-40B4-BE49-F238E27FC236}">
                <a16:creationId xmlns:a16="http://schemas.microsoft.com/office/drawing/2014/main" id="{FEF5441E-BE43-B49B-841E-12F4FD91B039}"/>
              </a:ext>
            </a:extLst>
          </p:cNvPr>
          <p:cNvSpPr txBox="1"/>
          <p:nvPr/>
        </p:nvSpPr>
        <p:spPr>
          <a:xfrm>
            <a:off x="4065315" y="19926114"/>
            <a:ext cx="9786590" cy="1323439"/>
          </a:xfrm>
          <a:prstGeom prst="rect">
            <a:avLst/>
          </a:prstGeom>
          <a:noFill/>
        </p:spPr>
        <p:txBody>
          <a:bodyPr wrap="none" rtlCol="0">
            <a:spAutoFit/>
          </a:bodyPr>
          <a:lstStyle/>
          <a:p>
            <a:r>
              <a:rPr lang="en-US" sz="8000" dirty="0"/>
              <a:t>Two Goals of Knockoffs</a:t>
            </a:r>
          </a:p>
        </p:txBody>
      </p:sp>
      <p:graphicFrame>
        <p:nvGraphicFramePr>
          <p:cNvPr id="31" name="Table 31">
            <a:extLst>
              <a:ext uri="{FF2B5EF4-FFF2-40B4-BE49-F238E27FC236}">
                <a16:creationId xmlns:a16="http://schemas.microsoft.com/office/drawing/2014/main" id="{E144F47D-3B81-EBE8-E86A-0782A643AA9E}"/>
              </a:ext>
            </a:extLst>
          </p:cNvPr>
          <p:cNvGraphicFramePr>
            <a:graphicFrameLocks noGrp="1"/>
          </p:cNvGraphicFramePr>
          <p:nvPr>
            <p:extLst>
              <p:ext uri="{D42A27DB-BD31-4B8C-83A1-F6EECF244321}">
                <p14:modId xmlns:p14="http://schemas.microsoft.com/office/powerpoint/2010/main" val="2920030816"/>
              </p:ext>
            </p:extLst>
          </p:nvPr>
        </p:nvGraphicFramePr>
        <p:xfrm>
          <a:off x="16088486" y="10078642"/>
          <a:ext cx="15355793" cy="6400800"/>
        </p:xfrm>
        <a:graphic>
          <a:graphicData uri="http://schemas.openxmlformats.org/drawingml/2006/table">
            <a:tbl>
              <a:tblPr firstRow="1" bandRow="1">
                <a:tableStyleId>{5C22544A-7EE6-4342-B048-85BDC9FD1C3A}</a:tableStyleId>
              </a:tblPr>
              <a:tblGrid>
                <a:gridCol w="2651322">
                  <a:extLst>
                    <a:ext uri="{9D8B030D-6E8A-4147-A177-3AD203B41FA5}">
                      <a16:colId xmlns:a16="http://schemas.microsoft.com/office/drawing/2014/main" val="3502193736"/>
                    </a:ext>
                  </a:extLst>
                </a:gridCol>
                <a:gridCol w="1486023">
                  <a:extLst>
                    <a:ext uri="{9D8B030D-6E8A-4147-A177-3AD203B41FA5}">
                      <a16:colId xmlns:a16="http://schemas.microsoft.com/office/drawing/2014/main" val="880532356"/>
                    </a:ext>
                  </a:extLst>
                </a:gridCol>
                <a:gridCol w="1860594">
                  <a:extLst>
                    <a:ext uri="{9D8B030D-6E8A-4147-A177-3AD203B41FA5}">
                      <a16:colId xmlns:a16="http://schemas.microsoft.com/office/drawing/2014/main" val="4264436927"/>
                    </a:ext>
                  </a:extLst>
                </a:gridCol>
                <a:gridCol w="2062933">
                  <a:extLst>
                    <a:ext uri="{9D8B030D-6E8A-4147-A177-3AD203B41FA5}">
                      <a16:colId xmlns:a16="http://schemas.microsoft.com/office/drawing/2014/main" val="3483977235"/>
                    </a:ext>
                  </a:extLst>
                </a:gridCol>
                <a:gridCol w="2095399">
                  <a:extLst>
                    <a:ext uri="{9D8B030D-6E8A-4147-A177-3AD203B41FA5}">
                      <a16:colId xmlns:a16="http://schemas.microsoft.com/office/drawing/2014/main" val="587932207"/>
                    </a:ext>
                  </a:extLst>
                </a:gridCol>
                <a:gridCol w="2405434">
                  <a:extLst>
                    <a:ext uri="{9D8B030D-6E8A-4147-A177-3AD203B41FA5}">
                      <a16:colId xmlns:a16="http://schemas.microsoft.com/office/drawing/2014/main" val="4290410366"/>
                    </a:ext>
                  </a:extLst>
                </a:gridCol>
                <a:gridCol w="2794088">
                  <a:extLst>
                    <a:ext uri="{9D8B030D-6E8A-4147-A177-3AD203B41FA5}">
                      <a16:colId xmlns:a16="http://schemas.microsoft.com/office/drawing/2014/main" val="2696300755"/>
                    </a:ext>
                  </a:extLst>
                </a:gridCol>
              </a:tblGrid>
              <a:tr h="637855">
                <a:tc>
                  <a:txBody>
                    <a:bodyPr/>
                    <a:lstStyle/>
                    <a:p>
                      <a:endParaRPr lang="en-US" sz="2400" dirty="0"/>
                    </a:p>
                  </a:txBody>
                  <a:tcPr/>
                </a:tc>
                <a:tc>
                  <a:txBody>
                    <a:bodyPr/>
                    <a:lstStyle/>
                    <a:p>
                      <a:pPr algn="ctr"/>
                      <a:r>
                        <a:rPr lang="en-US" sz="2400" dirty="0"/>
                        <a:t>Language</a:t>
                      </a:r>
                    </a:p>
                  </a:txBody>
                  <a:tcPr anchor="ctr"/>
                </a:tc>
                <a:tc>
                  <a:txBody>
                    <a:bodyPr/>
                    <a:lstStyle/>
                    <a:p>
                      <a:pPr algn="ctr"/>
                      <a:r>
                        <a:rPr lang="en-US" sz="2400" dirty="0"/>
                        <a:t>Fixed-X knockoffs</a:t>
                      </a:r>
                    </a:p>
                  </a:txBody>
                  <a:tcPr anchor="ctr"/>
                </a:tc>
                <a:tc>
                  <a:txBody>
                    <a:bodyPr/>
                    <a:lstStyle/>
                    <a:p>
                      <a:pPr algn="ctr"/>
                      <a:r>
                        <a:rPr lang="en-US" sz="2400" dirty="0"/>
                        <a:t>Model-X knockoffs</a:t>
                      </a:r>
                    </a:p>
                  </a:txBody>
                  <a:tcPr anchor="ctr"/>
                </a:tc>
                <a:tc>
                  <a:txBody>
                    <a:bodyPr/>
                    <a:lstStyle/>
                    <a:p>
                      <a:pPr algn="ctr"/>
                      <a:r>
                        <a:rPr lang="en-US" sz="2400" dirty="0"/>
                        <a:t>HMM knockoffs</a:t>
                      </a:r>
                    </a:p>
                  </a:txBody>
                  <a:tcPr anchor="ctr"/>
                </a:tc>
                <a:tc>
                  <a:txBody>
                    <a:bodyPr/>
                    <a:lstStyle/>
                    <a:p>
                      <a:pPr algn="ctr"/>
                      <a:r>
                        <a:rPr lang="en-US" sz="2400" dirty="0"/>
                        <a:t>Sequential knockoffs</a:t>
                      </a:r>
                    </a:p>
                  </a:txBody>
                  <a:tcPr anchor="ctr"/>
                </a:tc>
                <a:tc>
                  <a:txBody>
                    <a:bodyPr/>
                    <a:lstStyle/>
                    <a:p>
                      <a:pPr algn="ctr"/>
                      <a:r>
                        <a:rPr lang="en-US" sz="2400" dirty="0"/>
                        <a:t>Supported data formats</a:t>
                      </a:r>
                    </a:p>
                  </a:txBody>
                  <a:tcPr anchor="ctr"/>
                </a:tc>
                <a:extLst>
                  <a:ext uri="{0D108BD9-81ED-4DB2-BD59-A6C34878D82A}">
                    <a16:rowId xmlns:a16="http://schemas.microsoft.com/office/drawing/2014/main" val="4249796971"/>
                  </a:ext>
                </a:extLst>
              </a:tr>
              <a:tr h="921346">
                <a:tc>
                  <a:txBody>
                    <a:bodyPr/>
                    <a:lstStyle/>
                    <a:p>
                      <a:pPr algn="ctr"/>
                      <a:r>
                        <a:rPr lang="en-US" sz="2400" b="1" dirty="0" err="1"/>
                        <a:t>Knockoffs.jl</a:t>
                      </a:r>
                      <a:endParaRPr lang="en-US" sz="2400" b="1" dirty="0"/>
                    </a:p>
                  </a:txBody>
                  <a:tcPr anchor="ctr"/>
                </a:tc>
                <a:tc>
                  <a:txBody>
                    <a:bodyPr/>
                    <a:lstStyle/>
                    <a:p>
                      <a:pPr algn="ctr"/>
                      <a:r>
                        <a:rPr lang="en-US" sz="2400" dirty="0"/>
                        <a:t>Julia</a:t>
                      </a:r>
                    </a:p>
                  </a:txBody>
                  <a:tcPr anchor="ctr"/>
                </a:tc>
                <a:tc>
                  <a:txBody>
                    <a:bodyPr/>
                    <a:lstStyle/>
                    <a:p>
                      <a:pPr algn="ctr"/>
                      <a:r>
                        <a:rPr lang="en-US" sz="2400" dirty="0"/>
                        <a:t>SDP and </a:t>
                      </a:r>
                      <a:r>
                        <a:rPr lang="en-US" sz="2400" dirty="0" err="1"/>
                        <a:t>equi</a:t>
                      </a:r>
                      <a:endParaRPr lang="en-US" sz="2400" dirty="0"/>
                    </a:p>
                  </a:txBody>
                  <a:tcPr anchor="ctr"/>
                </a:tc>
                <a:tc>
                  <a:txBody>
                    <a:bodyPr/>
                    <a:lstStyle/>
                    <a:p>
                      <a:pPr marL="0" marR="0" lvl="0" indent="0" algn="ctr" defTabSz="3291840" rtl="0" eaLnBrk="1" fontAlgn="auto" latinLnBrk="0" hangingPunct="1">
                        <a:lnSpc>
                          <a:spcPct val="100000"/>
                        </a:lnSpc>
                        <a:spcBef>
                          <a:spcPts val="0"/>
                        </a:spcBef>
                        <a:spcAft>
                          <a:spcPts val="0"/>
                        </a:spcAft>
                        <a:buClrTx/>
                        <a:buSzTx/>
                        <a:buFontTx/>
                        <a:buNone/>
                        <a:tabLst/>
                        <a:defRPr/>
                      </a:pPr>
                      <a:r>
                        <a:rPr lang="en-US" sz="2400" dirty="0"/>
                        <a:t>SDP and </a:t>
                      </a:r>
                      <a:r>
                        <a:rPr lang="en-US" sz="2400" dirty="0" err="1"/>
                        <a:t>equi</a:t>
                      </a:r>
                      <a:endParaRPr lang="en-US" sz="2400" dirty="0"/>
                    </a:p>
                  </a:txBody>
                  <a:tcPr anchor="ctr"/>
                </a:tc>
                <a:tc>
                  <a:txBody>
                    <a:bodyPr/>
                    <a:lstStyle/>
                    <a:p>
                      <a:pPr algn="ctr"/>
                      <a:r>
                        <a:rPr lang="en-US" sz="2400" dirty="0"/>
                        <a:t>Single-SNP </a:t>
                      </a:r>
                      <a:r>
                        <a:rPr lang="en-US" sz="2400" dirty="0" err="1"/>
                        <a:t>fastPHASE</a:t>
                      </a:r>
                      <a:r>
                        <a:rPr lang="en-US" sz="2400" dirty="0"/>
                        <a:t> and SHAPEIT</a:t>
                      </a:r>
                    </a:p>
                  </a:txBody>
                  <a:tcPr anchor="ctr"/>
                </a:tc>
                <a:tc>
                  <a:txBody>
                    <a:bodyPr/>
                    <a:lstStyle/>
                    <a:p>
                      <a:pPr algn="ctr"/>
                      <a:r>
                        <a:rPr lang="en-US" sz="2400" dirty="0"/>
                        <a:t>Single only</a:t>
                      </a:r>
                    </a:p>
                  </a:txBody>
                  <a:tcPr anchor="ctr"/>
                </a:tc>
                <a:tc>
                  <a:txBody>
                    <a:bodyPr/>
                    <a:lstStyle/>
                    <a:p>
                      <a:pPr algn="ctr"/>
                      <a:r>
                        <a:rPr lang="en-US" sz="2400" dirty="0"/>
                        <a:t>Numeric matrix, binary PLINK</a:t>
                      </a:r>
                    </a:p>
                  </a:txBody>
                  <a:tcPr anchor="ctr"/>
                </a:tc>
                <a:extLst>
                  <a:ext uri="{0D108BD9-81ED-4DB2-BD59-A6C34878D82A}">
                    <a16:rowId xmlns:a16="http://schemas.microsoft.com/office/drawing/2014/main" val="3833669789"/>
                  </a:ext>
                </a:extLst>
              </a:tr>
              <a:tr h="637855">
                <a:tc>
                  <a:txBody>
                    <a:bodyPr/>
                    <a:lstStyle/>
                    <a:p>
                      <a:pPr algn="ctr"/>
                      <a:r>
                        <a:rPr lang="en-US" sz="2400" b="1" dirty="0"/>
                        <a:t>Knockoff-filter</a:t>
                      </a:r>
                    </a:p>
                  </a:txBody>
                  <a:tcPr anchor="ctr"/>
                </a:tc>
                <a:tc>
                  <a:txBody>
                    <a:bodyPr/>
                    <a:lstStyle/>
                    <a:p>
                      <a:pPr algn="ctr"/>
                      <a:r>
                        <a:rPr lang="en-US" sz="2400" dirty="0" err="1"/>
                        <a:t>Matlab</a:t>
                      </a:r>
                      <a:r>
                        <a:rPr lang="en-US" sz="2400" dirty="0"/>
                        <a:t> and R</a:t>
                      </a:r>
                    </a:p>
                  </a:txBody>
                  <a:tcPr anchor="ctr"/>
                </a:tc>
                <a:tc>
                  <a:txBody>
                    <a:bodyPr/>
                    <a:lstStyle/>
                    <a:p>
                      <a:pPr marL="0" marR="0" lvl="0" indent="0" algn="ctr" defTabSz="3291840" rtl="0" eaLnBrk="1" fontAlgn="auto" latinLnBrk="0" hangingPunct="1">
                        <a:lnSpc>
                          <a:spcPct val="100000"/>
                        </a:lnSpc>
                        <a:spcBef>
                          <a:spcPts val="0"/>
                        </a:spcBef>
                        <a:spcAft>
                          <a:spcPts val="0"/>
                        </a:spcAft>
                        <a:buClrTx/>
                        <a:buSzTx/>
                        <a:buFontTx/>
                        <a:buNone/>
                        <a:tabLst/>
                        <a:defRPr/>
                      </a:pPr>
                      <a:r>
                        <a:rPr lang="en-US" sz="2400" dirty="0"/>
                        <a:t>SDP, </a:t>
                      </a:r>
                      <a:r>
                        <a:rPr lang="en-US" sz="2400" dirty="0" err="1"/>
                        <a:t>equi</a:t>
                      </a:r>
                      <a:r>
                        <a:rPr lang="en-US" sz="2400" dirty="0"/>
                        <a:t>, ASDP</a:t>
                      </a:r>
                    </a:p>
                  </a:txBody>
                  <a:tcPr anchor="ctr"/>
                </a:tc>
                <a:tc>
                  <a:txBody>
                    <a:bodyPr/>
                    <a:lstStyle/>
                    <a:p>
                      <a:pPr marL="0" marR="0" lvl="0" indent="0" algn="ctr" defTabSz="3291840" rtl="0" eaLnBrk="1" fontAlgn="auto" latinLnBrk="0" hangingPunct="1">
                        <a:lnSpc>
                          <a:spcPct val="100000"/>
                        </a:lnSpc>
                        <a:spcBef>
                          <a:spcPts val="0"/>
                        </a:spcBef>
                        <a:spcAft>
                          <a:spcPts val="0"/>
                        </a:spcAft>
                        <a:buClrTx/>
                        <a:buSzTx/>
                        <a:buFontTx/>
                        <a:buNone/>
                        <a:tabLst/>
                        <a:defRPr/>
                      </a:pPr>
                      <a:r>
                        <a:rPr lang="en-US" sz="2400" dirty="0"/>
                        <a:t>SDP, </a:t>
                      </a:r>
                      <a:r>
                        <a:rPr lang="en-US" sz="2400" dirty="0" err="1"/>
                        <a:t>equi</a:t>
                      </a:r>
                      <a:r>
                        <a:rPr lang="en-US" sz="2400" dirty="0"/>
                        <a:t>, ASDP</a:t>
                      </a:r>
                    </a:p>
                  </a:txBody>
                  <a:tcPr anchor="ctr"/>
                </a:tc>
                <a:tc>
                  <a:txBody>
                    <a:bodyPr/>
                    <a:lstStyle/>
                    <a:p>
                      <a:pPr algn="ctr"/>
                      <a:endParaRPr lang="en-US" sz="2400" dirty="0"/>
                    </a:p>
                  </a:txBody>
                  <a:tcPr anchor="ctr"/>
                </a:tc>
                <a:tc>
                  <a:txBody>
                    <a:bodyPr/>
                    <a:lstStyle/>
                    <a:p>
                      <a:pPr algn="ctr"/>
                      <a:endParaRPr lang="en-US" sz="2400" dirty="0"/>
                    </a:p>
                  </a:txBody>
                  <a:tcPr anchor="ctr"/>
                </a:tc>
                <a:tc>
                  <a:txBody>
                    <a:bodyPr/>
                    <a:lstStyle/>
                    <a:p>
                      <a:pPr algn="ctr"/>
                      <a:r>
                        <a:rPr lang="en-US" sz="2400" dirty="0"/>
                        <a:t>Numeric Matrix</a:t>
                      </a:r>
                    </a:p>
                  </a:txBody>
                  <a:tcPr anchor="ctr"/>
                </a:tc>
                <a:extLst>
                  <a:ext uri="{0D108BD9-81ED-4DB2-BD59-A6C34878D82A}">
                    <a16:rowId xmlns:a16="http://schemas.microsoft.com/office/drawing/2014/main" val="4097483560"/>
                  </a:ext>
                </a:extLst>
              </a:tr>
              <a:tr h="1204838">
                <a:tc>
                  <a:txBody>
                    <a:bodyPr/>
                    <a:lstStyle/>
                    <a:p>
                      <a:pPr algn="ctr"/>
                      <a:r>
                        <a:rPr lang="en-US" sz="2400" b="1" dirty="0"/>
                        <a:t>SNPKNOCK and SNPKNOCK2</a:t>
                      </a:r>
                    </a:p>
                  </a:txBody>
                  <a:tcPr anchor="ctr"/>
                </a:tc>
                <a:tc>
                  <a:txBody>
                    <a:bodyPr/>
                    <a:lstStyle/>
                    <a:p>
                      <a:pPr algn="ctr"/>
                      <a:r>
                        <a:rPr lang="en-US" sz="2400" dirty="0"/>
                        <a:t>R/C++</a:t>
                      </a:r>
                    </a:p>
                  </a:txBody>
                  <a:tcPr anchor="ctr"/>
                </a:tc>
                <a:tc>
                  <a:txBody>
                    <a:bodyPr/>
                    <a:lstStyle/>
                    <a:p>
                      <a:pPr algn="ctr"/>
                      <a:endParaRPr lang="en-US" sz="2400" dirty="0"/>
                    </a:p>
                  </a:txBody>
                  <a:tcPr anchor="ctr"/>
                </a:tc>
                <a:tc>
                  <a:txBody>
                    <a:bodyPr/>
                    <a:lstStyle/>
                    <a:p>
                      <a:pPr algn="ctr"/>
                      <a:endParaRPr lang="en-US" sz="2400" dirty="0"/>
                    </a:p>
                  </a:txBody>
                  <a:tcPr anchor="ctr"/>
                </a:tc>
                <a:tc>
                  <a:txBody>
                    <a:bodyPr/>
                    <a:lstStyle/>
                    <a:p>
                      <a:pPr algn="ctr"/>
                      <a:r>
                        <a:rPr lang="en-US" sz="2400" dirty="0"/>
                        <a:t>SHAPEIT and </a:t>
                      </a:r>
                      <a:r>
                        <a:rPr lang="en-US" sz="2400" dirty="0" err="1"/>
                        <a:t>fastPHASE</a:t>
                      </a:r>
                      <a:r>
                        <a:rPr lang="en-US" sz="2400" dirty="0"/>
                        <a:t> (single and group SNPs)</a:t>
                      </a:r>
                    </a:p>
                  </a:txBody>
                  <a:tcPr anchor="ctr"/>
                </a:tc>
                <a:tc>
                  <a:txBody>
                    <a:bodyPr/>
                    <a:lstStyle/>
                    <a:p>
                      <a:pPr algn="ctr"/>
                      <a:endParaRPr lang="en-US" sz="2400" dirty="0"/>
                    </a:p>
                  </a:txBody>
                  <a:tcPr anchor="ctr"/>
                </a:tc>
                <a:tc>
                  <a:txBody>
                    <a:bodyPr/>
                    <a:lstStyle/>
                    <a:p>
                      <a:pPr algn="ctr"/>
                      <a:r>
                        <a:rPr lang="en-US" sz="2400" dirty="0"/>
                        <a:t>Binary PLINK and BGEN</a:t>
                      </a:r>
                    </a:p>
                  </a:txBody>
                  <a:tcPr anchor="ctr"/>
                </a:tc>
                <a:extLst>
                  <a:ext uri="{0D108BD9-81ED-4DB2-BD59-A6C34878D82A}">
                    <a16:rowId xmlns:a16="http://schemas.microsoft.com/office/drawing/2014/main" val="4124887965"/>
                  </a:ext>
                </a:extLst>
              </a:tr>
              <a:tr h="637855">
                <a:tc>
                  <a:txBody>
                    <a:bodyPr/>
                    <a:lstStyle/>
                    <a:p>
                      <a:pPr algn="ctr"/>
                      <a:r>
                        <a:rPr lang="en-US" sz="2400" b="1" dirty="0" err="1"/>
                        <a:t>KnockoffScreen</a:t>
                      </a:r>
                      <a:endParaRPr lang="en-US" sz="2400" b="1" dirty="0"/>
                    </a:p>
                  </a:txBody>
                  <a:tcPr anchor="ctr"/>
                </a:tc>
                <a:tc>
                  <a:txBody>
                    <a:bodyPr/>
                    <a:lstStyle/>
                    <a:p>
                      <a:pPr algn="ctr"/>
                      <a:r>
                        <a:rPr lang="en-US" sz="2400" dirty="0"/>
                        <a:t>R</a:t>
                      </a:r>
                    </a:p>
                  </a:txBody>
                  <a:tcPr anchor="ctr"/>
                </a:tc>
                <a:tc>
                  <a:txBody>
                    <a:bodyPr/>
                    <a:lstStyle/>
                    <a:p>
                      <a:pPr algn="ctr"/>
                      <a:endParaRPr lang="en-US" sz="2400" dirty="0"/>
                    </a:p>
                  </a:txBody>
                  <a:tcPr anchor="ctr"/>
                </a:tc>
                <a:tc>
                  <a:txBody>
                    <a:bodyPr/>
                    <a:lstStyle/>
                    <a:p>
                      <a:pPr algn="ctr"/>
                      <a:endParaRPr lang="en-US" sz="2400"/>
                    </a:p>
                  </a:txBody>
                  <a:tcPr anchor="ctr"/>
                </a:tc>
                <a:tc>
                  <a:txBody>
                    <a:bodyPr/>
                    <a:lstStyle/>
                    <a:p>
                      <a:pPr algn="ctr"/>
                      <a:endParaRPr lang="en-US" sz="2400" dirty="0"/>
                    </a:p>
                  </a:txBody>
                  <a:tcPr anchor="ctr"/>
                </a:tc>
                <a:tc>
                  <a:txBody>
                    <a:bodyPr/>
                    <a:lstStyle/>
                    <a:p>
                      <a:pPr algn="ctr"/>
                      <a:r>
                        <a:rPr lang="en-US" sz="2400" dirty="0"/>
                        <a:t>Single and multiple</a:t>
                      </a:r>
                    </a:p>
                  </a:txBody>
                  <a:tcPr anchor="ctr"/>
                </a:tc>
                <a:tc>
                  <a:txBody>
                    <a:bodyPr/>
                    <a:lstStyle/>
                    <a:p>
                      <a:pPr algn="ctr"/>
                      <a:r>
                        <a:rPr lang="en-US" sz="2400" dirty="0"/>
                        <a:t>VCF, BGEN</a:t>
                      </a:r>
                    </a:p>
                  </a:txBody>
                  <a:tcPr anchor="ctr"/>
                </a:tc>
                <a:extLst>
                  <a:ext uri="{0D108BD9-81ED-4DB2-BD59-A6C34878D82A}">
                    <a16:rowId xmlns:a16="http://schemas.microsoft.com/office/drawing/2014/main" val="2697873934"/>
                  </a:ext>
                </a:extLst>
              </a:tr>
              <a:tr h="921346">
                <a:tc>
                  <a:txBody>
                    <a:bodyPr/>
                    <a:lstStyle/>
                    <a:p>
                      <a:pPr algn="ctr"/>
                      <a:r>
                        <a:rPr lang="en-US" sz="2400" b="1" dirty="0" err="1"/>
                        <a:t>knockpy</a:t>
                      </a:r>
                      <a:endParaRPr lang="en-US" sz="2400" b="1" dirty="0"/>
                    </a:p>
                  </a:txBody>
                  <a:tcPr anchor="ctr"/>
                </a:tc>
                <a:tc>
                  <a:txBody>
                    <a:bodyPr/>
                    <a:lstStyle/>
                    <a:p>
                      <a:pPr algn="ctr"/>
                      <a:r>
                        <a:rPr lang="en-US" sz="2400" dirty="0"/>
                        <a:t>Python</a:t>
                      </a:r>
                    </a:p>
                  </a:txBody>
                  <a:tcPr anchor="ctr"/>
                </a:tc>
                <a:tc>
                  <a:txBody>
                    <a:bodyPr/>
                    <a:lstStyle/>
                    <a:p>
                      <a:pPr marL="0" marR="0" lvl="0" indent="0" algn="ctr" defTabSz="3291840" rtl="0" eaLnBrk="1" fontAlgn="auto" latinLnBrk="0" hangingPunct="1">
                        <a:lnSpc>
                          <a:spcPct val="100000"/>
                        </a:lnSpc>
                        <a:spcBef>
                          <a:spcPts val="0"/>
                        </a:spcBef>
                        <a:spcAft>
                          <a:spcPts val="0"/>
                        </a:spcAft>
                        <a:buClrTx/>
                        <a:buSzTx/>
                        <a:buFontTx/>
                        <a:buNone/>
                        <a:tabLst/>
                        <a:defRPr/>
                      </a:pPr>
                      <a:r>
                        <a:rPr lang="en-US" sz="2400" dirty="0"/>
                        <a:t>MVR, MAXENT, SDP, </a:t>
                      </a:r>
                      <a:r>
                        <a:rPr lang="en-US" sz="2400" dirty="0" err="1"/>
                        <a:t>equi</a:t>
                      </a:r>
                      <a:r>
                        <a:rPr lang="en-US" sz="2400" dirty="0"/>
                        <a:t>, CI</a:t>
                      </a:r>
                    </a:p>
                  </a:txBody>
                  <a:tcPr anchor="ctr"/>
                </a:tc>
                <a:tc>
                  <a:txBody>
                    <a:bodyPr/>
                    <a:lstStyle/>
                    <a:p>
                      <a:pPr algn="ctr"/>
                      <a:r>
                        <a:rPr lang="en-US" sz="2400" dirty="0"/>
                        <a:t>MVR, MAXENT, SDP, </a:t>
                      </a:r>
                      <a:r>
                        <a:rPr lang="en-US" sz="2400" dirty="0" err="1"/>
                        <a:t>equi</a:t>
                      </a:r>
                      <a:r>
                        <a:rPr lang="en-US" sz="2400" dirty="0"/>
                        <a:t>, CI</a:t>
                      </a:r>
                    </a:p>
                  </a:txBody>
                  <a:tcPr anchor="ctr"/>
                </a:tc>
                <a:tc>
                  <a:txBody>
                    <a:bodyPr/>
                    <a:lstStyle/>
                    <a:p>
                      <a:pPr algn="ctr"/>
                      <a:endParaRPr lang="en-US" sz="2400" dirty="0"/>
                    </a:p>
                  </a:txBody>
                  <a:tcPr anchor="ctr"/>
                </a:tc>
                <a:tc>
                  <a:txBody>
                    <a:bodyPr/>
                    <a:lstStyle/>
                    <a:p>
                      <a:pPr algn="ctr"/>
                      <a:endParaRPr lang="en-US" sz="2400" dirty="0"/>
                    </a:p>
                  </a:txBody>
                  <a:tcPr anchor="ctr"/>
                </a:tc>
                <a:tc>
                  <a:txBody>
                    <a:bodyPr/>
                    <a:lstStyle/>
                    <a:p>
                      <a:pPr marL="0" marR="0" lvl="0" indent="0" algn="ctr" defTabSz="3291840" rtl="0" eaLnBrk="1" fontAlgn="auto" latinLnBrk="0" hangingPunct="1">
                        <a:lnSpc>
                          <a:spcPct val="100000"/>
                        </a:lnSpc>
                        <a:spcBef>
                          <a:spcPts val="0"/>
                        </a:spcBef>
                        <a:spcAft>
                          <a:spcPts val="0"/>
                        </a:spcAft>
                        <a:buClrTx/>
                        <a:buSzTx/>
                        <a:buFontTx/>
                        <a:buNone/>
                        <a:tabLst/>
                        <a:defRPr/>
                      </a:pPr>
                      <a:r>
                        <a:rPr lang="en-US" sz="2400" dirty="0"/>
                        <a:t>Numeric Matrix</a:t>
                      </a:r>
                    </a:p>
                  </a:txBody>
                  <a:tcPr anchor="ctr"/>
                </a:tc>
                <a:extLst>
                  <a:ext uri="{0D108BD9-81ED-4DB2-BD59-A6C34878D82A}">
                    <a16:rowId xmlns:a16="http://schemas.microsoft.com/office/drawing/2014/main" val="1695529224"/>
                  </a:ext>
                </a:extLst>
              </a:tr>
            </a:tbl>
          </a:graphicData>
        </a:graphic>
      </p:graphicFrame>
      <p:sp>
        <p:nvSpPr>
          <p:cNvPr id="32" name="TextBox 31">
            <a:extLst>
              <a:ext uri="{FF2B5EF4-FFF2-40B4-BE49-F238E27FC236}">
                <a16:creationId xmlns:a16="http://schemas.microsoft.com/office/drawing/2014/main" id="{4F882E3F-8C1A-94C5-1012-D12DAB4C20FC}"/>
              </a:ext>
            </a:extLst>
          </p:cNvPr>
          <p:cNvSpPr txBox="1"/>
          <p:nvPr/>
        </p:nvSpPr>
        <p:spPr>
          <a:xfrm>
            <a:off x="2260087" y="21282352"/>
            <a:ext cx="12339048" cy="9941183"/>
          </a:xfrm>
          <a:prstGeom prst="rect">
            <a:avLst/>
          </a:prstGeom>
          <a:noFill/>
        </p:spPr>
        <p:txBody>
          <a:bodyPr wrap="square" rtlCol="0">
            <a:spAutoFit/>
          </a:bodyPr>
          <a:lstStyle/>
          <a:p>
            <a:r>
              <a:rPr lang="en-US" sz="4000" dirty="0"/>
              <a:t>1. Instead of controlling FWER*, the knockoff procedure controls the FDR</a:t>
            </a:r>
          </a:p>
          <a:p>
            <a:pPr marL="514350" indent="-514350">
              <a:buAutoNum type="arabicPeriod"/>
            </a:pPr>
            <a:endParaRPr lang="en-US" sz="4000" dirty="0"/>
          </a:p>
          <a:p>
            <a:pPr marL="514350" indent="-514350">
              <a:buAutoNum type="arabicPeriod"/>
            </a:pPr>
            <a:endParaRPr lang="en-US" sz="4000" dirty="0"/>
          </a:p>
          <a:p>
            <a:endParaRPr lang="en-US" sz="4000" dirty="0"/>
          </a:p>
          <a:p>
            <a:r>
              <a:rPr lang="en-US" sz="4000" dirty="0"/>
              <a:t>This significantly improves power.</a:t>
            </a:r>
          </a:p>
          <a:p>
            <a:pPr marL="514350" indent="-514350">
              <a:buAutoNum type="arabicPeriod"/>
            </a:pPr>
            <a:endParaRPr lang="en-US" sz="4000" dirty="0"/>
          </a:p>
          <a:p>
            <a:r>
              <a:rPr lang="en-US" sz="4000" dirty="0"/>
              <a:t>2. Knockoff based inference tests </a:t>
            </a:r>
            <a:r>
              <a:rPr lang="en-US" sz="4000" i="1" dirty="0"/>
              <a:t>conditional hypotheses. </a:t>
            </a:r>
          </a:p>
          <a:p>
            <a:r>
              <a:rPr lang="en-US" sz="4000" i="1" dirty="0"/>
              <a:t>    </a:t>
            </a:r>
            <a:r>
              <a:rPr lang="en-US" sz="4000" dirty="0"/>
              <a:t>If          is a variable or a group of variables, we test </a:t>
            </a:r>
          </a:p>
          <a:p>
            <a:endParaRPr lang="en-US" sz="4000" dirty="0"/>
          </a:p>
          <a:p>
            <a:endParaRPr lang="en-US" sz="4000" dirty="0"/>
          </a:p>
          <a:p>
            <a:endParaRPr lang="en-US" sz="4000" dirty="0"/>
          </a:p>
          <a:p>
            <a:r>
              <a:rPr lang="en-US" sz="4000" dirty="0"/>
              <a:t>where                means all variables except      . Conditioning on             removes variables only marginally associated with the response due to high correlation. In genetics, this helps us prioritize causal associations. </a:t>
            </a:r>
          </a:p>
        </p:txBody>
      </p:sp>
      <p:pic>
        <p:nvPicPr>
          <p:cNvPr id="33" name="Picture 32">
            <a:extLst>
              <a:ext uri="{FF2B5EF4-FFF2-40B4-BE49-F238E27FC236}">
                <a16:creationId xmlns:a16="http://schemas.microsoft.com/office/drawing/2014/main" id="{01FA9A62-DEAA-1A36-D209-FC6066965A4E}"/>
              </a:ext>
            </a:extLst>
          </p:cNvPr>
          <p:cNvPicPr>
            <a:picLocks noChangeAspect="1"/>
          </p:cNvPicPr>
          <p:nvPr/>
        </p:nvPicPr>
        <p:blipFill>
          <a:blip r:embed="rId15"/>
          <a:stretch>
            <a:fillRect/>
          </a:stretch>
        </p:blipFill>
        <p:spPr>
          <a:xfrm>
            <a:off x="4954594" y="22845976"/>
            <a:ext cx="7151693" cy="1208150"/>
          </a:xfrm>
          <a:prstGeom prst="rect">
            <a:avLst/>
          </a:prstGeom>
        </p:spPr>
      </p:pic>
      <p:pic>
        <p:nvPicPr>
          <p:cNvPr id="34" name="Picture 33">
            <a:extLst>
              <a:ext uri="{FF2B5EF4-FFF2-40B4-BE49-F238E27FC236}">
                <a16:creationId xmlns:a16="http://schemas.microsoft.com/office/drawing/2014/main" id="{92C48E9E-5025-79A8-772D-414A0C673F1C}"/>
              </a:ext>
            </a:extLst>
          </p:cNvPr>
          <p:cNvPicPr>
            <a:picLocks noChangeAspect="1"/>
          </p:cNvPicPr>
          <p:nvPr/>
        </p:nvPicPr>
        <p:blipFill>
          <a:blip r:embed="rId16"/>
          <a:stretch>
            <a:fillRect/>
          </a:stretch>
        </p:blipFill>
        <p:spPr>
          <a:xfrm>
            <a:off x="5032332" y="27329303"/>
            <a:ext cx="6606768" cy="714767"/>
          </a:xfrm>
          <a:prstGeom prst="rect">
            <a:avLst/>
          </a:prstGeom>
        </p:spPr>
      </p:pic>
      <p:pic>
        <p:nvPicPr>
          <p:cNvPr id="35" name="Picture 34">
            <a:extLst>
              <a:ext uri="{FF2B5EF4-FFF2-40B4-BE49-F238E27FC236}">
                <a16:creationId xmlns:a16="http://schemas.microsoft.com/office/drawing/2014/main" id="{286CF1E5-8475-7A97-F34B-21BC4E989618}"/>
              </a:ext>
            </a:extLst>
          </p:cNvPr>
          <p:cNvPicPr>
            <a:picLocks noChangeAspect="1"/>
          </p:cNvPicPr>
          <p:nvPr/>
        </p:nvPicPr>
        <p:blipFill>
          <a:blip r:embed="rId17"/>
          <a:stretch>
            <a:fillRect/>
          </a:stretch>
        </p:blipFill>
        <p:spPr>
          <a:xfrm>
            <a:off x="4047595" y="28713230"/>
            <a:ext cx="1019810" cy="433070"/>
          </a:xfrm>
          <a:prstGeom prst="rect">
            <a:avLst/>
          </a:prstGeom>
        </p:spPr>
      </p:pic>
      <p:pic>
        <p:nvPicPr>
          <p:cNvPr id="36" name="Picture 35">
            <a:extLst>
              <a:ext uri="{FF2B5EF4-FFF2-40B4-BE49-F238E27FC236}">
                <a16:creationId xmlns:a16="http://schemas.microsoft.com/office/drawing/2014/main" id="{FB119655-1DCB-0606-2193-35CE8FE1B6BB}"/>
              </a:ext>
            </a:extLst>
          </p:cNvPr>
          <p:cNvPicPr>
            <a:picLocks noChangeAspect="1"/>
          </p:cNvPicPr>
          <p:nvPr/>
        </p:nvPicPr>
        <p:blipFill>
          <a:blip r:embed="rId17"/>
          <a:stretch>
            <a:fillRect/>
          </a:stretch>
        </p:blipFill>
        <p:spPr>
          <a:xfrm>
            <a:off x="3120495" y="29386635"/>
            <a:ext cx="1019810" cy="433070"/>
          </a:xfrm>
          <a:prstGeom prst="rect">
            <a:avLst/>
          </a:prstGeom>
        </p:spPr>
      </p:pic>
      <p:sp>
        <p:nvSpPr>
          <p:cNvPr id="37" name="TextBox 36">
            <a:extLst>
              <a:ext uri="{FF2B5EF4-FFF2-40B4-BE49-F238E27FC236}">
                <a16:creationId xmlns:a16="http://schemas.microsoft.com/office/drawing/2014/main" id="{CF40BE09-8575-A034-C8E3-70C82CD3B69B}"/>
              </a:ext>
            </a:extLst>
          </p:cNvPr>
          <p:cNvSpPr txBox="1"/>
          <p:nvPr/>
        </p:nvSpPr>
        <p:spPr>
          <a:xfrm>
            <a:off x="4822796" y="31194644"/>
            <a:ext cx="9955867" cy="477054"/>
          </a:xfrm>
          <a:prstGeom prst="rect">
            <a:avLst/>
          </a:prstGeom>
          <a:noFill/>
        </p:spPr>
        <p:txBody>
          <a:bodyPr wrap="none" rtlCol="0">
            <a:spAutoFit/>
          </a:bodyPr>
          <a:lstStyle/>
          <a:p>
            <a:r>
              <a:rPr lang="en-US" sz="2500" dirty="0"/>
              <a:t>*FWER: Family-wise error rate – this is what Bonferroni correction controls </a:t>
            </a:r>
          </a:p>
        </p:txBody>
      </p:sp>
      <p:sp>
        <p:nvSpPr>
          <p:cNvPr id="41" name="TextBox 40">
            <a:extLst>
              <a:ext uri="{FF2B5EF4-FFF2-40B4-BE49-F238E27FC236}">
                <a16:creationId xmlns:a16="http://schemas.microsoft.com/office/drawing/2014/main" id="{082E1BB1-93B1-3D0D-6CF1-6C303F805314}"/>
              </a:ext>
            </a:extLst>
          </p:cNvPr>
          <p:cNvSpPr txBox="1"/>
          <p:nvPr/>
        </p:nvSpPr>
        <p:spPr>
          <a:xfrm>
            <a:off x="2144657" y="32813731"/>
            <a:ext cx="12536382" cy="1323439"/>
          </a:xfrm>
          <a:prstGeom prst="rect">
            <a:avLst/>
          </a:prstGeom>
          <a:noFill/>
        </p:spPr>
        <p:txBody>
          <a:bodyPr wrap="none" rtlCol="0">
            <a:spAutoFit/>
          </a:bodyPr>
          <a:lstStyle/>
          <a:p>
            <a:pPr algn="ctr"/>
            <a:r>
              <a:rPr lang="en-US" sz="8000" dirty="0"/>
              <a:t>The Knockoff-Filter Procedure</a:t>
            </a:r>
          </a:p>
        </p:txBody>
      </p:sp>
      <p:sp>
        <p:nvSpPr>
          <p:cNvPr id="42" name="TextBox 41">
            <a:extLst>
              <a:ext uri="{FF2B5EF4-FFF2-40B4-BE49-F238E27FC236}">
                <a16:creationId xmlns:a16="http://schemas.microsoft.com/office/drawing/2014/main" id="{6258A521-40D8-5E75-CB1D-CD1F603D1E46}"/>
              </a:ext>
            </a:extLst>
          </p:cNvPr>
          <p:cNvSpPr txBox="1"/>
          <p:nvPr/>
        </p:nvSpPr>
        <p:spPr>
          <a:xfrm>
            <a:off x="2111803" y="34178173"/>
            <a:ext cx="13407581" cy="8306889"/>
          </a:xfrm>
          <a:prstGeom prst="rect">
            <a:avLst/>
          </a:prstGeom>
          <a:noFill/>
        </p:spPr>
        <p:txBody>
          <a:bodyPr wrap="none" rtlCol="0">
            <a:spAutoFit/>
          </a:bodyPr>
          <a:lstStyle/>
          <a:p>
            <a:pPr marL="742950" indent="-742950">
              <a:lnSpc>
                <a:spcPct val="150000"/>
              </a:lnSpc>
              <a:buFont typeface="+mj-lt"/>
              <a:buAutoNum type="arabicPeriod"/>
            </a:pPr>
            <a:r>
              <a:rPr lang="en-US" sz="4000" dirty="0"/>
              <a:t>For each sample               , generate </a:t>
            </a:r>
            <a:r>
              <a:rPr lang="en-US" sz="4000" i="1" dirty="0"/>
              <a:t>knockoffs                </a:t>
            </a:r>
            <a:r>
              <a:rPr lang="en-US" sz="4000" dirty="0" err="1"/>
              <a:t>s.t.</a:t>
            </a:r>
            <a:r>
              <a:rPr lang="en-US" sz="4000" dirty="0"/>
              <a:t> </a:t>
            </a:r>
          </a:p>
          <a:p>
            <a:pPr marL="1657350" lvl="2" indent="-742950">
              <a:lnSpc>
                <a:spcPct val="150000"/>
              </a:lnSpc>
              <a:buFont typeface="Arial" panose="020B0604020202020204" pitchFamily="34" charset="0"/>
              <a:buChar char="•"/>
            </a:pPr>
            <a:r>
              <a:rPr lang="en-US" sz="4000" i="1" dirty="0"/>
              <a:t>      </a:t>
            </a:r>
          </a:p>
          <a:p>
            <a:pPr marL="1657350" lvl="2" indent="-742950">
              <a:lnSpc>
                <a:spcPct val="150000"/>
              </a:lnSpc>
              <a:buFont typeface="Arial" panose="020B0604020202020204" pitchFamily="34" charset="0"/>
              <a:buChar char="•"/>
            </a:pPr>
            <a:r>
              <a:rPr lang="en-US" sz="4000" i="1" dirty="0"/>
              <a:t>                                                      .     E</a:t>
            </a:r>
            <a:r>
              <a:rPr lang="en-US" sz="4000" dirty="0"/>
              <a:t>.g. If                 , then </a:t>
            </a:r>
          </a:p>
          <a:p>
            <a:pPr marL="742950" indent="-742950">
              <a:lnSpc>
                <a:spcPct val="150000"/>
              </a:lnSpc>
              <a:buFont typeface="+mj-lt"/>
              <a:buAutoNum type="arabicPeriod"/>
            </a:pPr>
            <a:endParaRPr lang="en-US" sz="4000" i="1" dirty="0"/>
          </a:p>
          <a:p>
            <a:pPr marL="742950" indent="-742950">
              <a:lnSpc>
                <a:spcPct val="150000"/>
              </a:lnSpc>
              <a:buFont typeface="+mj-lt"/>
              <a:buAutoNum type="arabicPeriod"/>
            </a:pPr>
            <a:r>
              <a:rPr lang="en-US" sz="4000" dirty="0"/>
              <a:t>Compute feature importance statistic on matrix</a:t>
            </a:r>
          </a:p>
          <a:p>
            <a:pPr marL="742950" indent="-742950">
              <a:lnSpc>
                <a:spcPct val="150000"/>
              </a:lnSpc>
              <a:buFont typeface="+mj-lt"/>
              <a:buAutoNum type="arabicPeriod"/>
            </a:pPr>
            <a:r>
              <a:rPr lang="en-US" sz="4000" dirty="0"/>
              <a:t>For all      , compute knockoff scores </a:t>
            </a:r>
          </a:p>
          <a:p>
            <a:pPr marL="742950" indent="-742950">
              <a:lnSpc>
                <a:spcPct val="150000"/>
              </a:lnSpc>
              <a:buFont typeface="+mj-lt"/>
              <a:buAutoNum type="arabicPeriod"/>
            </a:pPr>
            <a:endParaRPr lang="en-US" sz="4000" dirty="0"/>
          </a:p>
          <a:p>
            <a:pPr marL="742950" indent="-742950">
              <a:lnSpc>
                <a:spcPct val="150000"/>
              </a:lnSpc>
              <a:buFont typeface="+mj-lt"/>
              <a:buAutoNum type="arabicPeriod"/>
            </a:pPr>
            <a:r>
              <a:rPr lang="en-US" sz="4000" dirty="0"/>
              <a:t>Choose all       such that                , where      depends on FDR</a:t>
            </a:r>
          </a:p>
          <a:p>
            <a:pPr marL="742950" indent="-742950">
              <a:lnSpc>
                <a:spcPct val="150000"/>
              </a:lnSpc>
              <a:buFont typeface="+mj-lt"/>
              <a:buAutoNum type="arabicPeriod"/>
            </a:pPr>
            <a:endParaRPr lang="en-US" sz="4000" dirty="0"/>
          </a:p>
        </p:txBody>
      </p:sp>
      <p:pic>
        <p:nvPicPr>
          <p:cNvPr id="46" name="Picture 45">
            <a:extLst>
              <a:ext uri="{FF2B5EF4-FFF2-40B4-BE49-F238E27FC236}">
                <a16:creationId xmlns:a16="http://schemas.microsoft.com/office/drawing/2014/main" id="{F80DCDC6-A7A5-EDE5-628D-553C681B9BCF}"/>
              </a:ext>
            </a:extLst>
          </p:cNvPr>
          <p:cNvPicPr>
            <a:picLocks noChangeAspect="1"/>
          </p:cNvPicPr>
          <p:nvPr/>
        </p:nvPicPr>
        <p:blipFill>
          <a:blip r:embed="rId18"/>
          <a:stretch>
            <a:fillRect/>
          </a:stretch>
        </p:blipFill>
        <p:spPr>
          <a:xfrm>
            <a:off x="6508654" y="34563915"/>
            <a:ext cx="1473200" cy="368300"/>
          </a:xfrm>
          <a:prstGeom prst="rect">
            <a:avLst/>
          </a:prstGeom>
        </p:spPr>
      </p:pic>
      <p:pic>
        <p:nvPicPr>
          <p:cNvPr id="47" name="Picture 46">
            <a:extLst>
              <a:ext uri="{FF2B5EF4-FFF2-40B4-BE49-F238E27FC236}">
                <a16:creationId xmlns:a16="http://schemas.microsoft.com/office/drawing/2014/main" id="{8AD115B9-9742-B29E-CF24-DD5DB428FB43}"/>
              </a:ext>
            </a:extLst>
          </p:cNvPr>
          <p:cNvPicPr>
            <a:picLocks noChangeAspect="1"/>
          </p:cNvPicPr>
          <p:nvPr/>
        </p:nvPicPr>
        <p:blipFill>
          <a:blip r:embed="rId19"/>
          <a:stretch>
            <a:fillRect/>
          </a:stretch>
        </p:blipFill>
        <p:spPr>
          <a:xfrm>
            <a:off x="12378705" y="34475015"/>
            <a:ext cx="1473200" cy="457200"/>
          </a:xfrm>
          <a:prstGeom prst="rect">
            <a:avLst/>
          </a:prstGeom>
        </p:spPr>
      </p:pic>
      <p:pic>
        <p:nvPicPr>
          <p:cNvPr id="48" name="Picture 47">
            <a:extLst>
              <a:ext uri="{FF2B5EF4-FFF2-40B4-BE49-F238E27FC236}">
                <a16:creationId xmlns:a16="http://schemas.microsoft.com/office/drawing/2014/main" id="{7B3958B1-8959-2845-61DB-9744C74C6990}"/>
              </a:ext>
            </a:extLst>
          </p:cNvPr>
          <p:cNvPicPr>
            <a:picLocks noChangeAspect="1"/>
          </p:cNvPicPr>
          <p:nvPr/>
        </p:nvPicPr>
        <p:blipFill>
          <a:blip r:embed="rId20"/>
          <a:stretch>
            <a:fillRect/>
          </a:stretch>
        </p:blipFill>
        <p:spPr>
          <a:xfrm>
            <a:off x="3831694" y="35335727"/>
            <a:ext cx="2781566" cy="653592"/>
          </a:xfrm>
          <a:prstGeom prst="rect">
            <a:avLst/>
          </a:prstGeom>
        </p:spPr>
      </p:pic>
      <p:pic>
        <p:nvPicPr>
          <p:cNvPr id="49" name="Picture 48">
            <a:extLst>
              <a:ext uri="{FF2B5EF4-FFF2-40B4-BE49-F238E27FC236}">
                <a16:creationId xmlns:a16="http://schemas.microsoft.com/office/drawing/2014/main" id="{9A84B05C-38E7-3FEE-7ECA-8C4E99A00943}"/>
              </a:ext>
            </a:extLst>
          </p:cNvPr>
          <p:cNvPicPr>
            <a:picLocks noChangeAspect="1"/>
          </p:cNvPicPr>
          <p:nvPr/>
        </p:nvPicPr>
        <p:blipFill>
          <a:blip r:embed="rId21"/>
          <a:stretch>
            <a:fillRect/>
          </a:stretch>
        </p:blipFill>
        <p:spPr>
          <a:xfrm>
            <a:off x="3831694" y="36148370"/>
            <a:ext cx="6091430" cy="755977"/>
          </a:xfrm>
          <a:prstGeom prst="rect">
            <a:avLst/>
          </a:prstGeom>
        </p:spPr>
      </p:pic>
      <p:pic>
        <p:nvPicPr>
          <p:cNvPr id="50" name="Picture 49">
            <a:extLst>
              <a:ext uri="{FF2B5EF4-FFF2-40B4-BE49-F238E27FC236}">
                <a16:creationId xmlns:a16="http://schemas.microsoft.com/office/drawing/2014/main" id="{4C595C79-ED8E-036E-E2B2-091567E1FAE9}"/>
              </a:ext>
            </a:extLst>
          </p:cNvPr>
          <p:cNvPicPr>
            <a:picLocks noChangeAspect="1"/>
          </p:cNvPicPr>
          <p:nvPr/>
        </p:nvPicPr>
        <p:blipFill>
          <a:blip r:embed="rId22"/>
          <a:stretch>
            <a:fillRect/>
          </a:stretch>
        </p:blipFill>
        <p:spPr>
          <a:xfrm>
            <a:off x="12132785" y="36349931"/>
            <a:ext cx="1549400" cy="469900"/>
          </a:xfrm>
          <a:prstGeom prst="rect">
            <a:avLst/>
          </a:prstGeom>
        </p:spPr>
      </p:pic>
      <p:pic>
        <p:nvPicPr>
          <p:cNvPr id="52" name="Picture 51">
            <a:extLst>
              <a:ext uri="{FF2B5EF4-FFF2-40B4-BE49-F238E27FC236}">
                <a16:creationId xmlns:a16="http://schemas.microsoft.com/office/drawing/2014/main" id="{FC3B93E1-6E9B-E2FC-BE29-E7A51A9971FD}"/>
              </a:ext>
            </a:extLst>
          </p:cNvPr>
          <p:cNvPicPr>
            <a:picLocks noChangeAspect="1"/>
          </p:cNvPicPr>
          <p:nvPr/>
        </p:nvPicPr>
        <p:blipFill>
          <a:blip r:embed="rId23"/>
          <a:stretch>
            <a:fillRect/>
          </a:stretch>
        </p:blipFill>
        <p:spPr>
          <a:xfrm>
            <a:off x="3730100" y="37177956"/>
            <a:ext cx="9271000" cy="660400"/>
          </a:xfrm>
          <a:prstGeom prst="rect">
            <a:avLst/>
          </a:prstGeom>
        </p:spPr>
      </p:pic>
      <p:pic>
        <p:nvPicPr>
          <p:cNvPr id="53" name="Picture 52">
            <a:extLst>
              <a:ext uri="{FF2B5EF4-FFF2-40B4-BE49-F238E27FC236}">
                <a16:creationId xmlns:a16="http://schemas.microsoft.com/office/drawing/2014/main" id="{D08C94E8-CF56-7EF8-5CCB-F8BA7ED5CA1A}"/>
              </a:ext>
            </a:extLst>
          </p:cNvPr>
          <p:cNvPicPr>
            <a:picLocks noChangeAspect="1"/>
          </p:cNvPicPr>
          <p:nvPr/>
        </p:nvPicPr>
        <p:blipFill>
          <a:blip r:embed="rId24"/>
          <a:stretch>
            <a:fillRect/>
          </a:stretch>
        </p:blipFill>
        <p:spPr>
          <a:xfrm>
            <a:off x="12907485" y="38008468"/>
            <a:ext cx="1181100" cy="838200"/>
          </a:xfrm>
          <a:prstGeom prst="rect">
            <a:avLst/>
          </a:prstGeom>
        </p:spPr>
      </p:pic>
      <p:pic>
        <p:nvPicPr>
          <p:cNvPr id="54" name="Picture 53">
            <a:extLst>
              <a:ext uri="{FF2B5EF4-FFF2-40B4-BE49-F238E27FC236}">
                <a16:creationId xmlns:a16="http://schemas.microsoft.com/office/drawing/2014/main" id="{2AF9E05D-5B2B-006D-52E9-3FFF1658B97A}"/>
              </a:ext>
            </a:extLst>
          </p:cNvPr>
          <p:cNvPicPr>
            <a:picLocks noChangeAspect="1"/>
          </p:cNvPicPr>
          <p:nvPr/>
        </p:nvPicPr>
        <p:blipFill>
          <a:blip r:embed="rId25"/>
          <a:stretch>
            <a:fillRect/>
          </a:stretch>
        </p:blipFill>
        <p:spPr>
          <a:xfrm>
            <a:off x="3318803" y="39857794"/>
            <a:ext cx="10731500" cy="850900"/>
          </a:xfrm>
          <a:prstGeom prst="rect">
            <a:avLst/>
          </a:prstGeom>
        </p:spPr>
      </p:pic>
      <p:pic>
        <p:nvPicPr>
          <p:cNvPr id="55" name="Picture 54">
            <a:extLst>
              <a:ext uri="{FF2B5EF4-FFF2-40B4-BE49-F238E27FC236}">
                <a16:creationId xmlns:a16="http://schemas.microsoft.com/office/drawing/2014/main" id="{06F74E95-6C21-952B-CFC1-5D348630A34D}"/>
              </a:ext>
            </a:extLst>
          </p:cNvPr>
          <p:cNvPicPr>
            <a:picLocks noChangeAspect="1"/>
          </p:cNvPicPr>
          <p:nvPr/>
        </p:nvPicPr>
        <p:blipFill>
          <a:blip r:embed="rId26"/>
          <a:stretch>
            <a:fillRect/>
          </a:stretch>
        </p:blipFill>
        <p:spPr>
          <a:xfrm>
            <a:off x="4415894" y="39108527"/>
            <a:ext cx="342900" cy="355600"/>
          </a:xfrm>
          <a:prstGeom prst="rect">
            <a:avLst/>
          </a:prstGeom>
        </p:spPr>
      </p:pic>
      <p:pic>
        <p:nvPicPr>
          <p:cNvPr id="56" name="Picture 55">
            <a:extLst>
              <a:ext uri="{FF2B5EF4-FFF2-40B4-BE49-F238E27FC236}">
                <a16:creationId xmlns:a16="http://schemas.microsoft.com/office/drawing/2014/main" id="{F64005B9-1511-32FB-A255-F48C4C8CB7AC}"/>
              </a:ext>
            </a:extLst>
          </p:cNvPr>
          <p:cNvPicPr>
            <a:picLocks noChangeAspect="1"/>
          </p:cNvPicPr>
          <p:nvPr/>
        </p:nvPicPr>
        <p:blipFill>
          <a:blip r:embed="rId26"/>
          <a:stretch>
            <a:fillRect/>
          </a:stretch>
        </p:blipFill>
        <p:spPr>
          <a:xfrm>
            <a:off x="11065080" y="28792920"/>
            <a:ext cx="351641" cy="364665"/>
          </a:xfrm>
          <a:prstGeom prst="rect">
            <a:avLst/>
          </a:prstGeom>
        </p:spPr>
      </p:pic>
      <p:pic>
        <p:nvPicPr>
          <p:cNvPr id="58" name="Picture 57">
            <a:extLst>
              <a:ext uri="{FF2B5EF4-FFF2-40B4-BE49-F238E27FC236}">
                <a16:creationId xmlns:a16="http://schemas.microsoft.com/office/drawing/2014/main" id="{A3CD2EB7-831A-739E-359D-F46AB1CBFD21}"/>
              </a:ext>
            </a:extLst>
          </p:cNvPr>
          <p:cNvPicPr>
            <a:picLocks noChangeAspect="1"/>
          </p:cNvPicPr>
          <p:nvPr/>
        </p:nvPicPr>
        <p:blipFill>
          <a:blip r:embed="rId26"/>
          <a:stretch>
            <a:fillRect/>
          </a:stretch>
        </p:blipFill>
        <p:spPr>
          <a:xfrm>
            <a:off x="5255022" y="40924561"/>
            <a:ext cx="342900" cy="355600"/>
          </a:xfrm>
          <a:prstGeom prst="rect">
            <a:avLst/>
          </a:prstGeom>
        </p:spPr>
      </p:pic>
      <p:pic>
        <p:nvPicPr>
          <p:cNvPr id="59" name="Picture 58">
            <a:extLst>
              <a:ext uri="{FF2B5EF4-FFF2-40B4-BE49-F238E27FC236}">
                <a16:creationId xmlns:a16="http://schemas.microsoft.com/office/drawing/2014/main" id="{391F018B-7A12-9A3A-7D9E-968839CAFB4E}"/>
              </a:ext>
            </a:extLst>
          </p:cNvPr>
          <p:cNvPicPr>
            <a:picLocks noChangeAspect="1"/>
          </p:cNvPicPr>
          <p:nvPr/>
        </p:nvPicPr>
        <p:blipFill>
          <a:blip r:embed="rId27"/>
          <a:stretch>
            <a:fillRect/>
          </a:stretch>
        </p:blipFill>
        <p:spPr>
          <a:xfrm>
            <a:off x="7916970" y="40989999"/>
            <a:ext cx="1562100" cy="393700"/>
          </a:xfrm>
          <a:prstGeom prst="rect">
            <a:avLst/>
          </a:prstGeom>
        </p:spPr>
      </p:pic>
      <p:pic>
        <p:nvPicPr>
          <p:cNvPr id="60" name="Picture 59">
            <a:extLst>
              <a:ext uri="{FF2B5EF4-FFF2-40B4-BE49-F238E27FC236}">
                <a16:creationId xmlns:a16="http://schemas.microsoft.com/office/drawing/2014/main" id="{936A113A-D2B0-C990-70ED-18CA87E57F4D}"/>
              </a:ext>
            </a:extLst>
          </p:cNvPr>
          <p:cNvPicPr>
            <a:picLocks noChangeAspect="1"/>
          </p:cNvPicPr>
          <p:nvPr/>
        </p:nvPicPr>
        <p:blipFill>
          <a:blip r:embed="rId28"/>
          <a:stretch>
            <a:fillRect/>
          </a:stretch>
        </p:blipFill>
        <p:spPr>
          <a:xfrm>
            <a:off x="11346498" y="41076961"/>
            <a:ext cx="228600" cy="203200"/>
          </a:xfrm>
          <a:prstGeom prst="rect">
            <a:avLst/>
          </a:prstGeom>
        </p:spPr>
      </p:pic>
      <p:pic>
        <p:nvPicPr>
          <p:cNvPr id="61" name="Picture 60">
            <a:extLst>
              <a:ext uri="{FF2B5EF4-FFF2-40B4-BE49-F238E27FC236}">
                <a16:creationId xmlns:a16="http://schemas.microsoft.com/office/drawing/2014/main" id="{544349D9-97F0-1DFC-0A42-94A7A72C76C6}"/>
              </a:ext>
            </a:extLst>
          </p:cNvPr>
          <p:cNvPicPr>
            <a:picLocks noChangeAspect="1"/>
          </p:cNvPicPr>
          <p:nvPr/>
        </p:nvPicPr>
        <p:blipFill>
          <a:blip r:embed="rId29"/>
          <a:stretch>
            <a:fillRect/>
          </a:stretch>
        </p:blipFill>
        <p:spPr>
          <a:xfrm>
            <a:off x="4029948" y="41847799"/>
            <a:ext cx="8851900" cy="1104900"/>
          </a:xfrm>
          <a:prstGeom prst="rect">
            <a:avLst/>
          </a:prstGeom>
        </p:spPr>
      </p:pic>
      <p:pic>
        <p:nvPicPr>
          <p:cNvPr id="62" name="Picture 61">
            <a:extLst>
              <a:ext uri="{FF2B5EF4-FFF2-40B4-BE49-F238E27FC236}">
                <a16:creationId xmlns:a16="http://schemas.microsoft.com/office/drawing/2014/main" id="{40F8D436-2C12-19E8-071F-DAE3D9585705}"/>
              </a:ext>
            </a:extLst>
          </p:cNvPr>
          <p:cNvPicPr>
            <a:picLocks noChangeAspect="1"/>
          </p:cNvPicPr>
          <p:nvPr/>
        </p:nvPicPr>
        <p:blipFill>
          <a:blip r:embed="rId30"/>
          <a:stretch>
            <a:fillRect/>
          </a:stretch>
        </p:blipFill>
        <p:spPr>
          <a:xfrm>
            <a:off x="15319486" y="41102361"/>
            <a:ext cx="190500" cy="304800"/>
          </a:xfrm>
          <a:prstGeom prst="rect">
            <a:avLst/>
          </a:prstGeom>
        </p:spPr>
      </p:pic>
      <p:sp>
        <p:nvSpPr>
          <p:cNvPr id="64" name="TextBox 63">
            <a:extLst>
              <a:ext uri="{FF2B5EF4-FFF2-40B4-BE49-F238E27FC236}">
                <a16:creationId xmlns:a16="http://schemas.microsoft.com/office/drawing/2014/main" id="{141682D1-CF64-E0E8-7463-91498D081792}"/>
              </a:ext>
            </a:extLst>
          </p:cNvPr>
          <p:cNvSpPr txBox="1"/>
          <p:nvPr/>
        </p:nvSpPr>
        <p:spPr>
          <a:xfrm>
            <a:off x="16026817" y="19452576"/>
            <a:ext cx="15948608" cy="10556736"/>
          </a:xfrm>
          <a:prstGeom prst="rect">
            <a:avLst/>
          </a:prstGeom>
          <a:noFill/>
        </p:spPr>
        <p:txBody>
          <a:bodyPr wrap="square" rtlCol="0">
            <a:spAutoFit/>
          </a:bodyPr>
          <a:lstStyle/>
          <a:p>
            <a:r>
              <a:rPr lang="en-US" sz="4000" dirty="0"/>
              <a:t>Generate fixed-X knockoffs with </a:t>
            </a:r>
            <a:r>
              <a:rPr lang="en-US" sz="4000" dirty="0" err="1"/>
              <a:t>equicorrelated</a:t>
            </a:r>
            <a:r>
              <a:rPr lang="en-US" sz="4000" dirty="0"/>
              <a:t> construction</a:t>
            </a:r>
          </a:p>
          <a:p>
            <a:endParaRPr lang="en-US" sz="4000" dirty="0"/>
          </a:p>
          <a:p>
            <a:endParaRPr lang="en-US" sz="4000" dirty="0"/>
          </a:p>
          <a:p>
            <a:r>
              <a:rPr lang="en-US" sz="4000" dirty="0"/>
              <a:t>Generate exact model-X SDP knockoffs (i.e. known mean and variance)</a:t>
            </a:r>
          </a:p>
          <a:p>
            <a:endParaRPr lang="en-US" sz="4000" dirty="0"/>
          </a:p>
          <a:p>
            <a:endParaRPr lang="en-US" sz="4000" dirty="0"/>
          </a:p>
          <a:p>
            <a:r>
              <a:rPr lang="en-US" sz="4000" dirty="0"/>
              <a:t>Generate 2</a:t>
            </a:r>
            <a:r>
              <a:rPr lang="en-US" sz="4000" baseline="30000" dirty="0"/>
              <a:t>nd</a:t>
            </a:r>
            <a:r>
              <a:rPr lang="en-US" sz="4000" dirty="0"/>
              <a:t> order model-X SDP knockoffs (mean and covariance estimated)</a:t>
            </a:r>
          </a:p>
          <a:p>
            <a:endParaRPr lang="en-US" sz="4000" dirty="0"/>
          </a:p>
          <a:p>
            <a:endParaRPr lang="en-US" sz="4000" dirty="0"/>
          </a:p>
          <a:p>
            <a:r>
              <a:rPr lang="en-US" sz="4000" dirty="0"/>
              <a:t>Generate hidden Markov model (HMM) knockoffs by running </a:t>
            </a:r>
            <a:r>
              <a:rPr lang="en-US" sz="4000" dirty="0" err="1"/>
              <a:t>fastPHASE</a:t>
            </a:r>
            <a:r>
              <a:rPr lang="en-US" sz="4000" dirty="0"/>
              <a:t> on unphased genotype data stored in binary PLINK format</a:t>
            </a:r>
          </a:p>
          <a:p>
            <a:endParaRPr lang="en-US" sz="4000" dirty="0"/>
          </a:p>
          <a:p>
            <a:endParaRPr lang="en-US" sz="4000" dirty="0"/>
          </a:p>
          <a:p>
            <a:endParaRPr lang="en-US" sz="4000" dirty="0"/>
          </a:p>
          <a:p>
            <a:r>
              <a:rPr lang="en-US" sz="4000" dirty="0"/>
              <a:t>Generate multiple knockoffs as in </a:t>
            </a:r>
            <a:r>
              <a:rPr lang="en-US" sz="4000" dirty="0" err="1"/>
              <a:t>KnockoffScreen</a:t>
            </a:r>
            <a:r>
              <a:rPr lang="en-US" sz="4000" dirty="0"/>
              <a:t> by sliding window</a:t>
            </a:r>
          </a:p>
          <a:p>
            <a:endParaRPr lang="en-US" sz="4000" dirty="0"/>
          </a:p>
          <a:p>
            <a:endParaRPr lang="en-US" sz="4000" dirty="0"/>
          </a:p>
        </p:txBody>
      </p:sp>
      <p:pic>
        <p:nvPicPr>
          <p:cNvPr id="66" name="Picture 65">
            <a:extLst>
              <a:ext uri="{FF2B5EF4-FFF2-40B4-BE49-F238E27FC236}">
                <a16:creationId xmlns:a16="http://schemas.microsoft.com/office/drawing/2014/main" id="{77CF115C-9121-D4DC-C1E4-7287902F5E74}"/>
              </a:ext>
            </a:extLst>
          </p:cNvPr>
          <p:cNvPicPr>
            <a:picLocks noChangeAspect="1"/>
          </p:cNvPicPr>
          <p:nvPr/>
        </p:nvPicPr>
        <p:blipFill>
          <a:blip r:embed="rId31"/>
          <a:stretch>
            <a:fillRect/>
          </a:stretch>
        </p:blipFill>
        <p:spPr>
          <a:xfrm>
            <a:off x="17342543" y="22146135"/>
            <a:ext cx="13243565" cy="830136"/>
          </a:xfrm>
          <a:prstGeom prst="rect">
            <a:avLst/>
          </a:prstGeom>
        </p:spPr>
      </p:pic>
      <p:pic>
        <p:nvPicPr>
          <p:cNvPr id="67" name="Picture 66">
            <a:extLst>
              <a:ext uri="{FF2B5EF4-FFF2-40B4-BE49-F238E27FC236}">
                <a16:creationId xmlns:a16="http://schemas.microsoft.com/office/drawing/2014/main" id="{598A6458-2472-95A6-B69E-82C4990F62C9}"/>
              </a:ext>
            </a:extLst>
          </p:cNvPr>
          <p:cNvPicPr>
            <a:picLocks noChangeAspect="1"/>
          </p:cNvPicPr>
          <p:nvPr/>
        </p:nvPicPr>
        <p:blipFill>
          <a:blip r:embed="rId32"/>
          <a:stretch>
            <a:fillRect/>
          </a:stretch>
        </p:blipFill>
        <p:spPr>
          <a:xfrm>
            <a:off x="17398046" y="24031477"/>
            <a:ext cx="12048384" cy="813812"/>
          </a:xfrm>
          <a:prstGeom prst="rect">
            <a:avLst/>
          </a:prstGeom>
        </p:spPr>
      </p:pic>
      <p:pic>
        <p:nvPicPr>
          <p:cNvPr id="68" name="Picture 67">
            <a:extLst>
              <a:ext uri="{FF2B5EF4-FFF2-40B4-BE49-F238E27FC236}">
                <a16:creationId xmlns:a16="http://schemas.microsoft.com/office/drawing/2014/main" id="{F63A739C-F5FA-7F22-8336-A931233E697D}"/>
              </a:ext>
            </a:extLst>
          </p:cNvPr>
          <p:cNvPicPr>
            <a:picLocks noChangeAspect="1"/>
          </p:cNvPicPr>
          <p:nvPr/>
        </p:nvPicPr>
        <p:blipFill>
          <a:blip r:embed="rId33"/>
          <a:stretch>
            <a:fillRect/>
          </a:stretch>
        </p:blipFill>
        <p:spPr>
          <a:xfrm>
            <a:off x="17342543" y="20281701"/>
            <a:ext cx="10148600" cy="811056"/>
          </a:xfrm>
          <a:prstGeom prst="rect">
            <a:avLst/>
          </a:prstGeom>
        </p:spPr>
      </p:pic>
      <p:pic>
        <p:nvPicPr>
          <p:cNvPr id="70" name="Picture 69">
            <a:extLst>
              <a:ext uri="{FF2B5EF4-FFF2-40B4-BE49-F238E27FC236}">
                <a16:creationId xmlns:a16="http://schemas.microsoft.com/office/drawing/2014/main" id="{9582148F-9852-A608-8D02-F78D68AA39EA}"/>
              </a:ext>
            </a:extLst>
          </p:cNvPr>
          <p:cNvPicPr>
            <a:picLocks noChangeAspect="1"/>
          </p:cNvPicPr>
          <p:nvPr/>
        </p:nvPicPr>
        <p:blipFill>
          <a:blip r:embed="rId34"/>
          <a:stretch>
            <a:fillRect/>
          </a:stretch>
        </p:blipFill>
        <p:spPr>
          <a:xfrm>
            <a:off x="17467466" y="26421729"/>
            <a:ext cx="11376070" cy="1190112"/>
          </a:xfrm>
          <a:prstGeom prst="rect">
            <a:avLst/>
          </a:prstGeom>
        </p:spPr>
      </p:pic>
      <p:pic>
        <p:nvPicPr>
          <p:cNvPr id="71" name="Picture 70">
            <a:extLst>
              <a:ext uri="{FF2B5EF4-FFF2-40B4-BE49-F238E27FC236}">
                <a16:creationId xmlns:a16="http://schemas.microsoft.com/office/drawing/2014/main" id="{10F04FAC-5F3A-E207-92D0-EF1C55D21727}"/>
              </a:ext>
            </a:extLst>
          </p:cNvPr>
          <p:cNvPicPr>
            <a:picLocks noChangeAspect="1"/>
          </p:cNvPicPr>
          <p:nvPr/>
        </p:nvPicPr>
        <p:blipFill>
          <a:blip r:embed="rId35"/>
          <a:stretch>
            <a:fillRect/>
          </a:stretch>
        </p:blipFill>
        <p:spPr>
          <a:xfrm>
            <a:off x="17398046" y="28729217"/>
            <a:ext cx="10198059" cy="1121614"/>
          </a:xfrm>
          <a:prstGeom prst="rect">
            <a:avLst/>
          </a:prstGeom>
        </p:spPr>
      </p:pic>
      <p:pic>
        <p:nvPicPr>
          <p:cNvPr id="1030" name="Picture 6">
            <a:extLst>
              <a:ext uri="{FF2B5EF4-FFF2-40B4-BE49-F238E27FC236}">
                <a16:creationId xmlns:a16="http://schemas.microsoft.com/office/drawing/2014/main" id="{797E1692-63E6-0F1B-288E-DA8975E93980}"/>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6879463" y="39268562"/>
            <a:ext cx="6858336" cy="4572223"/>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71">
            <a:extLst>
              <a:ext uri="{FF2B5EF4-FFF2-40B4-BE49-F238E27FC236}">
                <a16:creationId xmlns:a16="http://schemas.microsoft.com/office/drawing/2014/main" id="{5D94955F-24E0-F3CC-8E79-AC6812C60129}"/>
              </a:ext>
            </a:extLst>
          </p:cNvPr>
          <p:cNvSpPr txBox="1"/>
          <p:nvPr/>
        </p:nvSpPr>
        <p:spPr>
          <a:xfrm>
            <a:off x="17612296" y="39599261"/>
            <a:ext cx="1924500" cy="400110"/>
          </a:xfrm>
          <a:prstGeom prst="rect">
            <a:avLst/>
          </a:prstGeom>
          <a:noFill/>
        </p:spPr>
        <p:txBody>
          <a:bodyPr wrap="square" rtlCol="0">
            <a:spAutoFit/>
          </a:bodyPr>
          <a:lstStyle/>
          <a:p>
            <a:r>
              <a:rPr lang="en-US" sz="2000" dirty="0" err="1"/>
              <a:t>Knockoffs.jl</a:t>
            </a:r>
            <a:endParaRPr lang="en-US" sz="2000" dirty="0"/>
          </a:p>
        </p:txBody>
      </p:sp>
      <p:sp>
        <p:nvSpPr>
          <p:cNvPr id="75" name="TextBox 74">
            <a:extLst>
              <a:ext uri="{FF2B5EF4-FFF2-40B4-BE49-F238E27FC236}">
                <a16:creationId xmlns:a16="http://schemas.microsoft.com/office/drawing/2014/main" id="{6197B9FB-E372-B89D-40FA-5AC7D07B63AD}"/>
              </a:ext>
            </a:extLst>
          </p:cNvPr>
          <p:cNvSpPr txBox="1"/>
          <p:nvPr/>
        </p:nvSpPr>
        <p:spPr>
          <a:xfrm>
            <a:off x="21035013" y="39464127"/>
            <a:ext cx="1613016" cy="400110"/>
          </a:xfrm>
          <a:prstGeom prst="rect">
            <a:avLst/>
          </a:prstGeom>
          <a:noFill/>
        </p:spPr>
        <p:txBody>
          <a:bodyPr wrap="square" rtlCol="0">
            <a:spAutoFit/>
          </a:bodyPr>
          <a:lstStyle/>
          <a:p>
            <a:r>
              <a:rPr lang="en-US" sz="2000" dirty="0"/>
              <a:t>SNPKNOCK</a:t>
            </a:r>
          </a:p>
        </p:txBody>
      </p:sp>
      <p:pic>
        <p:nvPicPr>
          <p:cNvPr id="88" name="Picture 87">
            <a:extLst>
              <a:ext uri="{FF2B5EF4-FFF2-40B4-BE49-F238E27FC236}">
                <a16:creationId xmlns:a16="http://schemas.microsoft.com/office/drawing/2014/main" id="{2897429E-A631-C489-4FA8-AE634910830F}"/>
              </a:ext>
            </a:extLst>
          </p:cNvPr>
          <p:cNvPicPr>
            <a:picLocks noChangeAspect="1"/>
          </p:cNvPicPr>
          <p:nvPr/>
        </p:nvPicPr>
        <p:blipFill>
          <a:blip r:embed="rId26"/>
          <a:stretch>
            <a:fillRect/>
          </a:stretch>
        </p:blipFill>
        <p:spPr>
          <a:xfrm>
            <a:off x="3413857" y="26279145"/>
            <a:ext cx="418196" cy="433685"/>
          </a:xfrm>
          <a:prstGeom prst="rect">
            <a:avLst/>
          </a:prstGeom>
        </p:spPr>
      </p:pic>
      <p:sp>
        <p:nvSpPr>
          <p:cNvPr id="63" name="TextBox 62">
            <a:extLst>
              <a:ext uri="{FF2B5EF4-FFF2-40B4-BE49-F238E27FC236}">
                <a16:creationId xmlns:a16="http://schemas.microsoft.com/office/drawing/2014/main" id="{2F3102DE-C376-FBF4-DEEE-5069498AA54B}"/>
              </a:ext>
            </a:extLst>
          </p:cNvPr>
          <p:cNvSpPr txBox="1"/>
          <p:nvPr/>
        </p:nvSpPr>
        <p:spPr>
          <a:xfrm>
            <a:off x="24943374" y="31945904"/>
            <a:ext cx="7620000" cy="553998"/>
          </a:xfrm>
          <a:prstGeom prst="rect">
            <a:avLst/>
          </a:prstGeom>
          <a:noFill/>
        </p:spPr>
        <p:txBody>
          <a:bodyPr wrap="square">
            <a:spAutoFit/>
          </a:bodyPr>
          <a:lstStyle/>
          <a:p>
            <a:r>
              <a:rPr lang="en-US" sz="3000" dirty="0"/>
              <a:t>Display knockoff statistics for simulation studies</a:t>
            </a:r>
          </a:p>
        </p:txBody>
      </p:sp>
      <p:sp>
        <p:nvSpPr>
          <p:cNvPr id="65" name="TextBox 64">
            <a:extLst>
              <a:ext uri="{FF2B5EF4-FFF2-40B4-BE49-F238E27FC236}">
                <a16:creationId xmlns:a16="http://schemas.microsoft.com/office/drawing/2014/main" id="{91171DE5-0CB5-5CD3-A5C9-79BDB2790435}"/>
              </a:ext>
            </a:extLst>
          </p:cNvPr>
          <p:cNvSpPr txBox="1"/>
          <p:nvPr/>
        </p:nvSpPr>
        <p:spPr>
          <a:xfrm>
            <a:off x="16446184" y="38039068"/>
            <a:ext cx="8111157" cy="1015663"/>
          </a:xfrm>
          <a:prstGeom prst="rect">
            <a:avLst/>
          </a:prstGeom>
          <a:noFill/>
        </p:spPr>
        <p:txBody>
          <a:bodyPr wrap="square">
            <a:spAutoFit/>
          </a:bodyPr>
          <a:lstStyle/>
          <a:p>
            <a:r>
              <a:rPr lang="en-US" sz="3000" dirty="0"/>
              <a:t>Comparing HMM knockoffs on 1000 samples from UK Biobank Chr10 data</a:t>
            </a:r>
          </a:p>
        </p:txBody>
      </p:sp>
      <p:sp>
        <p:nvSpPr>
          <p:cNvPr id="69" name="TextBox 68">
            <a:extLst>
              <a:ext uri="{FF2B5EF4-FFF2-40B4-BE49-F238E27FC236}">
                <a16:creationId xmlns:a16="http://schemas.microsoft.com/office/drawing/2014/main" id="{20107815-B31E-FBC8-58E7-AA416F993214}"/>
              </a:ext>
            </a:extLst>
          </p:cNvPr>
          <p:cNvSpPr txBox="1"/>
          <p:nvPr/>
        </p:nvSpPr>
        <p:spPr>
          <a:xfrm>
            <a:off x="16359258" y="31929489"/>
            <a:ext cx="7620000" cy="553998"/>
          </a:xfrm>
          <a:prstGeom prst="rect">
            <a:avLst/>
          </a:prstGeom>
          <a:noFill/>
        </p:spPr>
        <p:txBody>
          <a:bodyPr wrap="square">
            <a:spAutoFit/>
          </a:bodyPr>
          <a:lstStyle/>
          <a:p>
            <a:r>
              <a:rPr lang="en-US" sz="3000" dirty="0"/>
              <a:t>Compare Power vs FDR for simulation studies </a:t>
            </a:r>
          </a:p>
        </p:txBody>
      </p:sp>
      <p:sp>
        <p:nvSpPr>
          <p:cNvPr id="74" name="TextBox 73">
            <a:extLst>
              <a:ext uri="{FF2B5EF4-FFF2-40B4-BE49-F238E27FC236}">
                <a16:creationId xmlns:a16="http://schemas.microsoft.com/office/drawing/2014/main" id="{E4AFA725-A119-E131-3DB3-CCC1345742C0}"/>
              </a:ext>
            </a:extLst>
          </p:cNvPr>
          <p:cNvSpPr txBox="1"/>
          <p:nvPr/>
        </p:nvSpPr>
        <p:spPr>
          <a:xfrm>
            <a:off x="18833640" y="30513838"/>
            <a:ext cx="11692368" cy="1323439"/>
          </a:xfrm>
          <a:prstGeom prst="rect">
            <a:avLst/>
          </a:prstGeom>
          <a:noFill/>
        </p:spPr>
        <p:txBody>
          <a:bodyPr wrap="none" rtlCol="0">
            <a:spAutoFit/>
          </a:bodyPr>
          <a:lstStyle/>
          <a:p>
            <a:r>
              <a:rPr lang="en-US" sz="8000" dirty="0"/>
              <a:t>Example Results Visualized</a:t>
            </a:r>
          </a:p>
        </p:txBody>
      </p:sp>
      <p:pic>
        <p:nvPicPr>
          <p:cNvPr id="1036" name="Picture 12">
            <a:extLst>
              <a:ext uri="{FF2B5EF4-FFF2-40B4-BE49-F238E27FC236}">
                <a16:creationId xmlns:a16="http://schemas.microsoft.com/office/drawing/2014/main" id="{6C152E32-061E-3BBB-8907-80893E24B59C}"/>
              </a:ext>
            </a:extLst>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6710302" y="32600710"/>
            <a:ext cx="6909369" cy="460624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png">
            <a:extLst>
              <a:ext uri="{FF2B5EF4-FFF2-40B4-BE49-F238E27FC236}">
                <a16:creationId xmlns:a16="http://schemas.microsoft.com/office/drawing/2014/main" id="{55DF091E-11D7-209D-A3F1-911E0341A4CE}"/>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5157538" y="39364526"/>
            <a:ext cx="6652851" cy="4435234"/>
          </a:xfrm>
          <a:prstGeom prst="rect">
            <a:avLst/>
          </a:prstGeom>
          <a:noFill/>
          <a:extLst>
            <a:ext uri="{909E8E84-426E-40DD-AFC4-6F175D3DCCD1}">
              <a14:hiddenFill xmlns:a14="http://schemas.microsoft.com/office/drawing/2010/main">
                <a:solidFill>
                  <a:srgbClr val="FFFFFF"/>
                </a:solidFill>
              </a14:hiddenFill>
            </a:ext>
          </a:extLst>
        </p:spPr>
      </p:pic>
      <p:sp>
        <p:nvSpPr>
          <p:cNvPr id="76" name="TextBox 75">
            <a:extLst>
              <a:ext uri="{FF2B5EF4-FFF2-40B4-BE49-F238E27FC236}">
                <a16:creationId xmlns:a16="http://schemas.microsoft.com/office/drawing/2014/main" id="{AA8776AB-6430-E4AC-464F-531ABCB356F5}"/>
              </a:ext>
            </a:extLst>
          </p:cNvPr>
          <p:cNvSpPr txBox="1"/>
          <p:nvPr/>
        </p:nvSpPr>
        <p:spPr>
          <a:xfrm>
            <a:off x="25594383" y="38075179"/>
            <a:ext cx="6216006" cy="1015663"/>
          </a:xfrm>
          <a:prstGeom prst="rect">
            <a:avLst/>
          </a:prstGeom>
          <a:noFill/>
        </p:spPr>
        <p:txBody>
          <a:bodyPr wrap="square">
            <a:spAutoFit/>
          </a:bodyPr>
          <a:lstStyle/>
          <a:p>
            <a:r>
              <a:rPr lang="en-US" sz="3000" dirty="0"/>
              <a:t>Comparing                      for all j in HMM knockoffs</a:t>
            </a:r>
          </a:p>
        </p:txBody>
      </p:sp>
      <p:pic>
        <p:nvPicPr>
          <p:cNvPr id="13" name="Picture 12">
            <a:extLst>
              <a:ext uri="{FF2B5EF4-FFF2-40B4-BE49-F238E27FC236}">
                <a16:creationId xmlns:a16="http://schemas.microsoft.com/office/drawing/2014/main" id="{6F9B30C5-B53B-FFE4-DD4D-9AC323A5CADF}"/>
              </a:ext>
            </a:extLst>
          </p:cNvPr>
          <p:cNvPicPr>
            <a:picLocks noChangeAspect="1"/>
          </p:cNvPicPr>
          <p:nvPr/>
        </p:nvPicPr>
        <p:blipFill>
          <a:blip r:embed="rId39"/>
          <a:stretch>
            <a:fillRect/>
          </a:stretch>
        </p:blipFill>
        <p:spPr>
          <a:xfrm>
            <a:off x="27541206" y="38169824"/>
            <a:ext cx="1566080" cy="382820"/>
          </a:xfrm>
          <a:prstGeom prst="rect">
            <a:avLst/>
          </a:prstGeom>
        </p:spPr>
      </p:pic>
      <p:pic>
        <p:nvPicPr>
          <p:cNvPr id="1040" name="Picture 16">
            <a:extLst>
              <a:ext uri="{FF2B5EF4-FFF2-40B4-BE49-F238E27FC236}">
                <a16:creationId xmlns:a16="http://schemas.microsoft.com/office/drawing/2014/main" id="{0BBA9E95-DB67-0EE7-5176-B2A097669C50}"/>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25468799" y="32727113"/>
            <a:ext cx="6341590" cy="422772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76823F75-8204-C185-F894-9238AD37E3ED}"/>
              </a:ext>
            </a:extLst>
          </p:cNvPr>
          <p:cNvSpPr txBox="1"/>
          <p:nvPr/>
        </p:nvSpPr>
        <p:spPr>
          <a:xfrm>
            <a:off x="15944438" y="16699772"/>
            <a:ext cx="16314156" cy="1015663"/>
          </a:xfrm>
          <a:prstGeom prst="rect">
            <a:avLst/>
          </a:prstGeom>
          <a:noFill/>
        </p:spPr>
        <p:txBody>
          <a:bodyPr wrap="square" rtlCol="0">
            <a:spAutoFit/>
          </a:bodyPr>
          <a:lstStyle/>
          <a:p>
            <a:r>
              <a:rPr lang="en-US" sz="3000" b="1" dirty="0"/>
              <a:t>Development Roadmap for </a:t>
            </a:r>
            <a:r>
              <a:rPr lang="en-US" sz="3000" b="1" dirty="0" err="1"/>
              <a:t>Knockoffs.jl</a:t>
            </a:r>
            <a:r>
              <a:rPr lang="en-US" sz="3000" b="1" dirty="0"/>
              <a:t>: </a:t>
            </a:r>
            <a:r>
              <a:rPr lang="en-US" sz="3000" dirty="0"/>
              <a:t>Support for BGEN/VCF/PGEN inputs, MVR fixed/model-X knockoffs, more efficient sequential knockoffs, grouped HMM knockoffs, linear-time model-X knockoffs</a:t>
            </a:r>
          </a:p>
        </p:txBody>
      </p:sp>
      <p:sp>
        <p:nvSpPr>
          <p:cNvPr id="73" name="TextBox 72">
            <a:extLst>
              <a:ext uri="{FF2B5EF4-FFF2-40B4-BE49-F238E27FC236}">
                <a16:creationId xmlns:a16="http://schemas.microsoft.com/office/drawing/2014/main" id="{8BCBC2EC-3EDF-3FF0-72C0-AF3EA0146B11}"/>
              </a:ext>
            </a:extLst>
          </p:cNvPr>
          <p:cNvSpPr txBox="1"/>
          <p:nvPr/>
        </p:nvSpPr>
        <p:spPr>
          <a:xfrm>
            <a:off x="16056955" y="8934264"/>
            <a:ext cx="14776246" cy="1015663"/>
          </a:xfrm>
          <a:prstGeom prst="rect">
            <a:avLst/>
          </a:prstGeom>
          <a:noFill/>
        </p:spPr>
        <p:txBody>
          <a:bodyPr wrap="square" rtlCol="0">
            <a:spAutoFit/>
          </a:bodyPr>
          <a:lstStyle/>
          <a:p>
            <a:r>
              <a:rPr lang="en-US" sz="3000" dirty="0"/>
              <a:t>Currently, </a:t>
            </a:r>
            <a:r>
              <a:rPr lang="en-US" sz="3000" dirty="0" err="1"/>
              <a:t>Knockoffs.jl</a:t>
            </a:r>
            <a:r>
              <a:rPr lang="en-US" sz="3000" dirty="0"/>
              <a:t> supports Gaussian covariates (fixed-X or model-X) and covariates that can be modeled by a hidden Markov model (HMM) commonly used in genetic studies. </a:t>
            </a:r>
          </a:p>
        </p:txBody>
      </p:sp>
    </p:spTree>
    <p:extLst>
      <p:ext uri="{BB962C8B-B14F-4D97-AF65-F5344CB8AC3E}">
        <p14:creationId xmlns:p14="http://schemas.microsoft.com/office/powerpoint/2010/main" val="40910386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447</TotalTime>
  <Words>613</Words>
  <Application>Microsoft Macintosh PowerPoint</Application>
  <PresentationFormat>Custom</PresentationFormat>
  <Paragraphs>95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Benjamin Chu</dc:creator>
  <cp:lastModifiedBy>Benjamin Chu</cp:lastModifiedBy>
  <cp:revision>118</cp:revision>
  <dcterms:created xsi:type="dcterms:W3CDTF">2022-05-13T19:37:40Z</dcterms:created>
  <dcterms:modified xsi:type="dcterms:W3CDTF">2022-05-16T21:55:53Z</dcterms:modified>
</cp:coreProperties>
</file>