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57" r:id="rId4"/>
    <p:sldId id="266" r:id="rId5"/>
    <p:sldId id="262" r:id="rId6"/>
    <p:sldId id="263" r:id="rId7"/>
    <p:sldId id="264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4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CDEAC-E5CC-8B41-B316-53EBCB050FF4}" type="datetime1">
              <a:rPr lang="en-US" smtClean="0"/>
              <a:t>19/7/21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C3877-B4B8-8C46-A1D2-5711D21F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242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AA6D-D858-2B46-97E7-B24926C0D099}" type="datetime1">
              <a:rPr lang="en-US" smtClean="0"/>
              <a:t>19/7/21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BADB1-DFE3-7F42-987D-4D868F376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786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BADB1-DFE3-7F42-987D-4D868F376A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7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BADB1-DFE3-7F42-987D-4D868F376A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B1EF-E583-694E-8D38-E0A0E51EB26D}" type="datetime1">
              <a:rPr lang="en-US" smtClean="0"/>
              <a:t>19/7/21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5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F89A-BBDE-F341-9F70-658ACF8DB38F}" type="datetime1">
              <a:rPr lang="en-US" smtClean="0"/>
              <a:t>19/7/21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6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E6DF-EA45-1040-8BCB-A4E3C5F85D80}" type="datetime1">
              <a:rPr lang="en-US" smtClean="0"/>
              <a:t>19/7/21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3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9DF5-CCF5-9A4A-A2B5-B998A4FFB9DC}" type="datetime1">
              <a:rPr lang="en-US" smtClean="0"/>
              <a:t>19/7/21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6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ACAA-29B3-EC4F-8BEC-4CD60751DCA5}" type="datetime1">
              <a:rPr lang="en-US" smtClean="0"/>
              <a:t>19/7/21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3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E2EC-FF62-5F46-B83E-6E15E6D91BCA}" type="datetime1">
              <a:rPr lang="en-US" smtClean="0"/>
              <a:t>19/7/21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6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DD477-B100-9D4E-81EA-1FB8F1B63A3F}" type="datetime1">
              <a:rPr lang="en-US" smtClean="0"/>
              <a:t>19/7/21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A6DC-79F5-9F42-93F8-95E27B6C1CCA}" type="datetime1">
              <a:rPr lang="en-US" smtClean="0"/>
              <a:t>19/7/21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7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1B5-628B-294C-AC24-F9F9D9AD8399}" type="datetime1">
              <a:rPr lang="en-US" smtClean="0"/>
              <a:t>19/7/21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6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C630-3D7E-9743-AED7-200621DD7280}" type="datetime1">
              <a:rPr lang="en-US" smtClean="0"/>
              <a:t>19/7/21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9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D3A2-B25E-AF48-AC49-30A7E1977678}" type="datetime1">
              <a:rPr lang="en-US" smtClean="0"/>
              <a:t>19/7/21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5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19533-ED84-7E4D-980A-435969B8F38D}" type="datetime1">
              <a:rPr lang="en-US" smtClean="0"/>
              <a:t>19/7/21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</a:t>
            </a:r>
            <a:fld id="{4C958359-9322-6441-8715-055CBE9441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png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079" y="1208508"/>
            <a:ext cx="8045721" cy="263246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MendelIHT.jl</a:t>
            </a:r>
            <a:r>
              <a:rPr lang="en-US" dirty="0" smtClean="0">
                <a:latin typeface="Andale Mono"/>
                <a:cs typeface="Andale Mono"/>
              </a:rPr>
              <a:t>: 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Sparse Generalized Linear Models for High Dimensional (GWAS) Data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1122"/>
            <a:ext cx="6400800" cy="14515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Benjamin Chu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7/25/2019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UCLA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20204" y="5986168"/>
            <a:ext cx="618011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/>
              <a:t>Package: </a:t>
            </a:r>
            <a:r>
              <a:rPr lang="en-US" sz="2500" b="1" dirty="0" err="1"/>
              <a:t>github.com</a:t>
            </a:r>
            <a:r>
              <a:rPr lang="en-US" sz="2500" b="1" dirty="0"/>
              <a:t>/biona001/</a:t>
            </a:r>
            <a:r>
              <a:rPr lang="en-US" sz="2500" b="1" dirty="0" err="1"/>
              <a:t>MendelIHT.jl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7601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75" y="274638"/>
            <a:ext cx="8833577" cy="1143000"/>
          </a:xfrm>
        </p:spPr>
        <p:txBody>
          <a:bodyPr>
            <a:noAutofit/>
          </a:bodyPr>
          <a:lstStyle/>
          <a:p>
            <a:r>
              <a:rPr lang="en-US" sz="3800" dirty="0" err="1" smtClean="0"/>
              <a:t>OpenMendel</a:t>
            </a:r>
            <a:r>
              <a:rPr lang="en-US" sz="3800" dirty="0" smtClean="0"/>
              <a:t>: Statistical Genetics Research</a:t>
            </a:r>
            <a:endParaRPr lang="en-US" sz="3800" dirty="0"/>
          </a:p>
        </p:txBody>
      </p:sp>
      <p:pic>
        <p:nvPicPr>
          <p:cNvPr id="3" name="Picture 2" descr="Revi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00" y="2041337"/>
            <a:ext cx="7739074" cy="43150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5454" y="6505663"/>
            <a:ext cx="86408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600" i="1" dirty="0" smtClean="0"/>
              <a:t>Human Genetics </a:t>
            </a:r>
            <a:r>
              <a:rPr lang="nb-NO" sz="1600" dirty="0" smtClean="0"/>
              <a:t>(2019): </a:t>
            </a:r>
            <a:r>
              <a:rPr lang="nb-NO" sz="1600" dirty="0" err="1" smtClean="0"/>
              <a:t>https</a:t>
            </a:r>
            <a:r>
              <a:rPr lang="nb-NO" sz="1600" dirty="0" smtClean="0"/>
              <a:t>://</a:t>
            </a:r>
            <a:r>
              <a:rPr lang="nb-NO" sz="1600" dirty="0" err="1" smtClean="0"/>
              <a:t>link.springer.com</a:t>
            </a:r>
            <a:r>
              <a:rPr lang="nb-NO" sz="1600" dirty="0" smtClean="0"/>
              <a:t>/</a:t>
            </a:r>
            <a:r>
              <a:rPr lang="nb-NO" sz="1600" dirty="0" err="1" smtClean="0"/>
              <a:t>article</a:t>
            </a:r>
            <a:r>
              <a:rPr lang="nb-NO" sz="1600" dirty="0" smtClean="0"/>
              <a:t>/10.1007/s00439-019-02001-z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621569" y="1270218"/>
            <a:ext cx="560419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/>
              <a:t>Visit us: </a:t>
            </a:r>
            <a:r>
              <a:rPr lang="en-US" sz="3000" b="1" dirty="0" err="1" smtClean="0"/>
              <a:t>github.com</a:t>
            </a:r>
            <a:r>
              <a:rPr lang="en-US" sz="3000" b="1" dirty="0"/>
              <a:t>/</a:t>
            </a:r>
            <a:r>
              <a:rPr lang="en-US" sz="3000" b="1" dirty="0" err="1"/>
              <a:t>OpenMendel</a:t>
            </a:r>
            <a:endParaRPr lang="en-US" sz="3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z="1600" smtClean="0"/>
              <a:t>2</a:t>
            </a:fld>
            <a:r>
              <a:rPr lang="en-US" sz="1600" dirty="0" smtClean="0"/>
              <a:t>/9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5042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creen Shot 2019-07-12 at 3.03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633" y="2213523"/>
            <a:ext cx="3945903" cy="3368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08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Generalized Linear Models Regression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581001"/>
            <a:ext cx="54433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Figure: https://</a:t>
            </a:r>
            <a:r>
              <a:rPr lang="en-US" sz="1200" dirty="0" err="1" smtClean="0"/>
              <a:t>www.cs.cmu.edu</a:t>
            </a:r>
            <a:r>
              <a:rPr lang="en-US" sz="1200" dirty="0" smtClean="0"/>
              <a:t>/~</a:t>
            </a:r>
            <a:r>
              <a:rPr lang="en-US" sz="1200" dirty="0" err="1" smtClean="0"/>
              <a:t>ggordon</a:t>
            </a:r>
            <a:r>
              <a:rPr lang="en-US" sz="1200" dirty="0" smtClean="0"/>
              <a:t>/10725-F12/scribes/10725_Lecture2.pdf</a:t>
            </a:r>
            <a:endParaRPr lang="en-US" sz="1200" dirty="0"/>
          </a:p>
        </p:txBody>
      </p:sp>
      <p:pic>
        <p:nvPicPr>
          <p:cNvPr id="6" name="Picture 5" descr="mathbf_y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22" y="4721858"/>
            <a:ext cx="266700" cy="304800"/>
          </a:xfrm>
          <a:prstGeom prst="rect">
            <a:avLst/>
          </a:prstGeom>
        </p:spPr>
      </p:pic>
      <p:pic>
        <p:nvPicPr>
          <p:cNvPr id="8" name="Picture 7" descr="mathbf_X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032" y="4732625"/>
            <a:ext cx="368300" cy="317500"/>
          </a:xfrm>
          <a:prstGeom prst="rect">
            <a:avLst/>
          </a:prstGeom>
        </p:spPr>
      </p:pic>
      <p:pic>
        <p:nvPicPr>
          <p:cNvPr id="9" name="Picture 8" descr="mathbf_beta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386" y="5430907"/>
            <a:ext cx="266700" cy="419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1669" y="1589096"/>
            <a:ext cx="752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Given </a:t>
            </a:r>
            <a:r>
              <a:rPr lang="en-US" sz="2800" i="1" dirty="0" smtClean="0"/>
              <a:t>dense</a:t>
            </a:r>
            <a:r>
              <a:rPr lang="en-US" sz="2800" dirty="0" smtClean="0"/>
              <a:t>    ,       find </a:t>
            </a:r>
            <a:r>
              <a:rPr lang="en-US" sz="2800" i="1" dirty="0" smtClean="0"/>
              <a:t>sparse</a:t>
            </a:r>
            <a:r>
              <a:rPr lang="en-US" sz="2800" dirty="0" smtClean="0"/>
              <a:t>      such that:</a:t>
            </a:r>
            <a:endParaRPr lang="en-US" sz="2800" i="1" dirty="0"/>
          </a:p>
        </p:txBody>
      </p:sp>
      <p:pic>
        <p:nvPicPr>
          <p:cNvPr id="11" name="Picture 10" descr="mathbf_beta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372" y="1736674"/>
            <a:ext cx="266700" cy="419100"/>
          </a:xfrm>
          <a:prstGeom prst="rect">
            <a:avLst/>
          </a:prstGeom>
        </p:spPr>
      </p:pic>
      <p:pic>
        <p:nvPicPr>
          <p:cNvPr id="13" name="Picture 12" descr="mathbf_y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30" y="1805614"/>
            <a:ext cx="266700" cy="304800"/>
          </a:xfrm>
          <a:prstGeom prst="rect">
            <a:avLst/>
          </a:prstGeom>
        </p:spPr>
      </p:pic>
      <p:pic>
        <p:nvPicPr>
          <p:cNvPr id="14" name="Picture 13" descr="mathbf_X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30" y="1713534"/>
            <a:ext cx="368300" cy="317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8793" y="5246241"/>
            <a:ext cx="1179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(response)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07938" y="5246241"/>
            <a:ext cx="172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(measurements)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61062" y="5880035"/>
            <a:ext cx="1862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(statistical model)</a:t>
            </a:r>
            <a:endParaRPr lang="en-US" dirty="0"/>
          </a:p>
        </p:txBody>
      </p:sp>
      <p:pic>
        <p:nvPicPr>
          <p:cNvPr id="22" name="Picture 21" descr="Screen Shot 2019-07-12 at 3.02.54 PM 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98" y="3293410"/>
            <a:ext cx="1223605" cy="1174095"/>
          </a:xfrm>
          <a:prstGeom prst="rect">
            <a:avLst/>
          </a:prstGeom>
        </p:spPr>
      </p:pic>
      <p:pic>
        <p:nvPicPr>
          <p:cNvPr id="25" name="Picture 24" descr="Big)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236" y="3515957"/>
            <a:ext cx="190500" cy="838200"/>
          </a:xfrm>
          <a:prstGeom prst="rect">
            <a:avLst/>
          </a:prstGeom>
        </p:spPr>
      </p:pic>
      <p:pic>
        <p:nvPicPr>
          <p:cNvPr id="27" name="Picture 26" descr="g._Big(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469" y="3515957"/>
            <a:ext cx="609600" cy="8382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442248" y="4291687"/>
            <a:ext cx="1560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(link function applied </a:t>
            </a:r>
            <a:r>
              <a:rPr lang="en-US" dirty="0" err="1" smtClean="0"/>
              <a:t>elementwise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z="1600" smtClean="0"/>
              <a:t>3</a:t>
            </a:fld>
            <a:r>
              <a:rPr lang="en-US" sz="1600" dirty="0" smtClean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028704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Generality &amp; Existing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39" y="1600200"/>
            <a:ext cx="8750591" cy="1915269"/>
          </a:xfrm>
        </p:spPr>
        <p:txBody>
          <a:bodyPr>
            <a:normAutofit fontScale="92500"/>
          </a:bodyPr>
          <a:lstStyle/>
          <a:p>
            <a:r>
              <a:rPr lang="en-US" sz="2800" b="1" dirty="0" smtClean="0"/>
              <a:t>Examples</a:t>
            </a:r>
            <a:r>
              <a:rPr lang="en-US" sz="2800" dirty="0" smtClean="0"/>
              <a:t>: Normal, </a:t>
            </a:r>
            <a:r>
              <a:rPr lang="en-US" sz="2800" dirty="0"/>
              <a:t>Poisson, </a:t>
            </a:r>
            <a:r>
              <a:rPr lang="en-US" sz="2800" dirty="0" smtClean="0"/>
              <a:t>multinomial, gamma, negative binomial, inverse </a:t>
            </a:r>
            <a:r>
              <a:rPr lang="en-US" sz="2800" dirty="0"/>
              <a:t>G</a:t>
            </a:r>
            <a:r>
              <a:rPr lang="en-US" sz="2800" dirty="0" smtClean="0"/>
              <a:t>aussian, Cox</a:t>
            </a:r>
            <a:r>
              <a:rPr lang="mr-IN" sz="2800" dirty="0" smtClean="0"/>
              <a:t>…</a:t>
            </a:r>
            <a:endParaRPr lang="en-US" sz="2800" dirty="0"/>
          </a:p>
          <a:p>
            <a:r>
              <a:rPr lang="en-US" sz="2800" b="1" dirty="0" smtClean="0"/>
              <a:t>Solutions</a:t>
            </a:r>
            <a:r>
              <a:rPr lang="en-US" sz="2800" dirty="0" smtClean="0"/>
              <a:t>:</a:t>
            </a:r>
            <a:r>
              <a:rPr lang="en-US" sz="2800" dirty="0"/>
              <a:t> </a:t>
            </a:r>
            <a:r>
              <a:rPr lang="en-US" sz="2800" i="1" dirty="0"/>
              <a:t>i</a:t>
            </a:r>
            <a:r>
              <a:rPr lang="en-US" sz="2800" i="1" dirty="0" smtClean="0"/>
              <a:t>terative hard-</a:t>
            </a:r>
            <a:r>
              <a:rPr lang="en-US" sz="2800" i="1" dirty="0" err="1" smtClean="0"/>
              <a:t>thresholding</a:t>
            </a:r>
            <a:r>
              <a:rPr lang="en-US" sz="2800" i="1" dirty="0" smtClean="0"/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MendelIHT.jl</a:t>
            </a:r>
            <a:r>
              <a:rPr lang="en-US" sz="2800" dirty="0" smtClean="0"/>
              <a:t>), lasso, marginal regression,</a:t>
            </a:r>
            <a:r>
              <a:rPr lang="en-US" sz="2800" dirty="0"/>
              <a:t> elastic </a:t>
            </a:r>
            <a:r>
              <a:rPr lang="en-US" sz="2800" dirty="0" smtClean="0"/>
              <a:t>net, MCP, stepwise regression</a:t>
            </a:r>
            <a:r>
              <a:rPr lang="mr-IN" sz="2800" dirty="0" smtClean="0"/>
              <a:t>…</a:t>
            </a:r>
            <a:endParaRPr lang="en-US" sz="2800" dirty="0"/>
          </a:p>
        </p:txBody>
      </p:sp>
      <p:pic>
        <p:nvPicPr>
          <p:cNvPr id="5" name="Picture 4" descr="Screen Shot 2019-07-14 at 5.12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45" y="3671012"/>
            <a:ext cx="6293981" cy="26853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529297"/>
            <a:ext cx="6894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See our paper: https</a:t>
            </a:r>
            <a:r>
              <a:rPr lang="en-US" dirty="0"/>
              <a:t>://</a:t>
            </a:r>
            <a:r>
              <a:rPr lang="en-US" dirty="0" err="1"/>
              <a:t>www.biorxiv.org</a:t>
            </a:r>
            <a:r>
              <a:rPr lang="en-US" dirty="0"/>
              <a:t>/content/10.1101/697755v1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z="1600" smtClean="0"/>
              <a:t>4</a:t>
            </a:fld>
            <a:r>
              <a:rPr lang="en-US" sz="1600" dirty="0" smtClean="0"/>
              <a:t>/9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767326" y="4138783"/>
            <a:ext cx="2113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TP = true positives (higher means good)</a:t>
            </a:r>
          </a:p>
          <a:p>
            <a:endParaRPr lang="en-US" dirty="0" smtClean="0"/>
          </a:p>
          <a:p>
            <a:r>
              <a:rPr lang="en-US" dirty="0" smtClean="0"/>
              <a:t>FP = false positives (lower means good)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90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Logistic regression</a:t>
            </a:r>
            <a:endParaRPr lang="en-US" dirty="0"/>
          </a:p>
        </p:txBody>
      </p:sp>
      <p:pic>
        <p:nvPicPr>
          <p:cNvPr id="16" name="Picture 15" descr="X_ij_&amp;_sim_N(0,_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29" y="2202387"/>
            <a:ext cx="4634400" cy="2418286"/>
          </a:xfrm>
          <a:prstGeom prst="rect">
            <a:avLst/>
          </a:prstGeom>
        </p:spPr>
      </p:pic>
      <p:pic>
        <p:nvPicPr>
          <p:cNvPr id="17" name="Picture 16" descr="text_Consider_m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86" y="1685281"/>
            <a:ext cx="6418027" cy="341739"/>
          </a:xfrm>
          <a:prstGeom prst="rect">
            <a:avLst/>
          </a:prstGeom>
        </p:spPr>
      </p:pic>
      <p:pic>
        <p:nvPicPr>
          <p:cNvPr id="18" name="Picture 17" descr="Screen Shot 2019-07-12 at 3.51.5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28" y="5599738"/>
            <a:ext cx="8839200" cy="4191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97186" y="4998690"/>
            <a:ext cx="39336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Solve using </a:t>
            </a:r>
            <a:r>
              <a:rPr lang="en-US" sz="3000" b="1" dirty="0" err="1" smtClean="0"/>
              <a:t>MendelIHT</a:t>
            </a:r>
            <a:r>
              <a:rPr lang="en-US" sz="3000" b="1" dirty="0" smtClean="0"/>
              <a:t>: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z="1600" smtClean="0"/>
              <a:t>5</a:t>
            </a:fld>
            <a:r>
              <a:rPr lang="en-US" sz="1600" dirty="0" smtClean="0"/>
              <a:t>/9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602107" y="5165084"/>
            <a:ext cx="4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031553" y="5294934"/>
            <a:ext cx="0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36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Logistic regression (cont.)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98599" y="4739430"/>
            <a:ext cx="39149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Unbiased parameter estimates</a:t>
            </a:r>
            <a:endParaRPr lang="en-US" sz="3000" dirty="0"/>
          </a:p>
        </p:txBody>
      </p:sp>
      <p:sp>
        <p:nvSpPr>
          <p:cNvPr id="10" name="Right Bracket 9"/>
          <p:cNvSpPr/>
          <p:nvPr/>
        </p:nvSpPr>
        <p:spPr>
          <a:xfrm>
            <a:off x="4720903" y="3980419"/>
            <a:ext cx="345960" cy="2761058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umm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6344"/>
            <a:ext cx="5352309" cy="14535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z="1600" smtClean="0"/>
              <a:t>6</a:t>
            </a:fld>
            <a:r>
              <a:rPr lang="en-US" sz="1600" dirty="0" smtClean="0"/>
              <a:t>/9</a:t>
            </a:r>
            <a:endParaRPr lang="en-US" sz="1600" dirty="0"/>
          </a:p>
        </p:txBody>
      </p:sp>
      <p:pic>
        <p:nvPicPr>
          <p:cNvPr id="8" name="Picture 7" descr="Screen Shot 2019-07-14 at 5.57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300004"/>
            <a:ext cx="4125529" cy="355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61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13" y="274638"/>
            <a:ext cx="861812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Recall: </a:t>
            </a:r>
            <a:r>
              <a:rPr lang="en-US" dirty="0" err="1" smtClean="0"/>
              <a:t>MendelIHT</a:t>
            </a:r>
            <a:r>
              <a:rPr lang="en-US" dirty="0" smtClean="0"/>
              <a:t> is designed for GWAS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478434" cy="39111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Memory management is key in bioinformatics.</a:t>
            </a:r>
          </a:p>
          <a:p>
            <a:r>
              <a:rPr lang="en-US" dirty="0"/>
              <a:t> </a:t>
            </a:r>
            <a:r>
              <a:rPr lang="en-US" dirty="0" smtClean="0"/>
              <a:t>    can have             samples and            covariates. </a:t>
            </a:r>
          </a:p>
          <a:p>
            <a:pPr lvl="1"/>
            <a:r>
              <a:rPr lang="en-US" dirty="0" smtClean="0"/>
              <a:t>Largest problem:   </a:t>
            </a:r>
            <a:r>
              <a:rPr lang="en-US" b="1" dirty="0" smtClean="0"/>
              <a:t>80 TB</a:t>
            </a:r>
            <a:r>
              <a:rPr lang="en-US" dirty="0" smtClean="0"/>
              <a:t> (Float64</a:t>
            </a:r>
            <a:r>
              <a:rPr lang="en-US" dirty="0"/>
              <a:t>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Medium problem: </a:t>
            </a:r>
            <a:r>
              <a:rPr lang="en-US" b="1" dirty="0" smtClean="0"/>
              <a:t>400 GB</a:t>
            </a:r>
            <a:r>
              <a:rPr lang="en-US" dirty="0" smtClean="0"/>
              <a:t> (Float64) </a:t>
            </a:r>
          </a:p>
          <a:p>
            <a:pPr lvl="1"/>
            <a:r>
              <a:rPr lang="en-US" dirty="0" smtClean="0"/>
              <a:t>Small problem:      </a:t>
            </a:r>
            <a:r>
              <a:rPr lang="en-US" b="1" dirty="0" smtClean="0"/>
              <a:t>12 GB</a:t>
            </a:r>
            <a:r>
              <a:rPr lang="en-US" dirty="0" smtClean="0"/>
              <a:t> (Float64)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Difficult even with cloud/cluster resources.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 smtClean="0"/>
              <a:t>Solution</a:t>
            </a:r>
            <a:r>
              <a:rPr lang="en-US" dirty="0" smtClean="0"/>
              <a:t>: invoke </a:t>
            </a:r>
            <a:r>
              <a:rPr lang="en-US" i="1" dirty="0" err="1" smtClean="0">
                <a:latin typeface="Arial"/>
                <a:cs typeface="Arial"/>
              </a:rPr>
              <a:t>SnpArrays.jl</a:t>
            </a:r>
            <a:r>
              <a:rPr lang="en-US" dirty="0" smtClean="0"/>
              <a:t> for compressed linear algebra routines. </a:t>
            </a:r>
            <a:endParaRPr lang="en-US" dirty="0"/>
          </a:p>
        </p:txBody>
      </p:sp>
      <p:pic>
        <p:nvPicPr>
          <p:cNvPr id="7" name="Picture 6" descr="mathbf_X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37" y="2208024"/>
            <a:ext cx="368300" cy="317500"/>
          </a:xfrm>
          <a:prstGeom prst="rect">
            <a:avLst/>
          </a:prstGeom>
        </p:spPr>
      </p:pic>
      <p:pic>
        <p:nvPicPr>
          <p:cNvPr id="8" name="Picture 7" descr="sim_10^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94" y="2166843"/>
            <a:ext cx="846897" cy="324972"/>
          </a:xfrm>
          <a:prstGeom prst="rect">
            <a:avLst/>
          </a:prstGeom>
        </p:spPr>
      </p:pic>
      <p:pic>
        <p:nvPicPr>
          <p:cNvPr id="9" name="Picture 8" descr="sim_10^7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97" y="2171987"/>
            <a:ext cx="846478" cy="3346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z="1600" smtClean="0"/>
              <a:t>7</a:t>
            </a:fld>
            <a:r>
              <a:rPr lang="en-US" sz="1600" dirty="0" smtClean="0"/>
              <a:t>/9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007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Fast Linear Algebra with Compressed </a:t>
            </a:r>
            <a:r>
              <a:rPr lang="en-US" sz="3600" dirty="0"/>
              <a:t>D</a:t>
            </a:r>
            <a:r>
              <a:rPr lang="en-US" sz="3600" dirty="0" smtClean="0"/>
              <a:t>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39" y="1464121"/>
            <a:ext cx="8127547" cy="1496068"/>
          </a:xfrm>
        </p:spPr>
        <p:txBody>
          <a:bodyPr/>
          <a:lstStyle/>
          <a:p>
            <a:r>
              <a:rPr lang="en-US" sz="2800" dirty="0" smtClean="0"/>
              <a:t>Since                            , we store      as 2 </a:t>
            </a:r>
            <a:r>
              <a:rPr lang="en-US" sz="2800" dirty="0" err="1" smtClean="0"/>
              <a:t>bitarrays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Less vulnerable to data swapping with the hard disk.</a:t>
            </a:r>
          </a:p>
          <a:p>
            <a:pPr lvl="1"/>
            <a:r>
              <a:rPr lang="en-US" sz="2400" dirty="0" smtClean="0"/>
              <a:t>Faster than BLAS </a:t>
            </a:r>
            <a:r>
              <a:rPr lang="en-US" sz="2400" b="1" dirty="0" smtClean="0">
                <a:solidFill>
                  <a:srgbClr val="FF0000"/>
                </a:solidFill>
              </a:rPr>
              <a:t>even without multi-threading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 descr="X_ij_in_0,_1,_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692" y="1589304"/>
            <a:ext cx="2155406" cy="375713"/>
          </a:xfrm>
          <a:prstGeom prst="rect">
            <a:avLst/>
          </a:prstGeom>
        </p:spPr>
      </p:pic>
      <p:pic>
        <p:nvPicPr>
          <p:cNvPr id="5" name="Picture 4" descr="mathbf_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552" y="1623323"/>
            <a:ext cx="313777" cy="270497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z="1600" smtClean="0"/>
              <a:t>8</a:t>
            </a:fld>
            <a:r>
              <a:rPr lang="en-US" sz="1600" dirty="0" smtClean="0"/>
              <a:t>/9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707106"/>
              </p:ext>
            </p:extLst>
          </p:nvPr>
        </p:nvGraphicFramePr>
        <p:xfrm>
          <a:off x="228430" y="3232150"/>
          <a:ext cx="873511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777"/>
                <a:gridCol w="2429175"/>
                <a:gridCol w="3271950"/>
                <a:gridCol w="17252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Matrix</a:t>
                      </a:r>
                      <a:r>
                        <a:rPr lang="en-US" sz="2500" baseline="0" dirty="0" smtClean="0"/>
                        <a:t> </a:t>
                      </a:r>
                      <a:r>
                        <a:rPr lang="en-US" sz="2500" dirty="0" smtClean="0"/>
                        <a:t>Size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BLAS (multithreaded)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 smtClean="0"/>
                        <a:t>SnpArrays</a:t>
                      </a:r>
                      <a:r>
                        <a:rPr lang="en-US" sz="2500" baseline="0" dirty="0" smtClean="0"/>
                        <a:t> </a:t>
                      </a:r>
                    </a:p>
                    <a:p>
                      <a:pPr algn="ctr"/>
                      <a:r>
                        <a:rPr lang="en-US" sz="2500" baseline="0" dirty="0" smtClean="0"/>
                        <a:t>(single thread)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# of Times</a:t>
                      </a:r>
                      <a:r>
                        <a:rPr lang="en-US" sz="2500" baseline="0" dirty="0" smtClean="0"/>
                        <a:t> Faster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1.2 GB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0.080</a:t>
                      </a:r>
                      <a:r>
                        <a:rPr lang="en-US" sz="2500" baseline="0" dirty="0" smtClean="0"/>
                        <a:t> 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0.663 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0.12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12 GB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3.966</a:t>
                      </a:r>
                      <a:r>
                        <a:rPr lang="en-US" sz="2500" baseline="0" dirty="0" smtClean="0"/>
                        <a:t> 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5.612 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0.71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24 GB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57.073</a:t>
                      </a:r>
                      <a:r>
                        <a:rPr lang="en-US" sz="2500" baseline="0" dirty="0" smtClean="0"/>
                        <a:t> 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11.227</a:t>
                      </a:r>
                      <a:r>
                        <a:rPr lang="en-US" sz="2500" baseline="0" dirty="0" smtClean="0"/>
                        <a:t> 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5.08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48 GB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175.689 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26.540 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6.62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1024" y="5960423"/>
            <a:ext cx="5965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Benchmarked on 2019 </a:t>
            </a:r>
            <a:r>
              <a:rPr lang="en-US" sz="1400" dirty="0" err="1" smtClean="0"/>
              <a:t>macbook</a:t>
            </a:r>
            <a:r>
              <a:rPr lang="en-US" sz="1400" dirty="0" smtClean="0"/>
              <a:t> pro with </a:t>
            </a:r>
            <a:r>
              <a:rPr lang="en-US" sz="1400" dirty="0"/>
              <a:t>16GB of RAM</a:t>
            </a:r>
            <a:r>
              <a:rPr lang="en-US" sz="1400" dirty="0" smtClean="0"/>
              <a:t>, equipped with 8 cores, </a:t>
            </a:r>
          </a:p>
          <a:p>
            <a:pPr algn="ctr"/>
            <a:r>
              <a:rPr lang="en-US" sz="1400" dirty="0" smtClean="0"/>
              <a:t>each are 9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generation i9, 2.3 GHz CPUs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5912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6080"/>
            <a:ext cx="8229600" cy="1393619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JuliaCon</a:t>
            </a:r>
            <a:r>
              <a:rPr lang="en-US" sz="2000" dirty="0" smtClean="0"/>
              <a:t> 2019 for Travel </a:t>
            </a:r>
            <a:r>
              <a:rPr lang="en-US" sz="2000" dirty="0" err="1"/>
              <a:t>A</a:t>
            </a:r>
            <a:r>
              <a:rPr lang="en-US" sz="2000" dirty="0" err="1" smtClean="0"/>
              <a:t>ssistence</a:t>
            </a:r>
            <a:endParaRPr lang="en-US" sz="2000" dirty="0" smtClean="0"/>
          </a:p>
          <a:p>
            <a:r>
              <a:rPr lang="en-US" sz="2000" dirty="0" smtClean="0"/>
              <a:t>Google Summer of Code 2018</a:t>
            </a:r>
          </a:p>
          <a:p>
            <a:r>
              <a:rPr lang="en-US" sz="2000" dirty="0"/>
              <a:t>NIH T32-</a:t>
            </a:r>
            <a:r>
              <a:rPr lang="en-US" sz="2000" dirty="0" smtClean="0"/>
              <a:t>HG002536 (GATP) training grant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8788" y="32847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292810"/>
            <a:ext cx="8229600" cy="23525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Package</a:t>
            </a:r>
            <a:r>
              <a:rPr lang="en-US" sz="2000" dirty="0"/>
              <a:t>: </a:t>
            </a:r>
            <a:r>
              <a:rPr lang="en-US" sz="2000" dirty="0" err="1" smtClean="0"/>
              <a:t>github.com</a:t>
            </a:r>
            <a:r>
              <a:rPr lang="en-US" sz="2000" dirty="0"/>
              <a:t>/biona001/</a:t>
            </a:r>
            <a:r>
              <a:rPr lang="en-US" sz="2000" dirty="0" err="1" smtClean="0"/>
              <a:t>MendelIHT.jl</a:t>
            </a:r>
            <a:endParaRPr lang="en-US" sz="2000" dirty="0" smtClean="0"/>
          </a:p>
          <a:p>
            <a:r>
              <a:rPr lang="en-US" sz="2000" dirty="0" smtClean="0"/>
              <a:t>Chu et al. </a:t>
            </a:r>
            <a:r>
              <a:rPr lang="en-US" sz="2000" i="1" dirty="0"/>
              <a:t>Multivariate GWAS, Generalized </a:t>
            </a:r>
            <a:r>
              <a:rPr lang="en-US" sz="2000" i="1" dirty="0" smtClean="0"/>
              <a:t>Linear Models</a:t>
            </a:r>
            <a:r>
              <a:rPr lang="en-US" sz="2000" i="1" dirty="0"/>
              <a:t>, Prior Weights, and Double </a:t>
            </a:r>
            <a:r>
              <a:rPr lang="en-US" sz="2000" i="1" dirty="0" err="1" smtClean="0"/>
              <a:t>Sparsity</a:t>
            </a:r>
            <a:r>
              <a:rPr lang="en-US" sz="2000" i="1" dirty="0" smtClean="0"/>
              <a:t>.</a:t>
            </a:r>
            <a:r>
              <a:rPr lang="en-US" sz="2000" dirty="0" smtClean="0"/>
              <a:t> </a:t>
            </a:r>
            <a:r>
              <a:rPr lang="en-US" sz="2000" dirty="0" err="1" smtClean="0"/>
              <a:t>BioRxiv</a:t>
            </a:r>
            <a:r>
              <a:rPr lang="en-US" sz="2000" dirty="0" smtClean="0"/>
              <a:t> Preprint: </a:t>
            </a:r>
            <a:r>
              <a:rPr lang="fi-FI" sz="2000" dirty="0" smtClean="0"/>
              <a:t>10.1101</a:t>
            </a:r>
            <a:r>
              <a:rPr lang="fi-FI" sz="2000" dirty="0"/>
              <a:t>/</a:t>
            </a:r>
            <a:r>
              <a:rPr lang="fi-FI" sz="2000" dirty="0" smtClean="0"/>
              <a:t>697755</a:t>
            </a:r>
            <a:endParaRPr lang="en-US" sz="2000" dirty="0" smtClean="0"/>
          </a:p>
          <a:p>
            <a:r>
              <a:rPr lang="en-US" sz="2000" dirty="0"/>
              <a:t>Keys et al</a:t>
            </a:r>
            <a:r>
              <a:rPr lang="en-US" sz="2000" i="1" dirty="0"/>
              <a:t>. Iterative hard </a:t>
            </a:r>
            <a:r>
              <a:rPr lang="en-US" sz="2000" i="1" dirty="0" err="1"/>
              <a:t>thresholding</a:t>
            </a:r>
            <a:r>
              <a:rPr lang="en-US" sz="2000" i="1" dirty="0"/>
              <a:t> for model selection in genome-wide association studies.</a:t>
            </a:r>
            <a:r>
              <a:rPr lang="en-US" sz="2000" dirty="0"/>
              <a:t> </a:t>
            </a:r>
            <a:r>
              <a:rPr lang="hu-HU" sz="2000" dirty="0"/>
              <a:t>Genetic Epidemiology 2017;41:756–768</a:t>
            </a:r>
            <a:r>
              <a:rPr lang="hu-HU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Zhou et </a:t>
            </a:r>
            <a:r>
              <a:rPr lang="en-US" sz="2000" dirty="0"/>
              <a:t>al. </a:t>
            </a:r>
            <a:r>
              <a:rPr lang="en-US" sz="2000" i="1" dirty="0" err="1"/>
              <a:t>OpenMendel</a:t>
            </a:r>
            <a:r>
              <a:rPr lang="en-US" sz="2000" i="1" dirty="0"/>
              <a:t>: a cooperative programming </a:t>
            </a:r>
            <a:r>
              <a:rPr lang="en-US" sz="2000" i="1" dirty="0" smtClean="0"/>
              <a:t>project for </a:t>
            </a:r>
            <a:r>
              <a:rPr lang="en-US" sz="2000" i="1" dirty="0"/>
              <a:t>statistical genetics. </a:t>
            </a:r>
            <a:r>
              <a:rPr lang="en-US" sz="2000" dirty="0"/>
              <a:t>Human Genetics 2019;p. 1–11</a:t>
            </a:r>
            <a:r>
              <a:rPr lang="en-US" sz="2000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z="1600" smtClean="0"/>
              <a:t>9</a:t>
            </a:fld>
            <a:r>
              <a:rPr lang="en-US" sz="1600" dirty="0" smtClean="0"/>
              <a:t>/9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184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1586</TotalTime>
  <Words>488</Words>
  <Application>Microsoft Macintosh PowerPoint</Application>
  <PresentationFormat>On-screen Show (4:3)</PresentationFormat>
  <Paragraphs>81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MendelIHT.jl:  Sparse Generalized Linear Models for High Dimensional (GWAS) Data</vt:lpstr>
      <vt:lpstr>OpenMendel: Statistical Genetics Research</vt:lpstr>
      <vt:lpstr>Generalized Linear Models Regression</vt:lpstr>
      <vt:lpstr>Generality &amp; Existing Methods</vt:lpstr>
      <vt:lpstr>Example: Logistic regression</vt:lpstr>
      <vt:lpstr>Example: Logistic regression (cont.)</vt:lpstr>
      <vt:lpstr>Recall: MendelIHT is designed for GWAS</vt:lpstr>
      <vt:lpstr>Fast Linear Algebra with Compressed Data</vt:lpstr>
      <vt:lpstr>Acknowledgements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MendelIHT.jl Sparse Generalized Linear Models for High Dimensional (GWAS) Data</dc:title>
  <dc:creator>Benjamin Chu</dc:creator>
  <cp:lastModifiedBy>Benjamin Chu</cp:lastModifiedBy>
  <cp:revision>175</cp:revision>
  <dcterms:created xsi:type="dcterms:W3CDTF">2019-07-12T19:23:32Z</dcterms:created>
  <dcterms:modified xsi:type="dcterms:W3CDTF">2019-07-21T22:16:23Z</dcterms:modified>
</cp:coreProperties>
</file>