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60" r:id="rId6"/>
    <p:sldId id="261" r:id="rId7"/>
    <p:sldId id="262" r:id="rId8"/>
    <p:sldId id="264" r:id="rId9"/>
    <p:sldId id="263" r:id="rId10"/>
    <p:sldId id="266" r:id="rId11"/>
    <p:sldId id="273" r:id="rId12"/>
    <p:sldId id="268" r:id="rId13"/>
    <p:sldId id="267" r:id="rId14"/>
    <p:sldId id="269" r:id="rId15"/>
    <p:sldId id="270" r:id="rId16"/>
    <p:sldId id="271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ryadipto Sarkar" initials="SS" lastIdx="1" clrIdx="0">
    <p:extLst>
      <p:ext uri="{19B8F6BF-5375-455C-9EA6-DF929625EA0E}">
        <p15:presenceInfo xmlns:p15="http://schemas.microsoft.com/office/powerpoint/2012/main" userId="f2244dd3449498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4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8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15T19:58:36.159" idx="1">
    <p:pos x="5710" y="2814"/>
    <p:text>Let's do severe cytokine vs no cytokine.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6FAA3-EBD5-4169-AA50-A6D555233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9E3650-11D9-4D6A-B769-32D4E2BD4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845D0-3A34-4EEE-85DE-40BB88BE2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7BDC4-D381-4689-94A4-22B1A1108A79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D53CD-5F2B-46B6-B06D-91EBC1CE3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D05D5-7758-4B39-80E0-A25EC77E4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A722-CC1C-44D4-B7C5-63D2B3CF0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0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62FEC-390F-4416-BA54-0E024F0EA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F29731-CB3C-491E-B949-69B382B4A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75C87-AEA3-4D46-B9B3-744211A3F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7BDC4-D381-4689-94A4-22B1A1108A79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66951-81A1-4C36-AB1A-4E4AE91B7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F1E8F-C33E-430B-B1A2-475D3F4AC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A722-CC1C-44D4-B7C5-63D2B3CF0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65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7DD920-5BEA-4114-9E94-1E24C17BE1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7897DF-5D53-4989-BBAB-7D40E1BF1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7E3C9-1642-433A-8BF6-5A13462B4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7BDC4-D381-4689-94A4-22B1A1108A79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DE914-5724-4809-8790-3571EA2D1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9F841-1888-465B-9161-EF1318324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A722-CC1C-44D4-B7C5-63D2B3CF0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65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C4A26-28F3-45EA-A93E-D9FC5620D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ECCA2-EA54-480C-987C-EBA9518F1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8A025-3D6D-47BC-80B7-E62C5C155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7BDC4-D381-4689-94A4-22B1A1108A79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68CCA-C639-49E3-BBD4-A2260DE23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4FAF3-15CF-4804-98C1-CF1CDCD6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A722-CC1C-44D4-B7C5-63D2B3CF0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1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F559-D6D1-458E-A105-31C805601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166E3-BC8F-4436-A26A-2DA53B9B5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6DA2F-34ED-4F1B-82B7-0C0B93C63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7BDC4-D381-4689-94A4-22B1A1108A79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201F8-7F68-428C-BFD7-3A47AA4B7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9B7FC-469C-4945-8DDF-EF723F0AD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A722-CC1C-44D4-B7C5-63D2B3CF0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50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33A73-1294-4961-AD6A-53676DF9D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B5FC2-EA74-4C92-A974-53719C216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460BDF-C2A2-4E55-86E8-1DDDFCE67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B3171-A05B-45E6-9B59-D6F87CEE1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7BDC4-D381-4689-94A4-22B1A1108A79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A85AD-EEFC-489B-9B03-E514BFDD8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68D09-CBD9-4188-BCD7-C64B6BF3B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A722-CC1C-44D4-B7C5-63D2B3CF0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9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12DCA-D537-4633-AF5E-175BD1A94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E958F-FF44-452D-A514-38D0066D7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F791D-D9B1-41FA-8782-90D94BB07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7B9D10-E353-4FD6-B7AA-D17EECA26F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10B501-2C1F-4A91-A7BC-4D41CBF546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B6F419-E1A1-4CA0-B926-BCE310F3A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7BDC4-D381-4689-94A4-22B1A1108A79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60F4F2-7CA6-4065-AB32-979588679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7A3196-6071-4F6A-A193-87481828A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A722-CC1C-44D4-B7C5-63D2B3CF0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9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B1BC9-0717-4278-8880-40A02FFA5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DD05B4-AD9B-4596-8FEF-0A75912A2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7BDC4-D381-4689-94A4-22B1A1108A79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2F3F0A-EA26-4C45-9E6A-74CCB79A8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29CB5B-C02D-4223-9541-9A44C456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A722-CC1C-44D4-B7C5-63D2B3CF0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21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1EF6A2-8F9B-43EB-8D74-876E6EAE8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7BDC4-D381-4689-94A4-22B1A1108A79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D8A1D6-2F01-4710-8F4F-FE0E4E19D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6D084-9369-4B0B-AA05-F30B96C3D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A722-CC1C-44D4-B7C5-63D2B3CF0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40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78F11-DEA1-4BA4-BEA9-8F15F783F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D6271-833C-465C-AAB6-4616FBD0E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174D2-E2F5-4957-8496-4FDD5FEFD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94DC0-5C95-42BF-A1F9-F7FA83AA7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7BDC4-D381-4689-94A4-22B1A1108A79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A82F6-84E2-4628-BDD4-9F2AF43B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C0DD0-7116-48DD-96E9-8D2E94EB9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A722-CC1C-44D4-B7C5-63D2B3CF0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0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6CD46-EE43-44E5-949A-17F94FB7F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63640-D7DB-449C-9D1E-885AAC9D61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FC97D-BA8F-4070-8C40-39E7C8AF6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BB743-6325-415B-AE99-DCD397C93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7BDC4-D381-4689-94A4-22B1A1108A79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25903-BF95-40B3-AC44-FF5C66045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1F941-F490-4A12-906A-D8AEABA8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A722-CC1C-44D4-B7C5-63D2B3CF0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39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82690F-F9B0-4671-8E90-3ADE441D9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6EE12-130D-4937-B0DC-13829B26E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CCA9C-79DE-4C50-A683-63A6FDA93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7BDC4-D381-4689-94A4-22B1A1108A79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2C51F-D17E-4282-80F2-23ED1C2D3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610B6-710F-4117-8F22-B25C2AECB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7A722-CC1C-44D4-B7C5-63D2B3CF0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9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cbi.nlm.nih.gov/pmc/articles/PMC7239059/" TargetMode="External"/><Relationship Id="rId3" Type="http://schemas.openxmlformats.org/officeDocument/2006/relationships/hyperlink" Target="https://www.frontiersin.org/articles/10.3389/fsysb.2022.815237/full" TargetMode="External"/><Relationship Id="rId7" Type="http://schemas.openxmlformats.org/officeDocument/2006/relationships/hyperlink" Target="https://pubmed.ncbi.nlm.nih.gov/32838020/" TargetMode="External"/><Relationship Id="rId2" Type="http://schemas.openxmlformats.org/officeDocument/2006/relationships/hyperlink" Target="https://www.google.com/search?q=HEK293T_SARS-CoV-2+ppi+network&amp;oq=HEK293T_SARS-CoV-2+ppi+network&amp;aqs=chrome..69i57.5470j0j7&amp;sourceid=chrome&amp;ie=UTF-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search?q=sars+cov+2+human+protein+interaction+networks&amp;oq=sars+cov+2+human+protein+interaction+networks&amp;aqs=chrome..69i57j0i22i30.7719j0j7&amp;sourceid=chrome&amp;ie=UTF-8" TargetMode="External"/><Relationship Id="rId5" Type="http://schemas.openxmlformats.org/officeDocument/2006/relationships/hyperlink" Target="https://www.ncbi.nlm.nih.gov/pmc/articles/PMC7425553/" TargetMode="External"/><Relationship Id="rId4" Type="http://schemas.openxmlformats.org/officeDocument/2006/relationships/hyperlink" Target="http://severus.dbmi.pitt.edu/corona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xrx.ai/rxrx19b" TargetMode="External"/><Relationship Id="rId7" Type="http://schemas.openxmlformats.org/officeDocument/2006/relationships/hyperlink" Target="https://www.nature.com/articles/s41586-020-2286-9" TargetMode="External"/><Relationship Id="rId2" Type="http://schemas.openxmlformats.org/officeDocument/2006/relationships/hyperlink" Target="https://www.rxrx.ai/rxrx1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academic.oup.com/nar/article/43/D1/D583/2437900?login=true" TargetMode="External"/><Relationship Id="rId5" Type="http://schemas.openxmlformats.org/officeDocument/2006/relationships/hyperlink" Target="https://academic.oup.com/nar/article/47/D1/D529/5204333?login=true" TargetMode="External"/><Relationship Id="rId4" Type="http://schemas.openxmlformats.org/officeDocument/2006/relationships/hyperlink" Target="https://academic.oup.com/nar/article/47/D1/D581/5165345?login=true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BABC7-D3E3-4CAE-B9B5-05EA364C2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145" y="1948727"/>
            <a:ext cx="11777709" cy="1109708"/>
          </a:xfrm>
        </p:spPr>
        <p:txBody>
          <a:bodyPr>
            <a:noAutofit/>
          </a:bodyPr>
          <a:lstStyle/>
          <a:p>
            <a:pPr algn="just"/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COVID-19 Virus-Host Mechanism Mining Using a Combination of PPI and Cell Imaging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74F10-92D5-4120-8849-94BE9ED51E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6144" y="3644130"/>
            <a:ext cx="9144000" cy="1185322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Suryadipto Sarkar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Artificial Intelligence in Biomedical Engineering (AIBE)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Friedrich-Alexander University Erlangen-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Nürnberg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(FAU)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874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39546FEF-476A-413F-A53C-4B0FA0753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72354" cy="6793292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C9BC99D6-B7D7-4517-A8FF-2B4490126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1256" y="64708"/>
            <a:ext cx="4078147" cy="77121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592C99-7D17-4975-8551-512D7870E939}"/>
              </a:ext>
            </a:extLst>
          </p:cNvPr>
          <p:cNvSpPr txBox="1"/>
          <p:nvPr/>
        </p:nvSpPr>
        <p:spPr>
          <a:xfrm>
            <a:off x="115747" y="6485515"/>
            <a:ext cx="4502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 1. A schematic representation of the proposed workflow</a:t>
            </a:r>
          </a:p>
        </p:txBody>
      </p:sp>
    </p:spTree>
    <p:extLst>
      <p:ext uri="{BB962C8B-B14F-4D97-AF65-F5344CB8AC3E}">
        <p14:creationId xmlns:p14="http://schemas.microsoft.com/office/powerpoint/2010/main" val="2653536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166D1-11D8-5977-7004-1EC21A8C5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A5825-EF50-1825-621B-C91A1A12A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 task into 4 parts</a:t>
            </a:r>
          </a:p>
        </p:txBody>
      </p:sp>
    </p:spTree>
    <p:extLst>
      <p:ext uri="{BB962C8B-B14F-4D97-AF65-F5344CB8AC3E}">
        <p14:creationId xmlns:p14="http://schemas.microsoft.com/office/powerpoint/2010/main" val="2425983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63CAA-F787-C2C1-299C-4C92173C4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86677"/>
          </a:xfrm>
        </p:spPr>
        <p:txBody>
          <a:bodyPr/>
          <a:lstStyle/>
          <a:p>
            <a:pPr algn="ctr"/>
            <a:r>
              <a:rPr lang="en-US" b="1" dirty="0"/>
              <a:t>Appendices</a:t>
            </a:r>
          </a:p>
        </p:txBody>
      </p:sp>
    </p:spTree>
    <p:extLst>
      <p:ext uri="{BB962C8B-B14F-4D97-AF65-F5344CB8AC3E}">
        <p14:creationId xmlns:p14="http://schemas.microsoft.com/office/powerpoint/2010/main" val="2226038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8B84DBD-8162-450E-8769-5EE82F9D2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28" y="249720"/>
            <a:ext cx="11949344" cy="77121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A1: Combining Host-Host and Virus-Host PPI Networks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EE6B60-6762-BF28-1D4A-A5583783A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220" y="1741415"/>
            <a:ext cx="6431560" cy="450209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18BB72C-C53D-D8AD-5152-44071BD8C9A8}"/>
              </a:ext>
            </a:extLst>
          </p:cNvPr>
          <p:cNvSpPr/>
          <p:nvPr/>
        </p:nvSpPr>
        <p:spPr>
          <a:xfrm>
            <a:off x="2885813" y="1728132"/>
            <a:ext cx="6425967" cy="4513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04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62976-CDA9-98D3-6FF6-F0B5AA120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2011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PPI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369B2-3D66-21CF-A0E5-72FA76E09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947" y="738232"/>
            <a:ext cx="11752976" cy="5847126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AutoNum type="arabicParenR"/>
            </a:pPr>
            <a:r>
              <a:rPr lang="en-US" dirty="0"/>
              <a:t>./PPI_NETWORKS/</a:t>
            </a:r>
          </a:p>
          <a:p>
            <a:pPr marL="514350" indent="-514350">
              <a:buAutoNum type="arabicParenR"/>
            </a:pPr>
            <a:r>
              <a:rPr lang="en-US" dirty="0"/>
              <a:t>Virus-host PPI networks: Not sure what those two networks are, please check.</a:t>
            </a:r>
          </a:p>
          <a:p>
            <a:pPr marL="0" indent="0">
              <a:buNone/>
            </a:pPr>
            <a:r>
              <a:rPr lang="en-US" dirty="0"/>
              <a:t>Also, find other suitable virus-host PPI network from one of the following links:</a:t>
            </a:r>
            <a:endParaRPr lang="en-US" dirty="0">
              <a:hlinkClick r:id="rId2"/>
            </a:endParaRPr>
          </a:p>
          <a:p>
            <a:pPr>
              <a:buFontTx/>
              <a:buChar char="-"/>
            </a:pPr>
            <a:r>
              <a:rPr lang="en-US" dirty="0">
                <a:hlinkClick r:id="rId2"/>
              </a:rPr>
              <a:t>https://www.google.com/</a:t>
            </a:r>
            <a:r>
              <a:rPr lang="en-US" dirty="0" err="1">
                <a:hlinkClick r:id="rId2"/>
              </a:rPr>
              <a:t>search?q</a:t>
            </a:r>
            <a:r>
              <a:rPr lang="en-US" dirty="0">
                <a:hlinkClick r:id="rId2"/>
              </a:rPr>
              <a:t>=HEK293T_SARS-CoV-2+ppi+network&amp;oq=HEK293T_SARS-CoV-2+ppi+network&amp;aqs=chrome..69i57.5470j0j7&amp;sourceid=</a:t>
            </a:r>
            <a:r>
              <a:rPr lang="en-US" dirty="0" err="1">
                <a:hlinkClick r:id="rId2"/>
              </a:rPr>
              <a:t>chrome&amp;ie</a:t>
            </a:r>
            <a:r>
              <a:rPr lang="en-US" dirty="0">
                <a:hlinkClick r:id="rId2"/>
              </a:rPr>
              <a:t>=UTF-8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>
                <a:hlinkClick r:id="rId3"/>
              </a:rPr>
              <a:t>https://www.frontiersin.org/articles/10.3389/fsysb.2022.815237/full</a:t>
            </a:r>
            <a:r>
              <a:rPr lang="en-US" dirty="0"/>
              <a:t> </a:t>
            </a:r>
            <a:r>
              <a:rPr lang="en-US" sz="4200" b="1" dirty="0"/>
              <a:t>(</a:t>
            </a:r>
            <a:r>
              <a:rPr lang="en-US" sz="4200" b="1" dirty="0">
                <a:hlinkClick r:id="rId4"/>
              </a:rPr>
              <a:t>http://severus.dbmi.pitt.edu/corona/</a:t>
            </a:r>
            <a:r>
              <a:rPr lang="en-US" sz="4200" b="1" dirty="0"/>
              <a:t>) 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>
                <a:hlinkClick r:id="rId5"/>
              </a:rPr>
              <a:t>https://www.ncbi.nlm.nih.gov/pmc/articles/PMC7425553/</a:t>
            </a:r>
            <a:r>
              <a:rPr lang="en-US" dirty="0"/>
              <a:t> 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>
                <a:hlinkClick r:id="rId6"/>
              </a:rPr>
              <a:t>https://www.google.com/</a:t>
            </a:r>
            <a:r>
              <a:rPr lang="en-US" dirty="0" err="1">
                <a:hlinkClick r:id="rId6"/>
              </a:rPr>
              <a:t>search?q</a:t>
            </a:r>
            <a:r>
              <a:rPr lang="en-US" dirty="0">
                <a:hlinkClick r:id="rId6"/>
              </a:rPr>
              <a:t>=sars+cov+2+human+protein+interaction+networks&amp;oq=sars+cov+2+human+protein+interaction+networks&amp;aqs=chrome..69i57j0i22i30.7719j0j7&amp;sourceid=</a:t>
            </a:r>
            <a:r>
              <a:rPr lang="en-US" dirty="0" err="1">
                <a:hlinkClick r:id="rId6"/>
              </a:rPr>
              <a:t>chrome&amp;ie</a:t>
            </a:r>
            <a:r>
              <a:rPr lang="en-US" dirty="0">
                <a:hlinkClick r:id="rId6"/>
              </a:rPr>
              <a:t>=UTF-8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>
                <a:hlinkClick r:id="rId7"/>
              </a:rPr>
              <a:t>https://pubmed.ncbi.nlm.nih.gov/32838020/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>
                <a:hlinkClick r:id="rId8"/>
              </a:rPr>
              <a:t>https://www.ncbi.nlm.nih.gov/pmc/articles/PMC7239059/</a:t>
            </a:r>
            <a:r>
              <a:rPr lang="en-US" dirty="0"/>
              <a:t> 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Or do some more searches on Scholar if you still haven’t found any relevant ones.</a:t>
            </a:r>
          </a:p>
        </p:txBody>
      </p:sp>
    </p:spTree>
    <p:extLst>
      <p:ext uri="{BB962C8B-B14F-4D97-AF65-F5344CB8AC3E}">
        <p14:creationId xmlns:p14="http://schemas.microsoft.com/office/powerpoint/2010/main" val="2480219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62976-CDA9-98D3-6FF6-F0B5AA120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2011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Disease Module Mining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369B2-3D66-21CF-A0E5-72FA76E09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947" y="738232"/>
            <a:ext cx="11752976" cy="5847126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dirty="0"/>
              <a:t>Try PCST (python package </a:t>
            </a:r>
            <a:r>
              <a:rPr lang="en-US" i="1" dirty="0" err="1"/>
              <a:t>pcst_fast</a:t>
            </a:r>
            <a:r>
              <a:rPr lang="en-US" dirty="0"/>
              <a:t>)</a:t>
            </a:r>
          </a:p>
          <a:p>
            <a:pPr marL="514350" indent="-514350">
              <a:buAutoNum type="arabicParenR"/>
            </a:pPr>
            <a:r>
              <a:rPr lang="en-US" dirty="0"/>
              <a:t>Try others (ROBUST, DIAMOND, DOMINO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53208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7B8A-30A2-B517-77CB-F6DFD9457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6-channel cell painting image to RGB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4DC49-B271-170D-4C36-FA5F9C676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090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8B84DBD-8162-450E-8769-5EE82F9D2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720"/>
            <a:ext cx="10515600" cy="6310878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181899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CB227-9476-2231-2AA6-CE46E2C08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FEDDA-7E51-9A00-584E-1A1743986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Intro and definitions</a:t>
            </a:r>
          </a:p>
          <a:p>
            <a:pPr marL="514350" indent="-514350">
              <a:buAutoNum type="arabicPeriod"/>
            </a:pPr>
            <a:r>
              <a:rPr lang="en-US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4013434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5DF51-B0C0-4E72-90AE-EDE194851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45026"/>
            <a:ext cx="10515600" cy="771216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of the Project: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D1EBC-CBDF-45AA-B521-4F1B94524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885" y="1966404"/>
            <a:ext cx="9726228" cy="1367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COVID-19 virus-host disease mechanism by combining: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Protein-protein interaction networks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imaging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94D5C9-DAAC-45F0-9774-581BD648E9A6}"/>
              </a:ext>
            </a:extLst>
          </p:cNvPr>
          <p:cNvSpPr txBox="1"/>
          <p:nvPr/>
        </p:nvSpPr>
        <p:spPr>
          <a:xfrm>
            <a:off x="2814221" y="4083727"/>
            <a:ext cx="7350710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PPI networks contain molecular interactions information.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Cell image data contains phenotypic information.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combining the two, we intend to yield better results than current viral disease module mining frameworks.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203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5DF51-B0C0-4E72-90AE-EDE194851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0184"/>
            <a:ext cx="10515600" cy="771216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D1EBC-CBDF-45AA-B521-4F1B94524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47" y="2405850"/>
            <a:ext cx="11327906" cy="2734322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Most pervasive viral disease module mining approaches: Mine disease modules from </a:t>
            </a:r>
            <a:r>
              <a:rPr lang="en-US" sz="2200" b="1" u="sng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virus-host</a:t>
            </a:r>
            <a:r>
              <a:rPr lang="en-US" sz="2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2200" b="1" u="sng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host-host PPI data</a:t>
            </a:r>
            <a:r>
              <a:rPr lang="en-US" sz="2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200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Disadvantage: This approach often leads of </a:t>
            </a:r>
            <a:r>
              <a:rPr lang="en-US" sz="2200" b="1" u="sng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false positive</a:t>
            </a:r>
            <a:r>
              <a:rPr lang="en-US" sz="22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predictions.</a:t>
            </a:r>
          </a:p>
          <a:p>
            <a:pPr marL="0" indent="0">
              <a:buNone/>
            </a:pPr>
            <a:endParaRPr lang="en-US" sz="2200" dirty="0">
              <a:solidFill>
                <a:srgbClr val="22222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Our aim: </a:t>
            </a:r>
            <a:r>
              <a:rPr lang="en-US" sz="2200" b="1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Reduce false positives</a:t>
            </a:r>
            <a:r>
              <a:rPr lang="en-US" sz="22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by introducing </a:t>
            </a:r>
            <a:r>
              <a:rPr lang="en-US" sz="2200" b="1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“inbuilt validation”</a:t>
            </a:r>
            <a:r>
              <a:rPr lang="en-US" sz="22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—which we plan on incorporating by making use of </a:t>
            </a:r>
            <a:r>
              <a:rPr lang="en-US" sz="2200" b="1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phenotypic information from cell images</a:t>
            </a:r>
            <a:r>
              <a:rPr lang="en-US" sz="22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200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580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5DF51-B0C0-4E72-90AE-EDE194851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720"/>
            <a:ext cx="10515600" cy="771216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 of Action: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D1EBC-CBDF-45AA-B521-4F1B94524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28" y="1376038"/>
            <a:ext cx="11949344" cy="5103517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Combine host-host and virus-host PPI data with two sets of cellular microscopy data: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Cell image data containing viral phenotypic information (in this case, cytokine storm conditions).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Cell image data with and without genetic perturbations.</a:t>
            </a:r>
          </a:p>
          <a:p>
            <a:pPr marL="0" indent="0">
              <a:buNone/>
            </a:pPr>
            <a:endParaRPr lang="en-US" sz="2400" dirty="0">
              <a:solidFill>
                <a:srgbClr val="22222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“Internal validation”: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DL (and ML) feature extraction from imaging dataset-1. Rank features </a:t>
            </a:r>
            <a:r>
              <a:rPr lang="en-US" sz="2000" dirty="0" err="1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w.r.t.</a:t>
            </a:r>
            <a:r>
              <a:rPr lang="en-US" sz="2000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phenotype prediction</a:t>
            </a:r>
            <a:r>
              <a:rPr lang="en-US" sz="18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Same features extracted from the imaging dataset-2. Map phenotype features (dataset-1) to genetic perturbations (dataset-2).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Rank features as per importance </a:t>
            </a:r>
            <a:r>
              <a:rPr lang="en-US" sz="1800" b="1" i="1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b="1" i="1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Proteins whose corresponding genes show high difference in phenotype between </a:t>
            </a:r>
            <a:r>
              <a:rPr lang="en-US" sz="1800" b="1" i="1" u="sng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COVID-19 infected and negative test cases (normal cells without infection)</a:t>
            </a:r>
            <a:r>
              <a:rPr lang="en-US" sz="1800" b="1" i="1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considered as “important”</a:t>
            </a:r>
            <a:r>
              <a:rPr lang="en-US" sz="1800" b="1" i="1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1800" dirty="0">
              <a:solidFill>
                <a:srgbClr val="22222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romanLcPeriod"/>
            </a:pPr>
            <a:r>
              <a:rPr lang="en-US" sz="1800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Incorporate ranked image features with virus-host PPI network data.</a:t>
            </a:r>
            <a:endParaRPr lang="en-US" sz="1800" dirty="0">
              <a:solidFill>
                <a:srgbClr val="22222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971550" lvl="1" indent="-514350">
              <a:buFont typeface="+mj-lt"/>
              <a:buAutoNum type="romanLcPeriod"/>
            </a:pPr>
            <a:r>
              <a:rPr lang="en-US" sz="1800" u="sng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sz="1800" u="sng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lgorithmic disease module mining</a:t>
            </a:r>
            <a:r>
              <a:rPr lang="en-US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After that, we will not only get candidate mechanisms containing host proteins interacting with the COVID-19 virus, but also importance ranking of those proteins.</a:t>
            </a:r>
            <a:endParaRPr lang="en-US" sz="1800" b="1" i="1" dirty="0">
              <a:solidFill>
                <a:srgbClr val="22222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romanLcPeriod"/>
            </a:pPr>
            <a:endParaRPr lang="en-US" sz="1800" dirty="0">
              <a:solidFill>
                <a:srgbClr val="22222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</a:t>
            </a:r>
            <a:r>
              <a:rPr lang="en-US" sz="2400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nternally validated viral disease modules [some of the false positive predictions eliminated].</a:t>
            </a:r>
          </a:p>
        </p:txBody>
      </p:sp>
    </p:spTree>
    <p:extLst>
      <p:ext uri="{BB962C8B-B14F-4D97-AF65-F5344CB8AC3E}">
        <p14:creationId xmlns:p14="http://schemas.microsoft.com/office/powerpoint/2010/main" val="3735962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5DF51-B0C0-4E72-90AE-EDE194851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720"/>
            <a:ext cx="10515600" cy="771216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D1EBC-CBDF-45AA-B521-4F1B94524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28" y="1713391"/>
            <a:ext cx="11949344" cy="2396971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this project, we are focusing on host mechanism mining leading to COVID-19 cytokine storm conditions.</a:t>
            </a:r>
          </a:p>
          <a:p>
            <a:pPr marL="0" indent="0">
              <a:buNone/>
            </a:pPr>
            <a:endParaRPr lang="en-US" sz="2400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However, it must be noted that: This approach of combining molecular data and cell imaging data, in order to reduce false positives, can be used in any disease module mining. (E.g.: cancers, autoimmune diseases.)</a:t>
            </a:r>
            <a:endParaRPr lang="en-US" sz="2400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878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98D7A-296A-4FA6-AFCB-8C2DD05B9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4307"/>
            <a:ext cx="10515600" cy="691318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540D5-34E3-46E8-89C1-4598AE9BF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287" y="991133"/>
            <a:ext cx="5873287" cy="449478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/>
              <a:t>Cell painting datasets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BEFE83-75B3-4433-9F18-2C41CBA61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288" y="1440611"/>
            <a:ext cx="5873288" cy="5283082"/>
          </a:xfrm>
          <a:ln>
            <a:solidFill>
              <a:schemeClr val="tx1"/>
            </a:solidFill>
          </a:ln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2"/>
              </a:rPr>
              <a:t>RxRx1 dataset</a:t>
            </a:r>
            <a:r>
              <a:rPr lang="en-US" dirty="0"/>
              <a:t>:</a:t>
            </a:r>
          </a:p>
          <a:p>
            <a:pPr lvl="1"/>
            <a:r>
              <a:rPr lang="en-US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125,510 cell samples perturbed with 1,138 small interfering RNAs.</a:t>
            </a:r>
          </a:p>
          <a:p>
            <a:pPr lvl="1"/>
            <a:r>
              <a:rPr lang="en-US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 silencing information contained in the cell scans</a:t>
            </a:r>
          </a:p>
          <a:p>
            <a:pPr marL="457200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3"/>
              </a:rPr>
              <a:t>RxRx19b dataset</a:t>
            </a:r>
            <a:r>
              <a:rPr lang="en-US" dirty="0"/>
              <a:t>:</a:t>
            </a:r>
          </a:p>
          <a:p>
            <a:pPr lvl="1"/>
            <a:r>
              <a:rPr lang="en-US" sz="1800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rovides phenotypic perturbations on host cells under the following COVID-19 conditions: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sz="14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Severe cytokine storm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sz="1400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4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cytokines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sz="1400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14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ealthy.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D66F5E-3362-4259-AD22-1A74C2C476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991133"/>
            <a:ext cx="5895512" cy="449478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/>
              <a:t>PPI datasets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D293C1-37E4-432B-89A0-9335FEF516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440610"/>
            <a:ext cx="5895511" cy="5283081"/>
          </a:xfrm>
          <a:ln>
            <a:solidFill>
              <a:schemeClr val="tx1"/>
            </a:solidFill>
          </a:ln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1. Host-Host PPI data: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Integrated Interactions Database (II)</a:t>
            </a:r>
            <a:endParaRPr lang="en-US" sz="1800" u="sng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romanLcPeriod"/>
            </a:pPr>
            <a:r>
              <a:rPr lang="en-US" sz="18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BioGRID</a:t>
            </a:r>
            <a:r>
              <a:rPr lang="en-US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 Interaction Database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Virus-Host PPI data: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18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VirHostNet</a:t>
            </a:r>
            <a:endParaRPr lang="en-US" sz="1800" dirty="0">
              <a:solidFill>
                <a:srgbClr val="22222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romanLcPeriod"/>
            </a:pPr>
            <a:r>
              <a:rPr lang="en-US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SARS-CoV-2 protein interaction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162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5DF51-B0C0-4E72-90AE-EDE194851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720"/>
            <a:ext cx="10515600" cy="771216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8D1EBC-CBDF-45AA-B521-4F1B945245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1328" y="1376037"/>
                <a:ext cx="11949344" cy="532660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000" dirty="0">
                    <a:solidFill>
                      <a:srgbClr val="222222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DL-based feature extraction from RxRx19b based on “severe cytokine” vs “no cytokine” classification.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222222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[Image phenotype features, I]</a:t>
                </a:r>
              </a:p>
              <a:p>
                <a:r>
                  <a:rPr lang="en-US" sz="2000" dirty="0">
                    <a:solidFill>
                      <a:srgbClr val="22222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Feature selection</a:t>
                </a:r>
                <a:r>
                  <a:rPr lang="en-US" sz="2000" dirty="0">
                    <a:solidFill>
                      <a:srgbClr val="222222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1. Reduce redundant features 2. Improve classification performance</a:t>
                </a:r>
              </a:p>
              <a:p>
                <a:r>
                  <a:rPr lang="en-US" sz="2000" dirty="0">
                    <a:solidFill>
                      <a:srgbClr val="22222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Same features extracted from RxRx1 dataset</a:t>
                </a:r>
                <a:r>
                  <a:rPr lang="en-US" sz="2000" dirty="0">
                    <a:solidFill>
                      <a:srgbClr val="222222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222222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2000" b="1" dirty="0">
                    <a:solidFill>
                      <a:srgbClr val="222222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[Genes corresponding to the siRNA perturbations, G]</a:t>
                </a:r>
              </a:p>
              <a:p>
                <a:r>
                  <a:rPr lang="en-US" sz="2000" dirty="0">
                    <a:solidFill>
                      <a:srgbClr val="22222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Bipartite learning between </a:t>
                </a:r>
                <a:r>
                  <a:rPr lang="en-US" sz="2000" b="1" dirty="0">
                    <a:solidFill>
                      <a:srgbClr val="222222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solidFill>
                      <a:srgbClr val="222222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</a:t>
                </a:r>
                <a:r>
                  <a:rPr lang="en-US" sz="2000" b="1" dirty="0">
                    <a:solidFill>
                      <a:srgbClr val="222222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</a:t>
                </a:r>
                <a:r>
                  <a:rPr lang="en-US" sz="2000" dirty="0">
                    <a:solidFill>
                      <a:srgbClr val="222222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  <a:r>
                  <a:rPr lang="en-US" sz="2000" i="1" dirty="0">
                    <a:solidFill>
                      <a:srgbClr val="222222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[Mapping image phenotypes to genetic perturbations]: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1600" i="1" dirty="0">
                    <a:solidFill>
                      <a:srgbClr val="222222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Bipartite graph contains an edge between </a:t>
                </a:r>
                <a:r>
                  <a:rPr lang="en-US" sz="1600" b="1" i="1" u="sng" dirty="0">
                    <a:solidFill>
                      <a:srgbClr val="222222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image feature</a:t>
                </a:r>
                <a:r>
                  <a:rPr lang="en-US" sz="1600" i="1" dirty="0">
                    <a:solidFill>
                      <a:srgbClr val="222222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</a:t>
                </a:r>
                <a:r>
                  <a:rPr lang="en-US" sz="1600" b="1" i="1" u="sng" dirty="0">
                    <a:solidFill>
                      <a:srgbClr val="222222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gene</a:t>
                </a:r>
                <a:r>
                  <a:rPr lang="en-US" sz="1600" i="1" dirty="0">
                    <a:solidFill>
                      <a:srgbClr val="222222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if there is significant shift in the distribution of that feature with and without genetic perturbation.</a:t>
                </a:r>
              </a:p>
              <a:p>
                <a:r>
                  <a:rPr lang="en-US" sz="2000" dirty="0">
                    <a:solidFill>
                      <a:srgbClr val="222222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Merge </a:t>
                </a:r>
                <a:r>
                  <a:rPr lang="en-US" sz="2000" b="1" dirty="0">
                    <a:solidFill>
                      <a:srgbClr val="222222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bipartite graph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𝐁</m:t>
                    </m:r>
                    <m:r>
                      <a:rPr lang="en-US" sz="2000" b="1" i="0" dirty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b="1" i="0" dirty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𝐈</m:t>
                    </m:r>
                    <m:r>
                      <a:rPr lang="en-US" sz="2000" b="1" i="0" dirty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b="1" i="0" dirty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𝐆</m:t>
                    </m:r>
                    <m:r>
                      <a:rPr lang="en-US" sz="2000" b="1" i="0" dirty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222222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with </a:t>
                </a:r>
                <a:r>
                  <a:rPr lang="en-US" sz="2000" b="1" dirty="0">
                    <a:solidFill>
                      <a:srgbClr val="222222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host-host PPI data</a:t>
                </a:r>
                <a:r>
                  <a:rPr lang="en-US" sz="2000" dirty="0">
                    <a:solidFill>
                      <a:srgbClr val="222222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</a:t>
                </a:r>
                <a:r>
                  <a:rPr lang="en-US" sz="2000" b="1" dirty="0">
                    <a:solidFill>
                      <a:srgbClr val="222222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virus-host PPI data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1600" dirty="0">
                    <a:solidFill>
                      <a:srgbClr val="222222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Nodes:</a:t>
                </a:r>
              </a:p>
              <a:p>
                <a:pPr marL="1314450" lvl="2" indent="-400050">
                  <a:buFont typeface="+mj-lt"/>
                  <a:buAutoNum type="romanLcPeriod"/>
                </a:pPr>
                <a:r>
                  <a:rPr lang="en-US" sz="1600" dirty="0">
                    <a:solidFill>
                      <a:srgbClr val="222222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Image features</a:t>
                </a:r>
              </a:p>
              <a:p>
                <a:pPr marL="1314450" lvl="2" indent="-400050">
                  <a:buFont typeface="+mj-lt"/>
                  <a:buAutoNum type="romanLcPeriod"/>
                </a:pPr>
                <a:r>
                  <a:rPr lang="en-US" sz="1600" dirty="0">
                    <a:solidFill>
                      <a:srgbClr val="222222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Host proteins</a:t>
                </a:r>
              </a:p>
              <a:p>
                <a:pPr marL="1314450" lvl="2" indent="-400050">
                  <a:buFont typeface="+mj-lt"/>
                  <a:buAutoNum type="romanLcPeriod"/>
                </a:pPr>
                <a:r>
                  <a:rPr lang="en-US" sz="1600" dirty="0">
                    <a:solidFill>
                      <a:srgbClr val="222222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Virus proteins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1600" dirty="0">
                    <a:solidFill>
                      <a:srgbClr val="222222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Edges:</a:t>
                </a:r>
              </a:p>
              <a:p>
                <a:pPr marL="1314450" lvl="2" indent="-400050">
                  <a:buFont typeface="+mj-lt"/>
                  <a:buAutoNum type="romanLcPeriod"/>
                </a:pPr>
                <a:r>
                  <a:rPr lang="en-US" sz="1600" dirty="0">
                    <a:solidFill>
                      <a:srgbClr val="222222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Image features </a:t>
                </a:r>
                <a:r>
                  <a:rPr lang="en-US" sz="1600" dirty="0">
                    <a:solidFill>
                      <a:srgbClr val="222222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 host proteins [from bipartite graph]</a:t>
                </a:r>
                <a:endParaRPr lang="en-US" sz="1600" dirty="0">
                  <a:solidFill>
                    <a:srgbClr val="222222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14450" lvl="2" indent="-400050">
                  <a:buFont typeface="+mj-lt"/>
                  <a:buAutoNum type="romanLcPeriod"/>
                </a:pPr>
                <a:r>
                  <a:rPr lang="en-US" sz="1600" dirty="0">
                    <a:solidFill>
                      <a:srgbClr val="222222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Host proteins </a:t>
                </a:r>
                <a:r>
                  <a:rPr lang="en-US" sz="1600" dirty="0">
                    <a:solidFill>
                      <a:srgbClr val="222222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 host proteins [host-host PPI data]</a:t>
                </a:r>
                <a:endParaRPr lang="en-US" sz="1600" dirty="0">
                  <a:solidFill>
                    <a:srgbClr val="222222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14450" lvl="2" indent="-400050">
                  <a:buFont typeface="+mj-lt"/>
                  <a:buAutoNum type="romanLcPeriod"/>
                </a:pPr>
                <a:r>
                  <a:rPr lang="en-US" sz="1600" dirty="0">
                    <a:solidFill>
                      <a:srgbClr val="222222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Virus proteins </a:t>
                </a:r>
                <a:r>
                  <a:rPr lang="en-US" sz="1600" dirty="0">
                    <a:solidFill>
                      <a:srgbClr val="222222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 host proteins [virus-host PPI data]</a:t>
                </a:r>
                <a:endParaRPr lang="en-US" sz="1600" dirty="0">
                  <a:solidFill>
                    <a:srgbClr val="222222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solidFill>
                      <a:srgbClr val="222222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Algorithmic Disease Module Mining: We will  get host protein subnetworks interacting with viral proteins, as well as their importance rankings. [We hope to reduce some redundancies (false positives)]</a:t>
                </a:r>
                <a:endParaRPr lang="en-US" sz="1600" dirty="0">
                  <a:solidFill>
                    <a:srgbClr val="222222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solidFill>
                    <a:srgbClr val="222222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solidFill>
                    <a:srgbClr val="222222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8D1EBC-CBDF-45AA-B521-4F1B945245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328" y="1376037"/>
                <a:ext cx="11949344" cy="5326603"/>
              </a:xfrm>
              <a:blipFill>
                <a:blip r:embed="rId2"/>
                <a:stretch>
                  <a:fillRect l="-408" t="-2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6730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D1EBC-CBDF-45AA-B521-4F1B94524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28" y="1376037"/>
            <a:ext cx="11949344" cy="5326603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DL-based feature extraction from RxRx19b based on “severe cytokine” vs “no cytokine” classification.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[Image phenotype features, I]</a:t>
            </a:r>
          </a:p>
          <a:p>
            <a:r>
              <a:rPr lang="en-US" sz="20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 selection</a:t>
            </a:r>
            <a:r>
              <a:rPr lang="en-US" sz="2000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1. Reduce redundant features 2. Improve classification performance</a:t>
            </a:r>
          </a:p>
          <a:p>
            <a:r>
              <a:rPr lang="en-US" sz="20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Same features extracted from RxRx1 dataset</a:t>
            </a:r>
            <a:r>
              <a:rPr lang="en-US" sz="2000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[Genes corresponding to the siRNA perturbations, G]</a:t>
            </a:r>
          </a:p>
          <a:p>
            <a:r>
              <a:rPr lang="en-US" sz="20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Bipartite learning between </a:t>
            </a:r>
            <a:r>
              <a:rPr lang="en-US" sz="2000" b="1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2000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000" i="1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[Mapping image phenotypes to genetic perturbations]: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i="1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Bipartite graph contains an edge between </a:t>
            </a:r>
            <a:r>
              <a:rPr lang="en-US" sz="1600" b="1" i="1" u="sng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feature</a:t>
            </a:r>
            <a:r>
              <a:rPr lang="en-US" sz="1600" i="1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600" b="1" i="1" u="sng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</a:t>
            </a:r>
            <a:r>
              <a:rPr lang="en-US" sz="1600" i="1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if there is significant shift in the distribution of that feature with and without genetic perturbation.</a:t>
            </a:r>
          </a:p>
          <a:p>
            <a:r>
              <a:rPr lang="en-US" sz="2000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Merge bipartite graph B(I,G) with host-host PPI data and virus-host PPI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Nodes: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sz="1600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features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sz="1600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Host proteins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sz="1600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Virus proteins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Edges: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sz="1600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features </a:t>
            </a:r>
            <a:r>
              <a:rPr lang="en-US" sz="1600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 host proteins [from bipartite graph]</a:t>
            </a:r>
            <a:endParaRPr lang="en-US" sz="1600" dirty="0">
              <a:solidFill>
                <a:srgbClr val="22222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14450" lvl="2" indent="-400050">
              <a:buFont typeface="+mj-lt"/>
              <a:buAutoNum type="romanLcPeriod"/>
            </a:pPr>
            <a:r>
              <a:rPr lang="en-US" sz="1600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Host proteins </a:t>
            </a:r>
            <a:r>
              <a:rPr lang="en-US" sz="1600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 host proteins [host-host PPI data]</a:t>
            </a:r>
            <a:endParaRPr lang="en-US" sz="1600" dirty="0">
              <a:solidFill>
                <a:srgbClr val="22222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14450" lvl="2" indent="-400050">
              <a:buFont typeface="+mj-lt"/>
              <a:buAutoNum type="romanLcPeriod"/>
            </a:pPr>
            <a:r>
              <a:rPr lang="en-US" sz="1600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Virus proteins </a:t>
            </a:r>
            <a:r>
              <a:rPr lang="en-US" sz="1600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 host proteins [virus-host PPI data]</a:t>
            </a:r>
            <a:endParaRPr lang="en-US" sz="1600" dirty="0">
              <a:solidFill>
                <a:srgbClr val="22222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Algorithmic Disease Module Mining: We will  get host protein subnetworks interacting with viral proteins, as well as their importance rankings. [We hope to reduce some redundancies (false positives)]</a:t>
            </a:r>
            <a:endParaRPr lang="en-US" sz="1600" dirty="0">
              <a:solidFill>
                <a:srgbClr val="22222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22222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22222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8B84DBD-8162-450E-8769-5EE82F9D2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720"/>
            <a:ext cx="10515600" cy="771216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384820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</TotalTime>
  <Words>1155</Words>
  <Application>Microsoft Office PowerPoint</Application>
  <PresentationFormat>Widescreen</PresentationFormat>
  <Paragraphs>123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COVID-19 Virus-Host Mechanism Mining Using a Combination of PPI and Cell Imaging Data</vt:lpstr>
      <vt:lpstr>First…</vt:lpstr>
      <vt:lpstr>Aim of the Project:</vt:lpstr>
      <vt:lpstr>Background:</vt:lpstr>
      <vt:lpstr>Plan of Action:</vt:lpstr>
      <vt:lpstr>Scalability:</vt:lpstr>
      <vt:lpstr>Datasets</vt:lpstr>
      <vt:lpstr>Methodology:</vt:lpstr>
      <vt:lpstr>Methodology (contd…):</vt:lpstr>
      <vt:lpstr>Methodology (contd…):</vt:lpstr>
      <vt:lpstr>Task assignment</vt:lpstr>
      <vt:lpstr>Appendices</vt:lpstr>
      <vt:lpstr>A1: Combining Host-Host and Virus-Host PPI Networks</vt:lpstr>
      <vt:lpstr>PPI networks</vt:lpstr>
      <vt:lpstr>Disease Module Mining Algorithm</vt:lpstr>
      <vt:lpstr>Convert 6-channel cell painting image to RGB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Virus-Host Mechanism Mining Using a Combination of PPI and Cell Imaging Data</dc:title>
  <dc:creator>Suryadipto Sarkar</dc:creator>
  <cp:lastModifiedBy>Suryadipto Sarkar</cp:lastModifiedBy>
  <cp:revision>27</cp:revision>
  <dcterms:created xsi:type="dcterms:W3CDTF">2021-11-14T07:39:02Z</dcterms:created>
  <dcterms:modified xsi:type="dcterms:W3CDTF">2022-10-16T15:21:43Z</dcterms:modified>
</cp:coreProperties>
</file>